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</p:sldMasterIdLst>
  <p:notesMasterIdLst>
    <p:notesMasterId r:id="rId15"/>
  </p:notesMasterIdLst>
  <p:sldIdLst>
    <p:sldId id="270" r:id="rId3"/>
    <p:sldId id="327" r:id="rId4"/>
    <p:sldId id="328" r:id="rId5"/>
    <p:sldId id="321" r:id="rId6"/>
    <p:sldId id="309" r:id="rId7"/>
    <p:sldId id="325" r:id="rId8"/>
    <p:sldId id="326" r:id="rId9"/>
    <p:sldId id="329" r:id="rId10"/>
    <p:sldId id="330" r:id="rId11"/>
    <p:sldId id="316" r:id="rId12"/>
    <p:sldId id="319" r:id="rId13"/>
    <p:sldId id="31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9"/>
    <a:srgbClr val="FFFF53"/>
    <a:srgbClr val="FFFF00"/>
    <a:srgbClr val="000099"/>
    <a:srgbClr val="00FFCC"/>
    <a:srgbClr val="006600"/>
    <a:srgbClr val="6600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7" autoAdjust="0"/>
    <p:restoredTop sz="94660"/>
  </p:normalViewPr>
  <p:slideViewPr>
    <p:cSldViewPr>
      <p:cViewPr varScale="1">
        <p:scale>
          <a:sx n="78" d="100"/>
          <a:sy n="78" d="100"/>
        </p:scale>
        <p:origin x="17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775D3-F2F7-4A89-89CB-629B36A83C43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654D2-56A3-46E3-8BE8-24C9AA61CE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F735-9294-4949-AFA2-1015EDFE2C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A6742-F028-4DF2-A32F-3B89F873B0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E1517-EAB7-44F7-B66F-AA444C437FB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04307-C281-45E1-A548-ED544639C3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F963-C95D-4C3C-949B-D08E031BA0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55C9-28DC-4E55-90BF-3F13D06A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6A93-8683-41E0-948E-39BB7FC10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DD37-55E8-45A3-8AC5-F483D1AB20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4BEED-3C1E-4889-B488-ABD4F5D0C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C7635-CDB8-4DC1-8F8E-292D4A9B87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4A38-CD65-4F51-ADE7-7AED0EC5C7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7144-6290-4411-9BAC-449F80DF749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6121-B715-4521-91B1-C92CBF82A1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7C64-58CF-4026-9A59-7D0627357A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360D2-638E-4E66-8950-D10AFD711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63A6-1F5F-4D9C-AF09-ADCAC782D3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CD7-93AF-4BBA-934B-36A396F0B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FA82E-5246-4E73-B2D0-3D496C9C86A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D241F-93B3-49C7-A343-04C4BAB6AF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412CE-E78B-4CE7-928F-7709F04108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2BFA-D55E-4977-B35F-32F401EAB8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A6335-D56B-480B-BA5E-060B0A612A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E0A60-367F-4E7F-AE6B-4AEB4E7B506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5CA81-9BED-4134-AF26-40BE576F5C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5125D1-2CF2-4C65-ACFC-E112960CF8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6992DB-C1EE-4E45-B72D-73C9D98EDD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rct=j&amp;q=&amp;esrc=s&amp;source=images&amp;cd=&amp;cad=rja&amp;uact=8&amp;ved=0ahUKEwi35-O6q_rMAhUI64MKHc64CGQQjRwIBw&amp;url=https://drmannblog.wordpress.com/author/drmannblog/&amp;psig=AFQjCNEFu4_DKe0v_W898So1spJeWuViZg&amp;ust=1464440970409393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rct=j&amp;q=&amp;esrc=s&amp;source=images&amp;cd=&amp;cad=rja&amp;uact=8&amp;ved=0ahUKEwi35-O6q_rMAhUI64MKHc64CGQQjRwIBw&amp;url=https://drmannblog.wordpress.com/author/drmannblog/&amp;psig=AFQjCNEFu4_DKe0v_W898So1spJeWuViZg&amp;ust=1464440970409393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drmannblog.files.wordpress.com/2016/03/2013-08-08-21-05-2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30814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609600" y="838200"/>
            <a:ext cx="723198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i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APROBADOS  </a:t>
            </a:r>
          </a:p>
          <a:p>
            <a:pPr algn="ctr"/>
            <a:r>
              <a:rPr lang="en-US" sz="7200" b="1" i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 DIOS</a:t>
            </a:r>
            <a:endParaRPr lang="en-US" sz="7200" b="1" i="1" cap="none" spc="0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Program Files\Microsoft Office\Clipart\standard\stddir4\so0189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668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971800" y="304800"/>
            <a:ext cx="306967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4000" b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r>
              <a:rPr lang="en-US" sz="3600" b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400" y="1143000"/>
            <a:ext cx="8763000" cy="5410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¿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 qu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é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Es Importante                                           Ser Aprobados Por Dios</a:t>
            </a:r>
            <a:r>
              <a:rPr lang="es-MX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</a:p>
          <a:p>
            <a:pPr algn="ctr">
              <a:buNone/>
            </a:pPr>
            <a:r>
              <a:rPr lang="es-MX" dirty="0">
                <a:latin typeface="Arial Black" pitchFamily="34" charset="0"/>
              </a:rPr>
              <a:t>Porque en el día de juicio Dios                                             va decir dos cosas: </a:t>
            </a:r>
          </a:p>
          <a:p>
            <a:pPr>
              <a:buNone/>
            </a:pPr>
            <a:endParaRPr lang="es-MX" sz="32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0480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“Venid, benditos de mi Padre, heredad el   reino preparado para vosotros desde la fundación del mundo.</a:t>
            </a:r>
            <a:endParaRPr lang="en-US" sz="2400" b="1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3048000"/>
            <a:ext cx="3733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“Apartaos de mí, malditos, al fuego eterno que ha sido preparado para el diablo y sus ángeles</a:t>
            </a:r>
            <a:r>
              <a:rPr lang="es-ES" sz="2400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  <a:endParaRPr lang="en-US" sz="2400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5029200"/>
            <a:ext cx="671312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¡Y las Palabras Que Oiremos </a:t>
            </a:r>
          </a:p>
          <a:p>
            <a:pPr algn="ctr"/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Dependerá en Si Somos </a:t>
            </a:r>
          </a:p>
          <a:p>
            <a:pPr algn="ctr"/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Aprobados De Dios o No!</a:t>
            </a:r>
            <a:endParaRPr lang="es-MX" sz="32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2" name="Picture 2" descr="http://www.our.homewithgod.com/biblepaths/pagepix/bible.gif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3429000" y="3048000"/>
            <a:ext cx="2667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Bevel 7"/>
          <p:cNvSpPr/>
          <p:nvPr/>
        </p:nvSpPr>
        <p:spPr>
          <a:xfrm>
            <a:off x="304800" y="1524000"/>
            <a:ext cx="2895600" cy="1447800"/>
          </a:xfrm>
          <a:prstGeom prst="bevel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OYE</a:t>
            </a:r>
          </a:p>
          <a:p>
            <a:pPr>
              <a:defRPr/>
            </a:pPr>
            <a:r>
              <a:rPr lang="en-US" sz="26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10:17</a:t>
            </a:r>
            <a:r>
              <a:rPr lang="en-US" sz="26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)</a:t>
            </a:r>
          </a:p>
        </p:txBody>
      </p:sp>
      <p:sp>
        <p:nvSpPr>
          <p:cNvPr id="9" name="Bevel 8"/>
          <p:cNvSpPr/>
          <p:nvPr/>
        </p:nvSpPr>
        <p:spPr>
          <a:xfrm>
            <a:off x="152400" y="3124200"/>
            <a:ext cx="3352800" cy="1676400"/>
          </a:xfrm>
          <a:prstGeom prst="beve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ARREPIÉNTETE</a:t>
            </a:r>
          </a:p>
          <a:p>
            <a:pPr algn="ctr">
              <a:defRPr/>
            </a:pPr>
            <a:r>
              <a:rPr lang="en-US" sz="26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2:38</a:t>
            </a:r>
            <a:r>
              <a:rPr lang="en-US" sz="26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0" name="Bevel 9"/>
          <p:cNvSpPr/>
          <p:nvPr/>
        </p:nvSpPr>
        <p:spPr>
          <a:xfrm>
            <a:off x="6248400" y="1447800"/>
            <a:ext cx="2590800" cy="1371600"/>
          </a:xfrm>
          <a:prstGeom prst="bevel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CREE</a:t>
            </a:r>
          </a:p>
          <a:p>
            <a:pPr algn="ctr">
              <a:defRPr/>
            </a:pPr>
            <a:r>
              <a:rPr lang="en-US" sz="26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(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3:16</a:t>
            </a:r>
            <a:r>
              <a:rPr lang="en-US" sz="26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1" name="Bevel 10"/>
          <p:cNvSpPr/>
          <p:nvPr/>
        </p:nvSpPr>
        <p:spPr>
          <a:xfrm>
            <a:off x="6248400" y="2971800"/>
            <a:ext cx="2590800" cy="129540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</a:rPr>
              <a:t>CONFIESA</a:t>
            </a:r>
          </a:p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10:10</a:t>
            </a:r>
            <a:r>
              <a:rPr lang="en-US" sz="24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2" name="Bevel 11"/>
          <p:cNvSpPr/>
          <p:nvPr/>
        </p:nvSpPr>
        <p:spPr>
          <a:xfrm>
            <a:off x="304800" y="5029200"/>
            <a:ext cx="2895600" cy="1447800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Arial Black" pitchFamily="34" charset="0"/>
              </a:rPr>
              <a:t>BAUTIZATE</a:t>
            </a:r>
          </a:p>
          <a:p>
            <a:pPr algn="ctr">
              <a:defRPr/>
            </a:pPr>
            <a:r>
              <a:rPr lang="en-US" sz="26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MR 16:16</a:t>
            </a:r>
            <a:r>
              <a:rPr lang="en-US" sz="2600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3" name="Bevel 12"/>
          <p:cNvSpPr/>
          <p:nvPr/>
        </p:nvSpPr>
        <p:spPr>
          <a:xfrm>
            <a:off x="6324600" y="4495800"/>
            <a:ext cx="2590800" cy="1905000"/>
          </a:xfrm>
          <a:prstGeom prst="bevel">
            <a:avLst/>
          </a:prstGeom>
          <a:solidFill>
            <a:srgbClr val="99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latin typeface="Arial Black" pitchFamily="34" charset="0"/>
              </a:rPr>
              <a:t>SE FIEL</a:t>
            </a:r>
          </a:p>
          <a:p>
            <a:pPr algn="ctr">
              <a:defRPr/>
            </a:pPr>
            <a:r>
              <a:rPr lang="en-US" sz="2600" b="1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  <a:r>
              <a:rPr lang="en-US" sz="2600" b="1" dirty="0">
                <a:solidFill>
                  <a:prstClr val="black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3400" y="152400"/>
            <a:ext cx="82296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PLAN DE DIOS DE SALVACI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79697" y="1447800"/>
            <a:ext cx="288091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</a:t>
            </a:r>
            <a:r>
              <a:rPr lang="es-MX" sz="4400" dirty="0">
                <a:solidFill>
                  <a:srgbClr val="FFFF00"/>
                </a:solidFill>
                <a:latin typeface="Arial Black" pitchFamily="34" charset="0"/>
              </a:rPr>
              <a:t>á</a:t>
            </a:r>
            <a:r>
              <a:rPr lang="es-MX" sz="4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4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Biblia</a:t>
            </a:r>
            <a:endParaRPr lang="es-MX" sz="6600" b="1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676400" y="304800"/>
            <a:ext cx="5562600" cy="41116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INTRODUCCIÓN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3352800" y="762000"/>
            <a:ext cx="2238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sym typeface="Book Antiqua" pitchFamily="18" charset="0"/>
              </a:rPr>
              <a:t>2 TIM 2:15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371600"/>
            <a:ext cx="8229600" cy="51816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marL="384175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sym typeface="Book Antiqua" pitchFamily="18" charset="0"/>
              </a:rPr>
              <a:t>   </a:t>
            </a:r>
            <a:r>
              <a:rPr kumimoji="0" lang="en-US" sz="2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“</a:t>
            </a:r>
            <a:r>
              <a:rPr kumimoji="0" lang="es-ES" sz="26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Esfuérzate por presentarte a Dios aprobado, como obrero que no tiene de qué avergonzarse y que interpreta rectamente la palabra de verdad”. </a:t>
            </a:r>
          </a:p>
          <a:p>
            <a:pPr marL="384175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   </a:t>
            </a:r>
            <a:r>
              <a:rPr kumimoji="0" lang="es-ES" sz="26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“Procura con diligencia presentarte a Dios aprobado, como obrero que no tiene de qué avergonzarse, que usa bien la palabra de verdad”. </a:t>
            </a:r>
          </a:p>
          <a:p>
            <a:pPr marL="384175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   </a:t>
            </a:r>
            <a:r>
              <a:rPr kumimoji="0" lang="es-ES" sz="2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“Procura con diligencia presentarte a Dios aprobado, </a:t>
            </a:r>
            <a:r>
              <a:rPr kumimoji="0" lang="es-ES" sz="2600" b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como</a:t>
            </a:r>
            <a:r>
              <a:rPr kumimoji="0" lang="es-ES" sz="2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 obrero que no tiene de qué avergonzarse, que maneja con precisión la palabra de verdad”.</a:t>
            </a: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cs typeface="Arial" pitchFamily="34" charset="0"/>
              <a:sym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85800" y="533400"/>
            <a:ext cx="7772400" cy="56388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</a:t>
            </a:r>
            <a:r>
              <a:rPr lang="es-MX" sz="3200" b="1" dirty="0">
                <a:solidFill>
                  <a:srgbClr val="FFCCFF"/>
                </a:solidFill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Este es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uno de los gran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versículos en la Biblia</a:t>
            </a:r>
            <a:r>
              <a:rPr lang="es-MX" sz="3200" b="1" dirty="0">
                <a:solidFill>
                  <a:srgbClr val="FFC000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 lo que nos dice</a:t>
            </a:r>
            <a:r>
              <a:rPr lang="es-MX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</a:p>
          <a:p>
            <a:endParaRPr lang="es-MX" sz="3200" b="1" dirty="0">
              <a:solidFill>
                <a:srgbClr val="FFC000"/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</a:t>
            </a:r>
            <a:r>
              <a:rPr lang="es-MX" sz="3200" b="1" dirty="0">
                <a:solidFill>
                  <a:srgbClr val="FFCCFF"/>
                </a:solidFill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Lo que nos dice el texto es de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suma importancia</a:t>
            </a:r>
            <a:r>
              <a:rPr lang="es-MX" sz="3200" b="1" dirty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y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merece nuestra atención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 y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acción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.</a:t>
            </a:r>
          </a:p>
          <a:p>
            <a:endParaRPr lang="es-MX" sz="32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</a:t>
            </a:r>
            <a:r>
              <a:rPr lang="es-MX" sz="32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Vamos </a:t>
            </a:r>
            <a:r>
              <a:rPr lang="es-MX" sz="32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analizar el versículo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 en detalle y ver que nos enseña.</a:t>
            </a:r>
          </a:p>
          <a:p>
            <a:pPr>
              <a:buNone/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384175" indent="-342900"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endParaRPr lang="es-MX" sz="2400" b="1" i="1" kern="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 pitchFamily="34" charset="0"/>
              <a:cs typeface="Arial" pitchFamily="34" charset="0"/>
              <a:sym typeface="Book Antiqua" pitchFamily="18" charset="0"/>
            </a:endParaRPr>
          </a:p>
          <a:p>
            <a:pPr marL="384175" indent="-342900" eaLnBrk="0" fontAlgn="base" hangingPunct="0">
              <a:spcBef>
                <a:spcPts val="600"/>
              </a:spcBef>
              <a:spcAft>
                <a:spcPct val="0"/>
              </a:spcAft>
              <a:defRPr/>
            </a:pPr>
            <a:r>
              <a:rPr lang="es-ES" sz="2400" b="1" kern="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itchFamily="34" charset="0"/>
                <a:cs typeface="Arial" pitchFamily="34" charset="0"/>
                <a:sym typeface="Book Antiqua" pitchFamily="18" charset="0"/>
              </a:rPr>
              <a:t>    </a:t>
            </a:r>
            <a:endParaRPr lang="en-US" sz="2400" b="1" kern="0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 pitchFamily="34" charset="0"/>
              <a:cs typeface="Arial" pitchFamily="34" charset="0"/>
              <a:sym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drmannblog.files.wordpress.com/2016/03/2013-08-08-21-05-2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230814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914400" y="381000"/>
            <a:ext cx="775608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i="1" dirty="0">
                <a:ln w="1905"/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APROBADOS  </a:t>
            </a:r>
          </a:p>
          <a:p>
            <a:pPr algn="ctr"/>
            <a:r>
              <a:rPr lang="en-US" sz="7200" b="1" i="1" dirty="0">
                <a:ln w="1905"/>
                <a:solidFill>
                  <a:srgbClr val="00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 DIOS</a:t>
            </a:r>
            <a:endParaRPr lang="en-US" sz="7200" b="1" i="1" cap="none" spc="0" dirty="0">
              <a:ln w="1905"/>
              <a:solidFill>
                <a:srgbClr val="00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1001christianclipart.com/downloads4/independence-day.jpg"/>
          <p:cNvPicPr>
            <a:picLocks noChangeAspect="1" noChangeArrowheads="1"/>
          </p:cNvPicPr>
          <p:nvPr/>
        </p:nvPicPr>
        <p:blipFill>
          <a:blip r:embed="rId2" cstate="print"/>
          <a:srcRect b="3777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8610600" cy="6553200"/>
          </a:xfrm>
        </p:spPr>
        <p:txBody>
          <a:bodyPr>
            <a:normAutofit lnSpcReduction="10000"/>
          </a:bodyPr>
          <a:lstStyle/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r>
              <a:rPr lang="es-MX" b="1" kern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Para comenzar el texto nos dice 2 cosas importantes:</a:t>
            </a:r>
          </a:p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r>
              <a:rPr lang="es-MX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 </a:t>
            </a:r>
            <a:r>
              <a:rPr lang="es-MX" b="1" kern="0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[1] </a:t>
            </a:r>
            <a:r>
              <a:rPr lang="es-MX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debemos……                                         	        </a:t>
            </a:r>
            <a:r>
              <a:rPr lang="es-MX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Ser Aprobados Por Dios!</a:t>
            </a:r>
          </a:p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r>
              <a:rPr lang="es-MX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 </a:t>
            </a:r>
            <a:r>
              <a:rPr lang="es-MX" b="1" kern="0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[2] </a:t>
            </a:r>
            <a:r>
              <a:rPr lang="es-MX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y ser aprobados por Dios……   	   	             	          </a:t>
            </a:r>
            <a:r>
              <a:rPr lang="es-MX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Debe Ser Prioridad! </a:t>
            </a:r>
          </a:p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r>
              <a:rPr lang="es-MX" b="1" kern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El hecho que debe ser Prioridad es   	  	    indicado por las palabras,</a:t>
            </a:r>
          </a:p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r>
              <a:rPr lang="es-MX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    </a:t>
            </a:r>
            <a:r>
              <a:rPr lang="es-MX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kern="0" dirty="0">
                <a:solidFill>
                  <a:srgbClr val="000099"/>
                </a:solidFill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</a:t>
            </a:r>
            <a:r>
              <a:rPr lang="es-MX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Esfuérzate viene de la palabra   	 	 	  “Esfuerzo” = </a:t>
            </a:r>
            <a:r>
              <a:rPr lang="es-MX" b="1" i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acción enérgica; vigor</a:t>
            </a:r>
            <a:endParaRPr lang="es-MX" b="1" kern="0" dirty="0">
              <a:uFill>
                <a:solidFill>
                  <a:srgbClr val="FFFFFF"/>
                </a:solidFill>
              </a:uFill>
              <a:latin typeface="Arial Black" pitchFamily="34" charset="0"/>
              <a:cs typeface="Arial" pitchFamily="34" charset="0"/>
              <a:sym typeface="Book Antiqua" pitchFamily="18" charset="0"/>
            </a:endParaRPr>
          </a:p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r>
              <a:rPr lang="es-MX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    </a:t>
            </a:r>
            <a:r>
              <a:rPr lang="es-MX" b="1" kern="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Procura con Diligencia</a:t>
            </a:r>
            <a:r>
              <a:rPr lang="es-MX" b="1" kern="0" dirty="0">
                <a:solidFill>
                  <a:srgbClr val="000099"/>
                </a:solidFill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</a:t>
            </a:r>
            <a:r>
              <a:rPr lang="es-MX" b="1" i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= apúrate;                 	                                      dale atención)</a:t>
            </a:r>
          </a:p>
          <a:p>
            <a:pPr marL="384175" algn="ctr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r>
              <a:rPr lang="es-MX" sz="32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No Hay Nada Mas Importante                        Que Ser Aprobado Por Dios!</a:t>
            </a:r>
          </a:p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endParaRPr lang="es-MX" b="1" i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rgbClr val="FFFFFF"/>
                </a:solidFill>
              </a:uFill>
              <a:latin typeface="Arial Black" pitchFamily="34" charset="0"/>
              <a:cs typeface="Arial" pitchFamily="34" charset="0"/>
              <a:sym typeface="Book Antiqua" pitchFamily="18" charset="0"/>
            </a:endParaRPr>
          </a:p>
          <a:p>
            <a:pPr marL="384175" lvl="0" eaLnBrk="0" fontAlgn="base" hangingPunct="0">
              <a:spcBef>
                <a:spcPts val="600"/>
              </a:spcBef>
              <a:spcAft>
                <a:spcPct val="0"/>
              </a:spcAft>
              <a:buNone/>
              <a:defRPr/>
            </a:pPr>
            <a:endParaRPr lang="es-MX" b="1" kern="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rgbClr val="FFFFFF"/>
                </a:solidFill>
              </a:uFill>
              <a:latin typeface="Arial Black" pitchFamily="34" charset="0"/>
              <a:cs typeface="Arial" pitchFamily="34" charset="0"/>
              <a:sym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228600" y="304800"/>
            <a:ext cx="8686800" cy="67056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4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                        </a:t>
            </a: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“…Como Obrero …”</a:t>
            </a:r>
            <a:endParaRPr kumimoji="0" lang="es-MX" sz="4500" b="1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1 COR 3:9; 2 COR 6:1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   = Pablo y </a:t>
            </a:r>
            <a:r>
              <a:rPr kumimoji="0" lang="es-MX" sz="5100" b="1" i="0" u="none" strike="noStrike" kern="0" cap="none" spc="0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Apolos</a:t>
            </a: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eran “</a:t>
            </a: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colaboradores (obreros)</a:t>
            </a: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” con el Señor </a:t>
            </a: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y nosotros también somos</a:t>
            </a: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, </a:t>
            </a: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MT 28:18-20; MR 16:20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“..Que No Tiene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1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     De Qué Avergonzarse…”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51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</a:t>
            </a:r>
            <a:r>
              <a:rPr lang="es-MX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kumimoji="0" lang="es-MX" sz="51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Vergüenza =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5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 </a:t>
            </a:r>
            <a:r>
              <a:rPr kumimoji="0" lang="es-MX" sz="5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una emoción causada por la conciencia de culpa; algo que trae fuerte pesar, censura o reprobación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1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¿Qué hay en la biblia o en ser Cristiano que  	    debemos estar avergonzados?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¿Qué nos dice la biblia sobre </a:t>
            </a:r>
            <a:r>
              <a:rPr lang="es-MX" sz="5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vergüenza; 	      sobre el avergonzarnos</a:t>
            </a:r>
            <a:r>
              <a:rPr kumimoji="0" lang="es-MX" sz="5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" pitchFamily="34" charset="0"/>
                <a:ea typeface="+mn-ea"/>
                <a:cs typeface="Arial" pitchFamily="34" charset="0"/>
                <a:sym typeface="Book Antiqua" pitchFamily="18" charset="0"/>
              </a:rPr>
              <a:t>    </a:t>
            </a:r>
            <a:endParaRPr kumimoji="0" lang="es-ES" sz="32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ea typeface="+mn-ea"/>
              <a:cs typeface="Arial" pitchFamily="34" charset="0"/>
              <a:sym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304800" y="304800"/>
            <a:ext cx="8534400" cy="6324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LC 9:26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si nos avergonzamos de Cristo y su palabra, Él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 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se avergonzar</a:t>
            </a: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á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de nosotros</a:t>
            </a:r>
            <a:endParaRPr kumimoji="0" lang="es-MX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ROM 1:16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nunca avergonzarnos del evangelio; medio por cual Dios salva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MR 16:15-16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)</a:t>
            </a:r>
            <a:endParaRPr kumimoji="0" lang="es-MX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PED 4:16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no avergonzarnos de sufrir porque somos Cristianos           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2 TIM 1:12</a:t>
            </a: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)</a:t>
            </a:r>
            <a:endParaRPr kumimoji="0" lang="es-MX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Si nunca nos avergonzamos de ser un obrero del Señor, de Su Palabra y por ser Cristiano-</a:t>
            </a:r>
            <a:endParaRPr kumimoji="0" lang="es-MX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Seremos Aprobados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Por Dios</a:t>
            </a:r>
            <a:r>
              <a:rPr kumimoji="0" lang="es-MX" sz="3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7056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6"/>
          <p:cNvSpPr txBox="1">
            <a:spLocks/>
          </p:cNvSpPr>
          <p:nvPr/>
        </p:nvSpPr>
        <p:spPr>
          <a:xfrm>
            <a:off x="228600" y="304800"/>
            <a:ext cx="8686800" cy="7086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“…</a:t>
            </a:r>
            <a:r>
              <a:rPr kumimoji="0" lang="es-MX" sz="35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Y Que Interpreta Rectamente La Palabra De Verdad.”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MR 16:15; EF 6:4; COL 3:16;                          TITO 2:3-5; HEB 5:12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Nosotros</a:t>
            </a:r>
            <a:r>
              <a:rPr kumimoji="0" lang="es-MX" sz="3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los Cristianos</a:t>
            </a:r>
            <a:r>
              <a:rPr kumimoji="0" lang="es-MX" sz="30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</a:t>
            </a:r>
            <a:r>
              <a:rPr kumimoji="0" lang="es-MX" sz="3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somos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s-MX" sz="30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“maestros/maestras” </a:t>
            </a:r>
            <a:r>
              <a:rPr kumimoji="0" lang="es-MX" sz="3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de la Biblia! </a:t>
            </a: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(no es opción!)</a:t>
            </a:r>
            <a:endParaRPr kumimoji="0" lang="es-MX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5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STG 3:1</a:t>
            </a:r>
            <a:r>
              <a:rPr lang="es-MX" sz="3000" b="1" kern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. </a:t>
            </a: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Esto de ser maestros es </a:t>
            </a:r>
            <a:r>
              <a:rPr lang="es-MX" sz="30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SERIO!</a:t>
            </a:r>
            <a:endParaRPr kumimoji="0" lang="es-MX" sz="30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s-MX" sz="30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“Interpretar Rectamente” </a:t>
            </a: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= ense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ñ</a:t>
            </a:r>
            <a:r>
              <a:rPr lang="es-MX" sz="3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ar, predicar o aplicar correctamente y eso requiere la preparación propia: </a:t>
            </a:r>
            <a:r>
              <a:rPr lang="es-MX" sz="30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Estudio, </a:t>
            </a:r>
            <a:r>
              <a:rPr lang="es-MX" sz="3000" b="1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  	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2:42; 17:11; 1 TIM 4:13 </a:t>
            </a:r>
            <a:endParaRPr lang="es-MX" sz="3000" b="1" dirty="0">
              <a:solidFill>
                <a:srgbClr val="66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  <a:sym typeface="Wingdings 3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s-MX" sz="2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FFFFFF"/>
                  </a:solidFill>
                </a:uFill>
                <a:latin typeface="Arial Black" pitchFamily="34" charset="0"/>
                <a:cs typeface="Arial" pitchFamily="34" charset="0"/>
                <a:sym typeface="Book Antiqua" pitchFamily="18" charset="0"/>
              </a:rPr>
              <a:t> </a:t>
            </a:r>
            <a:endParaRPr kumimoji="0" lang="es-MX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 Black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>
                  <a:solidFill>
                    <a:srgbClr val="FFFFFF"/>
                  </a:solidFill>
                </a:uFill>
                <a:latin typeface="Arial Black" pitchFamily="34" charset="0"/>
                <a:ea typeface="+mn-ea"/>
                <a:cs typeface="Arial" pitchFamily="34" charset="0"/>
                <a:sym typeface="Book Antiqua" pitchFamily="18" charset="0"/>
              </a:rPr>
              <a:t> 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6"/>
          <p:cNvSpPr txBox="1">
            <a:spLocks/>
          </p:cNvSpPr>
          <p:nvPr/>
        </p:nvSpPr>
        <p:spPr>
          <a:xfrm>
            <a:off x="304800" y="381000"/>
            <a:ext cx="8534400" cy="6477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0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El estudio de la Biblia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debe ser </a:t>
            </a:r>
            <a:r>
              <a:rPr kumimoji="0" lang="es-MX" sz="30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parte de nuestra rutina diaria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! (ser constante)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Debemos estudiar</a:t>
            </a:r>
            <a:r>
              <a:rPr kumimoji="0" lang="es-MX" sz="3000" b="1" i="0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000" b="1" i="0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la Biblia</a:t>
            </a:r>
            <a:r>
              <a:rPr kumimoji="0" lang="es-MX" sz="3000" b="1" i="0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porque</a:t>
            </a:r>
            <a:r>
              <a:rPr kumimoji="0" lang="es-MX" sz="3000" b="1" i="0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….</a:t>
            </a:r>
            <a:endParaRPr kumimoji="0" lang="es-MX" sz="3000" b="1" i="0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2 TIM 3:16-17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3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nos prepara para todas las obras que  tenemos que hacer</a:t>
            </a:r>
            <a:endParaRPr kumimoji="0" lang="es-MX" sz="2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JN 12:48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3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por ella seremos juzgados</a:t>
            </a:r>
            <a:endParaRPr kumimoji="0" lang="es-MX" sz="2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 </a:t>
            </a:r>
            <a:r>
              <a:rPr kumimoji="0" lang="es-MX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ROM 10:17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3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es </a:t>
            </a:r>
            <a:r>
              <a:rPr kumimoji="0" lang="es-MX" sz="3000" b="1" i="1" u="sng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la fuente</a:t>
            </a:r>
            <a:r>
              <a:rPr kumimoji="0" lang="es-MX" sz="3000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 nuestra </a:t>
            </a:r>
            <a:r>
              <a:rPr kumimoji="0" lang="es-MX" sz="3000" b="1" i="1" u="sng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Fe</a:t>
            </a:r>
            <a:r>
              <a:rPr kumimoji="0" lang="es-MX" sz="30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3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</a:t>
            </a:r>
            <a:r>
              <a:rPr kumimoji="0" lang="es-MX" sz="3000" b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JN 5:4</a:t>
            </a:r>
            <a:r>
              <a:rPr kumimoji="0" lang="es-MX" sz="3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)</a:t>
            </a:r>
            <a:endParaRPr kumimoji="0" lang="es-MX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Pero sobre todo estudiamos la Biblia-----</a:t>
            </a:r>
            <a:r>
              <a:rPr kumimoji="0" lang="es-MX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3200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Para </a:t>
            </a:r>
            <a:r>
              <a:rPr kumimoji="0" lang="es-MX" sz="3200" b="1" i="0" u="sng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ense</a:t>
            </a:r>
            <a:r>
              <a:rPr lang="es-MX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ñ</a:t>
            </a:r>
            <a:r>
              <a:rPr kumimoji="0" lang="es-MX" sz="3200" b="1" i="0" u="sng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arla correctamente</a:t>
            </a:r>
            <a:r>
              <a:rPr kumimoji="0" lang="es-MX" sz="3200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y así</a:t>
            </a:r>
            <a:endParaRPr kumimoji="0" lang="es-MX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</a:t>
            </a:r>
            <a:r>
              <a:rPr kumimoji="0" lang="es-MX" sz="35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Ser Aprobado Por Dios</a:t>
            </a:r>
            <a:r>
              <a:rPr kumimoji="0" lang="es-MX" sz="35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!</a:t>
            </a:r>
            <a:endParaRPr kumimoji="0" lang="es-MX" sz="32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>
                <a:solidFill>
                  <a:srgbClr val="FFFFFF"/>
                </a:solidFill>
              </a:uFill>
              <a:latin typeface="Arial" pitchFamily="34" charset="0"/>
              <a:ea typeface="+mn-ea"/>
              <a:cs typeface="Arial" pitchFamily="34" charset="0"/>
              <a:sym typeface="Book Antiqua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711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33</cp:revision>
  <dcterms:created xsi:type="dcterms:W3CDTF">2015-09-05T14:16:49Z</dcterms:created>
  <dcterms:modified xsi:type="dcterms:W3CDTF">2021-03-05T16:22:15Z</dcterms:modified>
</cp:coreProperties>
</file>