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85" r:id="rId9"/>
    <p:sldId id="283" r:id="rId10"/>
    <p:sldId id="284" r:id="rId11"/>
    <p:sldId id="288" r:id="rId12"/>
    <p:sldId id="291" r:id="rId13"/>
    <p:sldId id="290" r:id="rId14"/>
    <p:sldId id="294" r:id="rId15"/>
    <p:sldId id="292" r:id="rId16"/>
    <p:sldId id="287" r:id="rId17"/>
    <p:sldId id="289" r:id="rId18"/>
    <p:sldId id="286" r:id="rId19"/>
    <p:sldId id="266" r:id="rId20"/>
    <p:sldId id="272" r:id="rId21"/>
    <p:sldId id="269" r:id="rId22"/>
    <p:sldId id="273" r:id="rId23"/>
    <p:sldId id="270" r:id="rId24"/>
    <p:sldId id="274" r:id="rId25"/>
    <p:sldId id="271" r:id="rId26"/>
    <p:sldId id="275" r:id="rId27"/>
    <p:sldId id="276" r:id="rId28"/>
    <p:sldId id="280" r:id="rId29"/>
    <p:sldId id="277" r:id="rId30"/>
    <p:sldId id="281" r:id="rId31"/>
    <p:sldId id="278" r:id="rId32"/>
    <p:sldId id="282" r:id="rId33"/>
    <p:sldId id="279" r:id="rId34"/>
    <p:sldId id="299" r:id="rId35"/>
    <p:sldId id="295" r:id="rId36"/>
    <p:sldId id="300" r:id="rId37"/>
    <p:sldId id="296" r:id="rId38"/>
    <p:sldId id="301" r:id="rId39"/>
    <p:sldId id="297" r:id="rId40"/>
    <p:sldId id="302" r:id="rId41"/>
    <p:sldId id="298" r:id="rId42"/>
    <p:sldId id="303" r:id="rId43"/>
    <p:sldId id="304" r:id="rId44"/>
    <p:sldId id="310" r:id="rId45"/>
    <p:sldId id="305" r:id="rId46"/>
    <p:sldId id="311" r:id="rId47"/>
    <p:sldId id="306" r:id="rId48"/>
    <p:sldId id="312" r:id="rId49"/>
    <p:sldId id="307" r:id="rId50"/>
    <p:sldId id="313" r:id="rId51"/>
    <p:sldId id="308" r:id="rId52"/>
    <p:sldId id="314" r:id="rId53"/>
    <p:sldId id="309" r:id="rId54"/>
    <p:sldId id="315" r:id="rId5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4" d="100"/>
          <a:sy n="64" d="100"/>
        </p:scale>
        <p:origin x="136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058455-6C64-4E69-81CB-ACB7031488ED}" type="datetimeFigureOut">
              <a:rPr lang="es-NI" smtClean="0"/>
              <a:t>14/8/2023</a:t>
            </a:fld>
            <a:endParaRPr lang="es-NI"/>
          </a:p>
        </p:txBody>
      </p:sp>
      <p:sp>
        <p:nvSpPr>
          <p:cNvPr id="5" name="Footer Placeholder 4"/>
          <p:cNvSpPr>
            <a:spLocks noGrp="1"/>
          </p:cNvSpPr>
          <p:nvPr>
            <p:ph type="ftr" sz="quarter" idx="11"/>
          </p:nvPr>
        </p:nvSpPr>
        <p:spPr/>
        <p:txBody>
          <a:bodyPr/>
          <a:lstStyle/>
          <a:p>
            <a:endParaRPr lang="es-NI"/>
          </a:p>
        </p:txBody>
      </p:sp>
      <p:sp>
        <p:nvSpPr>
          <p:cNvPr id="6" name="Slide Number Placeholder 5"/>
          <p:cNvSpPr>
            <a:spLocks noGrp="1"/>
          </p:cNvSpPr>
          <p:nvPr>
            <p:ph type="sldNum" sz="quarter" idx="12"/>
          </p:nvPr>
        </p:nvSpPr>
        <p:spPr/>
        <p:txBody>
          <a:bodyPr/>
          <a:lstStyle/>
          <a:p>
            <a:fld id="{309F410E-A819-4C2D-AC13-96F7A1991167}" type="slidenum">
              <a:rPr lang="es-NI" smtClean="0"/>
              <a:t>‹Nº›</a:t>
            </a:fld>
            <a:endParaRPr lang="es-NI"/>
          </a:p>
        </p:txBody>
      </p:sp>
    </p:spTree>
    <p:extLst>
      <p:ext uri="{BB962C8B-B14F-4D97-AF65-F5344CB8AC3E}">
        <p14:creationId xmlns:p14="http://schemas.microsoft.com/office/powerpoint/2010/main" val="1728942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058455-6C64-4E69-81CB-ACB7031488ED}" type="datetimeFigureOut">
              <a:rPr lang="es-NI" smtClean="0"/>
              <a:t>14/8/2023</a:t>
            </a:fld>
            <a:endParaRPr lang="es-NI"/>
          </a:p>
        </p:txBody>
      </p:sp>
      <p:sp>
        <p:nvSpPr>
          <p:cNvPr id="5" name="Footer Placeholder 4"/>
          <p:cNvSpPr>
            <a:spLocks noGrp="1"/>
          </p:cNvSpPr>
          <p:nvPr>
            <p:ph type="ftr" sz="quarter" idx="11"/>
          </p:nvPr>
        </p:nvSpPr>
        <p:spPr/>
        <p:txBody>
          <a:bodyPr/>
          <a:lstStyle/>
          <a:p>
            <a:endParaRPr lang="es-NI"/>
          </a:p>
        </p:txBody>
      </p:sp>
      <p:sp>
        <p:nvSpPr>
          <p:cNvPr id="6" name="Slide Number Placeholder 5"/>
          <p:cNvSpPr>
            <a:spLocks noGrp="1"/>
          </p:cNvSpPr>
          <p:nvPr>
            <p:ph type="sldNum" sz="quarter" idx="12"/>
          </p:nvPr>
        </p:nvSpPr>
        <p:spPr/>
        <p:txBody>
          <a:bodyPr/>
          <a:lstStyle/>
          <a:p>
            <a:fld id="{309F410E-A819-4C2D-AC13-96F7A1991167}" type="slidenum">
              <a:rPr lang="es-NI" smtClean="0"/>
              <a:t>‹Nº›</a:t>
            </a:fld>
            <a:endParaRPr lang="es-NI"/>
          </a:p>
        </p:txBody>
      </p:sp>
    </p:spTree>
    <p:extLst>
      <p:ext uri="{BB962C8B-B14F-4D97-AF65-F5344CB8AC3E}">
        <p14:creationId xmlns:p14="http://schemas.microsoft.com/office/powerpoint/2010/main" val="1054830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058455-6C64-4E69-81CB-ACB7031488ED}" type="datetimeFigureOut">
              <a:rPr lang="es-NI" smtClean="0"/>
              <a:t>14/8/2023</a:t>
            </a:fld>
            <a:endParaRPr lang="es-NI"/>
          </a:p>
        </p:txBody>
      </p:sp>
      <p:sp>
        <p:nvSpPr>
          <p:cNvPr id="5" name="Footer Placeholder 4"/>
          <p:cNvSpPr>
            <a:spLocks noGrp="1"/>
          </p:cNvSpPr>
          <p:nvPr>
            <p:ph type="ftr" sz="quarter" idx="11"/>
          </p:nvPr>
        </p:nvSpPr>
        <p:spPr/>
        <p:txBody>
          <a:bodyPr/>
          <a:lstStyle/>
          <a:p>
            <a:endParaRPr lang="es-NI"/>
          </a:p>
        </p:txBody>
      </p:sp>
      <p:sp>
        <p:nvSpPr>
          <p:cNvPr id="6" name="Slide Number Placeholder 5"/>
          <p:cNvSpPr>
            <a:spLocks noGrp="1"/>
          </p:cNvSpPr>
          <p:nvPr>
            <p:ph type="sldNum" sz="quarter" idx="12"/>
          </p:nvPr>
        </p:nvSpPr>
        <p:spPr/>
        <p:txBody>
          <a:bodyPr/>
          <a:lstStyle/>
          <a:p>
            <a:fld id="{309F410E-A819-4C2D-AC13-96F7A1991167}" type="slidenum">
              <a:rPr lang="es-NI" smtClean="0"/>
              <a:t>‹Nº›</a:t>
            </a:fld>
            <a:endParaRPr lang="es-NI"/>
          </a:p>
        </p:txBody>
      </p:sp>
    </p:spTree>
    <p:extLst>
      <p:ext uri="{BB962C8B-B14F-4D97-AF65-F5344CB8AC3E}">
        <p14:creationId xmlns:p14="http://schemas.microsoft.com/office/powerpoint/2010/main" val="2349883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058455-6C64-4E69-81CB-ACB7031488ED}" type="datetimeFigureOut">
              <a:rPr lang="es-NI" smtClean="0"/>
              <a:t>14/8/2023</a:t>
            </a:fld>
            <a:endParaRPr lang="es-NI"/>
          </a:p>
        </p:txBody>
      </p:sp>
      <p:sp>
        <p:nvSpPr>
          <p:cNvPr id="5" name="Footer Placeholder 4"/>
          <p:cNvSpPr>
            <a:spLocks noGrp="1"/>
          </p:cNvSpPr>
          <p:nvPr>
            <p:ph type="ftr" sz="quarter" idx="11"/>
          </p:nvPr>
        </p:nvSpPr>
        <p:spPr/>
        <p:txBody>
          <a:bodyPr/>
          <a:lstStyle/>
          <a:p>
            <a:endParaRPr lang="es-NI"/>
          </a:p>
        </p:txBody>
      </p:sp>
      <p:sp>
        <p:nvSpPr>
          <p:cNvPr id="6" name="Slide Number Placeholder 5"/>
          <p:cNvSpPr>
            <a:spLocks noGrp="1"/>
          </p:cNvSpPr>
          <p:nvPr>
            <p:ph type="sldNum" sz="quarter" idx="12"/>
          </p:nvPr>
        </p:nvSpPr>
        <p:spPr/>
        <p:txBody>
          <a:bodyPr/>
          <a:lstStyle/>
          <a:p>
            <a:fld id="{309F410E-A819-4C2D-AC13-96F7A1991167}" type="slidenum">
              <a:rPr lang="es-NI" smtClean="0"/>
              <a:t>‹Nº›</a:t>
            </a:fld>
            <a:endParaRPr lang="es-NI"/>
          </a:p>
        </p:txBody>
      </p:sp>
    </p:spTree>
    <p:extLst>
      <p:ext uri="{BB962C8B-B14F-4D97-AF65-F5344CB8AC3E}">
        <p14:creationId xmlns:p14="http://schemas.microsoft.com/office/powerpoint/2010/main" val="2390778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058455-6C64-4E69-81CB-ACB7031488ED}" type="datetimeFigureOut">
              <a:rPr lang="es-NI" smtClean="0"/>
              <a:t>14/8/2023</a:t>
            </a:fld>
            <a:endParaRPr lang="es-NI"/>
          </a:p>
        </p:txBody>
      </p:sp>
      <p:sp>
        <p:nvSpPr>
          <p:cNvPr id="5" name="Footer Placeholder 4"/>
          <p:cNvSpPr>
            <a:spLocks noGrp="1"/>
          </p:cNvSpPr>
          <p:nvPr>
            <p:ph type="ftr" sz="quarter" idx="11"/>
          </p:nvPr>
        </p:nvSpPr>
        <p:spPr/>
        <p:txBody>
          <a:bodyPr/>
          <a:lstStyle/>
          <a:p>
            <a:endParaRPr lang="es-NI"/>
          </a:p>
        </p:txBody>
      </p:sp>
      <p:sp>
        <p:nvSpPr>
          <p:cNvPr id="6" name="Slide Number Placeholder 5"/>
          <p:cNvSpPr>
            <a:spLocks noGrp="1"/>
          </p:cNvSpPr>
          <p:nvPr>
            <p:ph type="sldNum" sz="quarter" idx="12"/>
          </p:nvPr>
        </p:nvSpPr>
        <p:spPr/>
        <p:txBody>
          <a:bodyPr/>
          <a:lstStyle/>
          <a:p>
            <a:fld id="{309F410E-A819-4C2D-AC13-96F7A1991167}" type="slidenum">
              <a:rPr lang="es-NI" smtClean="0"/>
              <a:t>‹Nº›</a:t>
            </a:fld>
            <a:endParaRPr lang="es-NI"/>
          </a:p>
        </p:txBody>
      </p:sp>
    </p:spTree>
    <p:extLst>
      <p:ext uri="{BB962C8B-B14F-4D97-AF65-F5344CB8AC3E}">
        <p14:creationId xmlns:p14="http://schemas.microsoft.com/office/powerpoint/2010/main" val="879190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058455-6C64-4E69-81CB-ACB7031488ED}" type="datetimeFigureOut">
              <a:rPr lang="es-NI" smtClean="0"/>
              <a:t>14/8/2023</a:t>
            </a:fld>
            <a:endParaRPr lang="es-NI"/>
          </a:p>
        </p:txBody>
      </p:sp>
      <p:sp>
        <p:nvSpPr>
          <p:cNvPr id="6" name="Footer Placeholder 5"/>
          <p:cNvSpPr>
            <a:spLocks noGrp="1"/>
          </p:cNvSpPr>
          <p:nvPr>
            <p:ph type="ftr" sz="quarter" idx="11"/>
          </p:nvPr>
        </p:nvSpPr>
        <p:spPr/>
        <p:txBody>
          <a:bodyPr/>
          <a:lstStyle/>
          <a:p>
            <a:endParaRPr lang="es-NI"/>
          </a:p>
        </p:txBody>
      </p:sp>
      <p:sp>
        <p:nvSpPr>
          <p:cNvPr id="7" name="Slide Number Placeholder 6"/>
          <p:cNvSpPr>
            <a:spLocks noGrp="1"/>
          </p:cNvSpPr>
          <p:nvPr>
            <p:ph type="sldNum" sz="quarter" idx="12"/>
          </p:nvPr>
        </p:nvSpPr>
        <p:spPr/>
        <p:txBody>
          <a:bodyPr/>
          <a:lstStyle/>
          <a:p>
            <a:fld id="{309F410E-A819-4C2D-AC13-96F7A1991167}" type="slidenum">
              <a:rPr lang="es-NI" smtClean="0"/>
              <a:t>‹Nº›</a:t>
            </a:fld>
            <a:endParaRPr lang="es-NI"/>
          </a:p>
        </p:txBody>
      </p:sp>
    </p:spTree>
    <p:extLst>
      <p:ext uri="{BB962C8B-B14F-4D97-AF65-F5344CB8AC3E}">
        <p14:creationId xmlns:p14="http://schemas.microsoft.com/office/powerpoint/2010/main" val="4238983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058455-6C64-4E69-81CB-ACB7031488ED}" type="datetimeFigureOut">
              <a:rPr lang="es-NI" smtClean="0"/>
              <a:t>14/8/2023</a:t>
            </a:fld>
            <a:endParaRPr lang="es-NI"/>
          </a:p>
        </p:txBody>
      </p:sp>
      <p:sp>
        <p:nvSpPr>
          <p:cNvPr id="8" name="Footer Placeholder 7"/>
          <p:cNvSpPr>
            <a:spLocks noGrp="1"/>
          </p:cNvSpPr>
          <p:nvPr>
            <p:ph type="ftr" sz="quarter" idx="11"/>
          </p:nvPr>
        </p:nvSpPr>
        <p:spPr/>
        <p:txBody>
          <a:bodyPr/>
          <a:lstStyle/>
          <a:p>
            <a:endParaRPr lang="es-NI"/>
          </a:p>
        </p:txBody>
      </p:sp>
      <p:sp>
        <p:nvSpPr>
          <p:cNvPr id="9" name="Slide Number Placeholder 8"/>
          <p:cNvSpPr>
            <a:spLocks noGrp="1"/>
          </p:cNvSpPr>
          <p:nvPr>
            <p:ph type="sldNum" sz="quarter" idx="12"/>
          </p:nvPr>
        </p:nvSpPr>
        <p:spPr/>
        <p:txBody>
          <a:bodyPr/>
          <a:lstStyle/>
          <a:p>
            <a:fld id="{309F410E-A819-4C2D-AC13-96F7A1991167}" type="slidenum">
              <a:rPr lang="es-NI" smtClean="0"/>
              <a:t>‹Nº›</a:t>
            </a:fld>
            <a:endParaRPr lang="es-NI"/>
          </a:p>
        </p:txBody>
      </p:sp>
    </p:spTree>
    <p:extLst>
      <p:ext uri="{BB962C8B-B14F-4D97-AF65-F5344CB8AC3E}">
        <p14:creationId xmlns:p14="http://schemas.microsoft.com/office/powerpoint/2010/main" val="3301169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058455-6C64-4E69-81CB-ACB7031488ED}" type="datetimeFigureOut">
              <a:rPr lang="es-NI" smtClean="0"/>
              <a:t>14/8/2023</a:t>
            </a:fld>
            <a:endParaRPr lang="es-NI"/>
          </a:p>
        </p:txBody>
      </p:sp>
      <p:sp>
        <p:nvSpPr>
          <p:cNvPr id="4" name="Footer Placeholder 3"/>
          <p:cNvSpPr>
            <a:spLocks noGrp="1"/>
          </p:cNvSpPr>
          <p:nvPr>
            <p:ph type="ftr" sz="quarter" idx="11"/>
          </p:nvPr>
        </p:nvSpPr>
        <p:spPr/>
        <p:txBody>
          <a:bodyPr/>
          <a:lstStyle/>
          <a:p>
            <a:endParaRPr lang="es-NI"/>
          </a:p>
        </p:txBody>
      </p:sp>
      <p:sp>
        <p:nvSpPr>
          <p:cNvPr id="5" name="Slide Number Placeholder 4"/>
          <p:cNvSpPr>
            <a:spLocks noGrp="1"/>
          </p:cNvSpPr>
          <p:nvPr>
            <p:ph type="sldNum" sz="quarter" idx="12"/>
          </p:nvPr>
        </p:nvSpPr>
        <p:spPr/>
        <p:txBody>
          <a:bodyPr/>
          <a:lstStyle/>
          <a:p>
            <a:fld id="{309F410E-A819-4C2D-AC13-96F7A1991167}" type="slidenum">
              <a:rPr lang="es-NI" smtClean="0"/>
              <a:t>‹Nº›</a:t>
            </a:fld>
            <a:endParaRPr lang="es-NI"/>
          </a:p>
        </p:txBody>
      </p:sp>
    </p:spTree>
    <p:extLst>
      <p:ext uri="{BB962C8B-B14F-4D97-AF65-F5344CB8AC3E}">
        <p14:creationId xmlns:p14="http://schemas.microsoft.com/office/powerpoint/2010/main" val="3730649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058455-6C64-4E69-81CB-ACB7031488ED}" type="datetimeFigureOut">
              <a:rPr lang="es-NI" smtClean="0"/>
              <a:t>14/8/2023</a:t>
            </a:fld>
            <a:endParaRPr lang="es-NI"/>
          </a:p>
        </p:txBody>
      </p:sp>
      <p:sp>
        <p:nvSpPr>
          <p:cNvPr id="3" name="Footer Placeholder 2"/>
          <p:cNvSpPr>
            <a:spLocks noGrp="1"/>
          </p:cNvSpPr>
          <p:nvPr>
            <p:ph type="ftr" sz="quarter" idx="11"/>
          </p:nvPr>
        </p:nvSpPr>
        <p:spPr/>
        <p:txBody>
          <a:bodyPr/>
          <a:lstStyle/>
          <a:p>
            <a:endParaRPr lang="es-NI"/>
          </a:p>
        </p:txBody>
      </p:sp>
      <p:sp>
        <p:nvSpPr>
          <p:cNvPr id="4" name="Slide Number Placeholder 3"/>
          <p:cNvSpPr>
            <a:spLocks noGrp="1"/>
          </p:cNvSpPr>
          <p:nvPr>
            <p:ph type="sldNum" sz="quarter" idx="12"/>
          </p:nvPr>
        </p:nvSpPr>
        <p:spPr/>
        <p:txBody>
          <a:bodyPr/>
          <a:lstStyle/>
          <a:p>
            <a:fld id="{309F410E-A819-4C2D-AC13-96F7A1991167}" type="slidenum">
              <a:rPr lang="es-NI" smtClean="0"/>
              <a:t>‹Nº›</a:t>
            </a:fld>
            <a:endParaRPr lang="es-NI"/>
          </a:p>
        </p:txBody>
      </p:sp>
    </p:spTree>
    <p:extLst>
      <p:ext uri="{BB962C8B-B14F-4D97-AF65-F5344CB8AC3E}">
        <p14:creationId xmlns:p14="http://schemas.microsoft.com/office/powerpoint/2010/main" val="759346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058455-6C64-4E69-81CB-ACB7031488ED}" type="datetimeFigureOut">
              <a:rPr lang="es-NI" smtClean="0"/>
              <a:t>14/8/2023</a:t>
            </a:fld>
            <a:endParaRPr lang="es-NI"/>
          </a:p>
        </p:txBody>
      </p:sp>
      <p:sp>
        <p:nvSpPr>
          <p:cNvPr id="6" name="Footer Placeholder 5"/>
          <p:cNvSpPr>
            <a:spLocks noGrp="1"/>
          </p:cNvSpPr>
          <p:nvPr>
            <p:ph type="ftr" sz="quarter" idx="11"/>
          </p:nvPr>
        </p:nvSpPr>
        <p:spPr/>
        <p:txBody>
          <a:bodyPr/>
          <a:lstStyle/>
          <a:p>
            <a:endParaRPr lang="es-NI"/>
          </a:p>
        </p:txBody>
      </p:sp>
      <p:sp>
        <p:nvSpPr>
          <p:cNvPr id="7" name="Slide Number Placeholder 6"/>
          <p:cNvSpPr>
            <a:spLocks noGrp="1"/>
          </p:cNvSpPr>
          <p:nvPr>
            <p:ph type="sldNum" sz="quarter" idx="12"/>
          </p:nvPr>
        </p:nvSpPr>
        <p:spPr/>
        <p:txBody>
          <a:bodyPr/>
          <a:lstStyle/>
          <a:p>
            <a:fld id="{309F410E-A819-4C2D-AC13-96F7A1991167}" type="slidenum">
              <a:rPr lang="es-NI" smtClean="0"/>
              <a:t>‹Nº›</a:t>
            </a:fld>
            <a:endParaRPr lang="es-NI"/>
          </a:p>
        </p:txBody>
      </p:sp>
    </p:spTree>
    <p:extLst>
      <p:ext uri="{BB962C8B-B14F-4D97-AF65-F5344CB8AC3E}">
        <p14:creationId xmlns:p14="http://schemas.microsoft.com/office/powerpoint/2010/main" val="90802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058455-6C64-4E69-81CB-ACB7031488ED}" type="datetimeFigureOut">
              <a:rPr lang="es-NI" smtClean="0"/>
              <a:t>14/8/2023</a:t>
            </a:fld>
            <a:endParaRPr lang="es-NI"/>
          </a:p>
        </p:txBody>
      </p:sp>
      <p:sp>
        <p:nvSpPr>
          <p:cNvPr id="6" name="Footer Placeholder 5"/>
          <p:cNvSpPr>
            <a:spLocks noGrp="1"/>
          </p:cNvSpPr>
          <p:nvPr>
            <p:ph type="ftr" sz="quarter" idx="11"/>
          </p:nvPr>
        </p:nvSpPr>
        <p:spPr/>
        <p:txBody>
          <a:bodyPr/>
          <a:lstStyle/>
          <a:p>
            <a:endParaRPr lang="es-NI"/>
          </a:p>
        </p:txBody>
      </p:sp>
      <p:sp>
        <p:nvSpPr>
          <p:cNvPr id="7" name="Slide Number Placeholder 6"/>
          <p:cNvSpPr>
            <a:spLocks noGrp="1"/>
          </p:cNvSpPr>
          <p:nvPr>
            <p:ph type="sldNum" sz="quarter" idx="12"/>
          </p:nvPr>
        </p:nvSpPr>
        <p:spPr/>
        <p:txBody>
          <a:bodyPr/>
          <a:lstStyle/>
          <a:p>
            <a:fld id="{309F410E-A819-4C2D-AC13-96F7A1991167}" type="slidenum">
              <a:rPr lang="es-NI" smtClean="0"/>
              <a:t>‹Nº›</a:t>
            </a:fld>
            <a:endParaRPr lang="es-NI"/>
          </a:p>
        </p:txBody>
      </p:sp>
    </p:spTree>
    <p:extLst>
      <p:ext uri="{BB962C8B-B14F-4D97-AF65-F5344CB8AC3E}">
        <p14:creationId xmlns:p14="http://schemas.microsoft.com/office/powerpoint/2010/main" val="2497456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058455-6C64-4E69-81CB-ACB7031488ED}" type="datetimeFigureOut">
              <a:rPr lang="es-NI" smtClean="0"/>
              <a:t>14/8/2023</a:t>
            </a:fld>
            <a:endParaRPr lang="es-NI"/>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NI"/>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9F410E-A819-4C2D-AC13-96F7A1991167}" type="slidenum">
              <a:rPr lang="es-NI" smtClean="0"/>
              <a:t>‹Nº›</a:t>
            </a:fld>
            <a:endParaRPr lang="es-NI"/>
          </a:p>
        </p:txBody>
      </p:sp>
    </p:spTree>
    <p:extLst>
      <p:ext uri="{BB962C8B-B14F-4D97-AF65-F5344CB8AC3E}">
        <p14:creationId xmlns:p14="http://schemas.microsoft.com/office/powerpoint/2010/main" val="8710486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3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3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3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3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4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4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4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4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4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4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4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4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4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4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5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5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5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5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5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rmAutofit fontScale="90000"/>
          </a:bodyPr>
          <a:lstStyle/>
          <a:p>
            <a:pPr algn="ctr"/>
            <a:r>
              <a:rPr lang="es-ES" b="1" u="sng" dirty="0">
                <a:effectLst>
                  <a:outerShdw blurRad="38100" dist="38100" dir="2700000" algn="tl">
                    <a:srgbClr val="000000">
                      <a:alpha val="43137"/>
                    </a:srgbClr>
                  </a:outerShdw>
                </a:effectLst>
                <a:latin typeface="Maiandra GD" panose="020E0502030308020204" pitchFamily="34" charset="0"/>
              </a:rPr>
              <a:t>APROVECHANDO EL TIEMPO.</a:t>
            </a:r>
            <a:br>
              <a:rPr lang="es-ES" b="1" u="sng" dirty="0">
                <a:effectLst>
                  <a:outerShdw blurRad="38100" dist="38100" dir="2700000" algn="tl">
                    <a:srgbClr val="000000">
                      <a:alpha val="43137"/>
                    </a:srgbClr>
                  </a:outerShdw>
                </a:effectLst>
                <a:latin typeface="Maiandra GD" panose="020E0502030308020204" pitchFamily="34" charset="0"/>
              </a:rPr>
            </a:br>
            <a:r>
              <a:rPr lang="es-ES" b="1" u="sng" dirty="0">
                <a:effectLst>
                  <a:outerShdw blurRad="38100" dist="38100" dir="2700000" algn="tl">
                    <a:srgbClr val="000000">
                      <a:alpha val="43137"/>
                    </a:srgbClr>
                  </a:outerShdw>
                </a:effectLst>
                <a:latin typeface="Maiandra GD" panose="020E0502030308020204" pitchFamily="34" charset="0"/>
              </a:rPr>
              <a:t>EFESIOS.5:16.</a:t>
            </a: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0A550463-19CA-E6B5-B209-B4706AA793A1}"/>
              </a:ext>
            </a:extLst>
          </p:cNvPr>
          <p:cNvSpPr>
            <a:spLocks noGrp="1"/>
          </p:cNvSpPr>
          <p:nvPr>
            <p:ph idx="1"/>
          </p:nvPr>
        </p:nvSpPr>
        <p:spPr>
          <a:xfrm>
            <a:off x="3945835" y="1161258"/>
            <a:ext cx="5198165" cy="5678486"/>
          </a:xfrm>
        </p:spPr>
        <p:txBody>
          <a:bodyPr/>
          <a:lstStyle/>
          <a:p>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INTRODUCCIÓN:</a:t>
            </a:r>
          </a:p>
          <a:p>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aprovechando bien el tiempo,</a:t>
            </a:r>
            <a:r>
              <a:rPr lang="es-ES" b="1" dirty="0">
                <a:latin typeface="Maiandra GD" panose="020E0502030308020204" pitchFamily="34" charset="0"/>
              </a:rPr>
              <a:t> porque los días son malos.</a:t>
            </a:r>
          </a:p>
          <a:p>
            <a:r>
              <a:rPr lang="es-ES" b="1" dirty="0">
                <a:latin typeface="Maiandra GD" panose="020E0502030308020204" pitchFamily="34" charset="0"/>
              </a:rPr>
              <a:t>El tiempo es un regalo muy valioso de parte Dios y debemos aprovecharlo al máximo para Él.</a:t>
            </a:r>
          </a:p>
          <a:p>
            <a:r>
              <a:rPr lang="es-ES" b="1" dirty="0">
                <a:latin typeface="Maiandra GD" panose="020E0502030308020204" pitchFamily="34" charset="0"/>
              </a:rPr>
              <a:t>Lamentablemente estamos mal gastando nuestro tiempo en cosas que no son de provecho para nuestra vida espiritual. </a:t>
            </a:r>
          </a:p>
          <a:p>
            <a:r>
              <a:rPr lang="es-ES" b="1" dirty="0">
                <a:latin typeface="Maiandra GD" panose="020E0502030308020204" pitchFamily="34" charset="0"/>
              </a:rPr>
              <a:t>Haga un examen de su vida y preguntémonos:</a:t>
            </a:r>
            <a:endParaRPr lang="es-NI" b="1" dirty="0">
              <a:latin typeface="Maiandra GD" panose="020E0502030308020204" pitchFamily="34" charset="0"/>
            </a:endParaRPr>
          </a:p>
        </p:txBody>
      </p:sp>
      <p:pic>
        <p:nvPicPr>
          <p:cNvPr id="8" name="Imagen 7">
            <a:extLst>
              <a:ext uri="{FF2B5EF4-FFF2-40B4-BE49-F238E27FC236}">
                <a16:creationId xmlns:a16="http://schemas.microsoft.com/office/drawing/2014/main" id="{1013071C-E96C-3C3D-210F-17BBB585CD0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61257"/>
            <a:ext cx="3945833" cy="5660229"/>
          </a:xfrm>
          <a:prstGeom prst="rect">
            <a:avLst/>
          </a:prstGeom>
          <a:solidFill>
            <a:srgbClr val="92D050"/>
          </a:solidFill>
        </p:spPr>
      </p:pic>
    </p:spTree>
    <p:extLst>
      <p:ext uri="{BB962C8B-B14F-4D97-AF65-F5344CB8AC3E}">
        <p14:creationId xmlns:p14="http://schemas.microsoft.com/office/powerpoint/2010/main" val="170595375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additive="base">
                                        <p:cTn id="20"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 calcmode="lin" valueType="num">
                                      <p:cBhvr additive="base">
                                        <p:cTn id="26"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 calcmode="lin" valueType="num">
                                      <p:cBhvr additive="base">
                                        <p:cTn id="32"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5">
                                            <p:txEl>
                                              <p:pRg st="4" end="4"/>
                                            </p:txEl>
                                          </p:spTgt>
                                        </p:tgtEl>
                                        <p:attrNameLst>
                                          <p:attrName>style.visibility</p:attrName>
                                        </p:attrNameLst>
                                      </p:cBhvr>
                                      <p:to>
                                        <p:strVal val="visible"/>
                                      </p:to>
                                    </p:set>
                                    <p:anim calcmode="lin" valueType="num">
                                      <p:cBhvr additive="base">
                                        <p:cTn id="38"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rmAutofit/>
          </a:bodyPr>
          <a:lstStyle/>
          <a:p>
            <a:pPr algn="ctr"/>
            <a:r>
              <a:rPr lang="es-ES" sz="3200" b="1" u="sng" dirty="0">
                <a:effectLst>
                  <a:outerShdw blurRad="38100" dist="38100" dir="2700000" algn="tl">
                    <a:srgbClr val="000000">
                      <a:alpha val="43137"/>
                    </a:srgbClr>
                  </a:outerShdw>
                </a:effectLst>
                <a:latin typeface="Maiandra GD" panose="020E0502030308020204" pitchFamily="34" charset="0"/>
              </a:rPr>
              <a:t>APROVECHAR EL TIEMPO USANDO LAS CAPACIDADES Y TALENTOS QUE DIOS NOS DIO</a:t>
            </a:r>
            <a:endParaRPr lang="es-NI" sz="3200"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V.21.</a:t>
            </a:r>
          </a:p>
          <a:p>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»Su señor le dijo: “Bien, siervo bueno y fiel;</a:t>
            </a:r>
            <a:r>
              <a:rPr lang="es-ES" b="1" dirty="0">
                <a:latin typeface="Maiandra GD" panose="020E0502030308020204" pitchFamily="34" charset="0"/>
              </a:rPr>
              <a:t> en lo poco fuiste fiel, sobre mucho te pondré; entra en el gozo de tu señor”.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V.22.</a:t>
            </a:r>
            <a:r>
              <a:rPr lang="es-ES" b="1" dirty="0">
                <a:latin typeface="Maiandra GD" panose="020E0502030308020204" pitchFamily="34" charset="0"/>
              </a:rPr>
              <a:t>  </a:t>
            </a:r>
          </a:p>
          <a:p>
            <a:r>
              <a:rPr lang="es-ES" b="1" dirty="0">
                <a:latin typeface="Maiandra GD" panose="020E0502030308020204" pitchFamily="34" charset="0"/>
              </a:rPr>
              <a:t>»Llegando también el de los dos talentos, dijo: “Señor, usted me entregó dos talentos; mire, </a:t>
            </a: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he ganado otros dos talentos”.</a:t>
            </a:r>
            <a:r>
              <a:rPr lang="es-ES" b="1" dirty="0">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V.23.</a:t>
            </a:r>
            <a:endParaRPr lang="es-NI"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390542631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3200" b="1" u="sng" dirty="0">
                <a:effectLst>
                  <a:outerShdw blurRad="38100" dist="38100" dir="2700000" algn="tl">
                    <a:srgbClr val="000000">
                      <a:alpha val="43137"/>
                    </a:srgbClr>
                  </a:outerShdw>
                </a:effectLst>
                <a:latin typeface="Maiandra GD" panose="020E0502030308020204" pitchFamily="34" charset="0"/>
              </a:rPr>
              <a:t>APROVECHAR EL TIEMPO USANDO LAS CAPACIDADES Y TALENTOS QUE DIOS NOS DIO</a:t>
            </a:r>
            <a:endParaRPr lang="es-NI" sz="3200"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23122"/>
            <a:ext cx="3945833" cy="5734877"/>
          </a:xfrm>
          <a:prstGeom prst="rect">
            <a:avLst/>
          </a:prstGeom>
          <a:solidFill>
            <a:srgbClr val="7030A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945832" y="1142997"/>
            <a:ext cx="5195687" cy="5733259"/>
          </a:xfrm>
        </p:spPr>
        <p:txBody>
          <a:bodyPr/>
          <a:lstStyle/>
          <a:p>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»Su señor le dijo: “Bien, siervo bueno y fiel;</a:t>
            </a:r>
            <a:r>
              <a:rPr lang="es-ES" b="1" dirty="0">
                <a:latin typeface="Maiandra GD" panose="020E0502030308020204" pitchFamily="34" charset="0"/>
              </a:rPr>
              <a:t> en lo poco fuiste fiel, sobre mucho te pondré; entra en el gozo de tu señor”.</a:t>
            </a:r>
          </a:p>
          <a:p>
            <a:r>
              <a:rPr lang="es-ES" b="1" dirty="0">
                <a:latin typeface="Maiandra GD" panose="020E0502030308020204" pitchFamily="34" charset="0"/>
              </a:rPr>
              <a:t>Estos dos siervos usaron bien el tiempo trabajando de acuerdo con su capacidad.</a:t>
            </a:r>
          </a:p>
          <a:p>
            <a:r>
              <a:rPr lang="es-ES" b="1" dirty="0">
                <a:latin typeface="Maiandra GD" panose="020E0502030308020204" pitchFamily="34" charset="0"/>
              </a:rPr>
              <a:t>Y fueron premiados por usar bien su tiempo y su capacidad, desde que su Señor les dio el dinero empezaron a trabajar porque sabían que el tiempo es corto.</a:t>
            </a:r>
            <a:endParaRPr lang="es-NI" b="1" dirty="0">
              <a:latin typeface="Maiandra GD" panose="020E0502030308020204" pitchFamily="34" charset="0"/>
            </a:endParaRPr>
          </a:p>
        </p:txBody>
      </p:sp>
    </p:spTree>
    <p:extLst>
      <p:ext uri="{BB962C8B-B14F-4D97-AF65-F5344CB8AC3E}">
        <p14:creationId xmlns:p14="http://schemas.microsoft.com/office/powerpoint/2010/main" val="228836057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rmAutofit/>
          </a:bodyPr>
          <a:lstStyle/>
          <a:p>
            <a:pPr algn="ctr"/>
            <a:r>
              <a:rPr lang="es-ES" sz="3200" b="1" u="sng" dirty="0">
                <a:effectLst>
                  <a:outerShdw blurRad="38100" dist="38100" dir="2700000" algn="tl">
                    <a:srgbClr val="000000">
                      <a:alpha val="43137"/>
                    </a:srgbClr>
                  </a:outerShdw>
                </a:effectLst>
                <a:latin typeface="Maiandra GD" panose="020E0502030308020204" pitchFamily="34" charset="0"/>
              </a:rPr>
              <a:t>APROVECHAR EL TIEMPO USANDO LAS CAPACIDADES Y TALENTOS QUE DIOS NOS DIO</a:t>
            </a:r>
            <a:endParaRPr lang="es-NI" sz="3200"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normAutofit lnSpcReduction="10000"/>
          </a:bodyPr>
          <a:lstStyle/>
          <a:p>
            <a:r>
              <a:rPr lang="es-ES" b="1" dirty="0">
                <a:latin typeface="Maiandra GD" panose="020E0502030308020204" pitchFamily="34" charset="0"/>
              </a:rPr>
              <a:t>Mientras Él siervo perezoso no uso ni el tiempo adecuadamente ni su capacidad para servir a su Señor.</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Mateo.25:24-26.</a:t>
            </a:r>
          </a:p>
          <a:p>
            <a:r>
              <a:rPr lang="es-ES" b="1" dirty="0">
                <a:latin typeface="Maiandra GD" panose="020E0502030308020204" pitchFamily="34" charset="0"/>
              </a:rPr>
              <a:t>»Pero llegando también el que había recibido un talento (21.6 kilos), dijo: </a:t>
            </a:r>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“Señor, yo sabía que usted es un hombre duro,</a:t>
            </a:r>
            <a:r>
              <a:rPr lang="es-ES" b="1" dirty="0">
                <a:latin typeface="Maiandra GD" panose="020E0502030308020204" pitchFamily="34" charset="0"/>
              </a:rPr>
              <a:t> que siega donde no sembró y recoge donde no ha esparcido,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V.25.</a:t>
            </a:r>
            <a:r>
              <a:rPr lang="es-ES" b="1" dirty="0">
                <a:latin typeface="Maiandra GD" panose="020E0502030308020204" pitchFamily="34" charset="0"/>
              </a:rPr>
              <a:t> </a:t>
            </a:r>
            <a:endParaRPr lang="es-NI" b="1" dirty="0">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17921380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3200" b="1" u="sng" dirty="0">
                <a:effectLst>
                  <a:outerShdw blurRad="38100" dist="38100" dir="2700000" algn="tl">
                    <a:srgbClr val="000000">
                      <a:alpha val="43137"/>
                    </a:srgbClr>
                  </a:outerShdw>
                </a:effectLst>
                <a:latin typeface="Maiandra GD" panose="020E0502030308020204" pitchFamily="34" charset="0"/>
              </a:rPr>
              <a:t>APROVECHAR EL TIEMPO USANDO LAS CAPACIDADES Y TALENTOS QUE DIOS NOS DIO</a:t>
            </a:r>
            <a:endParaRPr lang="es-NI" sz="3200"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23122"/>
            <a:ext cx="3945833" cy="5734877"/>
          </a:xfrm>
          <a:prstGeom prst="rect">
            <a:avLst/>
          </a:prstGeom>
          <a:solidFill>
            <a:srgbClr val="00B0F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925957" y="1142997"/>
            <a:ext cx="5215562" cy="5733259"/>
          </a:xfrm>
        </p:spPr>
        <p:txBody>
          <a:bodyPr/>
          <a:lstStyle/>
          <a:p>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y tuve miedo, y fui y escondí su talento en la tierra;</a:t>
            </a:r>
            <a:r>
              <a:rPr lang="es-ES" b="1" dirty="0">
                <a:latin typeface="Maiandra GD" panose="020E0502030308020204" pitchFamily="34" charset="0"/>
              </a:rPr>
              <a:t> mire, aquí tiene lo que es suyo”.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V.26.</a:t>
            </a:r>
          </a:p>
          <a:p>
            <a:r>
              <a:rPr lang="es-ES" b="1" u="sng" dirty="0">
                <a:solidFill>
                  <a:schemeClr val="bg1"/>
                </a:solidFill>
                <a:effectLst>
                  <a:outerShdw blurRad="38100" dist="38100" dir="2700000" algn="tl">
                    <a:srgbClr val="000000">
                      <a:alpha val="43137"/>
                    </a:srgbClr>
                  </a:outerShdw>
                </a:effectLst>
                <a:highlight>
                  <a:srgbClr val="008000"/>
                </a:highlight>
                <a:latin typeface="Maiandra GD" panose="020E0502030308020204" pitchFamily="34" charset="0"/>
              </a:rPr>
              <a:t>»Pero su señor le dijo: “Siervo malo y perezoso,</a:t>
            </a:r>
            <a:r>
              <a:rPr lang="es-ES" b="1" dirty="0">
                <a:latin typeface="Maiandra GD" panose="020E0502030308020204" pitchFamily="34" charset="0"/>
              </a:rPr>
              <a:t> sabías que siego donde no sembré, y que recojo donde no esparcí. </a:t>
            </a:r>
          </a:p>
          <a:p>
            <a:r>
              <a:rPr lang="es-ES" b="1" dirty="0">
                <a:latin typeface="Maiandra GD" panose="020E0502030308020204" pitchFamily="34" charset="0"/>
              </a:rPr>
              <a:t>Miremos bien que fue lo que paso con este siervo</a:t>
            </a:r>
            <a:r>
              <a:rPr lang="es-NI" b="1" dirty="0">
                <a:latin typeface="Maiandra GD" panose="020E0502030308020204" pitchFamily="34" charset="0"/>
              </a:rPr>
              <a:t>.</a:t>
            </a:r>
          </a:p>
          <a:p>
            <a:r>
              <a:rPr lang="es-NI" b="1" dirty="0">
                <a:latin typeface="Maiandra GD" panose="020E0502030308020204" pitchFamily="34" charset="0"/>
              </a:rPr>
              <a:t>Su pereza, su negligencia hizo que no usara su capacidad.</a:t>
            </a:r>
            <a:endParaRPr lang="es-ES" b="1" dirty="0">
              <a:latin typeface="Maiandra GD" panose="020E0502030308020204" pitchFamily="34" charset="0"/>
            </a:endParaRPr>
          </a:p>
        </p:txBody>
      </p:sp>
    </p:spTree>
    <p:extLst>
      <p:ext uri="{BB962C8B-B14F-4D97-AF65-F5344CB8AC3E}">
        <p14:creationId xmlns:p14="http://schemas.microsoft.com/office/powerpoint/2010/main" val="132033488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rmAutofit/>
          </a:bodyPr>
          <a:lstStyle/>
          <a:p>
            <a:pPr algn="ctr"/>
            <a:r>
              <a:rPr lang="es-ES" sz="3200" b="1" u="sng" dirty="0">
                <a:effectLst>
                  <a:outerShdw blurRad="38100" dist="38100" dir="2700000" algn="tl">
                    <a:srgbClr val="000000">
                      <a:alpha val="43137"/>
                    </a:srgbClr>
                  </a:outerShdw>
                </a:effectLst>
                <a:latin typeface="Maiandra GD" panose="020E0502030308020204" pitchFamily="34" charset="0"/>
              </a:rPr>
              <a:t>APROVECHAR EL TIEMPO USANDO LAS CAPACIDADES Y TALENTOS QUE DIOS NOS DIO</a:t>
            </a:r>
            <a:endParaRPr lang="es-NI" sz="3200"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normAutofit lnSpcReduction="10000"/>
          </a:bodyPr>
          <a:lstStyle/>
          <a:p>
            <a:r>
              <a:rPr lang="es-ES" b="1" dirty="0">
                <a:latin typeface="Maiandra GD" panose="020E0502030308020204" pitchFamily="34" charset="0"/>
              </a:rPr>
              <a:t>Esto es lo que muchas veces pasa, la negligencia a las cosas de Dios afecta nuestro trabajo para Él.</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Romanos.12:11.</a:t>
            </a:r>
          </a:p>
          <a:p>
            <a:r>
              <a:rPr lang="es-ES" b="1" u="sng" dirty="0">
                <a:solidFill>
                  <a:schemeClr val="bg1"/>
                </a:solidFill>
                <a:effectLst>
                  <a:outerShdw blurRad="38100" dist="38100" dir="2700000" algn="tl">
                    <a:srgbClr val="000000">
                      <a:alpha val="43137"/>
                    </a:srgbClr>
                  </a:outerShdw>
                </a:effectLst>
                <a:highlight>
                  <a:srgbClr val="800080"/>
                </a:highlight>
                <a:latin typeface="Maiandra GD" panose="020E0502030308020204" pitchFamily="34" charset="0"/>
              </a:rPr>
              <a:t>No sean perezosos en lo que requiere diligencia.</a:t>
            </a:r>
            <a:r>
              <a:rPr lang="es-ES" b="1" dirty="0">
                <a:latin typeface="Maiandra GD" panose="020E0502030308020204" pitchFamily="34" charset="0"/>
              </a:rPr>
              <a:t> Sean fervientes en espíritu, sirviendo al Señor, </a:t>
            </a:r>
          </a:p>
          <a:p>
            <a:r>
              <a:rPr lang="es-ES" b="1" dirty="0">
                <a:latin typeface="Maiandra GD" panose="020E0502030308020204" pitchFamily="34" charset="0"/>
              </a:rPr>
              <a:t>Debemos trabajar de acuerdo a nuestra capacidad para la honra y la gloria de Dios hermanos.</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I Corintios.14:26.</a:t>
            </a:r>
            <a:endParaRPr lang="es-NI"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118380334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3200" b="1" u="sng" dirty="0">
                <a:effectLst>
                  <a:outerShdw blurRad="38100" dist="38100" dir="2700000" algn="tl">
                    <a:srgbClr val="000000">
                      <a:alpha val="43137"/>
                    </a:srgbClr>
                  </a:outerShdw>
                </a:effectLst>
                <a:latin typeface="Maiandra GD" panose="020E0502030308020204" pitchFamily="34" charset="0"/>
              </a:rPr>
              <a:t>APROVECHAR EL TIEMPO USANDO LAS CAPACIDADES Y TALENTOS QUE DIOS NOS DIO</a:t>
            </a:r>
            <a:endParaRPr lang="es-NI" sz="3200"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23122"/>
            <a:ext cx="3945833" cy="5734877"/>
          </a:xfrm>
          <a:prstGeom prst="rect">
            <a:avLst/>
          </a:prstGeom>
          <a:solidFill>
            <a:srgbClr val="00206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945832" y="1142997"/>
            <a:ext cx="5195687" cy="5733259"/>
          </a:xfrm>
        </p:spPr>
        <p:txBody>
          <a:bodyPr/>
          <a:lstStyle/>
          <a:p>
            <a:r>
              <a:rPr lang="es-ES" b="1" dirty="0">
                <a:latin typeface="Maiandra GD" panose="020E0502030308020204" pitchFamily="34" charset="0"/>
              </a:rPr>
              <a:t>¿Qué hay que hacer, pues, hermanos? Cuando se reúnan, cada cual aporte salmo, enseñanza, revelación, lenguas o interpretación. </a:t>
            </a:r>
            <a:r>
              <a:rPr lang="es-ES" b="1" u="sng" dirty="0">
                <a:solidFill>
                  <a:schemeClr val="bg1"/>
                </a:solidFill>
                <a:effectLst>
                  <a:outerShdw blurRad="38100" dist="38100" dir="2700000" algn="tl">
                    <a:srgbClr val="000000">
                      <a:alpha val="43137"/>
                    </a:srgbClr>
                  </a:outerShdw>
                </a:effectLst>
                <a:highlight>
                  <a:srgbClr val="800000"/>
                </a:highlight>
                <a:latin typeface="Maiandra GD" panose="020E0502030308020204" pitchFamily="34" charset="0"/>
              </a:rPr>
              <a:t>Que todo se haga para edificación.</a:t>
            </a:r>
            <a:r>
              <a:rPr lang="es-ES" b="1" dirty="0">
                <a:latin typeface="Maiandra GD" panose="020E0502030308020204" pitchFamily="34" charset="0"/>
              </a:rPr>
              <a:t> </a:t>
            </a:r>
          </a:p>
          <a:p>
            <a:r>
              <a:rPr lang="es-ES" b="1" dirty="0">
                <a:latin typeface="Maiandra GD" panose="020E0502030308020204" pitchFamily="34" charset="0"/>
              </a:rPr>
              <a:t>Todos tenemos la responsabilidad de aportar para la obra del Señor.</a:t>
            </a:r>
          </a:p>
          <a:p>
            <a:r>
              <a:rPr lang="es-ES" b="1" dirty="0">
                <a:latin typeface="Maiandra GD" panose="020E0502030308020204" pitchFamily="34" charset="0"/>
              </a:rPr>
              <a:t>Siendo diligentes siempre, aprovechando cada oportunidad, porque no se nos va a presentar otra.</a:t>
            </a:r>
            <a:endParaRPr lang="es-NI" b="1" dirty="0">
              <a:latin typeface="Maiandra GD" panose="020E0502030308020204" pitchFamily="34" charset="0"/>
            </a:endParaRPr>
          </a:p>
        </p:txBody>
      </p:sp>
    </p:spTree>
    <p:extLst>
      <p:ext uri="{BB962C8B-B14F-4D97-AF65-F5344CB8AC3E}">
        <p14:creationId xmlns:p14="http://schemas.microsoft.com/office/powerpoint/2010/main" val="353102110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rmAutofit fontScale="90000"/>
          </a:bodyPr>
          <a:lstStyle/>
          <a:p>
            <a:pPr algn="ctr"/>
            <a:r>
              <a:rPr lang="es-ES" b="1" u="sng" dirty="0">
                <a:effectLst>
                  <a:outerShdw blurRad="38100" dist="38100" dir="2700000" algn="tl">
                    <a:srgbClr val="000000">
                      <a:alpha val="43137"/>
                    </a:srgbClr>
                  </a:outerShdw>
                </a:effectLst>
                <a:latin typeface="Maiandra GD" panose="020E0502030308020204" pitchFamily="34" charset="0"/>
              </a:rPr>
              <a:t>APROVECHAR EL TIEMPO PARA INFLUENCIR EN OTROS.</a:t>
            </a: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lstStyle/>
          <a:p>
            <a:r>
              <a:rPr lang="es-ES" b="1" dirty="0">
                <a:latin typeface="Maiandra GD" panose="020E0502030308020204" pitchFamily="34" charset="0"/>
              </a:rPr>
              <a:t>Debemos aprovechar el tiempo para influir en otros.</a:t>
            </a:r>
          </a:p>
          <a:p>
            <a:r>
              <a:rPr lang="es-ES" b="1" dirty="0">
                <a:latin typeface="Maiandra GD" panose="020E0502030308020204" pitchFamily="34" charset="0"/>
              </a:rPr>
              <a:t>Como lo hizo Josué.</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Josue.24:15.</a:t>
            </a:r>
          </a:p>
          <a:p>
            <a:r>
              <a:rPr lang="es-ES" b="1" dirty="0">
                <a:latin typeface="Maiandra GD" panose="020E0502030308020204" pitchFamily="34" charset="0"/>
              </a:rPr>
              <a:t>»Y si no les parece bien servir al SEÑOR, escojan hoy a quién han de servir: si a los dioses que sirvieron sus padres, que estaban al otro lado del río, o a los dioses de los amorreos en cuya tierra habitan. </a:t>
            </a:r>
            <a:r>
              <a:rPr lang="es-ES" b="1" u="sng" dirty="0">
                <a:solidFill>
                  <a:schemeClr val="bg1"/>
                </a:solidFill>
                <a:effectLst>
                  <a:outerShdw blurRad="38100" dist="38100" dir="2700000" algn="tl">
                    <a:srgbClr val="000000">
                      <a:alpha val="43137"/>
                    </a:srgbClr>
                  </a:outerShdw>
                </a:effectLst>
                <a:highlight>
                  <a:srgbClr val="808000"/>
                </a:highlight>
                <a:latin typeface="Maiandra GD" panose="020E0502030308020204" pitchFamily="34" charset="0"/>
              </a:rPr>
              <a:t>Pero yo y mi casa, serviremos al SEÑOR».</a:t>
            </a:r>
            <a:r>
              <a:rPr lang="es-ES" b="1" dirty="0">
                <a:latin typeface="Maiandra GD" panose="020E0502030308020204" pitchFamily="34" charset="0"/>
              </a:rPr>
              <a:t> </a:t>
            </a:r>
            <a:endParaRPr lang="es-NI" b="1" dirty="0">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282826970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 calcmode="lin" valueType="num">
                                      <p:cBhvr additive="base">
                                        <p:cTn id="14"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1">
                                            <p:txEl>
                                              <p:pRg st="1" end="1"/>
                                            </p:txEl>
                                          </p:spTgt>
                                        </p:tgtEl>
                                        <p:attrNameLst>
                                          <p:attrName>style.visibility</p:attrName>
                                        </p:attrNameLst>
                                      </p:cBhvr>
                                      <p:to>
                                        <p:strVal val="visible"/>
                                      </p:to>
                                    </p:set>
                                    <p:anim calcmode="lin" valueType="num">
                                      <p:cBhvr additive="base">
                                        <p:cTn id="20"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1">
                                            <p:txEl>
                                              <p:pRg st="2" end="2"/>
                                            </p:txEl>
                                          </p:spTgt>
                                        </p:tgtEl>
                                        <p:attrNameLst>
                                          <p:attrName>style.visibility</p:attrName>
                                        </p:attrNameLst>
                                      </p:cBhvr>
                                      <p:to>
                                        <p:strVal val="visible"/>
                                      </p:to>
                                    </p:set>
                                    <p:anim calcmode="lin" valueType="num">
                                      <p:cBhvr additive="base">
                                        <p:cTn id="26"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1">
                                            <p:txEl>
                                              <p:pRg st="3" end="3"/>
                                            </p:txEl>
                                          </p:spTgt>
                                        </p:tgtEl>
                                        <p:attrNameLst>
                                          <p:attrName>style.visibility</p:attrName>
                                        </p:attrNameLst>
                                      </p:cBhvr>
                                      <p:to>
                                        <p:strVal val="visible"/>
                                      </p:to>
                                    </p:set>
                                    <p:anim calcmode="lin" valueType="num">
                                      <p:cBhvr additive="base">
                                        <p:cTn id="32"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b="1" u="sng" dirty="0">
                <a:effectLst>
                  <a:outerShdw blurRad="38100" dist="38100" dir="2700000" algn="tl">
                    <a:srgbClr val="000000">
                      <a:alpha val="43137"/>
                    </a:srgbClr>
                  </a:outerShdw>
                </a:effectLst>
                <a:latin typeface="Maiandra GD" panose="020E0502030308020204" pitchFamily="34" charset="0"/>
              </a:rPr>
              <a:t>APROVECHAR EL TIEMPO PARA INFLUIR EN OTROS.</a:t>
            </a:r>
            <a:endParaRPr lang="es-NI"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23122"/>
            <a:ext cx="3945833" cy="5734877"/>
          </a:xfrm>
          <a:prstGeom prst="rect">
            <a:avLst/>
          </a:prstGeom>
          <a:solidFill>
            <a:srgbClr val="00B05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945832" y="1142997"/>
            <a:ext cx="5195687" cy="5733259"/>
          </a:xfrm>
        </p:spPr>
        <p:txBody>
          <a:bodyPr>
            <a:normAutofit lnSpcReduction="10000"/>
          </a:bodyPr>
          <a:lstStyle/>
          <a:p>
            <a:r>
              <a:rPr lang="es-ES" b="1" dirty="0">
                <a:latin typeface="Maiandra GD" panose="020E0502030308020204" pitchFamily="34" charset="0"/>
              </a:rPr>
              <a:t>El aprovecho el tiempo preciso para influir sobre el pueblo para que tomara una decisión.</a:t>
            </a:r>
          </a:p>
          <a:p>
            <a:r>
              <a:rPr lang="es-ES" b="1" dirty="0">
                <a:latin typeface="Maiandra GD" panose="020E0502030308020204" pitchFamily="34" charset="0"/>
              </a:rPr>
              <a:t>De la misma manera las esposas.</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I Pedro.3:1.</a:t>
            </a:r>
          </a:p>
          <a:p>
            <a:r>
              <a:rPr lang="es-ES" b="1" dirty="0">
                <a:latin typeface="Maiandra GD" panose="020E0502030308020204" pitchFamily="34" charset="0"/>
              </a:rPr>
              <a:t>Asimismo ustedes, mujeres, estén sujetas a sus maridos, de modo que si algunos de ellos son desobedientes a la palabra, </a:t>
            </a:r>
            <a:r>
              <a:rPr lang="es-ES" b="1" u="sng" dirty="0">
                <a:solidFill>
                  <a:schemeClr val="bg1"/>
                </a:solidFill>
                <a:effectLst>
                  <a:outerShdw blurRad="38100" dist="38100" dir="2700000" algn="tl">
                    <a:srgbClr val="000000">
                      <a:alpha val="43137"/>
                    </a:srgbClr>
                  </a:outerShdw>
                </a:effectLst>
                <a:highlight>
                  <a:srgbClr val="000000"/>
                </a:highlight>
                <a:latin typeface="Maiandra GD" panose="020E0502030308020204" pitchFamily="34" charset="0"/>
              </a:rPr>
              <a:t>puedan ser ganados sin palabra alguna por la conducta de sus mujeres</a:t>
            </a:r>
            <a:r>
              <a:rPr lang="es-ES" b="1" dirty="0">
                <a:latin typeface="Maiandra GD" panose="020E0502030308020204" pitchFamily="34" charset="0"/>
              </a:rPr>
              <a:t> </a:t>
            </a:r>
            <a:endParaRPr lang="es-NI" b="1" dirty="0">
              <a:latin typeface="Maiandra GD" panose="020E0502030308020204" pitchFamily="34" charset="0"/>
            </a:endParaRPr>
          </a:p>
        </p:txBody>
      </p:sp>
    </p:spTree>
    <p:extLst>
      <p:ext uri="{BB962C8B-B14F-4D97-AF65-F5344CB8AC3E}">
        <p14:creationId xmlns:p14="http://schemas.microsoft.com/office/powerpoint/2010/main" val="50647179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b="1" u="sng" dirty="0">
                <a:effectLst>
                  <a:outerShdw blurRad="38100" dist="38100" dir="2700000" algn="tl">
                    <a:srgbClr val="000000">
                      <a:alpha val="43137"/>
                    </a:srgbClr>
                  </a:outerShdw>
                </a:effectLst>
                <a:latin typeface="Maiandra GD" panose="020E0502030308020204" pitchFamily="34" charset="0"/>
              </a:rPr>
              <a:t>APROVECHAR EL TIEMPO PARA INFLUIR EN OTROS.</a:t>
            </a: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lstStyle/>
          <a:p>
            <a:r>
              <a:rPr lang="es-ES" b="1" dirty="0">
                <a:latin typeface="Maiandra GD" panose="020E0502030308020204" pitchFamily="34" charset="0"/>
              </a:rPr>
              <a:t>No malgasten el tiempo peleando, discutiendo con su esposo, aprovéchelo siendo sujeta a Él.</a:t>
            </a:r>
          </a:p>
          <a:p>
            <a:r>
              <a:rPr lang="es-ES" b="1" dirty="0">
                <a:latin typeface="Maiandra GD" panose="020E0502030308020204" pitchFamily="34" charset="0"/>
              </a:rPr>
              <a:t>Para que lo pueda ganar sin palabras, solo viendo la buena conducta de ella.</a:t>
            </a:r>
          </a:p>
          <a:p>
            <a:r>
              <a:rPr lang="es-ES" b="1" dirty="0">
                <a:latin typeface="Maiandra GD" panose="020E0502030308020204" pitchFamily="34" charset="0"/>
              </a:rPr>
              <a:t>Debemos aprovechar el tiempo que tenemos para influir sobre nuestra familia, hijos, nietos.</a:t>
            </a:r>
          </a:p>
          <a:p>
            <a:r>
              <a:rPr lang="es-ES" b="1" dirty="0">
                <a:latin typeface="Maiandra GD" panose="020E0502030308020204" pitchFamily="34" charset="0"/>
              </a:rPr>
              <a:t>Así como lo fueron Loida y Eunice.</a:t>
            </a:r>
            <a:endParaRPr lang="es-NI" b="1" dirty="0">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422051810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b="1" u="sng" dirty="0">
                <a:effectLst>
                  <a:outerShdw blurRad="38100" dist="38100" dir="2700000" algn="tl">
                    <a:srgbClr val="000000">
                      <a:alpha val="43137"/>
                    </a:srgbClr>
                  </a:outerShdw>
                </a:effectLst>
                <a:latin typeface="Maiandra GD" panose="020E0502030308020204" pitchFamily="34" charset="0"/>
              </a:rPr>
              <a:t>APROVECHAR EL TIEMPO PARA INFLUIR EN OTROS.</a:t>
            </a:r>
            <a:endParaRPr lang="es-NI"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23122"/>
            <a:ext cx="3945833" cy="5734877"/>
          </a:xfrm>
          <a:prstGeom prst="rect">
            <a:avLst/>
          </a:prstGeom>
          <a:solidFill>
            <a:srgbClr val="92D05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945832" y="1142997"/>
            <a:ext cx="5195687" cy="5733259"/>
          </a:xfrm>
        </p:spPr>
        <p:txBody>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II Timoteo.1:5.</a:t>
            </a:r>
          </a:p>
          <a:p>
            <a:r>
              <a:rPr lang="es-ES" b="1" dirty="0">
                <a:latin typeface="Maiandra GD" panose="020E0502030308020204" pitchFamily="34" charset="0"/>
              </a:rPr>
              <a:t>Porque tengo presente la fe sincera que hay en ti, </a:t>
            </a: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la cual habitó primero en tu abuela Loida y en tu madre Eunice,</a:t>
            </a:r>
            <a:r>
              <a:rPr lang="es-ES" b="1" dirty="0">
                <a:latin typeface="Maiandra GD" panose="020E0502030308020204" pitchFamily="34" charset="0"/>
              </a:rPr>
              <a:t> y estoy seguro que en ti también. </a:t>
            </a:r>
          </a:p>
          <a:p>
            <a:r>
              <a:rPr lang="es-ES" b="1" dirty="0">
                <a:latin typeface="Maiandra GD" panose="020E0502030308020204" pitchFamily="34" charset="0"/>
              </a:rPr>
              <a:t>¿Qué tanto tiempo dedicamos a la enseñanza de nuestros hijos?</a:t>
            </a:r>
          </a:p>
          <a:p>
            <a:r>
              <a:rPr lang="es-ES" b="1" dirty="0">
                <a:latin typeface="Maiandra GD" panose="020E0502030308020204" pitchFamily="34" charset="0"/>
              </a:rPr>
              <a:t>Estas dos mujeres aprovecharon el tiempo al máximo para enseñar.</a:t>
            </a:r>
            <a:endParaRPr lang="es-NI" b="1" dirty="0">
              <a:latin typeface="Maiandra GD" panose="020E0502030308020204" pitchFamily="34" charset="0"/>
            </a:endParaRPr>
          </a:p>
        </p:txBody>
      </p:sp>
    </p:spTree>
    <p:extLst>
      <p:ext uri="{BB962C8B-B14F-4D97-AF65-F5344CB8AC3E}">
        <p14:creationId xmlns:p14="http://schemas.microsoft.com/office/powerpoint/2010/main" val="198110957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lstStyle/>
          <a:p>
            <a:pPr algn="ctr"/>
            <a:r>
              <a:rPr lang="es-ES" b="1" u="sng" dirty="0">
                <a:effectLst>
                  <a:outerShdw blurRad="38100" dist="38100" dir="2700000" algn="tl">
                    <a:srgbClr val="000000">
                      <a:alpha val="43137"/>
                    </a:srgbClr>
                  </a:outerShdw>
                </a:effectLst>
                <a:latin typeface="Maiandra GD" panose="020E0502030308020204" pitchFamily="34" charset="0"/>
              </a:rPr>
              <a:t>INTRODUCCIÓN:</a:t>
            </a: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0A550463-19CA-E6B5-B209-B4706AA793A1}"/>
              </a:ext>
            </a:extLst>
          </p:cNvPr>
          <p:cNvSpPr>
            <a:spLocks noGrp="1"/>
          </p:cNvSpPr>
          <p:nvPr>
            <p:ph idx="1"/>
          </p:nvPr>
        </p:nvSpPr>
        <p:spPr>
          <a:xfrm>
            <a:off x="3945835" y="1161258"/>
            <a:ext cx="5198165" cy="5678486"/>
          </a:xfrm>
        </p:spPr>
        <p:txBody>
          <a:bodyPr/>
          <a:lstStyle/>
          <a:p>
            <a:r>
              <a:rPr lang="es-ES" b="1" dirty="0">
                <a:latin typeface="Maiandra GD" panose="020E0502030308020204" pitchFamily="34" charset="0"/>
              </a:rPr>
              <a:t>¿Cuánto tiempo uso para la obra del Señor?</a:t>
            </a:r>
          </a:p>
          <a:p>
            <a:r>
              <a:rPr lang="es-ES" b="1" dirty="0">
                <a:latin typeface="Maiandra GD" panose="020E0502030308020204" pitchFamily="34" charset="0"/>
              </a:rPr>
              <a:t>¿Cuánto tiempo uso para las cosas del mundo?</a:t>
            </a:r>
          </a:p>
          <a:p>
            <a:r>
              <a:rPr lang="es-ES" b="1" dirty="0">
                <a:latin typeface="Maiandra GD" panose="020E0502030308020204" pitchFamily="34" charset="0"/>
              </a:rPr>
              <a:t>Y veremos hermanos que usamos más tiempo para las cosas del mundo que para las cosas del Señor.</a:t>
            </a:r>
          </a:p>
          <a:p>
            <a:r>
              <a:rPr lang="es-ES" b="1" dirty="0">
                <a:latin typeface="Maiandra GD" panose="020E0502030308020204" pitchFamily="34" charset="0"/>
              </a:rPr>
              <a:t>Me es más fácil pasar horas viendo las redes sociales que estudiar la palabra de Dios.</a:t>
            </a:r>
          </a:p>
          <a:p>
            <a:r>
              <a:rPr lang="es-ES" b="1" dirty="0">
                <a:latin typeface="Maiandra GD" panose="020E0502030308020204" pitchFamily="34" charset="0"/>
              </a:rPr>
              <a:t>Debemos reflexionar hermanos sobre el tiempo.</a:t>
            </a:r>
            <a:endParaRPr lang="es-NI" b="1" dirty="0">
              <a:latin typeface="Maiandra GD" panose="020E0502030308020204" pitchFamily="34" charset="0"/>
            </a:endParaRPr>
          </a:p>
        </p:txBody>
      </p:sp>
      <p:pic>
        <p:nvPicPr>
          <p:cNvPr id="6" name="Imagen 5">
            <a:extLst>
              <a:ext uri="{FF2B5EF4-FFF2-40B4-BE49-F238E27FC236}">
                <a16:creationId xmlns:a16="http://schemas.microsoft.com/office/drawing/2014/main" id="{33613940-69C9-B053-0618-0488C14A8B8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9"/>
            <a:ext cx="3945833" cy="5733257"/>
          </a:xfrm>
          <a:prstGeom prst="rect">
            <a:avLst/>
          </a:prstGeom>
        </p:spPr>
      </p:pic>
    </p:spTree>
    <p:extLst>
      <p:ext uri="{BB962C8B-B14F-4D97-AF65-F5344CB8AC3E}">
        <p14:creationId xmlns:p14="http://schemas.microsoft.com/office/powerpoint/2010/main" val="73004669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additive="base">
                                        <p:cTn id="20"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 calcmode="lin" valueType="num">
                                      <p:cBhvr additive="base">
                                        <p:cTn id="26"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 calcmode="lin" valueType="num">
                                      <p:cBhvr additive="base">
                                        <p:cTn id="32"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5">
                                            <p:txEl>
                                              <p:pRg st="4" end="4"/>
                                            </p:txEl>
                                          </p:spTgt>
                                        </p:tgtEl>
                                        <p:attrNameLst>
                                          <p:attrName>style.visibility</p:attrName>
                                        </p:attrNameLst>
                                      </p:cBhvr>
                                      <p:to>
                                        <p:strVal val="visible"/>
                                      </p:to>
                                    </p:set>
                                    <p:anim calcmode="lin" valueType="num">
                                      <p:cBhvr additive="base">
                                        <p:cTn id="38"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b="1" u="sng" dirty="0">
                <a:effectLst>
                  <a:outerShdw blurRad="38100" dist="38100" dir="2700000" algn="tl">
                    <a:srgbClr val="000000">
                      <a:alpha val="43137"/>
                    </a:srgbClr>
                  </a:outerShdw>
                </a:effectLst>
                <a:latin typeface="Maiandra GD" panose="020E0502030308020204" pitchFamily="34" charset="0"/>
              </a:rPr>
              <a:t>APROVECHAR EL TIEMPO PARA INFLUIR EN OTROS.</a:t>
            </a: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II Tiempo.3:15.</a:t>
            </a:r>
          </a:p>
          <a:p>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Desde la niñez has sabido las Sagradas Escrituras,</a:t>
            </a:r>
            <a:r>
              <a:rPr lang="es-ES" b="1" dirty="0">
                <a:latin typeface="Maiandra GD" panose="020E0502030308020204" pitchFamily="34" charset="0"/>
              </a:rPr>
              <a:t> las cuales te pueden dar la sabiduría que lleva a la salvación mediante la fe en Cristo Jesús. </a:t>
            </a:r>
          </a:p>
          <a:p>
            <a:r>
              <a:rPr lang="es-ES" b="1" dirty="0">
                <a:latin typeface="Maiandra GD" panose="020E0502030308020204" pitchFamily="34" charset="0"/>
              </a:rPr>
              <a:t>No es fácil enseñar al niño por eso debemos dedicar tiempo, amor diligencia siempre.</a:t>
            </a:r>
          </a:p>
          <a:p>
            <a:r>
              <a:rPr lang="es-ES" b="1" dirty="0">
                <a:latin typeface="Maiandra GD" panose="020E0502030308020204" pitchFamily="34" charset="0"/>
              </a:rPr>
              <a:t>Ellas lo hicieron y su resultado fue un buen evangelista ejemplar siempre Timoteo.</a:t>
            </a:r>
          </a:p>
          <a:p>
            <a:pPr algn="ctr"/>
            <a:r>
              <a:rPr lang="es-ES" b="1" u="sng" dirty="0">
                <a:solidFill>
                  <a:schemeClr val="bg1"/>
                </a:solidFill>
                <a:highlight>
                  <a:srgbClr val="FF00FF"/>
                </a:highlight>
                <a:latin typeface="Maiandra GD" panose="020E0502030308020204" pitchFamily="34" charset="0"/>
              </a:rPr>
              <a:t>Deuteronomio.6:6-7.</a:t>
            </a:r>
            <a:endParaRPr lang="es-NI" b="1" u="sng" dirty="0">
              <a:solidFill>
                <a:schemeClr val="bg1"/>
              </a:solidFill>
              <a:highlight>
                <a:srgbClr val="FF00FF"/>
              </a:highlight>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214664507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b="1" u="sng" dirty="0">
                <a:effectLst>
                  <a:outerShdw blurRad="38100" dist="38100" dir="2700000" algn="tl">
                    <a:srgbClr val="000000">
                      <a:alpha val="43137"/>
                    </a:srgbClr>
                  </a:outerShdw>
                </a:effectLst>
                <a:latin typeface="Maiandra GD" panose="020E0502030308020204" pitchFamily="34" charset="0"/>
              </a:rPr>
              <a:t>APROVECHAR EL TIEMPO PARA INFLUIR EN OTROS.</a:t>
            </a:r>
            <a:endParaRPr lang="es-NI"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61257"/>
            <a:ext cx="3945833" cy="5696742"/>
          </a:xfrm>
          <a:prstGeom prst="rect">
            <a:avLst/>
          </a:prstGeom>
          <a:solidFill>
            <a:srgbClr val="00B0F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945832" y="1142997"/>
            <a:ext cx="5195687" cy="5733259"/>
          </a:xfrm>
        </p:spPr>
        <p:txBody>
          <a:bodyPr>
            <a:normAutofit lnSpcReduction="10000"/>
          </a:bodyPr>
          <a:lstStyle/>
          <a:p>
            <a:r>
              <a:rPr lang="es-ES" b="1" dirty="0">
                <a:latin typeface="Maiandra GD" panose="020E0502030308020204" pitchFamily="34" charset="0"/>
              </a:rPr>
              <a:t>»Estas palabras que yo te mando hoy, </a:t>
            </a:r>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estarán sobre tu corazón.</a:t>
            </a:r>
            <a:r>
              <a:rPr lang="es-ES" b="1" dirty="0">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V.7.</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»Las enseñarás diligentemente a tus hijos,</a:t>
            </a:r>
            <a:r>
              <a:rPr lang="es-ES" b="1" dirty="0">
                <a:latin typeface="Maiandra GD" panose="020E0502030308020204" pitchFamily="34" charset="0"/>
              </a:rPr>
              <a:t> y hablarás de ellas cuando te sientes en tu casa y cuando andes por el camino, cuando te acuestes y cuando te levantes. </a:t>
            </a:r>
          </a:p>
          <a:p>
            <a:r>
              <a:rPr lang="es-ES" b="1" dirty="0">
                <a:latin typeface="Maiandra GD" panose="020E0502030308020204" pitchFamily="34" charset="0"/>
              </a:rPr>
              <a:t>¿Qué estamos haciendo por nuestros hijos hermanos?</a:t>
            </a:r>
          </a:p>
          <a:p>
            <a:r>
              <a:rPr lang="es-ES" b="1" dirty="0">
                <a:latin typeface="Maiandra GD" panose="020E0502030308020204" pitchFamily="34" charset="0"/>
              </a:rPr>
              <a:t>¿Les estamos dedicando el tiempo necesario?</a:t>
            </a:r>
            <a:endParaRPr lang="es-NI" b="1" dirty="0">
              <a:latin typeface="Maiandra GD" panose="020E0502030308020204" pitchFamily="34" charset="0"/>
            </a:endParaRPr>
          </a:p>
        </p:txBody>
      </p:sp>
    </p:spTree>
    <p:extLst>
      <p:ext uri="{BB962C8B-B14F-4D97-AF65-F5344CB8AC3E}">
        <p14:creationId xmlns:p14="http://schemas.microsoft.com/office/powerpoint/2010/main" val="20776009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rmAutofit/>
          </a:bodyPr>
          <a:lstStyle/>
          <a:p>
            <a:pPr algn="ctr"/>
            <a:r>
              <a:rPr lang="es-ES" sz="3600" b="1" u="sng" dirty="0">
                <a:effectLst>
                  <a:outerShdw blurRad="38100" dist="38100" dir="2700000" algn="tl">
                    <a:srgbClr val="000000">
                      <a:alpha val="43137"/>
                    </a:srgbClr>
                  </a:outerShdw>
                </a:effectLst>
                <a:latin typeface="Maiandra GD" panose="020E0502030308020204" pitchFamily="34" charset="0"/>
              </a:rPr>
              <a:t>APROVECHAR EL TIEMPO PARA VISITAR A LOS HERMANOS ENFERMOS.</a:t>
            </a:r>
            <a:endParaRPr lang="es-NI" sz="3600"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lstStyle/>
          <a:p>
            <a:r>
              <a:rPr lang="es-ES" b="1" dirty="0">
                <a:latin typeface="Maiandra GD" panose="020E0502030308020204" pitchFamily="34" charset="0"/>
              </a:rPr>
              <a:t>Debemos ser diligentes en aprovechar el tiempo para visitar a los enfermos.</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Santiago.1:27.</a:t>
            </a:r>
          </a:p>
          <a:p>
            <a:r>
              <a:rPr lang="es-ES" b="1" dirty="0">
                <a:latin typeface="Maiandra GD" panose="020E0502030308020204" pitchFamily="34" charset="0"/>
              </a:rPr>
              <a:t>La religión pura y sin mancha delante de nuestro Dios y Padre es esta: </a:t>
            </a:r>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visitar a los huérfanos y a las viudas en sus aflicciones,</a:t>
            </a:r>
            <a:r>
              <a:rPr lang="es-ES" b="1" dirty="0">
                <a:latin typeface="Maiandra GD" panose="020E0502030308020204" pitchFamily="34" charset="0"/>
              </a:rPr>
              <a:t> y guardarse sin mancha del mundo. </a:t>
            </a:r>
          </a:p>
          <a:p>
            <a:r>
              <a:rPr lang="es-ES" b="1" dirty="0">
                <a:latin typeface="Maiandra GD" panose="020E0502030308020204" pitchFamily="34" charset="0"/>
              </a:rPr>
              <a:t>Hay hermanos enfermos y debemos aprovechar el tiempo para visitarlos animarlos.</a:t>
            </a:r>
            <a:endParaRPr lang="es-NI" b="1" dirty="0">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199712882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 calcmode="lin" valueType="num">
                                      <p:cBhvr additive="base">
                                        <p:cTn id="14"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1">
                                            <p:txEl>
                                              <p:pRg st="1" end="1"/>
                                            </p:txEl>
                                          </p:spTgt>
                                        </p:tgtEl>
                                        <p:attrNameLst>
                                          <p:attrName>style.visibility</p:attrName>
                                        </p:attrNameLst>
                                      </p:cBhvr>
                                      <p:to>
                                        <p:strVal val="visible"/>
                                      </p:to>
                                    </p:set>
                                    <p:anim calcmode="lin" valueType="num">
                                      <p:cBhvr additive="base">
                                        <p:cTn id="20"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1">
                                            <p:txEl>
                                              <p:pRg st="2" end="2"/>
                                            </p:txEl>
                                          </p:spTgt>
                                        </p:tgtEl>
                                        <p:attrNameLst>
                                          <p:attrName>style.visibility</p:attrName>
                                        </p:attrNameLst>
                                      </p:cBhvr>
                                      <p:to>
                                        <p:strVal val="visible"/>
                                      </p:to>
                                    </p:set>
                                    <p:anim calcmode="lin" valueType="num">
                                      <p:cBhvr additive="base">
                                        <p:cTn id="26"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1">
                                            <p:txEl>
                                              <p:pRg st="3" end="3"/>
                                            </p:txEl>
                                          </p:spTgt>
                                        </p:tgtEl>
                                        <p:attrNameLst>
                                          <p:attrName>style.visibility</p:attrName>
                                        </p:attrNameLst>
                                      </p:cBhvr>
                                      <p:to>
                                        <p:strVal val="visible"/>
                                      </p:to>
                                    </p:set>
                                    <p:anim calcmode="lin" valueType="num">
                                      <p:cBhvr additive="base">
                                        <p:cTn id="32"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3600" b="1" u="sng" dirty="0">
                <a:effectLst>
                  <a:outerShdw blurRad="38100" dist="38100" dir="2700000" algn="tl">
                    <a:srgbClr val="000000">
                      <a:alpha val="43137"/>
                    </a:srgbClr>
                  </a:outerShdw>
                </a:effectLst>
                <a:latin typeface="Maiandra GD" panose="020E0502030308020204" pitchFamily="34" charset="0"/>
              </a:rPr>
              <a:t>APROVECHAR EL TIEMPO PARA VISITAR A LOS HERMANOS ENFERMOS.</a:t>
            </a:r>
            <a:endParaRPr lang="es-NI" sz="3600"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61257"/>
            <a:ext cx="3945833" cy="5696742"/>
          </a:xfrm>
          <a:prstGeom prst="rect">
            <a:avLst/>
          </a:prstGeom>
          <a:solidFill>
            <a:srgbClr val="00B05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945832" y="1142997"/>
            <a:ext cx="5195687" cy="5733259"/>
          </a:xfrm>
        </p:spPr>
        <p:txBody>
          <a:bodyPr/>
          <a:lstStyle/>
          <a:p>
            <a:r>
              <a:rPr lang="es-ES" b="1" dirty="0">
                <a:latin typeface="Maiandra GD" panose="020E0502030308020204" pitchFamily="34" charset="0"/>
              </a:rPr>
              <a:t>Muchas veces solo nos quedamos con el pesar de que tuvimos la intención de ir, pero no fuimos y después nos dicen ya falleció.</a:t>
            </a:r>
          </a:p>
          <a:p>
            <a:r>
              <a:rPr lang="es-ES" b="1" dirty="0">
                <a:latin typeface="Maiandra GD" panose="020E0502030308020204" pitchFamily="34" charset="0"/>
              </a:rPr>
              <a:t>Recuerde mi hermano que la salvación eterna dependerá también de lo que nosotros hagamos por nuestros hermanos aquí en la tierra.</a:t>
            </a:r>
          </a:p>
          <a:p>
            <a:r>
              <a:rPr lang="es-ES" b="1" dirty="0">
                <a:latin typeface="Maiandra GD" panose="020E0502030308020204" pitchFamily="34" charset="0"/>
              </a:rPr>
              <a:t>Jesús nos va a reclamar como que si se lo hicimos a Él o no.</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Mateo.25:31-40.</a:t>
            </a:r>
            <a:endParaRPr lang="es-NI"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endParaRPr>
          </a:p>
        </p:txBody>
      </p:sp>
    </p:spTree>
    <p:extLst>
      <p:ext uri="{BB962C8B-B14F-4D97-AF65-F5344CB8AC3E}">
        <p14:creationId xmlns:p14="http://schemas.microsoft.com/office/powerpoint/2010/main" val="243714429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rmAutofit/>
          </a:bodyPr>
          <a:lstStyle/>
          <a:p>
            <a:pPr algn="ctr"/>
            <a:r>
              <a:rPr lang="es-ES" sz="3600" b="1" u="sng" dirty="0">
                <a:effectLst>
                  <a:outerShdw blurRad="38100" dist="38100" dir="2700000" algn="tl">
                    <a:srgbClr val="000000">
                      <a:alpha val="43137"/>
                    </a:srgbClr>
                  </a:outerShdw>
                </a:effectLst>
                <a:latin typeface="Maiandra GD" panose="020E0502030308020204" pitchFamily="34" charset="0"/>
              </a:rPr>
              <a:t>APROVECHAR EL TIEMPO PARA VISITAR A LOS HERMANOS ENFERMOS.</a:t>
            </a:r>
            <a:endParaRPr lang="es-NI" sz="3600"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normAutofit lnSpcReduction="10000"/>
          </a:bodyPr>
          <a:lstStyle/>
          <a:p>
            <a:r>
              <a:rPr lang="es-ES" b="1" dirty="0">
                <a:latin typeface="Maiandra GD" panose="020E0502030308020204" pitchFamily="34" charset="0"/>
              </a:rPr>
              <a:t>»Pero cuando el Hijo del Hombre venga en Su gloria, y todos los ángeles con Él, </a:t>
            </a:r>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entonces Él se sentará en el trono de Su gloria;</a:t>
            </a:r>
            <a:r>
              <a:rPr lang="es-ES" b="1" dirty="0">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V.32.</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y serán reunidas delante de Él todas las naciones;</a:t>
            </a:r>
            <a:r>
              <a:rPr lang="es-ES" b="1" dirty="0">
                <a:latin typeface="Maiandra GD" panose="020E0502030308020204" pitchFamily="34" charset="0"/>
              </a:rPr>
              <a:t> y separará a unos de otros, como el pastor separa las ovejas de los cabritos.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V.33.</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8000"/>
                </a:highlight>
                <a:latin typeface="Maiandra GD" panose="020E0502030308020204" pitchFamily="34" charset="0"/>
              </a:rPr>
              <a:t>»Y pondrá las ovejas a Su derecha</a:t>
            </a:r>
            <a:r>
              <a:rPr lang="es-ES" b="1" dirty="0">
                <a:latin typeface="Maiandra GD" panose="020E0502030308020204" pitchFamily="34" charset="0"/>
              </a:rPr>
              <a:t> y los cabritos a la izquierda. </a:t>
            </a:r>
            <a:endParaRPr lang="es-NI" b="1" dirty="0">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325447905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3600" b="1" u="sng" dirty="0">
                <a:effectLst>
                  <a:outerShdw blurRad="38100" dist="38100" dir="2700000" algn="tl">
                    <a:srgbClr val="000000">
                      <a:alpha val="43137"/>
                    </a:srgbClr>
                  </a:outerShdw>
                </a:effectLst>
                <a:latin typeface="Maiandra GD" panose="020E0502030308020204" pitchFamily="34" charset="0"/>
              </a:rPr>
              <a:t>APROVECHAR EL TIEMPO PARA VISITAR A LOS HERMANOS ENFERMOS.</a:t>
            </a:r>
            <a:endParaRPr lang="es-NI" sz="3600"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61257"/>
            <a:ext cx="3945833" cy="5696742"/>
          </a:xfrm>
          <a:prstGeom prst="rect">
            <a:avLst/>
          </a:prstGeom>
          <a:solidFill>
            <a:srgbClr val="0070C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935896" y="1142997"/>
            <a:ext cx="5205623" cy="5733259"/>
          </a:xfrm>
        </p:spPr>
        <p:txBody>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V.34.</a:t>
            </a:r>
          </a:p>
          <a:p>
            <a:r>
              <a:rPr lang="es-ES" b="1" dirty="0">
                <a:latin typeface="Maiandra GD" panose="020E0502030308020204" pitchFamily="34" charset="0"/>
              </a:rPr>
              <a:t>»Entonces el Rey dirá a los de Su derecha: </a:t>
            </a:r>
            <a:r>
              <a:rPr lang="es-ES" b="1" u="sng" dirty="0">
                <a:solidFill>
                  <a:schemeClr val="bg1"/>
                </a:solidFill>
                <a:effectLst>
                  <a:outerShdw blurRad="38100" dist="38100" dir="2700000" algn="tl">
                    <a:srgbClr val="000000">
                      <a:alpha val="43137"/>
                    </a:srgbClr>
                  </a:outerShdw>
                </a:effectLst>
                <a:highlight>
                  <a:srgbClr val="800080"/>
                </a:highlight>
                <a:latin typeface="Maiandra GD" panose="020E0502030308020204" pitchFamily="34" charset="0"/>
              </a:rPr>
              <a:t>“Vengan, benditos de Mi Padre,</a:t>
            </a:r>
            <a:r>
              <a:rPr lang="es-ES" b="1" dirty="0">
                <a:latin typeface="Maiandra GD" panose="020E0502030308020204" pitchFamily="34" charset="0"/>
              </a:rPr>
              <a:t> hereden el reino preparado para ustedes desde la fundación del mundo.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V.35.</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0000"/>
                </a:highlight>
                <a:latin typeface="Maiandra GD" panose="020E0502030308020204" pitchFamily="34" charset="0"/>
              </a:rPr>
              <a:t>”Porque tuve hambre,</a:t>
            </a:r>
            <a:r>
              <a:rPr lang="es-ES" b="1" dirty="0">
                <a:latin typeface="Maiandra GD" panose="020E0502030308020204" pitchFamily="34" charset="0"/>
              </a:rPr>
              <a:t> y ustedes me dieron de comer; tuve sed, y me dieron de beber; fui extranjero, y me recibieron;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V.36.</a:t>
            </a:r>
            <a:endParaRPr lang="es-NI"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endParaRPr>
          </a:p>
        </p:txBody>
      </p:sp>
    </p:spTree>
    <p:extLst>
      <p:ext uri="{BB962C8B-B14F-4D97-AF65-F5344CB8AC3E}">
        <p14:creationId xmlns:p14="http://schemas.microsoft.com/office/powerpoint/2010/main" val="173622459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3600" b="1" u="sng" dirty="0">
                <a:effectLst>
                  <a:outerShdw blurRad="38100" dist="38100" dir="2700000" algn="tl">
                    <a:srgbClr val="000000">
                      <a:alpha val="43137"/>
                    </a:srgbClr>
                  </a:outerShdw>
                </a:effectLst>
                <a:latin typeface="Maiandra GD" panose="020E0502030308020204" pitchFamily="34" charset="0"/>
              </a:rPr>
              <a:t>APROVECHAR EL TIEMPO PARA VISITAR A LOS HERMANOS ENFERMOS.</a:t>
            </a:r>
            <a:endParaRPr lang="es-NI" sz="3600"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normAutofit lnSpcReduction="10000"/>
          </a:bodyPr>
          <a:lstStyle/>
          <a:p>
            <a:r>
              <a:rPr lang="es-ES" b="1" u="sng" dirty="0">
                <a:solidFill>
                  <a:schemeClr val="bg1"/>
                </a:solidFill>
                <a:effectLst>
                  <a:outerShdw blurRad="38100" dist="38100" dir="2700000" algn="tl">
                    <a:srgbClr val="000000">
                      <a:alpha val="43137"/>
                    </a:srgbClr>
                  </a:outerShdw>
                </a:effectLst>
                <a:highlight>
                  <a:srgbClr val="808000"/>
                </a:highlight>
                <a:latin typeface="Maiandra GD" panose="020E0502030308020204" pitchFamily="34" charset="0"/>
              </a:rPr>
              <a:t>estaba desnudo,</a:t>
            </a:r>
            <a:r>
              <a:rPr lang="es-ES" b="1" dirty="0">
                <a:latin typeface="Maiandra GD" panose="020E0502030308020204" pitchFamily="34" charset="0"/>
              </a:rPr>
              <a:t> y me vistieron; enfermo, y me visitaron; en la cárcel, y vinieron a Mí”.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V.37.</a:t>
            </a:r>
            <a:r>
              <a:rPr lang="es-ES" b="1" dirty="0">
                <a:latin typeface="Maiandra GD" panose="020E0502030308020204" pitchFamily="34" charset="0"/>
              </a:rPr>
              <a:t>  </a:t>
            </a:r>
          </a:p>
          <a:p>
            <a:r>
              <a:rPr lang="es-ES" b="1" dirty="0">
                <a:latin typeface="Maiandra GD" panose="020E0502030308020204" pitchFamily="34" charset="0"/>
              </a:rPr>
              <a:t>»Entonces los justos le responderán, diciendo: </a:t>
            </a:r>
            <a:r>
              <a:rPr lang="es-ES" b="1" u="sng" dirty="0">
                <a:solidFill>
                  <a:schemeClr val="bg1"/>
                </a:solidFill>
                <a:effectLst>
                  <a:outerShdw blurRad="38100" dist="38100" dir="2700000" algn="tl">
                    <a:srgbClr val="000000">
                      <a:alpha val="43137"/>
                    </a:srgbClr>
                  </a:outerShdw>
                </a:effectLst>
                <a:highlight>
                  <a:srgbClr val="000000"/>
                </a:highlight>
                <a:latin typeface="Maiandra GD" panose="020E0502030308020204" pitchFamily="34" charset="0"/>
              </a:rPr>
              <a:t>“Señor, ¿cuándo te vimos hambriento y te dimos de comer,</a:t>
            </a:r>
            <a:r>
              <a:rPr lang="es-ES" b="1" dirty="0">
                <a:latin typeface="Maiandra GD" panose="020E0502030308020204" pitchFamily="34" charset="0"/>
              </a:rPr>
              <a:t> o sediento y te dimos de beber?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V.38.</a:t>
            </a:r>
            <a:r>
              <a:rPr lang="es-ES" b="1" dirty="0">
                <a:latin typeface="Maiandra GD" panose="020E0502030308020204" pitchFamily="34" charset="0"/>
              </a:rPr>
              <a:t>  </a:t>
            </a:r>
          </a:p>
          <a:p>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”¿Y cuándo te vimos como extranjero y te recibimos,</a:t>
            </a:r>
            <a:r>
              <a:rPr lang="es-ES" b="1" dirty="0">
                <a:latin typeface="Maiandra GD" panose="020E0502030308020204" pitchFamily="34" charset="0"/>
              </a:rPr>
              <a:t> o desnudo y te vestimos? </a:t>
            </a:r>
            <a:endParaRPr lang="es-NI" b="1" dirty="0">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256055226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3600" b="1" u="sng" dirty="0">
                <a:effectLst>
                  <a:outerShdw blurRad="38100" dist="38100" dir="2700000" algn="tl">
                    <a:srgbClr val="000000">
                      <a:alpha val="43137"/>
                    </a:srgbClr>
                  </a:outerShdw>
                </a:effectLst>
                <a:latin typeface="Maiandra GD" panose="020E0502030308020204" pitchFamily="34" charset="0"/>
              </a:rPr>
              <a:t>APROVECHAR EL TIEMPO PARA VISITAR A LOS HERMANOS ENFERMOS.</a:t>
            </a:r>
            <a:endParaRPr lang="es-NI" sz="3600"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61257"/>
            <a:ext cx="3945833" cy="5696742"/>
          </a:xfrm>
          <a:prstGeom prst="rect">
            <a:avLst/>
          </a:prstGeom>
          <a:solidFill>
            <a:srgbClr val="00206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945832" y="1142997"/>
            <a:ext cx="5195687" cy="5733259"/>
          </a:xfrm>
        </p:spPr>
        <p:txBody>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V.39.</a:t>
            </a:r>
          </a:p>
          <a:p>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”¿Cuándo te vimos enfermo</a:t>
            </a:r>
            <a:r>
              <a:rPr lang="es-ES" b="1" dirty="0">
                <a:latin typeface="Maiandra GD" panose="020E0502030308020204" pitchFamily="34" charset="0"/>
              </a:rPr>
              <a:t> o en la cárcel y vinimos a Ti?”.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V.40.</a:t>
            </a:r>
            <a:r>
              <a:rPr lang="es-ES" b="1" dirty="0">
                <a:latin typeface="Maiandra GD" panose="020E0502030308020204" pitchFamily="34" charset="0"/>
              </a:rPr>
              <a:t>  </a:t>
            </a:r>
          </a:p>
          <a:p>
            <a:r>
              <a:rPr lang="es-ES" b="1" dirty="0">
                <a:latin typeface="Maiandra GD" panose="020E0502030308020204" pitchFamily="34" charset="0"/>
              </a:rPr>
              <a:t>»El Rey les responderá: “En verdad les digo que </a:t>
            </a:r>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en cuanto lo hicieron a uno de estos hermanos Míos,</a:t>
            </a:r>
            <a:r>
              <a:rPr lang="es-ES" b="1" dirty="0">
                <a:latin typeface="Maiandra GD" panose="020E0502030308020204" pitchFamily="34" charset="0"/>
              </a:rPr>
              <a:t> aun a los más pequeños, a Mí lo hicieron”.</a:t>
            </a:r>
          </a:p>
          <a:p>
            <a:r>
              <a:rPr lang="es-ES" b="1" dirty="0">
                <a:latin typeface="Maiandra GD" panose="020E0502030308020204" pitchFamily="34" charset="0"/>
              </a:rPr>
              <a:t>Estos ayudaron a sus hermanos aquí en la tierra, fueron diligentes y aprovecharon el tiempo. </a:t>
            </a:r>
          </a:p>
          <a:p>
            <a:endParaRPr lang="es-NI" b="1" dirty="0">
              <a:latin typeface="Maiandra GD" panose="020E0502030308020204" pitchFamily="34" charset="0"/>
            </a:endParaRPr>
          </a:p>
        </p:txBody>
      </p:sp>
    </p:spTree>
    <p:extLst>
      <p:ext uri="{BB962C8B-B14F-4D97-AF65-F5344CB8AC3E}">
        <p14:creationId xmlns:p14="http://schemas.microsoft.com/office/powerpoint/2010/main" val="274155726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3600" b="1" u="sng" dirty="0">
                <a:effectLst>
                  <a:outerShdw blurRad="38100" dist="38100" dir="2700000" algn="tl">
                    <a:srgbClr val="000000">
                      <a:alpha val="43137"/>
                    </a:srgbClr>
                  </a:outerShdw>
                </a:effectLst>
                <a:latin typeface="Maiandra GD" panose="020E0502030308020204" pitchFamily="34" charset="0"/>
              </a:rPr>
              <a:t>APROVECHAR EL TIEMPO PARA VISITAR A LOS HERMANOS ENFERMOS.</a:t>
            </a:r>
            <a:endParaRPr lang="es-NI" sz="3600"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normAutofit/>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Mateo.25:41-46.</a:t>
            </a:r>
          </a:p>
          <a:p>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»Entonces dirá también a los de Su izquierda: “Apártense de Mí, malditos,</a:t>
            </a:r>
            <a:r>
              <a:rPr lang="es-ES" b="1" dirty="0">
                <a:latin typeface="Maiandra GD" panose="020E0502030308020204" pitchFamily="34" charset="0"/>
              </a:rPr>
              <a:t> al fuego eterno que ha sido preparado para el diablo y sus ángeles.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V.42.</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”Porque tuve hambre,</a:t>
            </a:r>
            <a:r>
              <a:rPr lang="es-ES" b="1" dirty="0">
                <a:latin typeface="Maiandra GD" panose="020E0502030308020204" pitchFamily="34" charset="0"/>
              </a:rPr>
              <a:t> y ustedes no me dieron de comer; tuve sed, y no me dieron de beber;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V.43.</a:t>
            </a:r>
            <a:r>
              <a:rPr lang="es-ES" b="1" dirty="0">
                <a:latin typeface="Maiandra GD" panose="020E0502030308020204" pitchFamily="34" charset="0"/>
              </a:rPr>
              <a:t> </a:t>
            </a:r>
            <a:endParaRPr lang="es-NI" b="1" dirty="0">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391889838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3600" b="1" u="sng" dirty="0">
                <a:effectLst>
                  <a:outerShdw blurRad="38100" dist="38100" dir="2700000" algn="tl">
                    <a:srgbClr val="000000">
                      <a:alpha val="43137"/>
                    </a:srgbClr>
                  </a:outerShdw>
                </a:effectLst>
                <a:latin typeface="Maiandra GD" panose="020E0502030308020204" pitchFamily="34" charset="0"/>
              </a:rPr>
              <a:t>APROVECHAR EL TIEMPO PARA VISITAR A LOS HERMANOS ENFERMOS.</a:t>
            </a:r>
            <a:endParaRPr lang="es-NI" sz="3600"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61257"/>
            <a:ext cx="3945833" cy="5696742"/>
          </a:xfrm>
          <a:prstGeom prst="rect">
            <a:avLst/>
          </a:prstGeom>
          <a:solidFill>
            <a:srgbClr val="7030A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945832" y="1142997"/>
            <a:ext cx="5195687" cy="5733259"/>
          </a:xfrm>
        </p:spPr>
        <p:txBody>
          <a:bodyPr/>
          <a:lstStyle/>
          <a:p>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fui extranjero, y no me recibieron;</a:t>
            </a:r>
            <a:r>
              <a:rPr lang="es-ES" b="1" dirty="0">
                <a:latin typeface="Maiandra GD" panose="020E0502030308020204" pitchFamily="34" charset="0"/>
              </a:rPr>
              <a:t> estaba desnudo, y no me vistieron; enfermo, y en la cárcel, y no me visitaron”.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V.44.</a:t>
            </a:r>
          </a:p>
          <a:p>
            <a:r>
              <a:rPr lang="es-ES" b="1" dirty="0">
                <a:latin typeface="Maiandra GD" panose="020E0502030308020204" pitchFamily="34" charset="0"/>
              </a:rPr>
              <a:t>»Entonces ellos también responderán: </a:t>
            </a:r>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“Señor, ¿cuándo te vimos hambriento o sediento,</a:t>
            </a:r>
            <a:r>
              <a:rPr lang="es-ES" b="1" dirty="0">
                <a:latin typeface="Maiandra GD" panose="020E0502030308020204" pitchFamily="34" charset="0"/>
              </a:rPr>
              <a:t> o como extranjero, o desnudo, o enfermo, o en la cárcel, y no te servimos?”.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V.45.</a:t>
            </a:r>
            <a:endParaRPr lang="es-NI"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endParaRPr>
          </a:p>
        </p:txBody>
      </p:sp>
    </p:spTree>
    <p:extLst>
      <p:ext uri="{BB962C8B-B14F-4D97-AF65-F5344CB8AC3E}">
        <p14:creationId xmlns:p14="http://schemas.microsoft.com/office/powerpoint/2010/main" val="230343182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rmAutofit/>
          </a:bodyPr>
          <a:lstStyle/>
          <a:p>
            <a:pPr algn="ctr"/>
            <a:r>
              <a:rPr lang="es-ES" sz="3600" b="1" u="sng" dirty="0">
                <a:effectLst>
                  <a:outerShdw blurRad="38100" dist="38100" dir="2700000" algn="tl">
                    <a:srgbClr val="000000">
                      <a:alpha val="43137"/>
                    </a:srgbClr>
                  </a:outerShdw>
                </a:effectLst>
                <a:latin typeface="Maiandra GD" panose="020E0502030308020204" pitchFamily="34" charset="0"/>
              </a:rPr>
              <a:t>APROVECHAR EL TIEMPO PARA SEMBRAR PARA EL ESPIRITU. EFESIOS.5:16.</a:t>
            </a:r>
            <a:endParaRPr lang="es-NI" sz="3600"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61257"/>
            <a:ext cx="3945833" cy="5696742"/>
          </a:xfrm>
          <a:prstGeom prst="rect">
            <a:avLst/>
          </a:prstGeom>
          <a:solidFill>
            <a:srgbClr val="00B0F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945832" y="1142997"/>
            <a:ext cx="5195687" cy="5733259"/>
          </a:xfrm>
        </p:spPr>
        <p:txBody>
          <a:bodyPr>
            <a:normAutofit lnSpcReduction="10000"/>
          </a:bodyPr>
          <a:lstStyle/>
          <a:p>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aprovechando bien el tiempo,</a:t>
            </a:r>
            <a:r>
              <a:rPr lang="es-ES" b="1" dirty="0">
                <a:latin typeface="Maiandra GD" panose="020E0502030308020204" pitchFamily="34" charset="0"/>
              </a:rPr>
              <a:t> porque los días son malos. </a:t>
            </a:r>
          </a:p>
          <a:p>
            <a:r>
              <a:rPr lang="es-ES" b="1" dirty="0">
                <a:latin typeface="Maiandra GD" panose="020E0502030308020204" pitchFamily="34" charset="0"/>
              </a:rPr>
              <a:t>Debemos aprovechar el tiempo para sembrar para Él Espíritu.</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Galatas.6:8.</a:t>
            </a:r>
          </a:p>
          <a:p>
            <a:r>
              <a:rPr lang="es-ES" b="1" dirty="0">
                <a:latin typeface="Maiandra GD" panose="020E0502030308020204" pitchFamily="34" charset="0"/>
              </a:rPr>
              <a:t>Porque el que siembra para su propia carne, de la carne segará corrupción, </a:t>
            </a:r>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pero el que siembra para el Espíritu, del Espíritu segará vida eterna.</a:t>
            </a:r>
            <a:r>
              <a:rPr lang="es-ES" b="1" dirty="0">
                <a:latin typeface="Maiandra GD" panose="020E0502030308020204" pitchFamily="34" charset="0"/>
              </a:rPr>
              <a:t> </a:t>
            </a:r>
          </a:p>
          <a:p>
            <a:r>
              <a:rPr lang="es-ES" b="1" dirty="0">
                <a:latin typeface="Maiandra GD" panose="020E0502030308020204" pitchFamily="34" charset="0"/>
              </a:rPr>
              <a:t>Hermanos no nos engañemos lo que sembremos eso vamos a cosechar un día.</a:t>
            </a:r>
            <a:endParaRPr lang="es-NI" b="1" dirty="0">
              <a:latin typeface="Maiandra GD" panose="020E0502030308020204" pitchFamily="34" charset="0"/>
            </a:endParaRPr>
          </a:p>
        </p:txBody>
      </p:sp>
    </p:spTree>
    <p:extLst>
      <p:ext uri="{BB962C8B-B14F-4D97-AF65-F5344CB8AC3E}">
        <p14:creationId xmlns:p14="http://schemas.microsoft.com/office/powerpoint/2010/main" val="170453171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 calcmode="lin" valueType="num">
                                      <p:cBhvr additive="base">
                                        <p:cTn id="14"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1">
                                            <p:txEl>
                                              <p:pRg st="1" end="1"/>
                                            </p:txEl>
                                          </p:spTgt>
                                        </p:tgtEl>
                                        <p:attrNameLst>
                                          <p:attrName>style.visibility</p:attrName>
                                        </p:attrNameLst>
                                      </p:cBhvr>
                                      <p:to>
                                        <p:strVal val="visible"/>
                                      </p:to>
                                    </p:set>
                                    <p:anim calcmode="lin" valueType="num">
                                      <p:cBhvr additive="base">
                                        <p:cTn id="20"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1">
                                            <p:txEl>
                                              <p:pRg st="2" end="2"/>
                                            </p:txEl>
                                          </p:spTgt>
                                        </p:tgtEl>
                                        <p:attrNameLst>
                                          <p:attrName>style.visibility</p:attrName>
                                        </p:attrNameLst>
                                      </p:cBhvr>
                                      <p:to>
                                        <p:strVal val="visible"/>
                                      </p:to>
                                    </p:set>
                                    <p:anim calcmode="lin" valueType="num">
                                      <p:cBhvr additive="base">
                                        <p:cTn id="26"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1">
                                            <p:txEl>
                                              <p:pRg st="3" end="3"/>
                                            </p:txEl>
                                          </p:spTgt>
                                        </p:tgtEl>
                                        <p:attrNameLst>
                                          <p:attrName>style.visibility</p:attrName>
                                        </p:attrNameLst>
                                      </p:cBhvr>
                                      <p:to>
                                        <p:strVal val="visible"/>
                                      </p:to>
                                    </p:set>
                                    <p:anim calcmode="lin" valueType="num">
                                      <p:cBhvr additive="base">
                                        <p:cTn id="32"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1">
                                            <p:txEl>
                                              <p:pRg st="4" end="4"/>
                                            </p:txEl>
                                          </p:spTgt>
                                        </p:tgtEl>
                                        <p:attrNameLst>
                                          <p:attrName>style.visibility</p:attrName>
                                        </p:attrNameLst>
                                      </p:cBhvr>
                                      <p:to>
                                        <p:strVal val="visible"/>
                                      </p:to>
                                    </p:set>
                                    <p:anim calcmode="lin" valueType="num">
                                      <p:cBhvr additive="base">
                                        <p:cTn id="38"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3600" b="1" u="sng" dirty="0">
                <a:effectLst>
                  <a:outerShdw blurRad="38100" dist="38100" dir="2700000" algn="tl">
                    <a:srgbClr val="000000">
                      <a:alpha val="43137"/>
                    </a:srgbClr>
                  </a:outerShdw>
                </a:effectLst>
                <a:latin typeface="Maiandra GD" panose="020E0502030308020204" pitchFamily="34" charset="0"/>
              </a:rPr>
              <a:t>APROVECHAR EL TIEMPO PARA VISITAR A LOS HERMANOS ENFERMOS.</a:t>
            </a:r>
            <a:endParaRPr lang="es-NI" sz="3600"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lstStyle/>
          <a:p>
            <a:r>
              <a:rPr lang="es-ES" b="1" dirty="0">
                <a:latin typeface="Maiandra GD" panose="020E0502030308020204" pitchFamily="34" charset="0"/>
              </a:rPr>
              <a:t>»Él entonces les responderá: “En verdad les digo </a:t>
            </a:r>
            <a:r>
              <a:rPr lang="es-ES" b="1" u="sng" dirty="0">
                <a:solidFill>
                  <a:schemeClr val="bg1"/>
                </a:solidFill>
                <a:effectLst>
                  <a:outerShdw blurRad="38100" dist="38100" dir="2700000" algn="tl">
                    <a:srgbClr val="000000">
                      <a:alpha val="43137"/>
                    </a:srgbClr>
                  </a:outerShdw>
                </a:effectLst>
                <a:highlight>
                  <a:srgbClr val="008000"/>
                </a:highlight>
                <a:latin typeface="Maiandra GD" panose="020E0502030308020204" pitchFamily="34" charset="0"/>
              </a:rPr>
              <a:t>que en cuanto ustedes no lo hicieron a uno de los más pequeños</a:t>
            </a:r>
            <a:r>
              <a:rPr lang="es-ES" b="1" dirty="0">
                <a:latin typeface="Maiandra GD" panose="020E0502030308020204" pitchFamily="34" charset="0"/>
              </a:rPr>
              <a:t> de estos, tampoco a Mí lo hicieron”.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V.46.</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0080"/>
                </a:highlight>
                <a:latin typeface="Maiandra GD" panose="020E0502030308020204" pitchFamily="34" charset="0"/>
              </a:rPr>
              <a:t>»Estos irán al castigo eterno,</a:t>
            </a:r>
            <a:r>
              <a:rPr lang="es-ES" b="1" dirty="0">
                <a:latin typeface="Maiandra GD" panose="020E0502030308020204" pitchFamily="34" charset="0"/>
              </a:rPr>
              <a:t> pero los justos a la vida eterna». </a:t>
            </a:r>
          </a:p>
          <a:p>
            <a:r>
              <a:rPr lang="es-ES" b="1" dirty="0">
                <a:latin typeface="Maiandra GD" panose="020E0502030308020204" pitchFamily="34" charset="0"/>
              </a:rPr>
              <a:t>Aquí también va ver un veredicto por no haber ayudado aquí en la tierra.</a:t>
            </a:r>
            <a:endParaRPr lang="es-NI" b="1" dirty="0">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70626600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3600" b="1" u="sng" dirty="0">
                <a:effectLst>
                  <a:outerShdw blurRad="38100" dist="38100" dir="2700000" algn="tl">
                    <a:srgbClr val="000000">
                      <a:alpha val="43137"/>
                    </a:srgbClr>
                  </a:outerShdw>
                </a:effectLst>
                <a:latin typeface="Maiandra GD" panose="020E0502030308020204" pitchFamily="34" charset="0"/>
              </a:rPr>
              <a:t>APROVECHAR EL TIEMPO PARA VISITAR A LOS HERMANOS ENFERMOS.</a:t>
            </a:r>
            <a:endParaRPr lang="es-NI" sz="3600"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61257"/>
            <a:ext cx="3945833" cy="5696742"/>
          </a:xfrm>
          <a:prstGeom prst="rect">
            <a:avLst/>
          </a:prstGeom>
          <a:solidFill>
            <a:srgbClr val="92D05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945832" y="1142997"/>
            <a:ext cx="5195687" cy="5733259"/>
          </a:xfrm>
        </p:spPr>
        <p:txBody>
          <a:bodyPr>
            <a:normAutofit lnSpcReduction="10000"/>
          </a:bodyPr>
          <a:lstStyle/>
          <a:p>
            <a:r>
              <a:rPr lang="es-ES" b="1" dirty="0">
                <a:latin typeface="Maiandra GD" panose="020E0502030308020204" pitchFamily="34" charset="0"/>
              </a:rPr>
              <a:t>¿En cuál de estos dos grupos estamos hermanos?</a:t>
            </a:r>
          </a:p>
          <a:p>
            <a:r>
              <a:rPr lang="es-ES" b="1" dirty="0">
                <a:latin typeface="Maiandra GD" panose="020E0502030308020204" pitchFamily="34" charset="0"/>
              </a:rPr>
              <a:t>Tenemos que hacerlo hoy.</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Eclesiastes.9:10.</a:t>
            </a:r>
          </a:p>
          <a:p>
            <a:r>
              <a:rPr lang="es-ES" b="1" u="sng" dirty="0">
                <a:solidFill>
                  <a:schemeClr val="bg1"/>
                </a:solidFill>
                <a:effectLst>
                  <a:outerShdw blurRad="38100" dist="38100" dir="2700000" algn="tl">
                    <a:srgbClr val="000000">
                      <a:alpha val="43137"/>
                    </a:srgbClr>
                  </a:outerShdw>
                </a:effectLst>
                <a:highlight>
                  <a:srgbClr val="800000"/>
                </a:highlight>
                <a:latin typeface="Maiandra GD" panose="020E0502030308020204" pitchFamily="34" charset="0"/>
              </a:rPr>
              <a:t>Todo lo que tu mano halle para hacer, hazlo según tus fuerzas;</a:t>
            </a:r>
            <a:r>
              <a:rPr lang="es-ES" b="1" dirty="0">
                <a:latin typeface="Maiandra GD" panose="020E0502030308020204" pitchFamily="34" charset="0"/>
              </a:rPr>
              <a:t> porque no hay actividad ni propósito ni conocimiento ni sabiduría en el Seol adonde vas.</a:t>
            </a:r>
          </a:p>
          <a:p>
            <a:r>
              <a:rPr lang="es-ES" b="1" dirty="0">
                <a:latin typeface="Maiandra GD" panose="020E0502030308020204" pitchFamily="34" charset="0"/>
              </a:rPr>
              <a:t>Tenemos que ser diligentes haciéndolo hoy hermano, mañana ya puede ser demasiado tarde. </a:t>
            </a:r>
            <a:endParaRPr lang="es-NI" b="1" dirty="0">
              <a:latin typeface="Maiandra GD" panose="020E0502030308020204" pitchFamily="34" charset="0"/>
            </a:endParaRPr>
          </a:p>
        </p:txBody>
      </p:sp>
    </p:spTree>
    <p:extLst>
      <p:ext uri="{BB962C8B-B14F-4D97-AF65-F5344CB8AC3E}">
        <p14:creationId xmlns:p14="http://schemas.microsoft.com/office/powerpoint/2010/main" val="20664504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4000" b="1" u="sng" dirty="0">
                <a:effectLst>
                  <a:outerShdw blurRad="38100" dist="38100" dir="2700000" algn="tl">
                    <a:srgbClr val="000000">
                      <a:alpha val="43137"/>
                    </a:srgbClr>
                  </a:outerShdw>
                </a:effectLst>
                <a:latin typeface="Maiandra GD" panose="020E0502030308020204" pitchFamily="34" charset="0"/>
              </a:rPr>
              <a:t>APROVECHAR EL TIEMPO EN LA LECTURA DE LA PALABRA DE DIOS.</a:t>
            </a:r>
            <a:endParaRPr lang="es-NI" sz="4000"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lstStyle/>
          <a:p>
            <a:r>
              <a:rPr lang="es-ES" b="1" dirty="0">
                <a:latin typeface="Maiandra GD" panose="020E0502030308020204" pitchFamily="34" charset="0"/>
              </a:rPr>
              <a:t>Como hijos de Dios, debemos aprovechar el tiempo en dedicarnos a la lectura de la palabra de Dios para crecer para nuestra salvación.</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I Timoteo.4:13.</a:t>
            </a:r>
          </a:p>
          <a:p>
            <a:r>
              <a:rPr lang="es-ES" b="1" dirty="0">
                <a:latin typeface="Maiandra GD" panose="020E0502030308020204" pitchFamily="34" charset="0"/>
              </a:rPr>
              <a:t>Entretanto que llego, </a:t>
            </a:r>
            <a:r>
              <a:rPr lang="es-ES" b="1" u="sng" dirty="0">
                <a:solidFill>
                  <a:schemeClr val="bg1"/>
                </a:solidFill>
                <a:effectLst>
                  <a:outerShdw blurRad="38100" dist="38100" dir="2700000" algn="tl">
                    <a:srgbClr val="000000">
                      <a:alpha val="43137"/>
                    </a:srgbClr>
                  </a:outerShdw>
                </a:effectLst>
                <a:highlight>
                  <a:srgbClr val="808000"/>
                </a:highlight>
                <a:latin typeface="Maiandra GD" panose="020E0502030308020204" pitchFamily="34" charset="0"/>
              </a:rPr>
              <a:t>ocúpate en la lectura de las Escrituras,</a:t>
            </a:r>
            <a:r>
              <a:rPr lang="es-ES" b="1" dirty="0">
                <a:latin typeface="Maiandra GD" panose="020E0502030308020204" pitchFamily="34" charset="0"/>
              </a:rPr>
              <a:t> la exhortación y la enseñanza. </a:t>
            </a:r>
            <a:endParaRPr lang="es-NI" b="1" dirty="0">
              <a:latin typeface="Maiandra GD" panose="020E0502030308020204" pitchFamily="34" charset="0"/>
            </a:endParaRPr>
          </a:p>
          <a:p>
            <a:r>
              <a:rPr lang="es-NI" b="1" dirty="0">
                <a:latin typeface="Maiandra GD" panose="020E0502030308020204" pitchFamily="34" charset="0"/>
              </a:rPr>
              <a:t>Timoteo era un hombre de lectura, de la palabra de Dios.</a:t>
            </a:r>
          </a:p>
          <a:p>
            <a:r>
              <a:rPr lang="es-NI" b="1" dirty="0">
                <a:latin typeface="Maiandra GD" panose="020E0502030308020204" pitchFamily="34" charset="0"/>
              </a:rPr>
              <a:t>La lectura en la palabra de Dios nos ayuda en la salvación.</a:t>
            </a:r>
            <a:endParaRPr lang="es-ES" b="1" dirty="0">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345282503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 calcmode="lin" valueType="num">
                                      <p:cBhvr additive="base">
                                        <p:cTn id="14"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1">
                                            <p:txEl>
                                              <p:pRg st="1" end="1"/>
                                            </p:txEl>
                                          </p:spTgt>
                                        </p:tgtEl>
                                        <p:attrNameLst>
                                          <p:attrName>style.visibility</p:attrName>
                                        </p:attrNameLst>
                                      </p:cBhvr>
                                      <p:to>
                                        <p:strVal val="visible"/>
                                      </p:to>
                                    </p:set>
                                    <p:anim calcmode="lin" valueType="num">
                                      <p:cBhvr additive="base">
                                        <p:cTn id="20"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1">
                                            <p:txEl>
                                              <p:pRg st="2" end="2"/>
                                            </p:txEl>
                                          </p:spTgt>
                                        </p:tgtEl>
                                        <p:attrNameLst>
                                          <p:attrName>style.visibility</p:attrName>
                                        </p:attrNameLst>
                                      </p:cBhvr>
                                      <p:to>
                                        <p:strVal val="visible"/>
                                      </p:to>
                                    </p:set>
                                    <p:anim calcmode="lin" valueType="num">
                                      <p:cBhvr additive="base">
                                        <p:cTn id="26"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1">
                                            <p:txEl>
                                              <p:pRg st="3" end="3"/>
                                            </p:txEl>
                                          </p:spTgt>
                                        </p:tgtEl>
                                        <p:attrNameLst>
                                          <p:attrName>style.visibility</p:attrName>
                                        </p:attrNameLst>
                                      </p:cBhvr>
                                      <p:to>
                                        <p:strVal val="visible"/>
                                      </p:to>
                                    </p:set>
                                    <p:anim calcmode="lin" valueType="num">
                                      <p:cBhvr additive="base">
                                        <p:cTn id="32"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1">
                                            <p:txEl>
                                              <p:pRg st="4" end="4"/>
                                            </p:txEl>
                                          </p:spTgt>
                                        </p:tgtEl>
                                        <p:attrNameLst>
                                          <p:attrName>style.visibility</p:attrName>
                                        </p:attrNameLst>
                                      </p:cBhvr>
                                      <p:to>
                                        <p:strVal val="visible"/>
                                      </p:to>
                                    </p:set>
                                    <p:anim calcmode="lin" valueType="num">
                                      <p:cBhvr additive="base">
                                        <p:cTn id="38"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4000" b="1" u="sng" dirty="0">
                <a:effectLst>
                  <a:outerShdw blurRad="38100" dist="38100" dir="2700000" algn="tl">
                    <a:srgbClr val="000000">
                      <a:alpha val="43137"/>
                    </a:srgbClr>
                  </a:outerShdw>
                </a:effectLst>
                <a:latin typeface="Maiandra GD" panose="020E0502030308020204" pitchFamily="34" charset="0"/>
              </a:rPr>
              <a:t>APROVECHAR EL TIEMPO EN LA LECTURA DE LA PALABRA DE DIOS.</a:t>
            </a:r>
            <a:endParaRPr lang="es-NI" sz="4000"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61257"/>
            <a:ext cx="3945833" cy="5696742"/>
          </a:xfrm>
          <a:prstGeom prst="rect">
            <a:avLst/>
          </a:prstGeom>
          <a:solidFill>
            <a:srgbClr val="00B05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945832" y="1142997"/>
            <a:ext cx="5195687" cy="5733259"/>
          </a:xfrm>
        </p:spPr>
        <p:txBody>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I Pedro.2:2.</a:t>
            </a:r>
          </a:p>
          <a:p>
            <a:r>
              <a:rPr lang="es-ES" b="1" dirty="0">
                <a:latin typeface="Maiandra GD" panose="020E0502030308020204" pitchFamily="34" charset="0"/>
              </a:rPr>
              <a:t>deseen como niños recién nacidos, la leche pura de la palabra, </a:t>
            </a:r>
            <a:r>
              <a:rPr lang="es-ES" b="1" u="sng" dirty="0">
                <a:solidFill>
                  <a:schemeClr val="bg1"/>
                </a:solidFill>
                <a:effectLst>
                  <a:outerShdw blurRad="38100" dist="38100" dir="2700000" algn="tl">
                    <a:srgbClr val="000000">
                      <a:alpha val="43137"/>
                    </a:srgbClr>
                  </a:outerShdw>
                </a:effectLst>
                <a:highlight>
                  <a:srgbClr val="000000"/>
                </a:highlight>
                <a:latin typeface="Maiandra GD" panose="020E0502030308020204" pitchFamily="34" charset="0"/>
              </a:rPr>
              <a:t>para que por ella crezcan para salvación,</a:t>
            </a:r>
            <a:r>
              <a:rPr lang="es-ES" b="1" dirty="0">
                <a:latin typeface="Maiandra GD" panose="020E0502030308020204" pitchFamily="34" charset="0"/>
              </a:rPr>
              <a:t> </a:t>
            </a:r>
          </a:p>
          <a:p>
            <a:r>
              <a:rPr lang="es-ES" b="1" dirty="0">
                <a:latin typeface="Maiandra GD" panose="020E0502030308020204" pitchFamily="34" charset="0"/>
              </a:rPr>
              <a:t>Sino dedicamos tiempo a la palabra de Dios nos vamos a perder.</a:t>
            </a:r>
          </a:p>
          <a:p>
            <a:r>
              <a:rPr lang="es-ES" b="1" dirty="0">
                <a:latin typeface="Maiandra GD" panose="020E0502030308020204" pitchFamily="34" charset="0"/>
              </a:rPr>
              <a:t>Así como el pueblo de Israel fue destruido por falta de conocimiento en la palabra de Dios.</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Oseas.4:6.</a:t>
            </a:r>
          </a:p>
          <a:p>
            <a:endParaRPr lang="es-NI" b="1" dirty="0">
              <a:latin typeface="Maiandra GD" panose="020E0502030308020204" pitchFamily="34" charset="0"/>
            </a:endParaRPr>
          </a:p>
        </p:txBody>
      </p:sp>
    </p:spTree>
    <p:extLst>
      <p:ext uri="{BB962C8B-B14F-4D97-AF65-F5344CB8AC3E}">
        <p14:creationId xmlns:p14="http://schemas.microsoft.com/office/powerpoint/2010/main" val="114971673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4000" b="1" u="sng" dirty="0">
                <a:effectLst>
                  <a:outerShdw blurRad="38100" dist="38100" dir="2700000" algn="tl">
                    <a:srgbClr val="000000">
                      <a:alpha val="43137"/>
                    </a:srgbClr>
                  </a:outerShdw>
                </a:effectLst>
                <a:latin typeface="Maiandra GD" panose="020E0502030308020204" pitchFamily="34" charset="0"/>
              </a:rPr>
              <a:t>APROVECHAR EL TIEMPO EN LA LECTURA DE LA PALABRA DE DIOS.</a:t>
            </a:r>
            <a:endParaRPr lang="es-NI" sz="4000"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lstStyle/>
          <a:p>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Mi pueblo es destruido por falta de conocimiento.</a:t>
            </a:r>
            <a:r>
              <a:rPr lang="es-ES" b="1" dirty="0">
                <a:latin typeface="Maiandra GD" panose="020E0502030308020204" pitchFamily="34" charset="0"/>
              </a:rPr>
              <a:t> Por cuanto tú has rechazado el conocimiento, Yo también te rechazaré para que no seas Mi sacerdote. Como has olvidado la ley de tu Dios, Yo también me olvidaré de tus hijos. </a:t>
            </a:r>
          </a:p>
          <a:p>
            <a:r>
              <a:rPr lang="es-ES" b="1" dirty="0">
                <a:latin typeface="Maiandra GD" panose="020E0502030308020204" pitchFamily="34" charset="0"/>
              </a:rPr>
              <a:t>Por eso hermanos en vez de dedicar y perder tiempo en redes sociales, mejor dediquemos el tiempo al estudio de la palabra de Dios.</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II Pedro.3:18.</a:t>
            </a:r>
            <a:endParaRPr lang="es-NI"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415597583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4000" b="1" u="sng" dirty="0">
                <a:effectLst>
                  <a:outerShdw blurRad="38100" dist="38100" dir="2700000" algn="tl">
                    <a:srgbClr val="000000">
                      <a:alpha val="43137"/>
                    </a:srgbClr>
                  </a:outerShdw>
                </a:effectLst>
                <a:latin typeface="Maiandra GD" panose="020E0502030308020204" pitchFamily="34" charset="0"/>
              </a:rPr>
              <a:t>APROVECHAR EL TIEMPO EN LA LECTURA DE LA PALABRA DE DIOS.</a:t>
            </a:r>
            <a:endParaRPr lang="es-NI" sz="4000"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61257"/>
            <a:ext cx="3945833" cy="5696742"/>
          </a:xfrm>
          <a:prstGeom prst="rect">
            <a:avLst/>
          </a:prstGeom>
          <a:solidFill>
            <a:srgbClr val="00B0F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945832" y="1142997"/>
            <a:ext cx="5195687" cy="5733259"/>
          </a:xfrm>
        </p:spPr>
        <p:txBody>
          <a:bodyPr/>
          <a:lstStyle/>
          <a:p>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Antes bien, crezcan en la gracia y el conocimiento</a:t>
            </a:r>
            <a:r>
              <a:rPr lang="es-ES" b="1" dirty="0">
                <a:latin typeface="Maiandra GD" panose="020E0502030308020204" pitchFamily="34" charset="0"/>
              </a:rPr>
              <a:t> de nuestro Señor y Salvador Jesucristo. A Él sea la gloria ahora y hasta el día de la eternidad. Amén. </a:t>
            </a:r>
          </a:p>
          <a:p>
            <a:pPr algn="ctr"/>
            <a:r>
              <a:rPr lang="es-NI"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Hebreos.5:11-14.</a:t>
            </a:r>
          </a:p>
          <a:p>
            <a:r>
              <a:rPr lang="es-ES" b="1" dirty="0">
                <a:latin typeface="Maiandra GD" panose="020E0502030308020204" pitchFamily="34" charset="0"/>
              </a:rPr>
              <a:t>Acerca de esto tenemos mucho que decir, y es difícil de explicar, </a:t>
            </a:r>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puesto que ustedes se han hecho tardos para oír.</a:t>
            </a:r>
            <a:r>
              <a:rPr lang="es-ES" b="1" dirty="0">
                <a:latin typeface="Maiandra GD" panose="020E0502030308020204" pitchFamily="34" charset="0"/>
              </a:rPr>
              <a:t> </a:t>
            </a:r>
          </a:p>
          <a:p>
            <a:r>
              <a:rPr lang="es-ES" b="1" dirty="0">
                <a:latin typeface="Maiandra GD" panose="020E0502030308020204" pitchFamily="34" charset="0"/>
              </a:rPr>
              <a:t>No habían crecidos espiritualmente.</a:t>
            </a:r>
            <a:endParaRPr lang="es-NI" b="1" dirty="0">
              <a:latin typeface="Maiandra GD" panose="020E0502030308020204" pitchFamily="34" charset="0"/>
            </a:endParaRPr>
          </a:p>
        </p:txBody>
      </p:sp>
    </p:spTree>
    <p:extLst>
      <p:ext uri="{BB962C8B-B14F-4D97-AF65-F5344CB8AC3E}">
        <p14:creationId xmlns:p14="http://schemas.microsoft.com/office/powerpoint/2010/main" val="297097574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4000" b="1" u="sng" dirty="0">
                <a:effectLst>
                  <a:outerShdw blurRad="38100" dist="38100" dir="2700000" algn="tl">
                    <a:srgbClr val="000000">
                      <a:alpha val="43137"/>
                    </a:srgbClr>
                  </a:outerShdw>
                </a:effectLst>
                <a:latin typeface="Maiandra GD" panose="020E0502030308020204" pitchFamily="34" charset="0"/>
              </a:rPr>
              <a:t>APROVECHAR EL TIEMPO EN LA LECTURA DE LA PALABRA DE DIOS.</a:t>
            </a:r>
            <a:endParaRPr lang="es-NI" sz="4000"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normAutofit lnSpcReduction="10000"/>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V.12.</a:t>
            </a:r>
          </a:p>
          <a:p>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Pues aunque ya debieran ser maestros,</a:t>
            </a:r>
            <a:r>
              <a:rPr lang="es-ES" b="1" dirty="0">
                <a:latin typeface="Maiandra GD" panose="020E0502030308020204" pitchFamily="34" charset="0"/>
              </a:rPr>
              <a:t> otra vez tienen necesidad de que alguien les enseñe los principios elementales de los oráculos de Dios, y han llegado a tener necesidad de leche y no de alimento sólido.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V.13.</a:t>
            </a:r>
            <a:r>
              <a:rPr lang="es-ES" b="1" dirty="0">
                <a:latin typeface="Maiandra GD" panose="020E0502030308020204" pitchFamily="34" charset="0"/>
              </a:rPr>
              <a:t>  </a:t>
            </a:r>
          </a:p>
          <a:p>
            <a:r>
              <a:rPr lang="es-ES" b="1" dirty="0">
                <a:latin typeface="Maiandra GD" panose="020E0502030308020204" pitchFamily="34" charset="0"/>
              </a:rPr>
              <a:t>Porque todo el que toma solo leche, </a:t>
            </a:r>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no está acostumbrado a la palabra de justicia,</a:t>
            </a:r>
            <a:r>
              <a:rPr lang="es-ES" b="1" dirty="0">
                <a:latin typeface="Maiandra GD" panose="020E0502030308020204" pitchFamily="34" charset="0"/>
              </a:rPr>
              <a:t> porque es niño.</a:t>
            </a:r>
            <a:endParaRPr lang="es-NI" b="1" dirty="0">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151397811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4000" b="1" u="sng" dirty="0">
                <a:effectLst>
                  <a:outerShdw blurRad="38100" dist="38100" dir="2700000" algn="tl">
                    <a:srgbClr val="000000">
                      <a:alpha val="43137"/>
                    </a:srgbClr>
                  </a:outerShdw>
                </a:effectLst>
                <a:latin typeface="Maiandra GD" panose="020E0502030308020204" pitchFamily="34" charset="0"/>
              </a:rPr>
              <a:t>APROVECHAR EL TIEMPO EN LA LECTURA DE LA PALABRA DE DIOS.</a:t>
            </a:r>
            <a:endParaRPr lang="es-NI" sz="4000"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61257"/>
            <a:ext cx="3945833" cy="5696742"/>
          </a:xfrm>
          <a:prstGeom prst="rect">
            <a:avLst/>
          </a:prstGeom>
          <a:solidFill>
            <a:srgbClr val="0070C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945832" y="1142997"/>
            <a:ext cx="5195687" cy="5733259"/>
          </a:xfrm>
        </p:spPr>
        <p:txBody>
          <a:bodyPr>
            <a:normAutofit lnSpcReduction="10000"/>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V.14.</a:t>
            </a:r>
          </a:p>
          <a:p>
            <a:r>
              <a:rPr lang="es-ES" b="1" dirty="0">
                <a:latin typeface="Maiandra GD" panose="020E0502030308020204" pitchFamily="34" charset="0"/>
              </a:rPr>
              <a:t>Pero el alimento sólido es para los adultos, los cuales por la </a:t>
            </a:r>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práctica tienen los sentidos ejercitados para discernir el bien y el mal.</a:t>
            </a:r>
            <a:r>
              <a:rPr lang="es-ES" b="1" dirty="0">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Efesios.4:14.</a:t>
            </a:r>
          </a:p>
          <a:p>
            <a:r>
              <a:rPr lang="es-ES" b="1" dirty="0">
                <a:latin typeface="Maiandra GD" panose="020E0502030308020204" pitchFamily="34" charset="0"/>
              </a:rPr>
              <a:t>Entonces ya no seremos niños, sacudidos por las olas </a:t>
            </a:r>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y llevados de aquí para allá por todo viento de doctrina,</a:t>
            </a:r>
            <a:r>
              <a:rPr lang="es-ES" b="1" dirty="0">
                <a:latin typeface="Maiandra GD" panose="020E0502030308020204" pitchFamily="34" charset="0"/>
              </a:rPr>
              <a:t> por la astucia de los hombres, por las artimañas engañosas del error. </a:t>
            </a:r>
            <a:endParaRPr lang="es-NI" b="1" dirty="0">
              <a:latin typeface="Maiandra GD" panose="020E0502030308020204" pitchFamily="34" charset="0"/>
            </a:endParaRPr>
          </a:p>
        </p:txBody>
      </p:sp>
    </p:spTree>
    <p:extLst>
      <p:ext uri="{BB962C8B-B14F-4D97-AF65-F5344CB8AC3E}">
        <p14:creationId xmlns:p14="http://schemas.microsoft.com/office/powerpoint/2010/main" val="387737833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3600" b="1" u="sng" dirty="0">
                <a:effectLst>
                  <a:outerShdw blurRad="38100" dist="38100" dir="2700000" algn="tl">
                    <a:srgbClr val="000000">
                      <a:alpha val="43137"/>
                    </a:srgbClr>
                  </a:outerShdw>
                </a:effectLst>
                <a:latin typeface="Maiandra GD" panose="020E0502030308020204" pitchFamily="34" charset="0"/>
              </a:rPr>
              <a:t>APROVECHAR EL TIEMPO EN LA PREDICACIÓN DE LA PALABRA DE DIOS.</a:t>
            </a:r>
            <a:endParaRPr lang="es-NI" sz="3600"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lstStyle/>
          <a:p>
            <a:r>
              <a:rPr lang="es-ES" b="1" dirty="0">
                <a:latin typeface="Maiandra GD" panose="020E0502030308020204" pitchFamily="34" charset="0"/>
              </a:rPr>
              <a:t>Debemos aprovechar el tiempo en predicar, enseñar la palabra de Dios.</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II Timoteo.4:2.</a:t>
            </a:r>
          </a:p>
          <a:p>
            <a:r>
              <a:rPr lang="es-ES" b="1" u="sng" dirty="0">
                <a:solidFill>
                  <a:schemeClr val="bg1"/>
                </a:solidFill>
                <a:effectLst>
                  <a:outerShdw blurRad="38100" dist="38100" dir="2700000" algn="tl">
                    <a:srgbClr val="000000">
                      <a:alpha val="43137"/>
                    </a:srgbClr>
                  </a:outerShdw>
                </a:effectLst>
                <a:highlight>
                  <a:srgbClr val="008000"/>
                </a:highlight>
                <a:latin typeface="Maiandra GD" panose="020E0502030308020204" pitchFamily="34" charset="0"/>
              </a:rPr>
              <a:t>Predica la palabra. Insiste a tiempo y fuera de tiempo.</a:t>
            </a:r>
            <a:r>
              <a:rPr lang="es-ES" b="1" dirty="0">
                <a:latin typeface="Maiandra GD" panose="020E0502030308020204" pitchFamily="34" charset="0"/>
              </a:rPr>
              <a:t> Amonesta, reprende, exhorta con mucha paciencia e instrucción. </a:t>
            </a:r>
          </a:p>
          <a:p>
            <a:r>
              <a:rPr lang="es-ES" b="1" dirty="0">
                <a:latin typeface="Maiandra GD" panose="020E0502030308020204" pitchFamily="34" charset="0"/>
              </a:rPr>
              <a:t>Tenemos que dedicar tiempo a buscar las almas perdidas para Cristo.</a:t>
            </a:r>
          </a:p>
          <a:p>
            <a:r>
              <a:rPr lang="es-ES" b="1" dirty="0">
                <a:latin typeface="Maiandra GD" panose="020E0502030308020204" pitchFamily="34" charset="0"/>
              </a:rPr>
              <a:t>No seamos negligentes.</a:t>
            </a:r>
            <a:endParaRPr lang="es-NI" b="1" dirty="0">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204465830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 calcmode="lin" valueType="num">
                                      <p:cBhvr additive="base">
                                        <p:cTn id="14"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1">
                                            <p:txEl>
                                              <p:pRg st="1" end="1"/>
                                            </p:txEl>
                                          </p:spTgt>
                                        </p:tgtEl>
                                        <p:attrNameLst>
                                          <p:attrName>style.visibility</p:attrName>
                                        </p:attrNameLst>
                                      </p:cBhvr>
                                      <p:to>
                                        <p:strVal val="visible"/>
                                      </p:to>
                                    </p:set>
                                    <p:anim calcmode="lin" valueType="num">
                                      <p:cBhvr additive="base">
                                        <p:cTn id="20"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1">
                                            <p:txEl>
                                              <p:pRg st="2" end="2"/>
                                            </p:txEl>
                                          </p:spTgt>
                                        </p:tgtEl>
                                        <p:attrNameLst>
                                          <p:attrName>style.visibility</p:attrName>
                                        </p:attrNameLst>
                                      </p:cBhvr>
                                      <p:to>
                                        <p:strVal val="visible"/>
                                      </p:to>
                                    </p:set>
                                    <p:anim calcmode="lin" valueType="num">
                                      <p:cBhvr additive="base">
                                        <p:cTn id="26"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1">
                                            <p:txEl>
                                              <p:pRg st="3" end="3"/>
                                            </p:txEl>
                                          </p:spTgt>
                                        </p:tgtEl>
                                        <p:attrNameLst>
                                          <p:attrName>style.visibility</p:attrName>
                                        </p:attrNameLst>
                                      </p:cBhvr>
                                      <p:to>
                                        <p:strVal val="visible"/>
                                      </p:to>
                                    </p:set>
                                    <p:anim calcmode="lin" valueType="num">
                                      <p:cBhvr additive="base">
                                        <p:cTn id="32"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1">
                                            <p:txEl>
                                              <p:pRg st="4" end="4"/>
                                            </p:txEl>
                                          </p:spTgt>
                                        </p:tgtEl>
                                        <p:attrNameLst>
                                          <p:attrName>style.visibility</p:attrName>
                                        </p:attrNameLst>
                                      </p:cBhvr>
                                      <p:to>
                                        <p:strVal val="visible"/>
                                      </p:to>
                                    </p:set>
                                    <p:anim calcmode="lin" valueType="num">
                                      <p:cBhvr additive="base">
                                        <p:cTn id="38"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3600" b="1" u="sng" dirty="0">
                <a:effectLst>
                  <a:outerShdw blurRad="38100" dist="38100" dir="2700000" algn="tl">
                    <a:srgbClr val="000000">
                      <a:alpha val="43137"/>
                    </a:srgbClr>
                  </a:outerShdw>
                </a:effectLst>
                <a:latin typeface="Maiandra GD" panose="020E0502030308020204" pitchFamily="34" charset="0"/>
              </a:rPr>
              <a:t>APROVECHAR EL TIEMPO EN LA PREDICACIÓN DE LA PALABRA DE DIOS.</a:t>
            </a:r>
            <a:endParaRPr lang="es-NI" sz="3600"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61257"/>
            <a:ext cx="3945833" cy="5696742"/>
          </a:xfrm>
          <a:prstGeom prst="rect">
            <a:avLst/>
          </a:prstGeom>
          <a:solidFill>
            <a:srgbClr val="00206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945832" y="1142997"/>
            <a:ext cx="5195687" cy="5733259"/>
          </a:xfrm>
        </p:spPr>
        <p:txBody>
          <a:bodyPr/>
          <a:lstStyle/>
          <a:p>
            <a:r>
              <a:rPr lang="es-ES" b="1" dirty="0">
                <a:latin typeface="Maiandra GD" panose="020E0502030308020204" pitchFamily="34" charset="0"/>
              </a:rPr>
              <a:t>Jesús aprovecho siempre su tiempo.</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Marcos.1:32-34.</a:t>
            </a:r>
          </a:p>
          <a:p>
            <a:r>
              <a:rPr lang="es-ES" b="1" u="sng" dirty="0">
                <a:solidFill>
                  <a:schemeClr val="bg1"/>
                </a:solidFill>
                <a:effectLst>
                  <a:outerShdw blurRad="38100" dist="38100" dir="2700000" algn="tl">
                    <a:srgbClr val="000000">
                      <a:alpha val="43137"/>
                    </a:srgbClr>
                  </a:outerShdw>
                </a:effectLst>
                <a:highlight>
                  <a:srgbClr val="800080"/>
                </a:highlight>
                <a:latin typeface="Maiandra GD" panose="020E0502030308020204" pitchFamily="34" charset="0"/>
              </a:rPr>
              <a:t>A la caída de la tarde,</a:t>
            </a:r>
            <a:r>
              <a:rPr lang="es-ES" b="1" dirty="0">
                <a:latin typeface="Maiandra GD" panose="020E0502030308020204" pitchFamily="34" charset="0"/>
              </a:rPr>
              <a:t> después de la puesta del sol, trajeron a Jesús todos los que estaban enfermos y los endemoniados.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V.33.</a:t>
            </a:r>
          </a:p>
          <a:p>
            <a:r>
              <a:rPr lang="es-ES" b="1" u="sng" dirty="0">
                <a:solidFill>
                  <a:schemeClr val="bg1"/>
                </a:solidFill>
                <a:effectLst>
                  <a:outerShdw blurRad="38100" dist="38100" dir="2700000" algn="tl">
                    <a:srgbClr val="000000">
                      <a:alpha val="43137"/>
                    </a:srgbClr>
                  </a:outerShdw>
                </a:effectLst>
                <a:highlight>
                  <a:srgbClr val="800000"/>
                </a:highlight>
                <a:latin typeface="Maiandra GD" panose="020E0502030308020204" pitchFamily="34" charset="0"/>
              </a:rPr>
              <a:t>Toda la ciudad</a:t>
            </a:r>
            <a:r>
              <a:rPr lang="es-ES" b="1" dirty="0">
                <a:latin typeface="Maiandra GD" panose="020E0502030308020204" pitchFamily="34" charset="0"/>
              </a:rPr>
              <a:t> se había amontonado a la puerta.</a:t>
            </a:r>
          </a:p>
          <a:p>
            <a:r>
              <a:rPr lang="es-ES" b="1" dirty="0">
                <a:latin typeface="Maiandra GD" panose="020E0502030308020204" pitchFamily="34" charset="0"/>
              </a:rPr>
              <a:t>Ya era tarde pero seguía trabajando.</a:t>
            </a:r>
            <a:endParaRPr lang="es-NI" b="1" dirty="0">
              <a:latin typeface="Maiandra GD" panose="020E0502030308020204" pitchFamily="34" charset="0"/>
            </a:endParaRPr>
          </a:p>
        </p:txBody>
      </p:sp>
    </p:spTree>
    <p:extLst>
      <p:ext uri="{BB962C8B-B14F-4D97-AF65-F5344CB8AC3E}">
        <p14:creationId xmlns:p14="http://schemas.microsoft.com/office/powerpoint/2010/main" val="45453941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xEl>
                                              <p:pRg st="5" end="5"/>
                                            </p:txEl>
                                          </p:spTgt>
                                        </p:tgtEl>
                                        <p:attrNameLst>
                                          <p:attrName>style.visibility</p:attrName>
                                        </p:attrNameLst>
                                      </p:cBhvr>
                                      <p:to>
                                        <p:strVal val="visible"/>
                                      </p:to>
                                    </p:set>
                                    <p:anim calcmode="lin" valueType="num">
                                      <p:cBhvr additive="base">
                                        <p:cTn id="37"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826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61"/>
            <a:ext cx="9144000" cy="1124744"/>
          </a:xfrm>
        </p:spPr>
        <p:txBody>
          <a:bodyPr>
            <a:normAutofit/>
          </a:bodyPr>
          <a:lstStyle/>
          <a:p>
            <a:pPr algn="ctr"/>
            <a:r>
              <a:rPr lang="es-ES" sz="3600" b="1" u="sng" dirty="0">
                <a:effectLst>
                  <a:outerShdw blurRad="38100" dist="38100" dir="2700000" algn="tl">
                    <a:srgbClr val="000000">
                      <a:alpha val="43137"/>
                    </a:srgbClr>
                  </a:outerShdw>
                </a:effectLst>
                <a:latin typeface="Maiandra GD" panose="020E0502030308020204" pitchFamily="34" charset="0"/>
              </a:rPr>
              <a:t>APROVECHAR EL TIEMPO PARA SEMBRAR PARA EL ESPIRITU. EFESIOS.5:16.</a:t>
            </a:r>
            <a:endParaRPr lang="es-NI" sz="3600"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Galatas.6:7.</a:t>
            </a:r>
          </a:p>
          <a:p>
            <a:r>
              <a:rPr lang="es-ES" b="1" dirty="0">
                <a:latin typeface="Maiandra GD" panose="020E0502030308020204" pitchFamily="34" charset="0"/>
              </a:rPr>
              <a:t>No se dejen engañar, de Dios nadie se burla; </a:t>
            </a: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pues todo lo que el hombre siembre, eso también segará.</a:t>
            </a:r>
            <a:r>
              <a:rPr lang="es-ES" b="1" dirty="0">
                <a:latin typeface="Maiandra GD" panose="020E0502030308020204" pitchFamily="34" charset="0"/>
              </a:rPr>
              <a:t> </a:t>
            </a:r>
          </a:p>
          <a:p>
            <a:r>
              <a:rPr lang="es-ES" b="1" dirty="0">
                <a:latin typeface="Maiandra GD" panose="020E0502030308020204" pitchFamily="34" charset="0"/>
              </a:rPr>
              <a:t>¿A que le estamos dedicando más tiempo hermanos?</a:t>
            </a:r>
          </a:p>
          <a:p>
            <a:r>
              <a:rPr lang="es-ES" b="1" dirty="0">
                <a:latin typeface="Maiandra GD" panose="020E0502030308020204" pitchFamily="34" charset="0"/>
              </a:rPr>
              <a:t>¿A las cosas del mundo, redes sociales?.</a:t>
            </a:r>
          </a:p>
          <a:p>
            <a:r>
              <a:rPr lang="es-ES" b="1" dirty="0">
                <a:latin typeface="Maiandra GD" panose="020E0502030308020204" pitchFamily="34" charset="0"/>
              </a:rPr>
              <a:t>Si estamos haciendo esto realmente estamos malgastando nuestro tiempo.</a:t>
            </a:r>
            <a:endParaRPr lang="es-NI" b="1" dirty="0">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421568906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3600" b="1" u="sng" dirty="0">
                <a:effectLst>
                  <a:outerShdw blurRad="38100" dist="38100" dir="2700000" algn="tl">
                    <a:srgbClr val="000000">
                      <a:alpha val="43137"/>
                    </a:srgbClr>
                  </a:outerShdw>
                </a:effectLst>
                <a:latin typeface="Maiandra GD" panose="020E0502030308020204" pitchFamily="34" charset="0"/>
              </a:rPr>
              <a:t>APROVECHAR EL TIEMPO EN LA PREDICACIÓN DE LA PALABRA DE DIOS.</a:t>
            </a:r>
            <a:endParaRPr lang="es-NI" sz="3600"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normAutofit lnSpcReduction="10000"/>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V.34.</a:t>
            </a:r>
          </a:p>
          <a:p>
            <a:r>
              <a:rPr lang="es-ES" b="1" u="sng" dirty="0">
                <a:solidFill>
                  <a:schemeClr val="bg1"/>
                </a:solidFill>
                <a:effectLst>
                  <a:outerShdw blurRad="38100" dist="38100" dir="2700000" algn="tl">
                    <a:srgbClr val="000000">
                      <a:alpha val="43137"/>
                    </a:srgbClr>
                  </a:outerShdw>
                </a:effectLst>
                <a:highlight>
                  <a:srgbClr val="808000"/>
                </a:highlight>
                <a:latin typeface="Maiandra GD" panose="020E0502030308020204" pitchFamily="34" charset="0"/>
              </a:rPr>
              <a:t>Y sanó a muchos que estaban enfermos de diversas enfermedades, y expulsó muchos demonios;</a:t>
            </a:r>
            <a:r>
              <a:rPr lang="es-ES" b="1" dirty="0">
                <a:latin typeface="Maiandra GD" panose="020E0502030308020204" pitchFamily="34" charset="0"/>
              </a:rPr>
              <a:t> y no dejaba hablar a los demonios, porque ellos sabían quién era Él. </a:t>
            </a:r>
          </a:p>
          <a:p>
            <a:r>
              <a:rPr lang="es-ES" b="1" dirty="0">
                <a:latin typeface="Maiandra GD" panose="020E0502030308020204" pitchFamily="34" charset="0"/>
              </a:rPr>
              <a:t>Después lo vemos muy de mañana.</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V.35.</a:t>
            </a:r>
          </a:p>
          <a:p>
            <a:r>
              <a:rPr lang="es-ES" b="1" u="sng" dirty="0">
                <a:solidFill>
                  <a:schemeClr val="bg1"/>
                </a:solidFill>
                <a:effectLst>
                  <a:outerShdw blurRad="38100" dist="38100" dir="2700000" algn="tl">
                    <a:srgbClr val="000000">
                      <a:alpha val="43137"/>
                    </a:srgbClr>
                  </a:outerShdw>
                </a:effectLst>
                <a:highlight>
                  <a:srgbClr val="000000"/>
                </a:highlight>
                <a:latin typeface="Maiandra GD" panose="020E0502030308020204" pitchFamily="34" charset="0"/>
              </a:rPr>
              <a:t>Levantándose muy de mañana,</a:t>
            </a:r>
            <a:r>
              <a:rPr lang="es-ES" b="1" dirty="0">
                <a:latin typeface="Maiandra GD" panose="020E0502030308020204" pitchFamily="34" charset="0"/>
              </a:rPr>
              <a:t> cuando todavía estaba oscuro, Jesús salió y fue a un lugar solitario, y allí oraba. </a:t>
            </a:r>
            <a:endParaRPr lang="es-NI" b="1" dirty="0">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252234639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3600" b="1" u="sng" dirty="0">
                <a:effectLst>
                  <a:outerShdw blurRad="38100" dist="38100" dir="2700000" algn="tl">
                    <a:srgbClr val="000000">
                      <a:alpha val="43137"/>
                    </a:srgbClr>
                  </a:outerShdw>
                </a:effectLst>
                <a:latin typeface="Maiandra GD" panose="020E0502030308020204" pitchFamily="34" charset="0"/>
              </a:rPr>
              <a:t>APROVECHAR EL TIEMPO EN LA PREDICACIÓN DE LA PALABRA DE DIOS.</a:t>
            </a:r>
            <a:endParaRPr lang="es-NI" sz="3600"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61257"/>
            <a:ext cx="3863844" cy="5696742"/>
          </a:xfrm>
          <a:prstGeom prst="rect">
            <a:avLst/>
          </a:prstGeom>
          <a:solidFill>
            <a:srgbClr val="7030A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V.38.</a:t>
            </a:r>
          </a:p>
          <a:p>
            <a:r>
              <a:rPr lang="es-ES" b="1" dirty="0">
                <a:latin typeface="Maiandra GD" panose="020E0502030308020204" pitchFamily="34" charset="0"/>
              </a:rPr>
              <a:t>Jesús les respondió*: «Vamos a otro lugar, a los pueblos vecinos, </a:t>
            </a: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para que Yo predique también allí, porque para eso he venido».</a:t>
            </a:r>
            <a:r>
              <a:rPr lang="es-ES" b="1" dirty="0">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V.39.</a:t>
            </a:r>
            <a:r>
              <a:rPr lang="es-ES" b="1" dirty="0">
                <a:latin typeface="Maiandra GD" panose="020E0502030308020204" pitchFamily="34" charset="0"/>
              </a:rPr>
              <a:t>  </a:t>
            </a:r>
          </a:p>
          <a:p>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Y fue por toda Galilea, predicando</a:t>
            </a:r>
            <a:r>
              <a:rPr lang="es-ES" b="1" dirty="0">
                <a:latin typeface="Maiandra GD" panose="020E0502030308020204" pitchFamily="34" charset="0"/>
              </a:rPr>
              <a:t> en sus sinagogas y expulsando demonios. </a:t>
            </a:r>
          </a:p>
          <a:p>
            <a:r>
              <a:rPr lang="es-ES" b="1" dirty="0">
                <a:latin typeface="Maiandra GD" panose="020E0502030308020204" pitchFamily="34" charset="0"/>
              </a:rPr>
              <a:t>Dedico tiempo siempre a enseñar y predicar las buenas nuevas de salvación.</a:t>
            </a:r>
            <a:endParaRPr lang="es-NI" b="1" dirty="0">
              <a:latin typeface="Maiandra GD" panose="020E0502030308020204" pitchFamily="34" charset="0"/>
            </a:endParaRPr>
          </a:p>
        </p:txBody>
      </p:sp>
    </p:spTree>
    <p:extLst>
      <p:ext uri="{BB962C8B-B14F-4D97-AF65-F5344CB8AC3E}">
        <p14:creationId xmlns:p14="http://schemas.microsoft.com/office/powerpoint/2010/main" val="373434112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b="1" u="sng" dirty="0">
                <a:effectLst>
                  <a:outerShdw blurRad="38100" dist="38100" dir="2700000" algn="tl">
                    <a:srgbClr val="000000">
                      <a:alpha val="43137"/>
                    </a:srgbClr>
                  </a:outerShdw>
                </a:effectLst>
                <a:latin typeface="Maiandra GD" panose="020E0502030308020204" pitchFamily="34" charset="0"/>
              </a:rPr>
              <a:t>APROVECHAR EL TIEMPO PARA CONGREGARNOS.</a:t>
            </a: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normAutofit lnSpcReduction="10000"/>
          </a:bodyPr>
          <a:lstStyle/>
          <a:p>
            <a:r>
              <a:rPr lang="es-ES" b="1" dirty="0">
                <a:latin typeface="Maiandra GD" panose="020E0502030308020204" pitchFamily="34" charset="0"/>
              </a:rPr>
              <a:t>Debemos aprovechar el tiempo para reunirnos y adorar a Dios como Él lo manda en su palabra.</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Hebreos.10:24-25.</a:t>
            </a:r>
          </a:p>
          <a:p>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Consideremos cómo estimularnos</a:t>
            </a:r>
            <a:r>
              <a:rPr lang="es-ES" b="1" dirty="0">
                <a:latin typeface="Maiandra GD" panose="020E0502030308020204" pitchFamily="34" charset="0"/>
              </a:rPr>
              <a:t> unos a otros al amor y a las buenas obras,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V.25.</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no dejando de congregarnos, como algunos tienen por costumbre,</a:t>
            </a:r>
            <a:r>
              <a:rPr lang="es-ES" b="1" dirty="0">
                <a:latin typeface="Maiandra GD" panose="020E0502030308020204" pitchFamily="34" charset="0"/>
              </a:rPr>
              <a:t> sino exhortándonos unos a otros, y mucho más al ver que el día se acerca. </a:t>
            </a:r>
            <a:endParaRPr lang="es-NI" b="1" dirty="0">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62346797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 calcmode="lin" valueType="num">
                                      <p:cBhvr additive="base">
                                        <p:cTn id="14"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1">
                                            <p:txEl>
                                              <p:pRg st="1" end="1"/>
                                            </p:txEl>
                                          </p:spTgt>
                                        </p:tgtEl>
                                        <p:attrNameLst>
                                          <p:attrName>style.visibility</p:attrName>
                                        </p:attrNameLst>
                                      </p:cBhvr>
                                      <p:to>
                                        <p:strVal val="visible"/>
                                      </p:to>
                                    </p:set>
                                    <p:anim calcmode="lin" valueType="num">
                                      <p:cBhvr additive="base">
                                        <p:cTn id="20"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1">
                                            <p:txEl>
                                              <p:pRg st="2" end="2"/>
                                            </p:txEl>
                                          </p:spTgt>
                                        </p:tgtEl>
                                        <p:attrNameLst>
                                          <p:attrName>style.visibility</p:attrName>
                                        </p:attrNameLst>
                                      </p:cBhvr>
                                      <p:to>
                                        <p:strVal val="visible"/>
                                      </p:to>
                                    </p:set>
                                    <p:anim calcmode="lin" valueType="num">
                                      <p:cBhvr additive="base">
                                        <p:cTn id="26"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1">
                                            <p:txEl>
                                              <p:pRg st="3" end="3"/>
                                            </p:txEl>
                                          </p:spTgt>
                                        </p:tgtEl>
                                        <p:attrNameLst>
                                          <p:attrName>style.visibility</p:attrName>
                                        </p:attrNameLst>
                                      </p:cBhvr>
                                      <p:to>
                                        <p:strVal val="visible"/>
                                      </p:to>
                                    </p:set>
                                    <p:anim calcmode="lin" valueType="num">
                                      <p:cBhvr additive="base">
                                        <p:cTn id="32"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1">
                                            <p:txEl>
                                              <p:pRg st="4" end="4"/>
                                            </p:txEl>
                                          </p:spTgt>
                                        </p:tgtEl>
                                        <p:attrNameLst>
                                          <p:attrName>style.visibility</p:attrName>
                                        </p:attrNameLst>
                                      </p:cBhvr>
                                      <p:to>
                                        <p:strVal val="visible"/>
                                      </p:to>
                                    </p:set>
                                    <p:anim calcmode="lin" valueType="num">
                                      <p:cBhvr additive="base">
                                        <p:cTn id="38"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b="1" u="sng" dirty="0">
                <a:effectLst>
                  <a:outerShdw blurRad="38100" dist="38100" dir="2700000" algn="tl">
                    <a:srgbClr val="000000">
                      <a:alpha val="43137"/>
                    </a:srgbClr>
                  </a:outerShdw>
                </a:effectLst>
                <a:latin typeface="Maiandra GD" panose="020E0502030308020204" pitchFamily="34" charset="0"/>
              </a:rPr>
              <a:t>APROVECHAR EL TIEMPO PARA CONGREGARNOS.</a:t>
            </a:r>
            <a:endParaRPr lang="es-NI"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61257"/>
            <a:ext cx="3863844" cy="5696742"/>
          </a:xfrm>
          <a:prstGeom prst="rect">
            <a:avLst/>
          </a:prstGeom>
          <a:solidFill>
            <a:srgbClr val="FFC00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normAutofit/>
          </a:bodyPr>
          <a:lstStyle/>
          <a:p>
            <a:r>
              <a:rPr lang="es-ES" b="1" dirty="0">
                <a:latin typeface="Maiandra GD" panose="020E0502030308020204" pitchFamily="34" charset="0"/>
              </a:rPr>
              <a:t>Es un mandamiento reunirnos y cumplir nuestra responsabilidad como cristianos.</a:t>
            </a:r>
          </a:p>
          <a:p>
            <a:r>
              <a:rPr lang="es-ES" b="1" dirty="0">
                <a:latin typeface="Maiandra GD" panose="020E0502030308020204" pitchFamily="34" charset="0"/>
              </a:rPr>
              <a:t>Jesús fue un hombre de congregarse siempre aprovechaba cada oportunidad que tenía para adorar a su Padre.</a:t>
            </a:r>
          </a:p>
          <a:p>
            <a:r>
              <a:rPr lang="es-ES" b="1" dirty="0">
                <a:latin typeface="Maiandra GD" panose="020E0502030308020204" pitchFamily="34" charset="0"/>
              </a:rPr>
              <a:t>Jesús aprovecha cada oportunidad en cada ciudad donde había una sinagoga para reunirse siempre.</a:t>
            </a:r>
          </a:p>
        </p:txBody>
      </p:sp>
    </p:spTree>
    <p:extLst>
      <p:ext uri="{BB962C8B-B14F-4D97-AF65-F5344CB8AC3E}">
        <p14:creationId xmlns:p14="http://schemas.microsoft.com/office/powerpoint/2010/main" val="165480921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b="1" u="sng" dirty="0">
                <a:effectLst>
                  <a:outerShdw blurRad="38100" dist="38100" dir="2700000" algn="tl">
                    <a:srgbClr val="000000">
                      <a:alpha val="43137"/>
                    </a:srgbClr>
                  </a:outerShdw>
                </a:effectLst>
                <a:latin typeface="Maiandra GD" panose="020E0502030308020204" pitchFamily="34" charset="0"/>
              </a:rPr>
              <a:t>APROVECHAR EL TIEMPO PARA CONGREGARNOS.</a:t>
            </a: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normAutofit lnSpcReduction="10000"/>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Lucas.4:16.</a:t>
            </a:r>
          </a:p>
          <a:p>
            <a:r>
              <a:rPr lang="es-ES" b="1" dirty="0">
                <a:latin typeface="Maiandra GD" panose="020E0502030308020204" pitchFamily="34" charset="0"/>
              </a:rPr>
              <a:t>Jesús llegó a Nazaret, donde había sido criado, </a:t>
            </a:r>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y según Su costumbre, entró en la sinagoga el día de reposo,</a:t>
            </a:r>
            <a:r>
              <a:rPr lang="es-ES" b="1" dirty="0">
                <a:latin typeface="Maiandra GD" panose="020E0502030308020204" pitchFamily="34" charset="0"/>
              </a:rPr>
              <a:t> y se levantó a leer. </a:t>
            </a:r>
          </a:p>
          <a:p>
            <a:r>
              <a:rPr lang="es-ES" b="1" dirty="0">
                <a:latin typeface="Maiandra GD" panose="020E0502030308020204" pitchFamily="34" charset="0"/>
              </a:rPr>
              <a:t>Jesús tenía la costumbre de asistir a los estudios de la sinagoga cada sábado.</a:t>
            </a:r>
          </a:p>
          <a:p>
            <a:r>
              <a:rPr lang="es-ES" b="1" dirty="0">
                <a:latin typeface="Maiandra GD" panose="020E0502030308020204" pitchFamily="34" charset="0"/>
              </a:rPr>
              <a:t>Hermanos debemos aprovechar el tiempo para reunirnos, porque mañana posiblemente ya no tengamos esta oportunidad.</a:t>
            </a:r>
            <a:endParaRPr lang="es-NI" b="1" dirty="0">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297887563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b="1" u="sng" dirty="0">
                <a:effectLst>
                  <a:outerShdw blurRad="38100" dist="38100" dir="2700000" algn="tl">
                    <a:srgbClr val="000000">
                      <a:alpha val="43137"/>
                    </a:srgbClr>
                  </a:outerShdw>
                </a:effectLst>
                <a:latin typeface="Maiandra GD" panose="020E0502030308020204" pitchFamily="34" charset="0"/>
              </a:rPr>
              <a:t>APROVECHAR EL TIEMPO PARA CONGREGARNOS.</a:t>
            </a:r>
            <a:endParaRPr lang="es-NI"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61257"/>
            <a:ext cx="3863844" cy="5696742"/>
          </a:xfrm>
          <a:prstGeom prst="rect">
            <a:avLst/>
          </a:prstGeom>
          <a:solidFill>
            <a:srgbClr val="92D05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lstStyle/>
          <a:p>
            <a:r>
              <a:rPr lang="es-ES" b="1" dirty="0">
                <a:latin typeface="Maiandra GD" panose="020E0502030308020204" pitchFamily="34" charset="0"/>
              </a:rPr>
              <a:t>¿Me estoy reunión los días que la iglesia ha establecido?</a:t>
            </a:r>
          </a:p>
          <a:p>
            <a:r>
              <a:rPr lang="es-NI" b="1" dirty="0">
                <a:latin typeface="Maiandra GD" panose="020E0502030308020204" pitchFamily="34" charset="0"/>
              </a:rPr>
              <a:t>¿O solo me estoy reuniendo el día domingo?</a:t>
            </a:r>
          </a:p>
          <a:p>
            <a:r>
              <a:rPr lang="es-NI" b="1" dirty="0">
                <a:latin typeface="Maiandra GD" panose="020E0502030308020204" pitchFamily="34" charset="0"/>
              </a:rPr>
              <a:t>Y para más mal llego tarde desaprovechando el tiempo que Dios me ha dado, me ha regalo para servirle y adorarle.</a:t>
            </a:r>
          </a:p>
          <a:p>
            <a:r>
              <a:rPr lang="es-NI" b="1" dirty="0">
                <a:latin typeface="Maiandra GD" panose="020E0502030308020204" pitchFamily="34" charset="0"/>
              </a:rPr>
              <a:t>Hay tiempo para reunirnos y adorar a Dios, el problema es cuando malgastamos este tiempo.</a:t>
            </a:r>
          </a:p>
          <a:p>
            <a:pPr algn="ctr"/>
            <a:r>
              <a:rPr lang="es-NI"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Juan.9:4.</a:t>
            </a:r>
          </a:p>
        </p:txBody>
      </p:sp>
    </p:spTree>
    <p:extLst>
      <p:ext uri="{BB962C8B-B14F-4D97-AF65-F5344CB8AC3E}">
        <p14:creationId xmlns:p14="http://schemas.microsoft.com/office/powerpoint/2010/main" val="358923093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b="1" u="sng" dirty="0">
                <a:effectLst>
                  <a:outerShdw blurRad="38100" dist="38100" dir="2700000" algn="tl">
                    <a:srgbClr val="000000">
                      <a:alpha val="43137"/>
                    </a:srgbClr>
                  </a:outerShdw>
                </a:effectLst>
                <a:latin typeface="Maiandra GD" panose="020E0502030308020204" pitchFamily="34" charset="0"/>
              </a:rPr>
              <a:t>APROVECHAR EL TIEMPO PARA CONGREGARNOS.</a:t>
            </a: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lstStyle/>
          <a:p>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»Nosotros debemos hacer las obras del que me envió mientras es de día;</a:t>
            </a:r>
            <a:r>
              <a:rPr lang="es-ES" b="1" dirty="0">
                <a:latin typeface="Maiandra GD" panose="020E0502030308020204" pitchFamily="34" charset="0"/>
              </a:rPr>
              <a:t> la noche viene cuando nadie puede trabajar. </a:t>
            </a:r>
          </a:p>
          <a:p>
            <a:r>
              <a:rPr lang="es-ES" b="1" dirty="0">
                <a:latin typeface="Maiandra GD" panose="020E0502030308020204" pitchFamily="34" charset="0"/>
              </a:rPr>
              <a:t>Dios hizo el tiempo perfecto para que nosotros pudiéramos aprovecharlo al máximo.</a:t>
            </a:r>
          </a:p>
          <a:p>
            <a:r>
              <a:rPr lang="es-ES" b="1" dirty="0">
                <a:latin typeface="Maiandra GD" panose="020E0502030308020204" pitchFamily="34" charset="0"/>
              </a:rPr>
              <a:t>El día para hacer la obra del Señor.</a:t>
            </a:r>
          </a:p>
          <a:p>
            <a:r>
              <a:rPr lang="es-ES" b="1" dirty="0">
                <a:latin typeface="Maiandra GD" panose="020E0502030308020204" pitchFamily="34" charset="0"/>
              </a:rPr>
              <a:t>La noche para descansar y tomar fuerza nuestro cuerpo, para el día siguiente.</a:t>
            </a:r>
            <a:endParaRPr lang="es-NI" b="1" dirty="0">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416577896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4000" b="1" u="sng" dirty="0">
                <a:effectLst>
                  <a:outerShdw blurRad="38100" dist="38100" dir="2700000" algn="tl">
                    <a:srgbClr val="000000">
                      <a:alpha val="43137"/>
                    </a:srgbClr>
                  </a:outerShdw>
                </a:effectLst>
                <a:latin typeface="Maiandra GD" panose="020E0502030308020204" pitchFamily="34" charset="0"/>
              </a:rPr>
              <a:t>APROVECHAR EL TIEMPO PARA HACER BUENAS OBRAS.</a:t>
            </a:r>
            <a:endParaRPr lang="es-NI" sz="4000"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61257"/>
            <a:ext cx="3863844" cy="5696742"/>
          </a:xfrm>
          <a:prstGeom prst="rect">
            <a:avLst/>
          </a:prstGeom>
          <a:solidFill>
            <a:srgbClr val="00B0F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lstStyle/>
          <a:p>
            <a:r>
              <a:rPr lang="es-ES" b="1" dirty="0">
                <a:latin typeface="Maiandra GD" panose="020E0502030308020204" pitchFamily="34" charset="0"/>
              </a:rPr>
              <a:t>Dios nos ha hecho un pueblo para Él, para hacer buenas obras.</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Tito.3:14.</a:t>
            </a:r>
          </a:p>
          <a:p>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Y que los nuestros aprendan a ocuparse en buenas obras,</a:t>
            </a:r>
            <a:r>
              <a:rPr lang="es-ES" b="1" dirty="0">
                <a:latin typeface="Maiandra GD" panose="020E0502030308020204" pitchFamily="34" charset="0"/>
              </a:rPr>
              <a:t> atendiendo a las necesidades apremiantes, para que no estén sin fruto. </a:t>
            </a:r>
          </a:p>
          <a:p>
            <a:r>
              <a:rPr lang="es-ES" b="1" dirty="0">
                <a:latin typeface="Maiandra GD" panose="020E0502030308020204" pitchFamily="34" charset="0"/>
              </a:rPr>
              <a:t>Estas obras son las que Dios preparo según su palabra para que las hagamos.</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Tito.3:8.</a:t>
            </a:r>
          </a:p>
        </p:txBody>
      </p:sp>
    </p:spTree>
    <p:extLst>
      <p:ext uri="{BB962C8B-B14F-4D97-AF65-F5344CB8AC3E}">
        <p14:creationId xmlns:p14="http://schemas.microsoft.com/office/powerpoint/2010/main" val="109915028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 calcmode="lin" valueType="num">
                                      <p:cBhvr additive="base">
                                        <p:cTn id="14"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1">
                                            <p:txEl>
                                              <p:pRg st="1" end="1"/>
                                            </p:txEl>
                                          </p:spTgt>
                                        </p:tgtEl>
                                        <p:attrNameLst>
                                          <p:attrName>style.visibility</p:attrName>
                                        </p:attrNameLst>
                                      </p:cBhvr>
                                      <p:to>
                                        <p:strVal val="visible"/>
                                      </p:to>
                                    </p:set>
                                    <p:anim calcmode="lin" valueType="num">
                                      <p:cBhvr additive="base">
                                        <p:cTn id="20"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1">
                                            <p:txEl>
                                              <p:pRg st="2" end="2"/>
                                            </p:txEl>
                                          </p:spTgt>
                                        </p:tgtEl>
                                        <p:attrNameLst>
                                          <p:attrName>style.visibility</p:attrName>
                                        </p:attrNameLst>
                                      </p:cBhvr>
                                      <p:to>
                                        <p:strVal val="visible"/>
                                      </p:to>
                                    </p:set>
                                    <p:anim calcmode="lin" valueType="num">
                                      <p:cBhvr additive="base">
                                        <p:cTn id="26"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1">
                                            <p:txEl>
                                              <p:pRg st="3" end="3"/>
                                            </p:txEl>
                                          </p:spTgt>
                                        </p:tgtEl>
                                        <p:attrNameLst>
                                          <p:attrName>style.visibility</p:attrName>
                                        </p:attrNameLst>
                                      </p:cBhvr>
                                      <p:to>
                                        <p:strVal val="visible"/>
                                      </p:to>
                                    </p:set>
                                    <p:anim calcmode="lin" valueType="num">
                                      <p:cBhvr additive="base">
                                        <p:cTn id="32"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1">
                                            <p:txEl>
                                              <p:pRg st="4" end="4"/>
                                            </p:txEl>
                                          </p:spTgt>
                                        </p:tgtEl>
                                        <p:attrNameLst>
                                          <p:attrName>style.visibility</p:attrName>
                                        </p:attrNameLst>
                                      </p:cBhvr>
                                      <p:to>
                                        <p:strVal val="visible"/>
                                      </p:to>
                                    </p:set>
                                    <p:anim calcmode="lin" valueType="num">
                                      <p:cBhvr additive="base">
                                        <p:cTn id="38"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4000" b="1" u="sng" dirty="0">
                <a:effectLst>
                  <a:outerShdw blurRad="38100" dist="38100" dir="2700000" algn="tl">
                    <a:srgbClr val="000000">
                      <a:alpha val="43137"/>
                    </a:srgbClr>
                  </a:outerShdw>
                </a:effectLst>
                <a:latin typeface="Maiandra GD" panose="020E0502030308020204" pitchFamily="34" charset="0"/>
              </a:rPr>
              <a:t>APROVECHAR EL TIEMPO PARA HACER BUENAS OBRAS.</a:t>
            </a:r>
            <a:endParaRPr lang="es-NI" sz="4000"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normAutofit/>
          </a:bodyPr>
          <a:lstStyle/>
          <a:p>
            <a:r>
              <a:rPr lang="es-ES" b="1" dirty="0">
                <a:latin typeface="Maiandra GD" panose="020E0502030308020204" pitchFamily="34" charset="0"/>
              </a:rPr>
              <a:t>Palabra fiel es esta; y en cuanto a estas cosas quiero que hables con firmeza, para que los que han creído en Dios procuren </a:t>
            </a:r>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ocuparse en buenas obras. Estas cosas son buenas y útiles para los hombres.</a:t>
            </a:r>
            <a:r>
              <a:rPr lang="es-ES" b="1" dirty="0">
                <a:latin typeface="Maiandra GD" panose="020E0502030308020204" pitchFamily="34" charset="0"/>
              </a:rPr>
              <a:t> </a:t>
            </a:r>
          </a:p>
          <a:p>
            <a:r>
              <a:rPr lang="es-ES" b="1" dirty="0">
                <a:latin typeface="Maiandra GD" panose="020E0502030308020204" pitchFamily="34" charset="0"/>
              </a:rPr>
              <a:t>Debemos procurar, aprovechar el tiempo en buenas obras.</a:t>
            </a:r>
          </a:p>
          <a:p>
            <a:r>
              <a:rPr lang="es-ES" b="1" dirty="0">
                <a:latin typeface="Maiandra GD" panose="020E0502030308020204" pitchFamily="34" charset="0"/>
              </a:rPr>
              <a:t>Estas buenas obras es contribuir para las necesidades de los santos, nuestros hermanos en la fe.</a:t>
            </a: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95539401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4000" b="1" u="sng" dirty="0">
                <a:effectLst>
                  <a:outerShdw blurRad="38100" dist="38100" dir="2700000" algn="tl">
                    <a:srgbClr val="000000">
                      <a:alpha val="43137"/>
                    </a:srgbClr>
                  </a:outerShdw>
                </a:effectLst>
                <a:latin typeface="Maiandra GD" panose="020E0502030308020204" pitchFamily="34" charset="0"/>
              </a:rPr>
              <a:t>APROVECHAR EL TIEMPO PARA HACER BUENAS OBRAS.</a:t>
            </a:r>
            <a:endParaRPr lang="es-NI" sz="4000"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61257"/>
            <a:ext cx="3863844" cy="5696742"/>
          </a:xfrm>
          <a:prstGeom prst="rect">
            <a:avLst/>
          </a:prstGeom>
          <a:solidFill>
            <a:srgbClr val="00B05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Romanos.12:13.</a:t>
            </a:r>
          </a:p>
          <a:p>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contribuyendo para las necesidades de los santos,</a:t>
            </a:r>
            <a:r>
              <a:rPr lang="es-ES" b="1" dirty="0">
                <a:latin typeface="Maiandra GD" panose="020E0502030308020204" pitchFamily="34" charset="0"/>
              </a:rPr>
              <a:t> practicando la hospitalidad. </a:t>
            </a:r>
          </a:p>
          <a:p>
            <a:r>
              <a:rPr lang="es-ES" b="1" dirty="0">
                <a:latin typeface="Maiandra GD" panose="020E0502030308020204" pitchFamily="34" charset="0"/>
              </a:rPr>
              <a:t>Así como lo hicieron los hermanos de Filipos.</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Filipenses.4:16.</a:t>
            </a:r>
          </a:p>
          <a:p>
            <a:r>
              <a:rPr lang="es-ES" b="1" dirty="0">
                <a:latin typeface="Maiandra GD" panose="020E0502030308020204" pitchFamily="34" charset="0"/>
              </a:rPr>
              <a:t>Porque aun a Tesalónica enviaron </a:t>
            </a:r>
            <a:r>
              <a:rPr lang="es-ES" b="1" u="sng" dirty="0">
                <a:solidFill>
                  <a:schemeClr val="bg1"/>
                </a:solidFill>
                <a:effectLst>
                  <a:outerShdw blurRad="38100" dist="38100" dir="2700000" algn="tl">
                    <a:srgbClr val="000000">
                      <a:alpha val="43137"/>
                    </a:srgbClr>
                  </a:outerShdw>
                </a:effectLst>
                <a:highlight>
                  <a:srgbClr val="008000"/>
                </a:highlight>
                <a:latin typeface="Maiandra GD" panose="020E0502030308020204" pitchFamily="34" charset="0"/>
              </a:rPr>
              <a:t>dádivas más de una vez para mis necesidades.</a:t>
            </a:r>
            <a:r>
              <a:rPr lang="es-ES" b="1" dirty="0">
                <a:latin typeface="Maiandra GD" panose="020E0502030308020204" pitchFamily="34" charset="0"/>
              </a:rPr>
              <a:t> </a:t>
            </a:r>
          </a:p>
          <a:p>
            <a:r>
              <a:rPr lang="es-ES" b="1" dirty="0">
                <a:latin typeface="Maiandra GD" panose="020E0502030308020204" pitchFamily="34" charset="0"/>
              </a:rPr>
              <a:t>Las buenas obras de anunciar las buenas nuevas del evangelio.</a:t>
            </a:r>
            <a:endParaRPr lang="es-NI" b="1" dirty="0">
              <a:latin typeface="Maiandra GD" panose="020E0502030308020204" pitchFamily="34" charset="0"/>
            </a:endParaRPr>
          </a:p>
        </p:txBody>
      </p:sp>
    </p:spTree>
    <p:extLst>
      <p:ext uri="{BB962C8B-B14F-4D97-AF65-F5344CB8AC3E}">
        <p14:creationId xmlns:p14="http://schemas.microsoft.com/office/powerpoint/2010/main" val="414602597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xEl>
                                              <p:pRg st="5" end="5"/>
                                            </p:txEl>
                                          </p:spTgt>
                                        </p:tgtEl>
                                        <p:attrNameLst>
                                          <p:attrName>style.visibility</p:attrName>
                                        </p:attrNameLst>
                                      </p:cBhvr>
                                      <p:to>
                                        <p:strVal val="visible"/>
                                      </p:to>
                                    </p:set>
                                    <p:anim calcmode="lin" valueType="num">
                                      <p:cBhvr additive="base">
                                        <p:cTn id="37"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rmAutofit/>
          </a:bodyPr>
          <a:lstStyle/>
          <a:p>
            <a:pPr algn="ctr"/>
            <a:r>
              <a:rPr lang="es-ES" sz="3600" b="1" u="sng" dirty="0">
                <a:effectLst>
                  <a:outerShdw blurRad="38100" dist="38100" dir="2700000" algn="tl">
                    <a:srgbClr val="000000">
                      <a:alpha val="43137"/>
                    </a:srgbClr>
                  </a:outerShdw>
                </a:effectLst>
                <a:latin typeface="Maiandra GD" panose="020E0502030308020204" pitchFamily="34" charset="0"/>
              </a:rPr>
              <a:t>APROVECHAR EL TIEMPO PARA SEMBRAR PARA EL ESPIRITU. EFESIOS.5:16.</a:t>
            </a:r>
            <a:endParaRPr lang="es-NI" sz="3600"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24740"/>
            <a:ext cx="3945833" cy="5733259"/>
          </a:xfrm>
          <a:prstGeom prst="rect">
            <a:avLst/>
          </a:prstGeom>
          <a:solidFill>
            <a:srgbClr val="00B05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945832" y="1142997"/>
            <a:ext cx="5195687" cy="5733259"/>
          </a:xfrm>
        </p:spPr>
        <p:txBody>
          <a:bodyPr/>
          <a:lstStyle/>
          <a:p>
            <a:r>
              <a:rPr lang="es-ES" b="1" dirty="0">
                <a:latin typeface="Maiandra GD" panose="020E0502030308020204" pitchFamily="34" charset="0"/>
              </a:rPr>
              <a:t>El sembrar para Él Espíritu es andar haciendo Él fruto del Espíritu.</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Galatas.5:22-23.</a:t>
            </a:r>
          </a:p>
          <a:p>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Pero el fruto del Espíritu es amor,</a:t>
            </a:r>
            <a:r>
              <a:rPr lang="es-ES" b="1" dirty="0">
                <a:latin typeface="Maiandra GD" panose="020E0502030308020204" pitchFamily="34" charset="0"/>
              </a:rPr>
              <a:t> gozo, paz, paciencia, benignidad, bondad, fidelidad,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V.23.</a:t>
            </a:r>
            <a:r>
              <a:rPr lang="es-ES" b="1" dirty="0">
                <a:latin typeface="Maiandra GD" panose="020E0502030308020204" pitchFamily="34" charset="0"/>
              </a:rPr>
              <a:t>  </a:t>
            </a:r>
          </a:p>
          <a:p>
            <a:r>
              <a:rPr lang="es-ES" b="1" dirty="0">
                <a:latin typeface="Maiandra GD" panose="020E0502030308020204" pitchFamily="34" charset="0"/>
              </a:rPr>
              <a:t>mansedumbre, dominio propio; </a:t>
            </a:r>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contra tales cosas no hay ley.</a:t>
            </a:r>
            <a:r>
              <a:rPr lang="es-ES" b="1" dirty="0">
                <a:latin typeface="Maiandra GD" panose="020E0502030308020204" pitchFamily="34" charset="0"/>
              </a:rPr>
              <a:t> </a:t>
            </a:r>
            <a:endParaRPr lang="es-NI" b="1" dirty="0">
              <a:latin typeface="Maiandra GD" panose="020E0502030308020204" pitchFamily="34" charset="0"/>
            </a:endParaRPr>
          </a:p>
        </p:txBody>
      </p:sp>
    </p:spTree>
    <p:extLst>
      <p:ext uri="{BB962C8B-B14F-4D97-AF65-F5344CB8AC3E}">
        <p14:creationId xmlns:p14="http://schemas.microsoft.com/office/powerpoint/2010/main" val="23003582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4000" b="1" u="sng" dirty="0">
                <a:effectLst>
                  <a:outerShdw blurRad="38100" dist="38100" dir="2700000" algn="tl">
                    <a:srgbClr val="000000">
                      <a:alpha val="43137"/>
                    </a:srgbClr>
                  </a:outerShdw>
                </a:effectLst>
                <a:latin typeface="Maiandra GD" panose="020E0502030308020204" pitchFamily="34" charset="0"/>
              </a:rPr>
              <a:t>APROVECHAR EL TIEMPO PARA HACER BUENAS OBRAS.</a:t>
            </a:r>
            <a:endParaRPr lang="es-NI" sz="4000"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normAutofit fontScale="92500" lnSpcReduction="10000"/>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I Pedro.2:9.</a:t>
            </a:r>
          </a:p>
          <a:p>
            <a:r>
              <a:rPr lang="es-ES" b="1" dirty="0">
                <a:latin typeface="Maiandra GD" panose="020E0502030308020204" pitchFamily="34" charset="0"/>
              </a:rPr>
              <a:t>Pero ustedes son linaje escogido, real sacerdocio, nación santa, pueblo adquirido para posesión de Dios, </a:t>
            </a:r>
            <a:r>
              <a:rPr lang="es-ES" b="1" u="sng" dirty="0">
                <a:solidFill>
                  <a:schemeClr val="bg1"/>
                </a:solidFill>
                <a:effectLst>
                  <a:outerShdw blurRad="38100" dist="38100" dir="2700000" algn="tl">
                    <a:srgbClr val="000000">
                      <a:alpha val="43137"/>
                    </a:srgbClr>
                  </a:outerShdw>
                </a:effectLst>
                <a:highlight>
                  <a:srgbClr val="800080"/>
                </a:highlight>
                <a:latin typeface="Maiandra GD" panose="020E0502030308020204" pitchFamily="34" charset="0"/>
              </a:rPr>
              <a:t>a fin de que anuncien las virtudes de Aquel que los llamó de las tinieblas a Su luz admirable.</a:t>
            </a:r>
            <a:r>
              <a:rPr lang="es-ES" b="1" dirty="0">
                <a:latin typeface="Maiandra GD" panose="020E0502030308020204" pitchFamily="34" charset="0"/>
              </a:rPr>
              <a:t> </a:t>
            </a:r>
          </a:p>
          <a:p>
            <a:r>
              <a:rPr lang="es-ES" b="1" dirty="0">
                <a:latin typeface="Maiandra GD" panose="020E0502030308020204" pitchFamily="34" charset="0"/>
              </a:rPr>
              <a:t>Para eso fuimos creados.</a:t>
            </a:r>
          </a:p>
          <a:p>
            <a:pPr algn="ctr"/>
            <a:r>
              <a:rPr lang="es-NI"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Efesios.2:10.</a:t>
            </a:r>
          </a:p>
          <a:p>
            <a:r>
              <a:rPr lang="es-ES" b="1" dirty="0">
                <a:latin typeface="Maiandra GD" panose="020E0502030308020204" pitchFamily="34" charset="0"/>
              </a:rPr>
              <a:t>Porque somos hechura Suya, </a:t>
            </a:r>
            <a:r>
              <a:rPr lang="es-ES" b="1" u="sng" dirty="0">
                <a:solidFill>
                  <a:schemeClr val="bg1"/>
                </a:solidFill>
                <a:effectLst>
                  <a:outerShdw blurRad="38100" dist="38100" dir="2700000" algn="tl">
                    <a:srgbClr val="000000">
                      <a:alpha val="43137"/>
                    </a:srgbClr>
                  </a:outerShdw>
                </a:effectLst>
                <a:highlight>
                  <a:srgbClr val="800000"/>
                </a:highlight>
                <a:latin typeface="Maiandra GD" panose="020E0502030308020204" pitchFamily="34" charset="0"/>
              </a:rPr>
              <a:t>creados en Cristo Jesús para hacer buenas obras,</a:t>
            </a:r>
            <a:r>
              <a:rPr lang="es-ES" b="1" dirty="0">
                <a:latin typeface="Maiandra GD" panose="020E0502030308020204" pitchFamily="34" charset="0"/>
              </a:rPr>
              <a:t> las cuales Dios preparó de antemano para que anduviéramos en ellas. </a:t>
            </a:r>
            <a:endParaRPr lang="es-NI" b="1" dirty="0">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336255418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4000" b="1" u="sng" dirty="0">
                <a:effectLst>
                  <a:outerShdw blurRad="38100" dist="38100" dir="2700000" algn="tl">
                    <a:srgbClr val="000000">
                      <a:alpha val="43137"/>
                    </a:srgbClr>
                  </a:outerShdw>
                </a:effectLst>
                <a:latin typeface="Maiandra GD" panose="020E0502030308020204" pitchFamily="34" charset="0"/>
              </a:rPr>
              <a:t>APROVECHAR EL TIEMPO PARA HACER BUENAS OBRAS.</a:t>
            </a:r>
            <a:endParaRPr lang="es-NI" sz="4000"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61257"/>
            <a:ext cx="3863844" cy="5696742"/>
          </a:xfrm>
          <a:prstGeom prst="rect">
            <a:avLst/>
          </a:prstGeom>
          <a:solidFill>
            <a:srgbClr val="0070C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lstStyle/>
          <a:p>
            <a:r>
              <a:rPr lang="es-ES" b="1" dirty="0">
                <a:latin typeface="Maiandra GD" panose="020E0502030308020204" pitchFamily="34" charset="0"/>
              </a:rPr>
              <a:t>Tenemos que dedicar tiempo para hacer las buenas obras que Dios nos manda atraves de su palabra.</a:t>
            </a:r>
          </a:p>
          <a:p>
            <a:r>
              <a:rPr lang="es-ES" b="1" dirty="0">
                <a:latin typeface="Maiandra GD" panose="020E0502030308020204" pitchFamily="34" charset="0"/>
              </a:rPr>
              <a:t>¿Estamos dedicando el tiempo para las buenas obras del Señor?</a:t>
            </a:r>
          </a:p>
          <a:p>
            <a:r>
              <a:rPr lang="es-ES" b="1" dirty="0">
                <a:latin typeface="Maiandra GD" panose="020E0502030308020204" pitchFamily="34" charset="0"/>
              </a:rPr>
              <a:t>¿Qué tanto tiempo estamos dedicando a las buenas obras del Señor?</a:t>
            </a:r>
          </a:p>
          <a:p>
            <a:r>
              <a:rPr lang="es-ES" b="1" dirty="0">
                <a:latin typeface="Maiandra GD" panose="020E0502030308020204" pitchFamily="34" charset="0"/>
              </a:rPr>
              <a:t>Aprovechemos bien el tiempo hermanos para Dios.</a:t>
            </a:r>
            <a:endParaRPr lang="es-NI" b="1" dirty="0">
              <a:latin typeface="Maiandra GD" panose="020E0502030308020204" pitchFamily="34" charset="0"/>
            </a:endParaRPr>
          </a:p>
        </p:txBody>
      </p:sp>
    </p:spTree>
    <p:extLst>
      <p:ext uri="{BB962C8B-B14F-4D97-AF65-F5344CB8AC3E}">
        <p14:creationId xmlns:p14="http://schemas.microsoft.com/office/powerpoint/2010/main" val="154366763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932655"/>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1519" cy="896143"/>
          </a:xfrm>
        </p:spPr>
        <p:txBody>
          <a:bodyPr>
            <a:noAutofit/>
          </a:bodyPr>
          <a:lstStyle/>
          <a:p>
            <a:pPr algn="ctr"/>
            <a:r>
              <a:rPr lang="es-ES" sz="4000" b="1" u="sng" dirty="0">
                <a:effectLst>
                  <a:outerShdw blurRad="38100" dist="38100" dir="2700000" algn="tl">
                    <a:srgbClr val="000000">
                      <a:alpha val="43137"/>
                    </a:srgbClr>
                  </a:outerShdw>
                </a:effectLst>
                <a:latin typeface="Maiandra GD" panose="020E0502030308020204" pitchFamily="34" charset="0"/>
              </a:rPr>
              <a:t>CONCLUSIÓN:</a:t>
            </a:r>
            <a:endParaRPr lang="es-NI" sz="4000"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932657"/>
            <a:ext cx="5275197" cy="5943599"/>
          </a:xfrm>
        </p:spPr>
        <p:txBody>
          <a:bodyPr>
            <a:normAutofit lnSpcReduction="10000"/>
          </a:bodyPr>
          <a:lstStyle/>
          <a:p>
            <a:r>
              <a:rPr lang="es-ES" b="1" dirty="0">
                <a:latin typeface="Maiandra GD" panose="020E0502030308020204" pitchFamily="34" charset="0"/>
              </a:rPr>
              <a:t>Hermanos hay tiempo para todo, debemos ser diligentes en saber usar bien el tiempo para la obra del Señor.</a:t>
            </a:r>
          </a:p>
          <a:p>
            <a:r>
              <a:rPr lang="es-NI" b="1" dirty="0">
                <a:latin typeface="Maiandra GD" panose="020E0502030308020204" pitchFamily="34" charset="0"/>
              </a:rPr>
              <a:t>Aprovechemos el </a:t>
            </a:r>
            <a:r>
              <a:rPr lang="es-NI" b="1">
                <a:latin typeface="Maiandra GD" panose="020E0502030308020204" pitchFamily="34" charset="0"/>
              </a:rPr>
              <a:t>tiempo bien al: </a:t>
            </a:r>
            <a:endParaRPr lang="es-NI" b="1" dirty="0">
              <a:latin typeface="Maiandra GD" panose="020E0502030308020204" pitchFamily="34" charset="0"/>
            </a:endParaRPr>
          </a:p>
          <a:p>
            <a:r>
              <a:rPr lang="es-NI" b="1" dirty="0">
                <a:latin typeface="Maiandra GD" panose="020E0502030308020204" pitchFamily="34" charset="0"/>
              </a:rPr>
              <a:t>Sembrar para Él Espíritu.</a:t>
            </a:r>
          </a:p>
          <a:p>
            <a:r>
              <a:rPr lang="es-NI" b="1" dirty="0">
                <a:latin typeface="Maiandra GD" panose="020E0502030308020204" pitchFamily="34" charset="0"/>
              </a:rPr>
              <a:t>Usando nuestro talento y trabajo para Él Señor.</a:t>
            </a:r>
          </a:p>
          <a:p>
            <a:r>
              <a:rPr lang="es-NI" b="1" dirty="0">
                <a:latin typeface="Maiandra GD" panose="020E0502030308020204" pitchFamily="34" charset="0"/>
              </a:rPr>
              <a:t>Influyendo en otros.</a:t>
            </a:r>
          </a:p>
          <a:p>
            <a:r>
              <a:rPr lang="es-NI" b="1" dirty="0">
                <a:latin typeface="Maiandra GD" panose="020E0502030308020204" pitchFamily="34" charset="0"/>
              </a:rPr>
              <a:t>Visitar a los hermanos enfermos.</a:t>
            </a:r>
          </a:p>
          <a:p>
            <a:r>
              <a:rPr lang="es-NI" b="1" dirty="0">
                <a:latin typeface="Maiandra GD" panose="020E0502030308020204" pitchFamily="34" charset="0"/>
              </a:rPr>
              <a:t>Para congregarnos siempre a adorar a Dios.</a:t>
            </a: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932656"/>
            <a:ext cx="3863843" cy="5943599"/>
          </a:xfrm>
          <a:prstGeom prst="rect">
            <a:avLst/>
          </a:prstGeom>
        </p:spPr>
      </p:pic>
    </p:spTree>
    <p:extLst>
      <p:ext uri="{BB962C8B-B14F-4D97-AF65-F5344CB8AC3E}">
        <p14:creationId xmlns:p14="http://schemas.microsoft.com/office/powerpoint/2010/main" val="87521017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 calcmode="lin" valueType="num">
                                      <p:cBhvr additive="base">
                                        <p:cTn id="14"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1">
                                            <p:txEl>
                                              <p:pRg st="1" end="1"/>
                                            </p:txEl>
                                          </p:spTgt>
                                        </p:tgtEl>
                                        <p:attrNameLst>
                                          <p:attrName>style.visibility</p:attrName>
                                        </p:attrNameLst>
                                      </p:cBhvr>
                                      <p:to>
                                        <p:strVal val="visible"/>
                                      </p:to>
                                    </p:set>
                                    <p:anim calcmode="lin" valueType="num">
                                      <p:cBhvr additive="base">
                                        <p:cTn id="20"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1">
                                            <p:txEl>
                                              <p:pRg st="2" end="2"/>
                                            </p:txEl>
                                          </p:spTgt>
                                        </p:tgtEl>
                                        <p:attrNameLst>
                                          <p:attrName>style.visibility</p:attrName>
                                        </p:attrNameLst>
                                      </p:cBhvr>
                                      <p:to>
                                        <p:strVal val="visible"/>
                                      </p:to>
                                    </p:set>
                                    <p:anim calcmode="lin" valueType="num">
                                      <p:cBhvr additive="base">
                                        <p:cTn id="26"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1">
                                            <p:txEl>
                                              <p:pRg st="3" end="3"/>
                                            </p:txEl>
                                          </p:spTgt>
                                        </p:tgtEl>
                                        <p:attrNameLst>
                                          <p:attrName>style.visibility</p:attrName>
                                        </p:attrNameLst>
                                      </p:cBhvr>
                                      <p:to>
                                        <p:strVal val="visible"/>
                                      </p:to>
                                    </p:set>
                                    <p:anim calcmode="lin" valueType="num">
                                      <p:cBhvr additive="base">
                                        <p:cTn id="32"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1">
                                            <p:txEl>
                                              <p:pRg st="4" end="4"/>
                                            </p:txEl>
                                          </p:spTgt>
                                        </p:tgtEl>
                                        <p:attrNameLst>
                                          <p:attrName>style.visibility</p:attrName>
                                        </p:attrNameLst>
                                      </p:cBhvr>
                                      <p:to>
                                        <p:strVal val="visible"/>
                                      </p:to>
                                    </p:set>
                                    <p:anim calcmode="lin" valueType="num">
                                      <p:cBhvr additive="base">
                                        <p:cTn id="38"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1">
                                            <p:txEl>
                                              <p:pRg st="5" end="5"/>
                                            </p:txEl>
                                          </p:spTgt>
                                        </p:tgtEl>
                                        <p:attrNameLst>
                                          <p:attrName>style.visibility</p:attrName>
                                        </p:attrNameLst>
                                      </p:cBhvr>
                                      <p:to>
                                        <p:strVal val="visible"/>
                                      </p:to>
                                    </p:set>
                                    <p:anim calcmode="lin" valueType="num">
                                      <p:cBhvr additive="base">
                                        <p:cTn id="44"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1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11">
                                            <p:txEl>
                                              <p:pRg st="6" end="6"/>
                                            </p:txEl>
                                          </p:spTgt>
                                        </p:tgtEl>
                                        <p:attrNameLst>
                                          <p:attrName>style.visibility</p:attrName>
                                        </p:attrNameLst>
                                      </p:cBhvr>
                                      <p:to>
                                        <p:strVal val="visible"/>
                                      </p:to>
                                    </p:set>
                                    <p:anim calcmode="lin" valueType="num">
                                      <p:cBhvr additive="base">
                                        <p:cTn id="50" dur="500" fill="hold"/>
                                        <p:tgtEl>
                                          <p:spTgt spid="11">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1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995534"/>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6"/>
            <a:ext cx="9144000" cy="977277"/>
          </a:xfrm>
        </p:spPr>
        <p:txBody>
          <a:bodyPr>
            <a:noAutofit/>
          </a:bodyPr>
          <a:lstStyle/>
          <a:p>
            <a:pPr algn="ctr"/>
            <a:r>
              <a:rPr lang="es-NI" sz="4000" b="1" u="sng" dirty="0">
                <a:effectLst>
                  <a:outerShdw blurRad="38100" dist="38100" dir="2700000" algn="tl">
                    <a:srgbClr val="000000">
                      <a:alpha val="43137"/>
                    </a:srgbClr>
                  </a:outerShdw>
                </a:effectLst>
                <a:latin typeface="Maiandra GD" panose="020E0502030308020204" pitchFamily="34" charset="0"/>
              </a:rPr>
              <a:t>CONCLUSIÓN:</a:t>
            </a: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977275"/>
            <a:ext cx="3863844" cy="5880724"/>
          </a:xfrm>
          <a:prstGeom prst="rect">
            <a:avLst/>
          </a:prstGeom>
          <a:solidFill>
            <a:srgbClr val="00206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995533"/>
            <a:ext cx="5275197" cy="5880724"/>
          </a:xfrm>
        </p:spPr>
        <p:txBody>
          <a:bodyPr/>
          <a:lstStyle/>
          <a:p>
            <a:r>
              <a:rPr lang="es-ES" b="1" dirty="0">
                <a:latin typeface="Maiandra GD" panose="020E0502030308020204" pitchFamily="34" charset="0"/>
              </a:rPr>
              <a:t>Para predicar el evangelio.</a:t>
            </a:r>
          </a:p>
          <a:p>
            <a:r>
              <a:rPr lang="es-NI" b="1" dirty="0">
                <a:latin typeface="Maiandra GD" panose="020E0502030308020204" pitchFamily="34" charset="0"/>
              </a:rPr>
              <a:t>Para hacer las buenas obras como pueblo de Dios.</a:t>
            </a:r>
          </a:p>
          <a:p>
            <a:r>
              <a:rPr lang="es-NI" b="1" dirty="0">
                <a:latin typeface="Maiandra GD" panose="020E0502030308020204" pitchFamily="34" charset="0"/>
              </a:rPr>
              <a:t>Hay tiempo para todo, pero debemos aprovecharlo al máximo en las cosas de Dios.</a:t>
            </a:r>
          </a:p>
          <a:p>
            <a:r>
              <a:rPr lang="es-NI" b="1" dirty="0">
                <a:latin typeface="Maiandra GD" panose="020E0502030308020204" pitchFamily="34" charset="0"/>
              </a:rPr>
              <a:t>El tiempo es valioso y nunca lo recuperamos.</a:t>
            </a:r>
          </a:p>
          <a:p>
            <a:r>
              <a:rPr lang="es-NI" b="1" dirty="0">
                <a:latin typeface="Maiandra GD" panose="020E0502030308020204" pitchFamily="34" charset="0"/>
              </a:rPr>
              <a:t>¿Qué estamos haciendo con nuestro tiempo hermanos?</a:t>
            </a:r>
          </a:p>
          <a:p>
            <a:r>
              <a:rPr lang="es-NI" b="1" dirty="0">
                <a:latin typeface="Maiandra GD" panose="020E0502030308020204" pitchFamily="34" charset="0"/>
              </a:rPr>
              <a:t>Cambiemos sino estamos usando bien el tiempo para Él Señor.</a:t>
            </a:r>
          </a:p>
        </p:txBody>
      </p:sp>
    </p:spTree>
    <p:extLst>
      <p:ext uri="{BB962C8B-B14F-4D97-AF65-F5344CB8AC3E}">
        <p14:creationId xmlns:p14="http://schemas.microsoft.com/office/powerpoint/2010/main" val="49479151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xEl>
                                              <p:pRg st="5" end="5"/>
                                            </p:txEl>
                                          </p:spTgt>
                                        </p:tgtEl>
                                        <p:attrNameLst>
                                          <p:attrName>style.visibility</p:attrName>
                                        </p:attrNameLst>
                                      </p:cBhvr>
                                      <p:to>
                                        <p:strVal val="visible"/>
                                      </p:to>
                                    </p:set>
                                    <p:anim calcmode="lin" valueType="num">
                                      <p:cBhvr additive="base">
                                        <p:cTn id="37"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sp>
        <p:nvSpPr>
          <p:cNvPr id="8" name="Rectángulo: esquinas redondeadas 7">
            <a:extLst>
              <a:ext uri="{FF2B5EF4-FFF2-40B4-BE49-F238E27FC236}">
                <a16:creationId xmlns:a16="http://schemas.microsoft.com/office/drawing/2014/main" id="{D3D2BEBD-E083-56CC-65D1-9DB4907FEAA4}"/>
              </a:ext>
            </a:extLst>
          </p:cNvPr>
          <p:cNvSpPr/>
          <p:nvPr/>
        </p:nvSpPr>
        <p:spPr>
          <a:xfrm>
            <a:off x="0" y="5913783"/>
            <a:ext cx="9144000" cy="944217"/>
          </a:xfrm>
          <a:prstGeom prst="round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4800" b="1" dirty="0">
                <a:effectLst>
                  <a:outerShdw blurRad="38100" dist="38100" dir="2700000" algn="tl">
                    <a:srgbClr val="000000">
                      <a:alpha val="43137"/>
                    </a:srgbClr>
                  </a:outerShdw>
                </a:effectLst>
                <a:latin typeface="Maiandra GD" panose="020E0502030308020204" pitchFamily="34" charset="0"/>
              </a:rPr>
              <a:t>DIOS NOS BENDIGA A TODOS.</a:t>
            </a:r>
            <a:endParaRPr lang="es-NI" sz="4800" b="1" dirty="0">
              <a:effectLst>
                <a:outerShdw blurRad="38100" dist="38100" dir="2700000" algn="tl">
                  <a:srgbClr val="000000">
                    <a:alpha val="43137"/>
                  </a:srgbClr>
                </a:outerShdw>
              </a:effectLst>
              <a:latin typeface="Maiandra GD" panose="020E0502030308020204" pitchFamily="34" charset="0"/>
            </a:endParaRPr>
          </a:p>
        </p:txBody>
      </p:sp>
      <p:pic>
        <p:nvPicPr>
          <p:cNvPr id="13" name="Imagen 12">
            <a:extLst>
              <a:ext uri="{FF2B5EF4-FFF2-40B4-BE49-F238E27FC236}">
                <a16:creationId xmlns:a16="http://schemas.microsoft.com/office/drawing/2014/main" id="{27CAF233-3458-16D0-A477-93530979AA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1" cy="5913783"/>
          </a:xfrm>
          <a:prstGeom prst="rect">
            <a:avLst/>
          </a:prstGeom>
        </p:spPr>
      </p:pic>
    </p:spTree>
    <p:extLst>
      <p:ext uri="{BB962C8B-B14F-4D97-AF65-F5344CB8AC3E}">
        <p14:creationId xmlns:p14="http://schemas.microsoft.com/office/powerpoint/2010/main" val="1034928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56" presetClass="entr" presetSubtype="0" fill="hold" grpId="0" nodeType="clickEffect">
                                  <p:stCondLst>
                                    <p:cond delay="0"/>
                                  </p:stCondLst>
                                  <p:iterate type="lt">
                                    <p:tmPct val="10000"/>
                                  </p:iterate>
                                  <p:childTnLst>
                                    <p:set>
                                      <p:cBhvr>
                                        <p:cTn id="13" dur="1" fill="hold">
                                          <p:stCondLst>
                                            <p:cond delay="0"/>
                                          </p:stCondLst>
                                        </p:cTn>
                                        <p:tgtEl>
                                          <p:spTgt spid="8"/>
                                        </p:tgtEl>
                                        <p:attrNameLst>
                                          <p:attrName>style.visibility</p:attrName>
                                        </p:attrNameLst>
                                      </p:cBhvr>
                                      <p:to>
                                        <p:strVal val="visible"/>
                                      </p:to>
                                    </p:set>
                                    <p:anim by="(-#ppt_w*2)" calcmode="lin" valueType="num">
                                      <p:cBhvr rctx="PPT">
                                        <p:cTn id="14" dur="500" autoRev="1" fill="hold">
                                          <p:stCondLst>
                                            <p:cond delay="0"/>
                                          </p:stCondLst>
                                        </p:cTn>
                                        <p:tgtEl>
                                          <p:spTgt spid="8"/>
                                        </p:tgtEl>
                                        <p:attrNameLst>
                                          <p:attrName>ppt_w</p:attrName>
                                        </p:attrNameLst>
                                      </p:cBhvr>
                                    </p:anim>
                                    <p:anim by="(#ppt_w*0.50)" calcmode="lin" valueType="num">
                                      <p:cBhvr>
                                        <p:cTn id="15" dur="500" decel="50000" autoRev="1" fill="hold">
                                          <p:stCondLst>
                                            <p:cond delay="0"/>
                                          </p:stCondLst>
                                        </p:cTn>
                                        <p:tgtEl>
                                          <p:spTgt spid="8"/>
                                        </p:tgtEl>
                                        <p:attrNameLst>
                                          <p:attrName>ppt_x</p:attrName>
                                        </p:attrNameLst>
                                      </p:cBhvr>
                                    </p:anim>
                                    <p:anim from="(-#ppt_h/2)" to="(#ppt_y)" calcmode="lin" valueType="num">
                                      <p:cBhvr>
                                        <p:cTn id="16" dur="1000" fill="hold">
                                          <p:stCondLst>
                                            <p:cond delay="0"/>
                                          </p:stCondLst>
                                        </p:cTn>
                                        <p:tgtEl>
                                          <p:spTgt spid="8"/>
                                        </p:tgtEl>
                                        <p:attrNameLst>
                                          <p:attrName>ppt_y</p:attrName>
                                        </p:attrNameLst>
                                      </p:cBhvr>
                                    </p:anim>
                                    <p:animRot by="21600000">
                                      <p:cBhvr>
                                        <p:cTn id="17" dur="1000" fill="hold">
                                          <p:stCondLst>
                                            <p:cond delay="0"/>
                                          </p:stCondLst>
                                        </p:cTn>
                                        <p:tgtEl>
                                          <p:spTgt spid="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rmAutofit/>
          </a:bodyPr>
          <a:lstStyle/>
          <a:p>
            <a:pPr algn="ctr"/>
            <a:r>
              <a:rPr lang="es-ES" sz="3600" b="1" u="sng" dirty="0">
                <a:effectLst>
                  <a:outerShdw blurRad="38100" dist="38100" dir="2700000" algn="tl">
                    <a:srgbClr val="000000">
                      <a:alpha val="43137"/>
                    </a:srgbClr>
                  </a:outerShdw>
                </a:effectLst>
                <a:latin typeface="Maiandra GD" panose="020E0502030308020204" pitchFamily="34" charset="0"/>
              </a:rPr>
              <a:t>APROVECHAR EL TIEMPO PARA SEMBRAR PARA EL ESPIRITU. EFESIOS.5:16.</a:t>
            </a:r>
            <a:endParaRPr lang="es-NI" sz="3600"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lstStyle/>
          <a:p>
            <a:r>
              <a:rPr lang="es-ES" b="1" dirty="0">
                <a:latin typeface="Maiandra GD" panose="020E0502030308020204" pitchFamily="34" charset="0"/>
              </a:rPr>
              <a:t>Es andar, caminar, vivir.</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Galatas.5:16.</a:t>
            </a:r>
          </a:p>
          <a:p>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Digo, pues: anden por el Espíritu,</a:t>
            </a:r>
            <a:r>
              <a:rPr lang="es-ES" b="1" dirty="0">
                <a:latin typeface="Maiandra GD" panose="020E0502030308020204" pitchFamily="34" charset="0"/>
              </a:rPr>
              <a:t> y no cumplirán el deseo de la carne. </a:t>
            </a:r>
          </a:p>
          <a:p>
            <a:r>
              <a:rPr lang="es-ES" b="1" dirty="0">
                <a:latin typeface="Maiandra GD" panose="020E0502030308020204" pitchFamily="34" charset="0"/>
              </a:rPr>
              <a:t>¿Cómo es nuestro andar, nuestro caminar, nuestro vivir?</a:t>
            </a:r>
          </a:p>
          <a:p>
            <a:r>
              <a:rPr lang="es-ES" b="1" dirty="0">
                <a:latin typeface="Maiandra GD" panose="020E0502030308020204" pitchFamily="34" charset="0"/>
              </a:rPr>
              <a:t>Hermanos aprovechemos al máximo nuestro tiempo en sembrar para Él Espíritu y asegurar nuestra salvación eterna en los cielos.</a:t>
            </a:r>
            <a:endParaRPr lang="es-NI" b="1" dirty="0">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242361755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3200" b="1" u="sng" dirty="0">
                <a:effectLst>
                  <a:outerShdw blurRad="38100" dist="38100" dir="2700000" algn="tl">
                    <a:srgbClr val="000000">
                      <a:alpha val="43137"/>
                    </a:srgbClr>
                  </a:outerShdw>
                </a:effectLst>
                <a:latin typeface="Maiandra GD" panose="020E0502030308020204" pitchFamily="34" charset="0"/>
              </a:rPr>
              <a:t>APROVECHAR EL TIEMPO USANDO LAS CAPACIDADES Y TALENTOS QUE DIOS NOS DIO</a:t>
            </a:r>
            <a:endParaRPr lang="es-NI" sz="3200"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23122"/>
            <a:ext cx="3945833" cy="5734877"/>
          </a:xfrm>
          <a:prstGeom prst="rect">
            <a:avLst/>
          </a:prstGeom>
          <a:solidFill>
            <a:srgbClr val="0070C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945832" y="1142997"/>
            <a:ext cx="5195687" cy="5733259"/>
          </a:xfrm>
        </p:spPr>
        <p:txBody>
          <a:bodyPr>
            <a:normAutofit lnSpcReduction="10000"/>
          </a:bodyPr>
          <a:lstStyle/>
          <a:p>
            <a:r>
              <a:rPr lang="es-ES" b="1" dirty="0">
                <a:latin typeface="Maiandra GD" panose="020E0502030308020204" pitchFamily="34" charset="0"/>
              </a:rPr>
              <a:t>Debemos aprovechar el tiempo usando nuestro talento trabajando para Él Señor.</a:t>
            </a:r>
          </a:p>
          <a:p>
            <a:pPr algn="ctr"/>
            <a:r>
              <a:rPr lang="es-ES" b="1" dirty="0">
                <a:solidFill>
                  <a:schemeClr val="bg1"/>
                </a:solidFill>
                <a:highlight>
                  <a:srgbClr val="FF00FF"/>
                </a:highlight>
                <a:latin typeface="Maiandra GD" panose="020E0502030308020204" pitchFamily="34" charset="0"/>
              </a:rPr>
              <a:t>Mateo.25:14-23.</a:t>
            </a:r>
          </a:p>
          <a:p>
            <a:r>
              <a:rPr lang="es-ES" b="1" dirty="0">
                <a:latin typeface="Maiandra GD" panose="020E0502030308020204" pitchFamily="34" charset="0"/>
              </a:rPr>
              <a:t>»Porque el reino de los cielos es como un hombre que al emprender un viaje, </a:t>
            </a:r>
            <a:r>
              <a:rPr lang="es-ES" b="1" u="sng" dirty="0">
                <a:solidFill>
                  <a:schemeClr val="bg1"/>
                </a:solidFill>
                <a:effectLst>
                  <a:outerShdw blurRad="38100" dist="38100" dir="2700000" algn="tl">
                    <a:srgbClr val="000000">
                      <a:alpha val="43137"/>
                    </a:srgbClr>
                  </a:outerShdw>
                </a:effectLst>
                <a:highlight>
                  <a:srgbClr val="008000"/>
                </a:highlight>
                <a:latin typeface="Maiandra GD" panose="020E0502030308020204" pitchFamily="34" charset="0"/>
              </a:rPr>
              <a:t>llamó a sus siervos y les encomendó sus bienes.</a:t>
            </a:r>
            <a:r>
              <a:rPr lang="es-ES" b="1" dirty="0">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V.15.</a:t>
            </a:r>
            <a:r>
              <a:rPr lang="es-ES" b="1" dirty="0">
                <a:latin typeface="Maiandra GD" panose="020E0502030308020204" pitchFamily="34" charset="0"/>
              </a:rPr>
              <a:t>  </a:t>
            </a:r>
          </a:p>
          <a:p>
            <a:r>
              <a:rPr lang="es-ES" b="1" dirty="0">
                <a:latin typeface="Maiandra GD" panose="020E0502030308020204" pitchFamily="34" charset="0"/>
              </a:rPr>
              <a:t>»Y a uno le dio cinco talentos (108 kilos de plata), a otro dos y a otro uno, </a:t>
            </a:r>
            <a:r>
              <a:rPr lang="es-ES" b="1" u="sng" dirty="0">
                <a:solidFill>
                  <a:schemeClr val="bg1"/>
                </a:solidFill>
                <a:effectLst>
                  <a:outerShdw blurRad="38100" dist="38100" dir="2700000" algn="tl">
                    <a:srgbClr val="000000">
                      <a:alpha val="43137"/>
                    </a:srgbClr>
                  </a:outerShdw>
                </a:effectLst>
                <a:highlight>
                  <a:srgbClr val="800080"/>
                </a:highlight>
                <a:latin typeface="Maiandra GD" panose="020E0502030308020204" pitchFamily="34" charset="0"/>
              </a:rPr>
              <a:t>a cada uno conforme a su capacidad;</a:t>
            </a:r>
            <a:r>
              <a:rPr lang="es-ES" b="1" dirty="0">
                <a:latin typeface="Maiandra GD" panose="020E0502030308020204" pitchFamily="34" charset="0"/>
              </a:rPr>
              <a:t> y se fue de viaje. </a:t>
            </a:r>
            <a:endParaRPr lang="es-NI" b="1" dirty="0">
              <a:latin typeface="Maiandra GD" panose="020E0502030308020204" pitchFamily="34" charset="0"/>
            </a:endParaRPr>
          </a:p>
        </p:txBody>
      </p:sp>
    </p:spTree>
    <p:extLst>
      <p:ext uri="{BB962C8B-B14F-4D97-AF65-F5344CB8AC3E}">
        <p14:creationId xmlns:p14="http://schemas.microsoft.com/office/powerpoint/2010/main" val="413292408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 calcmode="lin" valueType="num">
                                      <p:cBhvr additive="base">
                                        <p:cTn id="14"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1">
                                            <p:txEl>
                                              <p:pRg st="1" end="1"/>
                                            </p:txEl>
                                          </p:spTgt>
                                        </p:tgtEl>
                                        <p:attrNameLst>
                                          <p:attrName>style.visibility</p:attrName>
                                        </p:attrNameLst>
                                      </p:cBhvr>
                                      <p:to>
                                        <p:strVal val="visible"/>
                                      </p:to>
                                    </p:set>
                                    <p:anim calcmode="lin" valueType="num">
                                      <p:cBhvr additive="base">
                                        <p:cTn id="20"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1">
                                            <p:txEl>
                                              <p:pRg st="2" end="2"/>
                                            </p:txEl>
                                          </p:spTgt>
                                        </p:tgtEl>
                                        <p:attrNameLst>
                                          <p:attrName>style.visibility</p:attrName>
                                        </p:attrNameLst>
                                      </p:cBhvr>
                                      <p:to>
                                        <p:strVal val="visible"/>
                                      </p:to>
                                    </p:set>
                                    <p:anim calcmode="lin" valueType="num">
                                      <p:cBhvr additive="base">
                                        <p:cTn id="26"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1">
                                            <p:txEl>
                                              <p:pRg st="3" end="3"/>
                                            </p:txEl>
                                          </p:spTgt>
                                        </p:tgtEl>
                                        <p:attrNameLst>
                                          <p:attrName>style.visibility</p:attrName>
                                        </p:attrNameLst>
                                      </p:cBhvr>
                                      <p:to>
                                        <p:strVal val="visible"/>
                                      </p:to>
                                    </p:set>
                                    <p:anim calcmode="lin" valueType="num">
                                      <p:cBhvr additive="base">
                                        <p:cTn id="32"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1">
                                            <p:txEl>
                                              <p:pRg st="4" end="4"/>
                                            </p:txEl>
                                          </p:spTgt>
                                        </p:tgtEl>
                                        <p:attrNameLst>
                                          <p:attrName>style.visibility</p:attrName>
                                        </p:attrNameLst>
                                      </p:cBhvr>
                                      <p:to>
                                        <p:strVal val="visible"/>
                                      </p:to>
                                    </p:set>
                                    <p:anim calcmode="lin" valueType="num">
                                      <p:cBhvr additive="base">
                                        <p:cTn id="38"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rmAutofit/>
          </a:bodyPr>
          <a:lstStyle/>
          <a:p>
            <a:pPr algn="ctr"/>
            <a:r>
              <a:rPr lang="es-ES" sz="3200" b="1" u="sng" dirty="0">
                <a:effectLst>
                  <a:outerShdw blurRad="38100" dist="38100" dir="2700000" algn="tl">
                    <a:srgbClr val="000000">
                      <a:alpha val="43137"/>
                    </a:srgbClr>
                  </a:outerShdw>
                </a:effectLst>
                <a:latin typeface="Maiandra GD" panose="020E0502030308020204" pitchFamily="34" charset="0"/>
              </a:rPr>
              <a:t>APROVECHAR EL TIEMPO USANDO LAS CAPACIDADES Y TALENTOS QUE DIOS NOS DIO</a:t>
            </a:r>
            <a:endParaRPr lang="es-NI" sz="3200" b="1" u="sng" dirty="0">
              <a:effectLst>
                <a:outerShdw blurRad="38100" dist="38100" dir="2700000" algn="tl">
                  <a:srgbClr val="000000">
                    <a:alpha val="43137"/>
                  </a:srgbClr>
                </a:outerShdw>
              </a:effectLst>
              <a:latin typeface="Maiandra GD" panose="020E0502030308020204" pitchFamily="34" charset="0"/>
            </a:endParaRPr>
          </a:p>
        </p:txBody>
      </p:sp>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866322" y="1142997"/>
            <a:ext cx="5275197" cy="5733259"/>
          </a:xfrm>
        </p:spPr>
        <p:txBody>
          <a:bodyPr>
            <a:normAutofit lnSpcReduction="10000"/>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V.16.</a:t>
            </a:r>
          </a:p>
          <a:p>
            <a:r>
              <a:rPr lang="es-ES" b="1" u="sng" dirty="0">
                <a:solidFill>
                  <a:schemeClr val="bg1"/>
                </a:solidFill>
                <a:effectLst>
                  <a:outerShdw blurRad="38100" dist="38100" dir="2700000" algn="tl">
                    <a:srgbClr val="000000">
                      <a:alpha val="43137"/>
                    </a:srgbClr>
                  </a:outerShdw>
                </a:effectLst>
                <a:highlight>
                  <a:srgbClr val="800000"/>
                </a:highlight>
                <a:latin typeface="Maiandra GD" panose="020E0502030308020204" pitchFamily="34" charset="0"/>
              </a:rPr>
              <a:t>»El que había recibido los cinco talentos, enseguida</a:t>
            </a:r>
            <a:r>
              <a:rPr lang="es-ES" b="1" dirty="0">
                <a:latin typeface="Maiandra GD" panose="020E0502030308020204" pitchFamily="34" charset="0"/>
              </a:rPr>
              <a:t> fue y negoció con ellos y ganó otros cinco talentos.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V.17.</a:t>
            </a:r>
            <a:r>
              <a:rPr lang="es-ES" b="1" dirty="0">
                <a:latin typeface="Maiandra GD" panose="020E0502030308020204" pitchFamily="34" charset="0"/>
              </a:rPr>
              <a:t>  </a:t>
            </a:r>
          </a:p>
          <a:p>
            <a:r>
              <a:rPr lang="es-ES" b="1" dirty="0">
                <a:latin typeface="Maiandra GD" panose="020E0502030308020204" pitchFamily="34" charset="0"/>
              </a:rPr>
              <a:t>»Asimismo el que había recibido los dos talentos (43.2 kilos) </a:t>
            </a:r>
            <a:r>
              <a:rPr lang="es-ES" b="1" u="sng" dirty="0">
                <a:solidFill>
                  <a:schemeClr val="bg1"/>
                </a:solidFill>
                <a:effectLst>
                  <a:outerShdw blurRad="38100" dist="38100" dir="2700000" algn="tl">
                    <a:srgbClr val="000000">
                      <a:alpha val="43137"/>
                    </a:srgbClr>
                  </a:outerShdw>
                </a:effectLst>
                <a:highlight>
                  <a:srgbClr val="808000"/>
                </a:highlight>
                <a:latin typeface="Maiandra GD" panose="020E0502030308020204" pitchFamily="34" charset="0"/>
              </a:rPr>
              <a:t>ganó otros dos.</a:t>
            </a:r>
            <a:r>
              <a:rPr lang="es-ES" b="1" dirty="0">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V.18.</a:t>
            </a:r>
            <a:r>
              <a:rPr lang="es-ES" b="1" dirty="0">
                <a:latin typeface="Maiandra GD" panose="020E0502030308020204" pitchFamily="34" charset="0"/>
              </a:rPr>
              <a:t>  </a:t>
            </a:r>
          </a:p>
          <a:p>
            <a:r>
              <a:rPr lang="es-ES" b="1" dirty="0">
                <a:latin typeface="Maiandra GD" panose="020E0502030308020204" pitchFamily="34" charset="0"/>
              </a:rPr>
              <a:t>»Pero el que había recibido uno, </a:t>
            </a:r>
            <a:r>
              <a:rPr lang="es-ES" b="1" u="sng" dirty="0">
                <a:solidFill>
                  <a:schemeClr val="bg1"/>
                </a:solidFill>
                <a:effectLst>
                  <a:outerShdw blurRad="38100" dist="38100" dir="2700000" algn="tl">
                    <a:srgbClr val="000000">
                      <a:alpha val="43137"/>
                    </a:srgbClr>
                  </a:outerShdw>
                </a:effectLst>
                <a:highlight>
                  <a:srgbClr val="000000"/>
                </a:highlight>
                <a:latin typeface="Maiandra GD" panose="020E0502030308020204" pitchFamily="34" charset="0"/>
              </a:rPr>
              <a:t>fue y cavó en la tierra y escondió el dinero de su señor.</a:t>
            </a:r>
            <a:r>
              <a:rPr lang="es-ES" b="1" dirty="0">
                <a:latin typeface="Maiandra GD" panose="020E0502030308020204" pitchFamily="34" charset="0"/>
              </a:rPr>
              <a:t> </a:t>
            </a:r>
            <a:endParaRPr lang="es-NI" b="1" dirty="0">
              <a:latin typeface="Maiandra GD" panose="020E0502030308020204" pitchFamily="34" charset="0"/>
            </a:endParaRPr>
          </a:p>
        </p:txBody>
      </p:sp>
      <p:pic>
        <p:nvPicPr>
          <p:cNvPr id="5" name="Imagen 4">
            <a:extLst>
              <a:ext uri="{FF2B5EF4-FFF2-40B4-BE49-F238E27FC236}">
                <a16:creationId xmlns:a16="http://schemas.microsoft.com/office/drawing/2014/main" id="{2B8800BD-7041-5231-A6DE-D45BAD3C14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42996"/>
            <a:ext cx="3863843" cy="5733259"/>
          </a:xfrm>
          <a:prstGeom prst="rect">
            <a:avLst/>
          </a:prstGeom>
        </p:spPr>
      </p:pic>
    </p:spTree>
    <p:extLst>
      <p:ext uri="{BB962C8B-B14F-4D97-AF65-F5344CB8AC3E}">
        <p14:creationId xmlns:p14="http://schemas.microsoft.com/office/powerpoint/2010/main" val="179808438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 calcmode="lin" valueType="num">
                                      <p:cBhvr additive="base">
                                        <p:cTn id="14"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1">
                                            <p:txEl>
                                              <p:pRg st="1" end="1"/>
                                            </p:txEl>
                                          </p:spTgt>
                                        </p:tgtEl>
                                        <p:attrNameLst>
                                          <p:attrName>style.visibility</p:attrName>
                                        </p:attrNameLst>
                                      </p:cBhvr>
                                      <p:to>
                                        <p:strVal val="visible"/>
                                      </p:to>
                                    </p:set>
                                    <p:anim calcmode="lin" valueType="num">
                                      <p:cBhvr additive="base">
                                        <p:cTn id="20"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1">
                                            <p:txEl>
                                              <p:pRg st="2" end="2"/>
                                            </p:txEl>
                                          </p:spTgt>
                                        </p:tgtEl>
                                        <p:attrNameLst>
                                          <p:attrName>style.visibility</p:attrName>
                                        </p:attrNameLst>
                                      </p:cBhvr>
                                      <p:to>
                                        <p:strVal val="visible"/>
                                      </p:to>
                                    </p:set>
                                    <p:anim calcmode="lin" valueType="num">
                                      <p:cBhvr additive="base">
                                        <p:cTn id="26"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1">
                                            <p:txEl>
                                              <p:pRg st="3" end="3"/>
                                            </p:txEl>
                                          </p:spTgt>
                                        </p:tgtEl>
                                        <p:attrNameLst>
                                          <p:attrName>style.visibility</p:attrName>
                                        </p:attrNameLst>
                                      </p:cBhvr>
                                      <p:to>
                                        <p:strVal val="visible"/>
                                      </p:to>
                                    </p:set>
                                    <p:anim calcmode="lin" valueType="num">
                                      <p:cBhvr additive="base">
                                        <p:cTn id="32"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1">
                                            <p:txEl>
                                              <p:pRg st="4" end="4"/>
                                            </p:txEl>
                                          </p:spTgt>
                                        </p:tgtEl>
                                        <p:attrNameLst>
                                          <p:attrName>style.visibility</p:attrName>
                                        </p:attrNameLst>
                                      </p:cBhvr>
                                      <p:to>
                                        <p:strVal val="visible"/>
                                      </p:to>
                                    </p:set>
                                    <p:anim calcmode="lin" valueType="num">
                                      <p:cBhvr additive="base">
                                        <p:cTn id="38"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1">
                                            <p:txEl>
                                              <p:pRg st="5" end="5"/>
                                            </p:txEl>
                                          </p:spTgt>
                                        </p:tgtEl>
                                        <p:attrNameLst>
                                          <p:attrName>style.visibility</p:attrName>
                                        </p:attrNameLst>
                                      </p:cBhvr>
                                      <p:to>
                                        <p:strVal val="visible"/>
                                      </p:to>
                                    </p:set>
                                    <p:anim calcmode="lin" valueType="num">
                                      <p:cBhvr additive="base">
                                        <p:cTn id="44"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1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CAF6A11-B2B5-76C5-C713-830ECFD51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FB5651-FE70-28F2-9FCB-F760C2FAB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4" name="Título 3">
            <a:extLst>
              <a:ext uri="{FF2B5EF4-FFF2-40B4-BE49-F238E27FC236}">
                <a16:creationId xmlns:a16="http://schemas.microsoft.com/office/drawing/2014/main" id="{10F1781B-491B-C680-0650-1ED407E9B6CB}"/>
              </a:ext>
            </a:extLst>
          </p:cNvPr>
          <p:cNvSpPr>
            <a:spLocks noGrp="1"/>
          </p:cNvSpPr>
          <p:nvPr>
            <p:ph type="title"/>
          </p:nvPr>
        </p:nvSpPr>
        <p:spPr>
          <a:xfrm>
            <a:off x="0" y="18257"/>
            <a:ext cx="9144000" cy="1124744"/>
          </a:xfrm>
        </p:spPr>
        <p:txBody>
          <a:bodyPr>
            <a:noAutofit/>
          </a:bodyPr>
          <a:lstStyle/>
          <a:p>
            <a:pPr algn="ctr"/>
            <a:r>
              <a:rPr lang="es-ES" sz="3200" b="1" u="sng" dirty="0">
                <a:effectLst>
                  <a:outerShdw blurRad="38100" dist="38100" dir="2700000" algn="tl">
                    <a:srgbClr val="000000">
                      <a:alpha val="43137"/>
                    </a:srgbClr>
                  </a:outerShdw>
                </a:effectLst>
                <a:latin typeface="Maiandra GD" panose="020E0502030308020204" pitchFamily="34" charset="0"/>
              </a:rPr>
              <a:t>APROVECHAR EL TIEMPO USANDO LAS CAPACIDADES Y TALENTOS QUE DIOS NOS DIO</a:t>
            </a:r>
            <a:endParaRPr lang="es-NI" sz="3200" b="1" u="sng" dirty="0">
              <a:effectLst>
                <a:outerShdw blurRad="38100" dist="38100" dir="2700000" algn="tl">
                  <a:srgbClr val="000000">
                    <a:alpha val="43137"/>
                  </a:srgbClr>
                </a:outerShdw>
              </a:effectLst>
              <a:latin typeface="Maiandra GD" panose="020E0502030308020204" pitchFamily="34" charset="0"/>
            </a:endParaRPr>
          </a:p>
        </p:txBody>
      </p:sp>
      <p:pic>
        <p:nvPicPr>
          <p:cNvPr id="6" name="Imagen 5">
            <a:extLst>
              <a:ext uri="{FF2B5EF4-FFF2-40B4-BE49-F238E27FC236}">
                <a16:creationId xmlns:a16="http://schemas.microsoft.com/office/drawing/2014/main" id="{E1571713-A30E-A785-3001-4CD195181F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123122"/>
            <a:ext cx="3945833" cy="5734877"/>
          </a:xfrm>
          <a:prstGeom prst="rect">
            <a:avLst/>
          </a:prstGeom>
          <a:solidFill>
            <a:srgbClr val="92D050"/>
          </a:solidFill>
        </p:spPr>
      </p:pic>
      <p:sp>
        <p:nvSpPr>
          <p:cNvPr id="11" name="Marcador de contenido 10">
            <a:extLst>
              <a:ext uri="{FF2B5EF4-FFF2-40B4-BE49-F238E27FC236}">
                <a16:creationId xmlns:a16="http://schemas.microsoft.com/office/drawing/2014/main" id="{42087AD4-4B25-4F70-A5A8-011E19F01EDB}"/>
              </a:ext>
            </a:extLst>
          </p:cNvPr>
          <p:cNvSpPr>
            <a:spLocks noGrp="1"/>
          </p:cNvSpPr>
          <p:nvPr>
            <p:ph idx="1"/>
          </p:nvPr>
        </p:nvSpPr>
        <p:spPr>
          <a:xfrm>
            <a:off x="3945832" y="1142997"/>
            <a:ext cx="5195687" cy="5733259"/>
          </a:xfrm>
        </p:spPr>
        <p:txBody>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V.19.</a:t>
            </a:r>
          </a:p>
          <a:p>
            <a:r>
              <a:rPr lang="es-ES" b="1" dirty="0">
                <a:latin typeface="Maiandra GD" panose="020E0502030308020204" pitchFamily="34" charset="0"/>
              </a:rPr>
              <a:t>Después de mucho tiempo vino* el señor de aquellos siervos, </a:t>
            </a: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y arregló* cuentas con ellos.</a:t>
            </a:r>
            <a:r>
              <a:rPr lang="es-ES" b="1" dirty="0">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V.20.</a:t>
            </a:r>
            <a:r>
              <a:rPr lang="es-ES" b="1" dirty="0">
                <a:latin typeface="Maiandra GD" panose="020E0502030308020204" pitchFamily="34" charset="0"/>
              </a:rPr>
              <a:t> </a:t>
            </a:r>
          </a:p>
          <a:p>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»Y llegando el que había recibido los cinco talentos, trajo otros cinco talentos, diciendo:</a:t>
            </a:r>
            <a:r>
              <a:rPr lang="es-ES" b="1" dirty="0">
                <a:latin typeface="Maiandra GD" panose="020E0502030308020204" pitchFamily="34" charset="0"/>
              </a:rPr>
              <a:t> “Señor, usted me entregó cinco talentos; mire, he ganado otros cinco talentos”. </a:t>
            </a:r>
            <a:endParaRPr lang="es-NI" b="1" dirty="0">
              <a:latin typeface="Maiandra GD" panose="020E0502030308020204" pitchFamily="34" charset="0"/>
            </a:endParaRPr>
          </a:p>
        </p:txBody>
      </p:sp>
    </p:spTree>
    <p:extLst>
      <p:ext uri="{BB962C8B-B14F-4D97-AF65-F5344CB8AC3E}">
        <p14:creationId xmlns:p14="http://schemas.microsoft.com/office/powerpoint/2010/main" val="326353302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300</TotalTime>
  <Words>4013</Words>
  <Application>Microsoft Office PowerPoint</Application>
  <PresentationFormat>Presentación en pantalla (4:3)</PresentationFormat>
  <Paragraphs>299</Paragraphs>
  <Slides>54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54</vt:i4>
      </vt:variant>
    </vt:vector>
  </HeadingPairs>
  <TitlesOfParts>
    <vt:vector size="59" baseType="lpstr">
      <vt:lpstr>Arial</vt:lpstr>
      <vt:lpstr>Calibri</vt:lpstr>
      <vt:lpstr>Calibri Light</vt:lpstr>
      <vt:lpstr>Maiandra GD</vt:lpstr>
      <vt:lpstr>Tema de Office</vt:lpstr>
      <vt:lpstr>APROVECHANDO EL TIEMPO. EFESIOS.5:16.</vt:lpstr>
      <vt:lpstr>INTRODUCCIÓN:</vt:lpstr>
      <vt:lpstr>APROVECHAR EL TIEMPO PARA SEMBRAR PARA EL ESPIRITU. EFESIOS.5:16.</vt:lpstr>
      <vt:lpstr>APROVECHAR EL TIEMPO PARA SEMBRAR PARA EL ESPIRITU. EFESIOS.5:16.</vt:lpstr>
      <vt:lpstr>APROVECHAR EL TIEMPO PARA SEMBRAR PARA EL ESPIRITU. EFESIOS.5:16.</vt:lpstr>
      <vt:lpstr>APROVECHAR EL TIEMPO PARA SEMBRAR PARA EL ESPIRITU. EFESIOS.5:16.</vt:lpstr>
      <vt:lpstr>APROVECHAR EL TIEMPO USANDO LAS CAPACIDADES Y TALENTOS QUE DIOS NOS DIO</vt:lpstr>
      <vt:lpstr>APROVECHAR EL TIEMPO USANDO LAS CAPACIDADES Y TALENTOS QUE DIOS NOS DIO</vt:lpstr>
      <vt:lpstr>APROVECHAR EL TIEMPO USANDO LAS CAPACIDADES Y TALENTOS QUE DIOS NOS DIO</vt:lpstr>
      <vt:lpstr>APROVECHAR EL TIEMPO USANDO LAS CAPACIDADES Y TALENTOS QUE DIOS NOS DIO</vt:lpstr>
      <vt:lpstr>APROVECHAR EL TIEMPO USANDO LAS CAPACIDADES Y TALENTOS QUE DIOS NOS DIO</vt:lpstr>
      <vt:lpstr>APROVECHAR EL TIEMPO USANDO LAS CAPACIDADES Y TALENTOS QUE DIOS NOS DIO</vt:lpstr>
      <vt:lpstr>APROVECHAR EL TIEMPO USANDO LAS CAPACIDADES Y TALENTOS QUE DIOS NOS DIO</vt:lpstr>
      <vt:lpstr>APROVECHAR EL TIEMPO USANDO LAS CAPACIDADES Y TALENTOS QUE DIOS NOS DIO</vt:lpstr>
      <vt:lpstr>APROVECHAR EL TIEMPO USANDO LAS CAPACIDADES Y TALENTOS QUE DIOS NOS DIO</vt:lpstr>
      <vt:lpstr>APROVECHAR EL TIEMPO PARA INFLUENCIR EN OTROS.</vt:lpstr>
      <vt:lpstr>APROVECHAR EL TIEMPO PARA INFLUIR EN OTROS.</vt:lpstr>
      <vt:lpstr>APROVECHAR EL TIEMPO PARA INFLUIR EN OTROS.</vt:lpstr>
      <vt:lpstr>APROVECHAR EL TIEMPO PARA INFLUIR EN OTROS.</vt:lpstr>
      <vt:lpstr>APROVECHAR EL TIEMPO PARA INFLUIR EN OTROS.</vt:lpstr>
      <vt:lpstr>APROVECHAR EL TIEMPO PARA INFLUIR EN OTROS.</vt:lpstr>
      <vt:lpstr>APROVECHAR EL TIEMPO PARA VISITAR A LOS HERMANOS ENFERMOS.</vt:lpstr>
      <vt:lpstr>APROVECHAR EL TIEMPO PARA VISITAR A LOS HERMANOS ENFERMOS.</vt:lpstr>
      <vt:lpstr>APROVECHAR EL TIEMPO PARA VISITAR A LOS HERMANOS ENFERMOS.</vt:lpstr>
      <vt:lpstr>APROVECHAR EL TIEMPO PARA VISITAR A LOS HERMANOS ENFERMOS.</vt:lpstr>
      <vt:lpstr>APROVECHAR EL TIEMPO PARA VISITAR A LOS HERMANOS ENFERMOS.</vt:lpstr>
      <vt:lpstr>APROVECHAR EL TIEMPO PARA VISITAR A LOS HERMANOS ENFERMOS.</vt:lpstr>
      <vt:lpstr>APROVECHAR EL TIEMPO PARA VISITAR A LOS HERMANOS ENFERMOS.</vt:lpstr>
      <vt:lpstr>APROVECHAR EL TIEMPO PARA VISITAR A LOS HERMANOS ENFERMOS.</vt:lpstr>
      <vt:lpstr>APROVECHAR EL TIEMPO PARA VISITAR A LOS HERMANOS ENFERMOS.</vt:lpstr>
      <vt:lpstr>APROVECHAR EL TIEMPO PARA VISITAR A LOS HERMANOS ENFERMOS.</vt:lpstr>
      <vt:lpstr>APROVECHAR EL TIEMPO EN LA LECTURA DE LA PALABRA DE DIOS.</vt:lpstr>
      <vt:lpstr>APROVECHAR EL TIEMPO EN LA LECTURA DE LA PALABRA DE DIOS.</vt:lpstr>
      <vt:lpstr>APROVECHAR EL TIEMPO EN LA LECTURA DE LA PALABRA DE DIOS.</vt:lpstr>
      <vt:lpstr>APROVECHAR EL TIEMPO EN LA LECTURA DE LA PALABRA DE DIOS.</vt:lpstr>
      <vt:lpstr>APROVECHAR EL TIEMPO EN LA LECTURA DE LA PALABRA DE DIOS.</vt:lpstr>
      <vt:lpstr>APROVECHAR EL TIEMPO EN LA LECTURA DE LA PALABRA DE DIOS.</vt:lpstr>
      <vt:lpstr>APROVECHAR EL TIEMPO EN LA PREDICACIÓN DE LA PALABRA DE DIOS.</vt:lpstr>
      <vt:lpstr>APROVECHAR EL TIEMPO EN LA PREDICACIÓN DE LA PALABRA DE DIOS.</vt:lpstr>
      <vt:lpstr>APROVECHAR EL TIEMPO EN LA PREDICACIÓN DE LA PALABRA DE DIOS.</vt:lpstr>
      <vt:lpstr>APROVECHAR EL TIEMPO EN LA PREDICACIÓN DE LA PALABRA DE DIOS.</vt:lpstr>
      <vt:lpstr>APROVECHAR EL TIEMPO PARA CONGREGARNOS.</vt:lpstr>
      <vt:lpstr>APROVECHAR EL TIEMPO PARA CONGREGARNOS.</vt:lpstr>
      <vt:lpstr>APROVECHAR EL TIEMPO PARA CONGREGARNOS.</vt:lpstr>
      <vt:lpstr>APROVECHAR EL TIEMPO PARA CONGREGARNOS.</vt:lpstr>
      <vt:lpstr>APROVECHAR EL TIEMPO PARA CONGREGARNOS.</vt:lpstr>
      <vt:lpstr>APROVECHAR EL TIEMPO PARA HACER BUENAS OBRAS.</vt:lpstr>
      <vt:lpstr>APROVECHAR EL TIEMPO PARA HACER BUENAS OBRAS.</vt:lpstr>
      <vt:lpstr>APROVECHAR EL TIEMPO PARA HACER BUENAS OBRAS.</vt:lpstr>
      <vt:lpstr>APROVECHAR EL TIEMPO PARA HACER BUENAS OBRAS.</vt:lpstr>
      <vt:lpstr>APROVECHAR EL TIEMPO PARA HACER BUENAS OBRAS.</vt:lpstr>
      <vt:lpstr>CONCLUSIÓN:</vt:lpstr>
      <vt:lpstr>CONCLUSIÓN:</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APROVECHANDO EL TIEMPO.</dc:title>
  <dc:creator>MARIO MORENO</dc:creator>
  <cp:lastModifiedBy>MARIO MORENO</cp:lastModifiedBy>
  <cp:revision>12</cp:revision>
  <dcterms:created xsi:type="dcterms:W3CDTF">2023-08-09T06:32:05Z</dcterms:created>
  <dcterms:modified xsi:type="dcterms:W3CDTF">2023-08-15T03:48:10Z</dcterms:modified>
</cp:coreProperties>
</file>