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8.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75" r:id="rId5"/>
    <p:sldId id="274" r:id="rId6"/>
    <p:sldId id="273" r:id="rId7"/>
    <p:sldId id="272" r:id="rId8"/>
    <p:sldId id="271" r:id="rId9"/>
    <p:sldId id="270" r:id="rId10"/>
    <p:sldId id="269" r:id="rId11"/>
    <p:sldId id="268" r:id="rId12"/>
    <p:sldId id="267" r:id="rId13"/>
    <p:sldId id="266" r:id="rId14"/>
    <p:sldId id="265" r:id="rId15"/>
    <p:sldId id="264" r:id="rId16"/>
    <p:sldId id="263" r:id="rId17"/>
    <p:sldId id="262" r:id="rId18"/>
    <p:sldId id="261" r:id="rId19"/>
    <p:sldId id="260" r:id="rId20"/>
    <p:sldId id="259" r:id="rId21"/>
    <p:sldId id="281" r:id="rId22"/>
    <p:sldId id="280" r:id="rId23"/>
    <p:sldId id="279" r:id="rId24"/>
    <p:sldId id="278" r:id="rId25"/>
    <p:sldId id="277" r:id="rId26"/>
    <p:sldId id="258" r:id="rId27"/>
    <p:sldId id="285" r:id="rId28"/>
    <p:sldId id="284" r:id="rId29"/>
    <p:sldId id="283" r:id="rId30"/>
    <p:sldId id="282" r:id="rId31"/>
    <p:sldId id="319" r:id="rId32"/>
    <p:sldId id="32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9999"/>
    <a:srgbClr val="66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13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59A241D-3705-4258-82A3-170C51ECD6C7}" type="datetimeFigureOut">
              <a:rPr lang="es-NI" smtClean="0"/>
              <a:t>15/1/2024</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535164BB-C7C1-49F0-A771-4B486B2D7C97}" type="slidenum">
              <a:rPr lang="es-NI" smtClean="0"/>
              <a:t>‹Nº›</a:t>
            </a:fld>
            <a:endParaRPr lang="es-NI"/>
          </a:p>
        </p:txBody>
      </p:sp>
    </p:spTree>
    <p:extLst>
      <p:ext uri="{BB962C8B-B14F-4D97-AF65-F5344CB8AC3E}">
        <p14:creationId xmlns:p14="http://schemas.microsoft.com/office/powerpoint/2010/main" val="203329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9A241D-3705-4258-82A3-170C51ECD6C7}" type="datetimeFigureOut">
              <a:rPr lang="es-NI" smtClean="0"/>
              <a:t>15/1/2024</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535164BB-C7C1-49F0-A771-4B486B2D7C97}" type="slidenum">
              <a:rPr lang="es-NI" smtClean="0"/>
              <a:t>‹Nº›</a:t>
            </a:fld>
            <a:endParaRPr lang="es-NI"/>
          </a:p>
        </p:txBody>
      </p:sp>
    </p:spTree>
    <p:extLst>
      <p:ext uri="{BB962C8B-B14F-4D97-AF65-F5344CB8AC3E}">
        <p14:creationId xmlns:p14="http://schemas.microsoft.com/office/powerpoint/2010/main" val="24367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9A241D-3705-4258-82A3-170C51ECD6C7}" type="datetimeFigureOut">
              <a:rPr lang="es-NI" smtClean="0"/>
              <a:t>15/1/2024</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535164BB-C7C1-49F0-A771-4B486B2D7C97}" type="slidenum">
              <a:rPr lang="es-NI" smtClean="0"/>
              <a:t>‹Nº›</a:t>
            </a:fld>
            <a:endParaRPr lang="es-NI"/>
          </a:p>
        </p:txBody>
      </p:sp>
    </p:spTree>
    <p:extLst>
      <p:ext uri="{BB962C8B-B14F-4D97-AF65-F5344CB8AC3E}">
        <p14:creationId xmlns:p14="http://schemas.microsoft.com/office/powerpoint/2010/main" val="17867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úmero de diapositiva">
            <a:extLst>
              <a:ext uri="{FF2B5EF4-FFF2-40B4-BE49-F238E27FC236}">
                <a16:creationId xmlns:a16="http://schemas.microsoft.com/office/drawing/2014/main" id="{9509371E-2EA5-697C-664D-1AC1B9C6D04A}"/>
              </a:ext>
            </a:extLst>
          </p:cNvPr>
          <p:cNvSpPr txBox="1">
            <a:spLocks noGrp="1"/>
          </p:cNvSpPr>
          <p:nvPr>
            <p:ph type="sldNum" sz="quarter" idx="10"/>
          </p:nvPr>
        </p:nvSpPr>
        <p:spPr>
          <a:xfrm>
            <a:off x="4446588" y="6330952"/>
            <a:ext cx="241300" cy="258763"/>
          </a:xfrm>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a:lstStyle>
            <a:lvl1pPr>
              <a:defRPr>
                <a:solidFill>
                  <a:srgbClr val="6F6A5A"/>
                </a:solidFill>
                <a:latin typeface="Cochin"/>
                <a:ea typeface="Cochin"/>
                <a:cs typeface="Cochin"/>
                <a:sym typeface="Cochin"/>
              </a:defRPr>
            </a:lvl1pPr>
          </a:lstStyle>
          <a:p>
            <a:fld id="{252D97F6-1B40-4E0E-916B-E7E84456EDA4}" type="slidenum">
              <a:rPr lang="es-NI" altLang="es-NI"/>
              <a:pPr/>
              <a:t>‹Nº›</a:t>
            </a:fld>
            <a:endParaRPr lang="es-NI" altLang="es-NI"/>
          </a:p>
        </p:txBody>
      </p:sp>
    </p:spTree>
    <p:extLst>
      <p:ext uri="{BB962C8B-B14F-4D97-AF65-F5344CB8AC3E}">
        <p14:creationId xmlns:p14="http://schemas.microsoft.com/office/powerpoint/2010/main" val="18358849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59A241D-3705-4258-82A3-170C51ECD6C7}" type="datetimeFigureOut">
              <a:rPr lang="es-NI" smtClean="0"/>
              <a:t>15/1/2024</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535164BB-C7C1-49F0-A771-4B486B2D7C97}" type="slidenum">
              <a:rPr lang="es-NI" smtClean="0"/>
              <a:t>‹Nº›</a:t>
            </a:fld>
            <a:endParaRPr lang="es-NI"/>
          </a:p>
        </p:txBody>
      </p:sp>
    </p:spTree>
    <p:extLst>
      <p:ext uri="{BB962C8B-B14F-4D97-AF65-F5344CB8AC3E}">
        <p14:creationId xmlns:p14="http://schemas.microsoft.com/office/powerpoint/2010/main" val="381531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59A241D-3705-4258-82A3-170C51ECD6C7}" type="datetimeFigureOut">
              <a:rPr lang="es-NI" smtClean="0"/>
              <a:t>15/1/2024</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535164BB-C7C1-49F0-A771-4B486B2D7C97}" type="slidenum">
              <a:rPr lang="es-NI" smtClean="0"/>
              <a:t>‹Nº›</a:t>
            </a:fld>
            <a:endParaRPr lang="es-NI"/>
          </a:p>
        </p:txBody>
      </p:sp>
    </p:spTree>
    <p:extLst>
      <p:ext uri="{BB962C8B-B14F-4D97-AF65-F5344CB8AC3E}">
        <p14:creationId xmlns:p14="http://schemas.microsoft.com/office/powerpoint/2010/main" val="53571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59A241D-3705-4258-82A3-170C51ECD6C7}" type="datetimeFigureOut">
              <a:rPr lang="es-NI" smtClean="0"/>
              <a:t>15/1/2024</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535164BB-C7C1-49F0-A771-4B486B2D7C97}" type="slidenum">
              <a:rPr lang="es-NI" smtClean="0"/>
              <a:t>‹Nº›</a:t>
            </a:fld>
            <a:endParaRPr lang="es-NI"/>
          </a:p>
        </p:txBody>
      </p:sp>
    </p:spTree>
    <p:extLst>
      <p:ext uri="{BB962C8B-B14F-4D97-AF65-F5344CB8AC3E}">
        <p14:creationId xmlns:p14="http://schemas.microsoft.com/office/powerpoint/2010/main" val="109666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9A241D-3705-4258-82A3-170C51ECD6C7}" type="datetimeFigureOut">
              <a:rPr lang="es-NI" smtClean="0"/>
              <a:t>15/1/2024</a:t>
            </a:fld>
            <a:endParaRPr lang="es-NI"/>
          </a:p>
        </p:txBody>
      </p:sp>
      <p:sp>
        <p:nvSpPr>
          <p:cNvPr id="8" name="Footer Placeholder 7"/>
          <p:cNvSpPr>
            <a:spLocks noGrp="1"/>
          </p:cNvSpPr>
          <p:nvPr>
            <p:ph type="ftr" sz="quarter" idx="11"/>
          </p:nvPr>
        </p:nvSpPr>
        <p:spPr/>
        <p:txBody>
          <a:bodyPr/>
          <a:lstStyle/>
          <a:p>
            <a:endParaRPr lang="es-NI"/>
          </a:p>
        </p:txBody>
      </p:sp>
      <p:sp>
        <p:nvSpPr>
          <p:cNvPr id="9" name="Slide Number Placeholder 8"/>
          <p:cNvSpPr>
            <a:spLocks noGrp="1"/>
          </p:cNvSpPr>
          <p:nvPr>
            <p:ph type="sldNum" sz="quarter" idx="12"/>
          </p:nvPr>
        </p:nvSpPr>
        <p:spPr/>
        <p:txBody>
          <a:bodyPr/>
          <a:lstStyle/>
          <a:p>
            <a:fld id="{535164BB-C7C1-49F0-A771-4B486B2D7C97}" type="slidenum">
              <a:rPr lang="es-NI" smtClean="0"/>
              <a:t>‹Nº›</a:t>
            </a:fld>
            <a:endParaRPr lang="es-NI"/>
          </a:p>
        </p:txBody>
      </p:sp>
    </p:spTree>
    <p:extLst>
      <p:ext uri="{BB962C8B-B14F-4D97-AF65-F5344CB8AC3E}">
        <p14:creationId xmlns:p14="http://schemas.microsoft.com/office/powerpoint/2010/main" val="2312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59A241D-3705-4258-82A3-170C51ECD6C7}" type="datetimeFigureOut">
              <a:rPr lang="es-NI" smtClean="0"/>
              <a:t>15/1/2024</a:t>
            </a:fld>
            <a:endParaRPr lang="es-NI"/>
          </a:p>
        </p:txBody>
      </p:sp>
      <p:sp>
        <p:nvSpPr>
          <p:cNvPr id="4" name="Footer Placeholder 3"/>
          <p:cNvSpPr>
            <a:spLocks noGrp="1"/>
          </p:cNvSpPr>
          <p:nvPr>
            <p:ph type="ftr" sz="quarter" idx="11"/>
          </p:nvPr>
        </p:nvSpPr>
        <p:spPr/>
        <p:txBody>
          <a:bodyPr/>
          <a:lstStyle/>
          <a:p>
            <a:endParaRPr lang="es-NI"/>
          </a:p>
        </p:txBody>
      </p:sp>
      <p:sp>
        <p:nvSpPr>
          <p:cNvPr id="5" name="Slide Number Placeholder 4"/>
          <p:cNvSpPr>
            <a:spLocks noGrp="1"/>
          </p:cNvSpPr>
          <p:nvPr>
            <p:ph type="sldNum" sz="quarter" idx="12"/>
          </p:nvPr>
        </p:nvSpPr>
        <p:spPr/>
        <p:txBody>
          <a:bodyPr/>
          <a:lstStyle/>
          <a:p>
            <a:fld id="{535164BB-C7C1-49F0-A771-4B486B2D7C97}" type="slidenum">
              <a:rPr lang="es-NI" smtClean="0"/>
              <a:t>‹Nº›</a:t>
            </a:fld>
            <a:endParaRPr lang="es-NI"/>
          </a:p>
        </p:txBody>
      </p:sp>
    </p:spTree>
    <p:extLst>
      <p:ext uri="{BB962C8B-B14F-4D97-AF65-F5344CB8AC3E}">
        <p14:creationId xmlns:p14="http://schemas.microsoft.com/office/powerpoint/2010/main" val="15159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A241D-3705-4258-82A3-170C51ECD6C7}" type="datetimeFigureOut">
              <a:rPr lang="es-NI" smtClean="0"/>
              <a:t>15/1/2024</a:t>
            </a:fld>
            <a:endParaRPr lang="es-NI"/>
          </a:p>
        </p:txBody>
      </p:sp>
      <p:sp>
        <p:nvSpPr>
          <p:cNvPr id="3" name="Footer Placeholder 2"/>
          <p:cNvSpPr>
            <a:spLocks noGrp="1"/>
          </p:cNvSpPr>
          <p:nvPr>
            <p:ph type="ftr" sz="quarter" idx="11"/>
          </p:nvPr>
        </p:nvSpPr>
        <p:spPr/>
        <p:txBody>
          <a:bodyPr/>
          <a:lstStyle/>
          <a:p>
            <a:endParaRPr lang="es-NI"/>
          </a:p>
        </p:txBody>
      </p:sp>
      <p:sp>
        <p:nvSpPr>
          <p:cNvPr id="4" name="Slide Number Placeholder 3"/>
          <p:cNvSpPr>
            <a:spLocks noGrp="1"/>
          </p:cNvSpPr>
          <p:nvPr>
            <p:ph type="sldNum" sz="quarter" idx="12"/>
          </p:nvPr>
        </p:nvSpPr>
        <p:spPr/>
        <p:txBody>
          <a:bodyPr/>
          <a:lstStyle/>
          <a:p>
            <a:fld id="{535164BB-C7C1-49F0-A771-4B486B2D7C97}" type="slidenum">
              <a:rPr lang="es-NI" smtClean="0"/>
              <a:t>‹Nº›</a:t>
            </a:fld>
            <a:endParaRPr lang="es-NI"/>
          </a:p>
        </p:txBody>
      </p:sp>
    </p:spTree>
    <p:extLst>
      <p:ext uri="{BB962C8B-B14F-4D97-AF65-F5344CB8AC3E}">
        <p14:creationId xmlns:p14="http://schemas.microsoft.com/office/powerpoint/2010/main" val="69678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9A241D-3705-4258-82A3-170C51ECD6C7}" type="datetimeFigureOut">
              <a:rPr lang="es-NI" smtClean="0"/>
              <a:t>15/1/2024</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535164BB-C7C1-49F0-A771-4B486B2D7C97}" type="slidenum">
              <a:rPr lang="es-NI" smtClean="0"/>
              <a:t>‹Nº›</a:t>
            </a:fld>
            <a:endParaRPr lang="es-NI"/>
          </a:p>
        </p:txBody>
      </p:sp>
    </p:spTree>
    <p:extLst>
      <p:ext uri="{BB962C8B-B14F-4D97-AF65-F5344CB8AC3E}">
        <p14:creationId xmlns:p14="http://schemas.microsoft.com/office/powerpoint/2010/main" val="21789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59A241D-3705-4258-82A3-170C51ECD6C7}" type="datetimeFigureOut">
              <a:rPr lang="es-NI" smtClean="0"/>
              <a:t>15/1/2024</a:t>
            </a:fld>
            <a:endParaRPr lang="es-NI"/>
          </a:p>
        </p:txBody>
      </p:sp>
      <p:sp>
        <p:nvSpPr>
          <p:cNvPr id="6" name="Footer Placeholder 5"/>
          <p:cNvSpPr>
            <a:spLocks noGrp="1"/>
          </p:cNvSpPr>
          <p:nvPr>
            <p:ph type="ftr" sz="quarter" idx="11"/>
          </p:nvPr>
        </p:nvSpPr>
        <p:spPr/>
        <p:txBody>
          <a:bodyPr/>
          <a:lstStyle/>
          <a:p>
            <a:endParaRPr lang="es-NI"/>
          </a:p>
        </p:txBody>
      </p:sp>
      <p:sp>
        <p:nvSpPr>
          <p:cNvPr id="7" name="Slide Number Placeholder 6"/>
          <p:cNvSpPr>
            <a:spLocks noGrp="1"/>
          </p:cNvSpPr>
          <p:nvPr>
            <p:ph type="sldNum" sz="quarter" idx="12"/>
          </p:nvPr>
        </p:nvSpPr>
        <p:spPr/>
        <p:txBody>
          <a:bodyPr/>
          <a:lstStyle/>
          <a:p>
            <a:fld id="{535164BB-C7C1-49F0-A771-4B486B2D7C97}" type="slidenum">
              <a:rPr lang="es-NI" smtClean="0"/>
              <a:t>‹Nº›</a:t>
            </a:fld>
            <a:endParaRPr lang="es-NI"/>
          </a:p>
        </p:txBody>
      </p:sp>
    </p:spTree>
    <p:extLst>
      <p:ext uri="{BB962C8B-B14F-4D97-AF65-F5344CB8AC3E}">
        <p14:creationId xmlns:p14="http://schemas.microsoft.com/office/powerpoint/2010/main" val="226842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A241D-3705-4258-82A3-170C51ECD6C7}" type="datetimeFigureOut">
              <a:rPr lang="es-NI" smtClean="0"/>
              <a:t>15/1/2024</a:t>
            </a:fld>
            <a:endParaRPr lang="es-N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164BB-C7C1-49F0-A771-4B486B2D7C97}" type="slidenum">
              <a:rPr lang="es-NI" smtClean="0"/>
              <a:t>‹Nº›</a:t>
            </a:fld>
            <a:endParaRPr lang="es-NI"/>
          </a:p>
        </p:txBody>
      </p:sp>
    </p:spTree>
    <p:extLst>
      <p:ext uri="{BB962C8B-B14F-4D97-AF65-F5344CB8AC3E}">
        <p14:creationId xmlns:p14="http://schemas.microsoft.com/office/powerpoint/2010/main" val="3014303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 </a:t>
            </a:r>
            <a:br>
              <a:rPr lang="es-ES" b="1" u="sng" dirty="0">
                <a:effectLst>
                  <a:outerShdw blurRad="38100" dist="38100" dir="2700000" algn="tl">
                    <a:srgbClr val="000000">
                      <a:alpha val="43137"/>
                    </a:srgbClr>
                  </a:outerShdw>
                </a:effectLst>
                <a:latin typeface="Maiandra GD" panose="020E0502030308020204" pitchFamily="34" charset="0"/>
              </a:rPr>
            </a:b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lstStyle/>
          <a:p>
            <a:r>
              <a:rPr lang="es-NI"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INTRODUCCION:</a:t>
            </a:r>
          </a:p>
          <a:p>
            <a:pPr algn="ctr"/>
            <a:r>
              <a:rPr lang="es-NI"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Mateo.5:23-26.</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»Por tanto, si estás presentando tu ofrenda en el altar,</a:t>
            </a:r>
            <a:r>
              <a:rPr lang="es-ES" b="1" dirty="0">
                <a:solidFill>
                  <a:schemeClr val="bg1"/>
                </a:solidFill>
                <a:latin typeface="Maiandra GD" panose="020E0502030308020204" pitchFamily="34" charset="0"/>
              </a:rPr>
              <a:t> y allí te acuerdas que tu hermano tiene algo contra ti, </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V.24.</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deja tu ofrenda allí delante del altar, y ve,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reconcíliate primero con tu hermano,</a:t>
            </a:r>
            <a:r>
              <a:rPr lang="es-ES" b="1" dirty="0">
                <a:solidFill>
                  <a:schemeClr val="bg1"/>
                </a:solidFill>
                <a:latin typeface="Maiandra GD" panose="020E0502030308020204" pitchFamily="34" charset="0"/>
              </a:rPr>
              <a:t> y entonces ven y presenta tu ofrenda. </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V.25.</a:t>
            </a:r>
            <a:endParaRPr lang="es-NI"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endParaRPr>
          </a:p>
          <a:p>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176001837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normAutofit lnSpcReduction="10000"/>
          </a:bodyPr>
          <a:lstStyle/>
          <a:p>
            <a:r>
              <a:rPr lang="es-ES" b="1" dirty="0">
                <a:solidFill>
                  <a:schemeClr val="bg1"/>
                </a:solidFill>
                <a:latin typeface="Maiandra GD" panose="020E0502030308020204" pitchFamily="34" charset="0"/>
              </a:rPr>
              <a:t>deja tu ofrenda allí delante del altar, y ve,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reconcíliate primero con tu hermano,</a:t>
            </a:r>
            <a:r>
              <a:rPr lang="es-ES" b="1" dirty="0">
                <a:solidFill>
                  <a:schemeClr val="bg1"/>
                </a:solidFill>
                <a:latin typeface="Maiandra GD" panose="020E0502030308020204" pitchFamily="34" charset="0"/>
              </a:rPr>
              <a:t> y entonces ven y presenta tu ofrenda. </a:t>
            </a:r>
          </a:p>
          <a:p>
            <a:r>
              <a:rPr lang="es-ES" b="1" dirty="0">
                <a:solidFill>
                  <a:schemeClr val="bg1"/>
                </a:solidFill>
                <a:latin typeface="Maiandra GD" panose="020E0502030308020204" pitchFamily="34" charset="0"/>
              </a:rPr>
              <a:t>Es semejante a lo que decían los profetas.</a:t>
            </a:r>
          </a:p>
          <a:p>
            <a:r>
              <a:rPr lang="es-ES" b="1" dirty="0">
                <a:solidFill>
                  <a:schemeClr val="bg1"/>
                </a:solidFill>
                <a:latin typeface="Maiandra GD" panose="020E0502030308020204" pitchFamily="34" charset="0"/>
              </a:rPr>
              <a:t>Juan el bautista dijo:</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Mateo.3:8.</a:t>
            </a:r>
          </a:p>
          <a:p>
            <a:r>
              <a:rPr lang="es-ES" b="1" dirty="0">
                <a:solidFill>
                  <a:schemeClr val="bg1"/>
                </a:solidFill>
                <a:latin typeface="Maiandra GD" panose="020E0502030308020204" pitchFamily="34" charset="0"/>
              </a:rPr>
              <a:t>»Por tanto, den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frutos dignos de arrepentimiento;</a:t>
            </a:r>
            <a:r>
              <a:rPr lang="es-ES" b="1" dirty="0">
                <a:solidFill>
                  <a:schemeClr val="bg1"/>
                </a:solidFill>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CCFF99"/>
                </a:highlight>
                <a:latin typeface="Maiandra GD" panose="020E0502030308020204" pitchFamily="34" charset="0"/>
              </a:rPr>
              <a:t>"Y allí te acuerdas de que tu hermano tiene algo contra ti". V.23.</a:t>
            </a:r>
          </a:p>
          <a:p>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59383284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lstStyle/>
          <a:p>
            <a:r>
              <a:rPr lang="es-ES" b="1" dirty="0">
                <a:solidFill>
                  <a:schemeClr val="bg1"/>
                </a:solidFill>
                <a:latin typeface="Maiandra GD" panose="020E0502030308020204" pitchFamily="34" charset="0"/>
              </a:rPr>
              <a:t>Jesús pinta la imagen del oferente que trae su ofrenda al altar para esperar la llegada del sacerdote, pero al meditar se acuerda que no ha buscado la reconciliación con su hermano.</a:t>
            </a:r>
          </a:p>
          <a:p>
            <a:r>
              <a:rPr lang="es-ES" b="1" dirty="0">
                <a:solidFill>
                  <a:schemeClr val="bg1"/>
                </a:solidFill>
                <a:latin typeface="Maiandra GD" panose="020E0502030308020204" pitchFamily="34" charset="0"/>
              </a:rPr>
              <a:t>El contexto indica que probablemente que se haya enojado contra su hermano y que lo haya despreciado con palabras abusivas. V.23. </a:t>
            </a:r>
          </a:p>
          <a:p>
            <a:pPr algn="ctr"/>
            <a:r>
              <a:rPr lang="es-ES" b="1" u="sng" dirty="0">
                <a:solidFill>
                  <a:schemeClr val="bg1"/>
                </a:solidFill>
                <a:effectLst>
                  <a:outerShdw blurRad="38100" dist="38100" dir="2700000" algn="tl">
                    <a:srgbClr val="000000">
                      <a:alpha val="43137"/>
                    </a:srgbClr>
                  </a:outerShdw>
                </a:effectLst>
                <a:highlight>
                  <a:srgbClr val="D60093"/>
                </a:highlight>
                <a:latin typeface="Maiandra GD" panose="020E0502030308020204" pitchFamily="34" charset="0"/>
              </a:rPr>
              <a:t>"Por tanto" lo conecta con el V.22.</a:t>
            </a:r>
            <a:endParaRPr lang="es-NI" b="1" u="sng" dirty="0">
              <a:solidFill>
                <a:schemeClr val="bg1"/>
              </a:solidFill>
              <a:effectLst>
                <a:outerShdw blurRad="38100" dist="38100" dir="2700000" algn="tl">
                  <a:srgbClr val="000000">
                    <a:alpha val="43137"/>
                  </a:srgbClr>
                </a:outerShdw>
              </a:effectLst>
              <a:highlight>
                <a:srgbClr val="D60093"/>
              </a:highlight>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24679639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»Pero Yo les digo que todo aquel que esté enojado con su hermano será culpable ante la corte;</a:t>
            </a:r>
            <a:r>
              <a:rPr lang="es-ES" b="1" dirty="0">
                <a:solidFill>
                  <a:schemeClr val="bg1"/>
                </a:solidFill>
                <a:latin typeface="Maiandra GD" panose="020E0502030308020204" pitchFamily="34" charset="0"/>
              </a:rPr>
              <a:t> y cualquiera que diga: “Insensato” a su hermano, será culpable ante la corte suprema; y cualquiera que diga: “Idiota”, será merecedor del infierno de fuego. </a:t>
            </a:r>
          </a:p>
          <a:p>
            <a:r>
              <a:rPr lang="es-ES" b="1" dirty="0">
                <a:solidFill>
                  <a:schemeClr val="bg1"/>
                </a:solidFill>
                <a:latin typeface="Maiandra GD" panose="020E0502030308020204" pitchFamily="34" charset="0"/>
              </a:rPr>
              <a:t>Dios no acepta la adoración de la persona que tiene malicia, celos, amargura en el corazón.</a:t>
            </a:r>
          </a:p>
          <a:p>
            <a:r>
              <a:rPr lang="es-ES" b="1" dirty="0">
                <a:solidFill>
                  <a:schemeClr val="bg1"/>
                </a:solidFill>
                <a:latin typeface="Maiandra GD" panose="020E0502030308020204" pitchFamily="34" charset="0"/>
              </a:rPr>
              <a:t>Uno tiene que estar limpio de ello.</a:t>
            </a:r>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261821204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normAutofit lnSpcReduction="10000"/>
          </a:bodyPr>
          <a:lstStyle/>
          <a:p>
            <a:r>
              <a:rPr lang="es-ES" b="1" dirty="0">
                <a:solidFill>
                  <a:schemeClr val="bg1"/>
                </a:solidFill>
                <a:latin typeface="Maiandra GD" panose="020E0502030308020204" pitchFamily="34" charset="0"/>
              </a:rPr>
              <a:t>Por lo tanto, primero debe reconciliarse con su hermano y luego ofrecer su ofrenda a Dios.</a:t>
            </a:r>
          </a:p>
          <a:p>
            <a:r>
              <a:rPr lang="es-ES" b="1" dirty="0">
                <a:solidFill>
                  <a:schemeClr val="bg1"/>
                </a:solidFill>
                <a:latin typeface="Maiandra GD" panose="020E0502030308020204" pitchFamily="34" charset="0"/>
              </a:rPr>
              <a:t>Debemos reconocer las faltas, pedir perdón al hermano ofendido, y entonces ofrecer culto a Dios.</a:t>
            </a:r>
          </a:p>
          <a:p>
            <a:r>
              <a:rPr lang="es-ES" b="1" dirty="0">
                <a:solidFill>
                  <a:schemeClr val="bg1"/>
                </a:solidFill>
                <a:latin typeface="Maiandra GD" panose="020E0502030308020204" pitchFamily="34" charset="0"/>
              </a:rPr>
              <a:t>Por lo tanto, Jesús dice: </a:t>
            </a:r>
          </a:p>
          <a:p>
            <a:pPr algn="ctr"/>
            <a:r>
              <a:rPr lang="es-ES" b="1" u="sng" dirty="0">
                <a:solidFill>
                  <a:schemeClr val="bg1"/>
                </a:solidFill>
                <a:effectLst>
                  <a:outerShdw blurRad="38100" dist="38100" dir="2700000" algn="tl">
                    <a:srgbClr val="000000">
                      <a:alpha val="43137"/>
                    </a:srgbClr>
                  </a:outerShdw>
                </a:effectLst>
                <a:highlight>
                  <a:srgbClr val="D60093"/>
                </a:highlight>
                <a:latin typeface="Maiandra GD" panose="020E0502030308020204" pitchFamily="34" charset="0"/>
              </a:rPr>
              <a:t>"Deja allí tu ofrenda delante del altar".</a:t>
            </a:r>
          </a:p>
          <a:p>
            <a:r>
              <a:rPr lang="es-ES" b="1" dirty="0">
                <a:solidFill>
                  <a:schemeClr val="bg1"/>
                </a:solidFill>
                <a:latin typeface="Maiandra GD" panose="020E0502030308020204" pitchFamily="34" charset="0"/>
              </a:rPr>
              <a:t>Antes de ofrecer su culto a Dios, hay otro asunto que requiere atención. </a:t>
            </a:r>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335654057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lstStyle/>
          <a:p>
            <a:r>
              <a:rPr lang="es-ES" b="1" dirty="0">
                <a:solidFill>
                  <a:schemeClr val="bg1"/>
                </a:solidFill>
                <a:latin typeface="Maiandra GD" panose="020E0502030308020204" pitchFamily="34" charset="0"/>
              </a:rPr>
              <a:t>¿No es el culto a Dios lo primero y lo principal?</a:t>
            </a:r>
          </a:p>
          <a:p>
            <a:r>
              <a:rPr lang="es-ES" b="1" dirty="0">
                <a:solidFill>
                  <a:schemeClr val="bg1"/>
                </a:solidFill>
                <a:latin typeface="Maiandra GD" panose="020E0502030308020204" pitchFamily="34" charset="0"/>
              </a:rPr>
              <a:t>Sí, pero algo tiene que precederlo, es decir, la reconciliación con el hermano.</a:t>
            </a:r>
          </a:p>
          <a:p>
            <a:pPr algn="ctr"/>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"Y anda, reconcíliate primero con tu hermano".</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V.24.</a:t>
            </a:r>
          </a:p>
          <a:p>
            <a:r>
              <a:rPr lang="es-ES" b="1" dirty="0">
                <a:solidFill>
                  <a:schemeClr val="bg1"/>
                </a:solidFill>
                <a:latin typeface="Maiandra GD" panose="020E0502030308020204" pitchFamily="34" charset="0"/>
              </a:rPr>
              <a:t>deja tu ofrenda allí delante del altar,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y ve, reconcíliate primero con tu hermano,</a:t>
            </a:r>
            <a:r>
              <a:rPr lang="es-ES" b="1" dirty="0">
                <a:solidFill>
                  <a:schemeClr val="bg1"/>
                </a:solidFill>
                <a:latin typeface="Maiandra GD" panose="020E0502030308020204" pitchFamily="34" charset="0"/>
              </a:rPr>
              <a:t> y entonces ven y presenta tu ofrenda. </a:t>
            </a:r>
            <a:endParaRPr lang="es-NI" b="1" dirty="0">
              <a:solidFill>
                <a:schemeClr val="bg1"/>
              </a:solidFill>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355592002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normAutofit lnSpcReduction="10000"/>
          </a:bodyPr>
          <a:lstStyle/>
          <a:p>
            <a:r>
              <a:rPr lang="es-ES" b="1" dirty="0">
                <a:solidFill>
                  <a:schemeClr val="bg1"/>
                </a:solidFill>
                <a:latin typeface="Maiandra GD" panose="020E0502030308020204" pitchFamily="34" charset="0"/>
              </a:rPr>
              <a:t>Nuestra relación con Dios depende de nuestra relación con los hermanos.</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I Juan.4:20.</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Si alguien dice: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«Yo amo a Dios», pero aborrece a su hermano, es un mentiroso.</a:t>
            </a:r>
            <a:r>
              <a:rPr lang="es-ES" b="1" dirty="0">
                <a:solidFill>
                  <a:schemeClr val="bg1"/>
                </a:solidFill>
                <a:latin typeface="Maiandra GD" panose="020E0502030308020204" pitchFamily="34" charset="0"/>
              </a:rPr>
              <a:t> Porque el que no ama a su hermano, a quien ha visto, no puede amar a Dios a quien no ha visto. </a:t>
            </a:r>
          </a:p>
          <a:p>
            <a:r>
              <a:rPr lang="es-ES" b="1" dirty="0">
                <a:solidFill>
                  <a:schemeClr val="bg1"/>
                </a:solidFill>
                <a:latin typeface="Maiandra GD" panose="020E0502030308020204" pitchFamily="34" charset="0"/>
              </a:rPr>
              <a:t>No podemos decir que amamos a Dios, si estamos en problema con Él hermano.</a:t>
            </a: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166802924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normAutofit lnSpcReduction="10000"/>
          </a:bodyPr>
          <a:lstStyle/>
          <a:p>
            <a:pPr algn="ctr"/>
            <a:r>
              <a:rPr lang="es-NI"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I Pedro.3:7.</a:t>
            </a:r>
            <a:r>
              <a:rPr lang="es-NI"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Ustedes, maridos, igualmente, convivan de manera comprensiva con sus mujeres, como con un vaso más frágil, puesto que es mujer, dándole honor por ser heredera como ustedes de la gracia de la vida,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para que sus oraciones no sean estorbadas.</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Las relaciones familiares afectan nuestro culto a Dios. </a:t>
            </a:r>
          </a:p>
          <a:p>
            <a:r>
              <a:rPr lang="es-ES" b="1" dirty="0">
                <a:solidFill>
                  <a:schemeClr val="bg1"/>
                </a:solidFill>
                <a:latin typeface="Maiandra GD" panose="020E0502030308020204" pitchFamily="34" charset="0"/>
              </a:rPr>
              <a:t>La verdad es que toda relación humana lo afecta.</a:t>
            </a:r>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71307691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232452"/>
            <a:ext cx="5317435" cy="5625547"/>
          </a:xfrm>
        </p:spPr>
        <p:txBody>
          <a:bodyPr/>
          <a:lstStyle/>
          <a:p>
            <a:pPr algn="ctr"/>
            <a:r>
              <a:rPr lang="es-ES" b="1" u="sng" dirty="0">
                <a:effectLst>
                  <a:outerShdw blurRad="38100" dist="38100" dir="2700000" algn="tl">
                    <a:srgbClr val="000000">
                      <a:alpha val="43137"/>
                    </a:srgbClr>
                  </a:outerShdw>
                </a:effectLst>
                <a:highlight>
                  <a:srgbClr val="FF9999"/>
                </a:highlight>
                <a:latin typeface="Maiandra GD" panose="020E0502030308020204" pitchFamily="34" charset="0"/>
              </a:rPr>
              <a:t>"Anda tú".</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Jesús no dice. </a:t>
            </a:r>
          </a:p>
          <a:p>
            <a:r>
              <a:rPr lang="es-ES" b="1" dirty="0">
                <a:solidFill>
                  <a:schemeClr val="bg1"/>
                </a:solidFill>
                <a:latin typeface="Maiandra GD" panose="020E0502030308020204" pitchFamily="34" charset="0"/>
              </a:rPr>
              <a:t>"Espera hasta que tu hermano venga a ti“. </a:t>
            </a:r>
          </a:p>
          <a:p>
            <a:pPr algn="ctr"/>
            <a:r>
              <a:rPr lang="es-ES" b="1" u="sng" dirty="0">
                <a:effectLst>
                  <a:outerShdw blurRad="38100" dist="38100" dir="2700000" algn="tl">
                    <a:srgbClr val="000000">
                      <a:alpha val="43137"/>
                    </a:srgbClr>
                  </a:outerShdw>
                </a:effectLst>
                <a:highlight>
                  <a:srgbClr val="CCFF99"/>
                </a:highlight>
                <a:latin typeface="Maiandra GD" panose="020E0502030308020204" pitchFamily="34" charset="0"/>
              </a:rPr>
              <a:t>Sino "anda", de una vez.</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Aun antes de ofrecer culto a Dios.</a:t>
            </a:r>
          </a:p>
          <a:p>
            <a:r>
              <a:rPr lang="es-ES" b="1" dirty="0">
                <a:solidFill>
                  <a:schemeClr val="bg1"/>
                </a:solidFill>
                <a:latin typeface="Maiandra GD" panose="020E0502030308020204" pitchFamily="34" charset="0"/>
              </a:rPr>
              <a:t>El que ofende a otro, debe buscarlo cuanto antes. </a:t>
            </a:r>
          </a:p>
          <a:p>
            <a:r>
              <a:rPr lang="es-ES" b="1" dirty="0">
                <a:solidFill>
                  <a:schemeClr val="bg1"/>
                </a:solidFill>
                <a:latin typeface="Maiandra GD" panose="020E0502030308020204" pitchFamily="34" charset="0"/>
              </a:rPr>
              <a:t>Él culpable debe tomar la iniciativa. </a:t>
            </a:r>
          </a:p>
          <a:p>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318294524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normAutofit lnSpcReduction="10000"/>
          </a:bodyPr>
          <a:lstStyle/>
          <a:p>
            <a:r>
              <a:rPr lang="es-ES" b="1" dirty="0">
                <a:solidFill>
                  <a:schemeClr val="bg1"/>
                </a:solidFill>
                <a:latin typeface="Maiandra GD" panose="020E0502030308020204" pitchFamily="34" charset="0"/>
              </a:rPr>
              <a:t>Debe encontrar al hermano ofendido para pedirle perdón.</a:t>
            </a:r>
          </a:p>
          <a:p>
            <a:pPr algn="ctr"/>
            <a:r>
              <a:rPr lang="es-NI"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Mateo.18:15.</a:t>
            </a:r>
            <a:r>
              <a:rPr lang="es-NI"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»Si tu hermano peca, ve y repréndelo a solas;</a:t>
            </a:r>
            <a:r>
              <a:rPr lang="es-ES" b="1" dirty="0">
                <a:solidFill>
                  <a:schemeClr val="bg1"/>
                </a:solidFill>
                <a:latin typeface="Maiandra GD" panose="020E0502030308020204" pitchFamily="34" charset="0"/>
              </a:rPr>
              <a:t> si te escucha, has ganado a tu hermano. </a:t>
            </a:r>
            <a:endParaRPr lang="es-NI" b="1" dirty="0">
              <a:solidFill>
                <a:schemeClr val="bg1"/>
              </a:solidFill>
              <a:latin typeface="Maiandra GD" panose="020E0502030308020204" pitchFamily="34" charset="0"/>
            </a:endParaRPr>
          </a:p>
          <a:p>
            <a:r>
              <a:rPr lang="es-ES" b="1" dirty="0">
                <a:solidFill>
                  <a:schemeClr val="bg1"/>
                </a:solidFill>
                <a:latin typeface="Maiandra GD" panose="020E0502030308020204" pitchFamily="34" charset="0"/>
              </a:rPr>
              <a:t>Es decir, también Él ofendido debe buscar al ofensor. </a:t>
            </a:r>
          </a:p>
          <a:p>
            <a:pPr algn="ctr"/>
            <a:r>
              <a:rPr lang="es-ES" b="1" u="sng" dirty="0">
                <a:solidFill>
                  <a:schemeClr val="bg1"/>
                </a:solidFill>
                <a:effectLst>
                  <a:outerShdw blurRad="38100" dist="38100" dir="2700000" algn="tl">
                    <a:srgbClr val="000000">
                      <a:alpha val="43137"/>
                    </a:srgbClr>
                  </a:outerShdw>
                </a:effectLst>
                <a:highlight>
                  <a:srgbClr val="D60093"/>
                </a:highlight>
                <a:latin typeface="Maiandra GD" panose="020E0502030308020204" pitchFamily="34" charset="0"/>
              </a:rPr>
              <a:t>Anda tú.</a:t>
            </a:r>
            <a:r>
              <a:rPr lang="es-ES" b="1" dirty="0">
                <a:solidFill>
                  <a:schemeClr val="bg1"/>
                </a:solidFill>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Ve tú.</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Y Él ofendido debe buscar al ofensor. </a:t>
            </a: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280494945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normAutofit lnSpcReduction="10000"/>
          </a:bodyPr>
          <a:lstStyle/>
          <a:p>
            <a:r>
              <a:rPr lang="es-ES" b="1" dirty="0">
                <a:solidFill>
                  <a:schemeClr val="bg1"/>
                </a:solidFill>
                <a:latin typeface="Maiandra GD" panose="020E0502030308020204" pitchFamily="34" charset="0"/>
              </a:rPr>
              <a:t>Que maravilloso seria que tanto ofensor como ofendido se buscaran ambos.</a:t>
            </a:r>
          </a:p>
          <a:p>
            <a:r>
              <a:rPr lang="es-NI" b="1" dirty="0">
                <a:solidFill>
                  <a:schemeClr val="bg1"/>
                </a:solidFill>
                <a:latin typeface="Maiandra GD" panose="020E0502030308020204" pitchFamily="34" charset="0"/>
              </a:rPr>
              <a:t>Cristo no dice. </a:t>
            </a:r>
          </a:p>
          <a:p>
            <a:r>
              <a:rPr lang="es-ES" b="1" dirty="0">
                <a:solidFill>
                  <a:schemeClr val="bg1"/>
                </a:solidFill>
                <a:latin typeface="Maiandra GD" panose="020E0502030308020204" pitchFamily="34" charset="0"/>
              </a:rPr>
              <a:t>"Quéjate y murmura del hermano con todo el mundo“. </a:t>
            </a:r>
          </a:p>
          <a:p>
            <a:r>
              <a:rPr lang="es-ES" b="1" dirty="0">
                <a:solidFill>
                  <a:schemeClr val="bg1"/>
                </a:solidFill>
                <a:latin typeface="Maiandra GD" panose="020E0502030308020204" pitchFamily="34" charset="0"/>
              </a:rPr>
              <a:t>Sino "anda", "ve" a Él en persona, y de manera responsable y madura resuelve el problema. </a:t>
            </a:r>
          </a:p>
          <a:p>
            <a:r>
              <a:rPr lang="es-ES" b="1" dirty="0">
                <a:solidFill>
                  <a:schemeClr val="bg1"/>
                </a:solidFill>
                <a:latin typeface="Maiandra GD" panose="020E0502030308020204" pitchFamily="34" charset="0"/>
              </a:rPr>
              <a:t>Si los dos hacen la voluntad de Cristo, se encontrarán en el camino buscándose Él uno al otro. </a:t>
            </a: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51286301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a:bodyPr>
          <a:lstStyle/>
          <a:p>
            <a:pPr algn="ctr"/>
            <a:r>
              <a:rPr lang="es-ES" sz="6600" b="1" u="sng" dirty="0">
                <a:effectLst>
                  <a:outerShdw blurRad="38100" dist="38100" dir="2700000" algn="tl">
                    <a:srgbClr val="000000">
                      <a:alpha val="43137"/>
                    </a:srgbClr>
                  </a:outerShdw>
                </a:effectLst>
                <a:latin typeface="Maiandra GD" panose="020E0502030308020204" pitchFamily="34" charset="0"/>
              </a:rPr>
              <a:t>INTRODUCCIÓN:</a:t>
            </a:r>
            <a:endParaRPr lang="es-NI" sz="6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normAutofit lnSpcReduction="10000"/>
          </a:bodyPr>
          <a:lstStyle/>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»Ponte de acuerdo pronto con tu adversario mientras vas con él por el camino,</a:t>
            </a:r>
            <a:r>
              <a:rPr lang="es-ES" b="1" dirty="0">
                <a:solidFill>
                  <a:schemeClr val="bg1"/>
                </a:solidFill>
                <a:latin typeface="Maiandra GD" panose="020E0502030308020204" pitchFamily="34" charset="0"/>
              </a:rPr>
              <a:t> no sea que tu adversario te entregue al juez, y el juez al guardia, y seas echado en la cárcel. </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V.26.</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»En verdad te digo que no saldrás de allí hasta que hayas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pagado el último centavo.</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El propósito principal de ofrecer sacrificios y ofrendas a Dios es para reconciliarnos con El.</a:t>
            </a:r>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30999756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lstStyle/>
          <a:p>
            <a:r>
              <a:rPr lang="es-ES" b="1" dirty="0">
                <a:solidFill>
                  <a:schemeClr val="bg1"/>
                </a:solidFill>
                <a:latin typeface="Maiandra GD" panose="020E0502030308020204" pitchFamily="34" charset="0"/>
              </a:rPr>
              <a:t>¡Qué cambio habría en las iglesias de Cristo si los miembros creyeran y practicaran esta enseñanza!</a:t>
            </a:r>
          </a:p>
          <a:p>
            <a:r>
              <a:rPr lang="es-ES" b="1" dirty="0">
                <a:solidFill>
                  <a:schemeClr val="bg1"/>
                </a:solidFill>
                <a:latin typeface="Maiandra GD" panose="020E0502030308020204" pitchFamily="34" charset="0"/>
              </a:rPr>
              <a:t>La triste verdad es que muchos miembros de la iglesia prefieren hablar de los errores de los sectarios en lugar de oír esta enseñanza.</a:t>
            </a:r>
          </a:p>
          <a:p>
            <a:r>
              <a:rPr lang="es-ES" b="1" dirty="0">
                <a:solidFill>
                  <a:schemeClr val="bg1"/>
                </a:solidFill>
                <a:latin typeface="Maiandra GD" panose="020E0502030308020204" pitchFamily="34" charset="0"/>
              </a:rPr>
              <a:t>El pecado que cometemos contra Él hermano también nos separa de Dios. </a:t>
            </a:r>
          </a:p>
          <a:p>
            <a:pPr algn="ctr"/>
            <a:r>
              <a:rPr lang="es-NI"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Isaias.59:1-2.</a:t>
            </a:r>
            <a:r>
              <a:rPr lang="es-NI" b="1" dirty="0">
                <a:solidFill>
                  <a:schemeClr val="bg1"/>
                </a:solidFill>
                <a:latin typeface="Maiandra GD" panose="020E0502030308020204" pitchFamily="34" charset="0"/>
              </a:rPr>
              <a:t> </a:t>
            </a: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229556105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normAutofit fontScale="92500"/>
          </a:bodyPr>
          <a:lstStyle/>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La mano del SEÑOR no se ha acortado para salvar;</a:t>
            </a:r>
            <a:r>
              <a:rPr lang="es-ES" b="1" dirty="0">
                <a:solidFill>
                  <a:schemeClr val="bg1"/>
                </a:solidFill>
                <a:latin typeface="Maiandra GD" panose="020E0502030308020204" pitchFamily="34" charset="0"/>
              </a:rPr>
              <a:t> Ni Su oído se ha endurecido para oír. </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V.2.</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Pero las iniquidades de ustedes han hecho separación entre ustedes y su Dios,</a:t>
            </a:r>
            <a:r>
              <a:rPr lang="es-ES" b="1" dirty="0">
                <a:solidFill>
                  <a:schemeClr val="bg1"/>
                </a:solidFill>
                <a:latin typeface="Maiandra GD" panose="020E0502030308020204" pitchFamily="34" charset="0"/>
              </a:rPr>
              <a:t> Y los pecados le han hecho esconder Su rostro para no escucharlos. </a:t>
            </a:r>
            <a:endParaRPr lang="es-NI" b="1" dirty="0">
              <a:solidFill>
                <a:schemeClr val="bg1"/>
              </a:solidFill>
              <a:latin typeface="Maiandra GD" panose="020E0502030308020204" pitchFamily="34" charset="0"/>
            </a:endParaRPr>
          </a:p>
          <a:p>
            <a:r>
              <a:rPr lang="es-ES" b="1" dirty="0">
                <a:solidFill>
                  <a:schemeClr val="bg1"/>
                </a:solidFill>
                <a:latin typeface="Maiandra GD" panose="020E0502030308020204" pitchFamily="34" charset="0"/>
              </a:rPr>
              <a:t>Los profetas hablan mucho de pecados tales como oprimir y defraudar al hermano, venderlo por un par de zapatos, etc. </a:t>
            </a: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395848941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lstStyle/>
          <a:p>
            <a:pPr algn="ctr"/>
            <a:r>
              <a:rPr lang="es-NI"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Oseas.12:6-8.</a:t>
            </a:r>
          </a:p>
          <a:p>
            <a:r>
              <a:rPr lang="es-ES" b="1" dirty="0">
                <a:solidFill>
                  <a:schemeClr val="bg1"/>
                </a:solidFill>
                <a:latin typeface="Maiandra GD" panose="020E0502030308020204" pitchFamily="34" charset="0"/>
              </a:rPr>
              <a:t>Y tú, vuelve a tu Dios, Practica la misericordia y la justicia,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Y espera siempre en tu Dios.</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Debian de practicar la misericordia la justicia.</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V.7.</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A un mercader, en cuyas manos hay balanzas falsas,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Le gusta oprimir.</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V.8.</a:t>
            </a:r>
          </a:p>
          <a:p>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74055297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lstStyle/>
          <a:p>
            <a:r>
              <a:rPr lang="es-ES" b="1" dirty="0">
                <a:solidFill>
                  <a:schemeClr val="bg1"/>
                </a:solidFill>
                <a:latin typeface="Maiandra GD" panose="020E0502030308020204" pitchFamily="34" charset="0"/>
              </a:rPr>
              <a:t>Efraín ha dicho: «Ciertamente me he enriquecido, He adquirido riquezas para mí;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En todos mis trabajos no hallarán en mí Iniquidad alguna que sea pecado».</a:t>
            </a:r>
            <a:r>
              <a:rPr lang="es-ES" b="1" dirty="0">
                <a:solidFill>
                  <a:schemeClr val="bg1"/>
                </a:solidFill>
                <a:latin typeface="Maiandra GD" panose="020E0502030308020204" pitchFamily="34" charset="0"/>
              </a:rPr>
              <a:t> </a:t>
            </a:r>
          </a:p>
          <a:p>
            <a:pPr algn="ctr"/>
            <a:r>
              <a:rPr lang="es-NI"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Amós.5:10-12.</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Los príncipes de Judá son como los que mueven los linderos;</a:t>
            </a:r>
            <a:r>
              <a:rPr lang="es-ES" b="1" dirty="0">
                <a:solidFill>
                  <a:schemeClr val="bg1"/>
                </a:solidFill>
                <a:latin typeface="Maiandra GD" panose="020E0502030308020204" pitchFamily="34" charset="0"/>
              </a:rPr>
              <a:t> Sobre ellos derramaré Mi furor como agua. </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V.11.</a:t>
            </a:r>
            <a:endParaRPr lang="es-NI"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287082882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normAutofit lnSpcReduction="10000"/>
          </a:bodyPr>
          <a:lstStyle/>
          <a:p>
            <a:r>
              <a:rPr lang="es-ES" b="1" dirty="0">
                <a:solidFill>
                  <a:schemeClr val="bg1"/>
                </a:solidFill>
                <a:latin typeface="Maiandra GD" panose="020E0502030308020204" pitchFamily="34" charset="0"/>
              </a:rPr>
              <a:t>Efraín está oprimido, quebrantado por el juicio,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Porque insistía en seguir mandato de hombre.</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V.12.</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Yo, pues, soy como polilla para Efraín,</a:t>
            </a:r>
            <a:r>
              <a:rPr lang="es-ES" b="1" dirty="0">
                <a:solidFill>
                  <a:schemeClr val="bg1"/>
                </a:solidFill>
                <a:latin typeface="Maiandra GD" panose="020E0502030308020204" pitchFamily="34" charset="0"/>
              </a:rPr>
              <a:t> Y como carcoma para la casa de Judá. </a:t>
            </a:r>
          </a:p>
          <a:p>
            <a:r>
              <a:rPr lang="es-ES" b="1" dirty="0">
                <a:solidFill>
                  <a:schemeClr val="bg1"/>
                </a:solidFill>
                <a:latin typeface="Maiandra GD" panose="020E0502030308020204" pitchFamily="34" charset="0"/>
              </a:rPr>
              <a:t>¿Cuántos hermanos ofrecen culto a Dios semana tras semana sin recordar esto? </a:t>
            </a:r>
          </a:p>
          <a:p>
            <a:r>
              <a:rPr lang="es-ES" b="1" dirty="0">
                <a:solidFill>
                  <a:schemeClr val="bg1"/>
                </a:solidFill>
                <a:latin typeface="Maiandra GD" panose="020E0502030308020204" pitchFamily="34" charset="0"/>
              </a:rPr>
              <a:t>¿Mucho menos reconciliarse unos con otros?</a:t>
            </a:r>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315828269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lstStyle/>
          <a:p>
            <a:r>
              <a:rPr lang="es-ES" b="1" dirty="0">
                <a:solidFill>
                  <a:schemeClr val="bg1"/>
                </a:solidFill>
                <a:latin typeface="Maiandra GD" panose="020E0502030308020204" pitchFamily="34" charset="0"/>
              </a:rPr>
              <a:t>¿Cuántos hermanos ofrecen culto a Dios y ni siquiera quieren saludarse unos a otros?. </a:t>
            </a:r>
          </a:p>
          <a:p>
            <a:r>
              <a:rPr lang="es-ES" b="1" dirty="0">
                <a:solidFill>
                  <a:schemeClr val="bg1"/>
                </a:solidFill>
                <a:latin typeface="Maiandra GD" panose="020E0502030308020204" pitchFamily="34" charset="0"/>
              </a:rPr>
              <a:t>¿Creemos, quizá, que Dios hará acepción de personas porque nosotros somos "la iglesia verdadera"? </a:t>
            </a:r>
          </a:p>
          <a:p>
            <a:r>
              <a:rPr lang="es-ES" b="1" dirty="0">
                <a:solidFill>
                  <a:schemeClr val="bg1"/>
                </a:solidFill>
                <a:latin typeface="Maiandra GD" panose="020E0502030308020204" pitchFamily="34" charset="0"/>
              </a:rPr>
              <a:t>La triste verdad es que hay muchos sectarios que practican esta enseñanza más que algunos hermanos.</a:t>
            </a:r>
          </a:p>
          <a:p>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298152405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D60093"/>
                </a:highlight>
                <a:latin typeface="Maiandra GD" panose="020E0502030308020204" pitchFamily="34" charset="0"/>
              </a:rPr>
              <a:t>"Ponte de acuerdo con tu adversario pronto".</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Mateo5:25.</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»Ponte de acuerdo pronto con tu adversario mientras vas con él por el camino,</a:t>
            </a:r>
            <a:r>
              <a:rPr lang="es-ES" b="1" dirty="0">
                <a:solidFill>
                  <a:schemeClr val="bg1"/>
                </a:solidFill>
                <a:latin typeface="Maiandra GD" panose="020E0502030308020204" pitchFamily="34" charset="0"/>
              </a:rPr>
              <a:t> no sea que tu adversario te entregue al juez, y el juez al guardia, y seas echado en la cárcel. </a:t>
            </a:r>
          </a:p>
          <a:p>
            <a:r>
              <a:rPr lang="es-ES" b="1" dirty="0">
                <a:solidFill>
                  <a:schemeClr val="bg1"/>
                </a:solidFill>
                <a:latin typeface="Maiandra GD" panose="020E0502030308020204" pitchFamily="34" charset="0"/>
              </a:rPr>
              <a:t>Este caso trata de alguien que debe dinero a otro. </a:t>
            </a:r>
          </a:p>
          <a:p>
            <a:r>
              <a:rPr lang="es-ES" b="1" dirty="0">
                <a:solidFill>
                  <a:schemeClr val="bg1"/>
                </a:solidFill>
                <a:latin typeface="Maiandra GD" panose="020E0502030308020204" pitchFamily="34" charset="0"/>
              </a:rPr>
              <a:t>Conviene pagar al acreedor ("adversario")</a:t>
            </a:r>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339812580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lstStyle/>
          <a:p>
            <a:r>
              <a:rPr lang="es-ES" b="1" dirty="0">
                <a:solidFill>
                  <a:schemeClr val="bg1"/>
                </a:solidFill>
                <a:latin typeface="Maiandra GD" panose="020E0502030308020204" pitchFamily="34" charset="0"/>
              </a:rPr>
              <a:t>O hacer algún arreglo con Él, cuanto antes, para evitar más problemas.</a:t>
            </a:r>
          </a:p>
          <a:p>
            <a:r>
              <a:rPr lang="es-ES" b="1" dirty="0">
                <a:solidFill>
                  <a:schemeClr val="bg1"/>
                </a:solidFill>
                <a:latin typeface="Maiandra GD" panose="020E0502030308020204" pitchFamily="34" charset="0"/>
              </a:rPr>
              <a:t>Tales problemas siempre crecen si no se busca muy pronto una solución. </a:t>
            </a:r>
          </a:p>
          <a:p>
            <a:r>
              <a:rPr lang="es-ES" b="1" dirty="0">
                <a:solidFill>
                  <a:schemeClr val="bg1"/>
                </a:solidFill>
                <a:latin typeface="Maiandra GD" panose="020E0502030308020204" pitchFamily="34" charset="0"/>
              </a:rPr>
              <a:t>¡Crucifiqué el orgullo egoísta!</a:t>
            </a:r>
          </a:p>
          <a:p>
            <a:r>
              <a:rPr lang="es-ES" b="1" dirty="0">
                <a:solidFill>
                  <a:schemeClr val="bg1"/>
                </a:solidFill>
                <a:latin typeface="Maiandra GD" panose="020E0502030308020204" pitchFamily="34" charset="0"/>
              </a:rPr>
              <a:t>Es más fácil solucionar el problema si se hace pronto. </a:t>
            </a:r>
          </a:p>
          <a:p>
            <a:r>
              <a:rPr lang="es-ES" b="1" dirty="0">
                <a:solidFill>
                  <a:schemeClr val="bg1"/>
                </a:solidFill>
                <a:latin typeface="Maiandra GD" panose="020E0502030308020204" pitchFamily="34" charset="0"/>
              </a:rPr>
              <a:t>De otro modo, el problema crece. </a:t>
            </a:r>
          </a:p>
          <a:p>
            <a:r>
              <a:rPr lang="es-ES" b="1" dirty="0">
                <a:solidFill>
                  <a:schemeClr val="bg1"/>
                </a:solidFill>
                <a:latin typeface="Maiandra GD" panose="020E0502030308020204" pitchFamily="34" charset="0"/>
              </a:rPr>
              <a:t>¿Por qué esperar? </a:t>
            </a:r>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81856220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lstStyle/>
          <a:p>
            <a:r>
              <a:rPr lang="es-ES" b="1" dirty="0">
                <a:solidFill>
                  <a:schemeClr val="bg1"/>
                </a:solidFill>
                <a:latin typeface="Maiandra GD" panose="020E0502030308020204" pitchFamily="34" charset="0"/>
              </a:rPr>
              <a:t>Recuérdese que hasta que se arregle el problema con Él hermano, no es posible adorar a Dios.</a:t>
            </a:r>
          </a:p>
          <a:p>
            <a:r>
              <a:rPr lang="es-ES" b="1" dirty="0">
                <a:solidFill>
                  <a:schemeClr val="bg1"/>
                </a:solidFill>
                <a:latin typeface="Maiandra GD" panose="020E0502030308020204" pitchFamily="34" charset="0"/>
              </a:rPr>
              <a:t>Recuerde que la muerte puede llegar o la venida de Jesucristo también.</a:t>
            </a:r>
          </a:p>
          <a:p>
            <a:r>
              <a:rPr lang="es-NI" b="1" dirty="0">
                <a:solidFill>
                  <a:schemeClr val="bg1"/>
                </a:solidFill>
                <a:latin typeface="Maiandra GD" panose="020E0502030308020204" pitchFamily="34" charset="0"/>
              </a:rPr>
              <a:t>Resolvamos nuestros problemas lo más pronto posible, dejemos nuestro YO a un lado.</a:t>
            </a:r>
          </a:p>
          <a:p>
            <a:r>
              <a:rPr lang="es-NI" b="1" dirty="0">
                <a:solidFill>
                  <a:schemeClr val="bg1"/>
                </a:solidFill>
                <a:latin typeface="Maiandra GD" panose="020E0502030308020204" pitchFamily="34" charset="0"/>
              </a:rPr>
              <a:t>Nuestra vanagloria y orgullo.</a:t>
            </a: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36901863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normAutofit fontScale="92500" lnSpcReduction="10000"/>
          </a:bodyPr>
          <a:lstStyle/>
          <a:p>
            <a:r>
              <a:rPr lang="es-NI" b="1" dirty="0">
                <a:solidFill>
                  <a:schemeClr val="bg1"/>
                </a:solidFill>
                <a:latin typeface="Maiandra GD" panose="020E0502030308020204" pitchFamily="34" charset="0"/>
              </a:rPr>
              <a:t>No seamos como Evodia y Síntique.</a:t>
            </a:r>
          </a:p>
          <a:p>
            <a:pPr algn="ctr"/>
            <a:r>
              <a:rPr lang="es-NI"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Filipenses.4:2-3.</a:t>
            </a:r>
          </a:p>
          <a:p>
            <a:r>
              <a:rPr lang="es-ES" b="1" dirty="0">
                <a:solidFill>
                  <a:schemeClr val="bg1"/>
                </a:solidFill>
                <a:latin typeface="Maiandra GD" panose="020E0502030308020204" pitchFamily="34" charset="0"/>
              </a:rPr>
              <a:t>Ruego a Evodia y a Síntique,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que vivan en armonía en el Señor.</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V.3.</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En verdad, fiel compañero, también te ruego que ayudes a estas mujeres</a:t>
            </a:r>
            <a:r>
              <a:rPr lang="es-ES" b="1" dirty="0">
                <a:solidFill>
                  <a:schemeClr val="bg1"/>
                </a:solidFill>
                <a:latin typeface="Maiandra GD" panose="020E0502030308020204" pitchFamily="34" charset="0"/>
              </a:rPr>
              <a:t> que han compartido mis luchas en la causa del evangelio, junto con Clemente y los demás colaboradores míos, cuyos nombres están en el libro de la vida. </a:t>
            </a:r>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249829681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a:bodyPr>
          <a:lstStyle/>
          <a:p>
            <a:pPr algn="ctr"/>
            <a:r>
              <a:rPr lang="es-ES" sz="6600" b="1" u="sng" dirty="0">
                <a:effectLst>
                  <a:outerShdw blurRad="38100" dist="38100" dir="2700000" algn="tl">
                    <a:srgbClr val="000000">
                      <a:alpha val="43137"/>
                    </a:srgbClr>
                  </a:outerShdw>
                </a:effectLst>
                <a:latin typeface="Maiandra GD" panose="020E0502030308020204" pitchFamily="34" charset="0"/>
              </a:rPr>
              <a:t>INTRODUCCIÓN:</a:t>
            </a:r>
            <a:endParaRPr lang="es-NI" sz="6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lstStyle/>
          <a:p>
            <a:r>
              <a:rPr lang="es-ES" b="1" dirty="0">
                <a:solidFill>
                  <a:schemeClr val="bg1"/>
                </a:solidFill>
                <a:latin typeface="Maiandra GD" panose="020E0502030308020204" pitchFamily="34" charset="0"/>
              </a:rPr>
              <a:t>Sería absurdo, pues, presentar ofrenda a Dios antes de arrepentirnos y corregir el mal que nos apartó de Dios.</a:t>
            </a:r>
          </a:p>
          <a:p>
            <a:r>
              <a:rPr lang="es-NI" b="1" dirty="0">
                <a:solidFill>
                  <a:schemeClr val="bg1"/>
                </a:solidFill>
                <a:latin typeface="Maiandra GD" panose="020E0502030308020204" pitchFamily="34" charset="0"/>
              </a:rPr>
              <a:t>De nada serviría nuestra ofrenda adoración a Dios, sino no hay verdadero arrepentimiento.</a:t>
            </a:r>
          </a:p>
          <a:p>
            <a:r>
              <a:rPr lang="es-NI" b="1" dirty="0">
                <a:solidFill>
                  <a:schemeClr val="bg1"/>
                </a:solidFill>
                <a:latin typeface="Maiandra GD" panose="020E0502030308020204" pitchFamily="34" charset="0"/>
              </a:rPr>
              <a:t>El arrepentimiento nos llevara a arreglar los problemas o el pecado que hayamos cometidos, para estar bien delante de Dios.</a:t>
            </a: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274820427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a:bodyPr>
          <a:lstStyle/>
          <a:p>
            <a:pPr algn="ctr"/>
            <a:r>
              <a:rPr lang="es-NI" sz="7200" b="1" u="sng" dirty="0">
                <a:effectLst>
                  <a:outerShdw blurRad="38100" dist="38100" dir="2700000" algn="tl">
                    <a:srgbClr val="000000">
                      <a:alpha val="43137"/>
                    </a:srgbClr>
                  </a:outerShdw>
                </a:effectLst>
                <a:latin typeface="Maiandra GD" panose="020E0502030308020204" pitchFamily="34" charset="0"/>
              </a:rPr>
              <a:t>CONCLUSIÓN:</a:t>
            </a: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lstStyle/>
          <a:p>
            <a:r>
              <a:rPr lang="es-ES" b="1" dirty="0">
                <a:solidFill>
                  <a:schemeClr val="bg1"/>
                </a:solidFill>
                <a:latin typeface="Maiandra GD" panose="020E0502030308020204" pitchFamily="34" charset="0"/>
              </a:rPr>
              <a:t>Dios desea que hagamos frutos dignos de arrepentimiento. </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Mateo.3:8.</a:t>
            </a:r>
          </a:p>
          <a:p>
            <a:r>
              <a:rPr lang="es-ES" b="1" dirty="0">
                <a:solidFill>
                  <a:schemeClr val="bg1"/>
                </a:solidFill>
                <a:latin typeface="Maiandra GD" panose="020E0502030308020204" pitchFamily="34" charset="0"/>
              </a:rPr>
              <a:t>Por tanto,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dad frutos dignos de arrepentimiento;</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Y hacer frutos dignos de arrepentimiento es restituir el daño que hayamos hecho.</a:t>
            </a:r>
          </a:p>
          <a:p>
            <a:r>
              <a:rPr lang="es-ES" b="1" dirty="0">
                <a:solidFill>
                  <a:schemeClr val="bg1"/>
                </a:solidFill>
                <a:latin typeface="Maiandra GD" panose="020E0502030308020204" pitchFamily="34" charset="0"/>
              </a:rPr>
              <a:t>Un arrepentimiento sin frutos dignos de ese arrepentimiento no valdrá de nada es engañarnos nosotros mismos.</a:t>
            </a:r>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142112230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a:extLst>
              <a:ext uri="{FF2B5EF4-FFF2-40B4-BE49-F238E27FC236}">
                <a16:creationId xmlns:a16="http://schemas.microsoft.com/office/drawing/2014/main" id="{79C5EFC5-4953-9DE2-2CBB-C2A6BEAD0D45}"/>
              </a:ext>
            </a:extLst>
          </p:cNvPr>
          <p:cNvSpPr txBox="1"/>
          <p:nvPr/>
        </p:nvSpPr>
        <p:spPr>
          <a:xfrm>
            <a:off x="75877" y="1670603"/>
            <a:ext cx="2371862" cy="507831"/>
          </a:xfrm>
          <a:prstGeom prst="rect">
            <a:avLst/>
          </a:prstGeom>
          <a:noFill/>
        </p:spPr>
        <p:txBody>
          <a:bodyPr>
            <a:spAutoFit/>
          </a:bodyPr>
          <a:lstStyle/>
          <a:p>
            <a:pPr algn="ctr" defTabSz="514298">
              <a:defRPr/>
            </a:pPr>
            <a:r>
              <a:rPr lang="es-CL" sz="1350" b="1" dirty="0">
                <a:ln w="0"/>
                <a:solidFill>
                  <a:srgbClr val="C00000"/>
                </a:solidFill>
                <a:effectLst>
                  <a:reflection blurRad="6350" stA="91000" endPos="7000" dir="5400000" sy="-90000" algn="bl" rotWithShape="0"/>
                </a:effectLst>
                <a:latin typeface="Cambria" charset="0"/>
                <a:ea typeface="Cambria" charset="0"/>
                <a:cs typeface="Cambria" charset="0"/>
              </a:rPr>
              <a:t>¿</a:t>
            </a:r>
            <a:r>
              <a:rPr lang="es-CL" sz="1350" dirty="0">
                <a:ln w="0"/>
                <a:solidFill>
                  <a:srgbClr val="002060"/>
                </a:solidFill>
                <a:effectLst>
                  <a:reflection blurRad="6350" stA="91000" endPos="7000" dir="5400000" sy="-90000" algn="bl" rotWithShape="0"/>
                </a:effectLst>
                <a:latin typeface="Al Bayan Plain" charset="-78"/>
                <a:ea typeface="Al Bayan Plain" charset="-78"/>
                <a:cs typeface="Al Bayan Plain" charset="-78"/>
              </a:rPr>
              <a:t>Que debo hacer </a:t>
            </a:r>
          </a:p>
          <a:p>
            <a:pPr algn="ctr" defTabSz="514298">
              <a:defRPr/>
            </a:pPr>
            <a:r>
              <a:rPr lang="es-CL" sz="1350" dirty="0">
                <a:ln w="0"/>
                <a:solidFill>
                  <a:srgbClr val="002060"/>
                </a:solidFill>
                <a:effectLst>
                  <a:reflection blurRad="6350" stA="91000" endPos="7000" dir="5400000" sy="-90000" algn="bl" rotWithShape="0"/>
                </a:effectLst>
                <a:latin typeface="Al Bayan Plain" charset="-78"/>
                <a:ea typeface="Al Bayan Plain" charset="-78"/>
                <a:cs typeface="Al Bayan Plain" charset="-78"/>
              </a:rPr>
              <a:t>para ser  salvo…</a:t>
            </a:r>
            <a:r>
              <a:rPr lang="es-CL" sz="1350" b="1" dirty="0">
                <a:ln w="0"/>
                <a:solidFill>
                  <a:srgbClr val="C00000"/>
                </a:solidFill>
                <a:effectLst>
                  <a:reflection blurRad="6350" stA="91000" endPos="7000" dir="5400000" sy="-90000" algn="bl" rotWithShape="0"/>
                </a:effectLst>
                <a:latin typeface="Cambria" charset="0"/>
                <a:ea typeface="Cambria" charset="0"/>
                <a:cs typeface="Cambria" charset="0"/>
              </a:rPr>
              <a:t>?</a:t>
            </a:r>
          </a:p>
        </p:txBody>
      </p:sp>
      <p:pic>
        <p:nvPicPr>
          <p:cNvPr id="4" name="Picture 2" descr="C:\Users\Emilio\Downloads\images (7).jpg">
            <a:extLst>
              <a:ext uri="{FF2B5EF4-FFF2-40B4-BE49-F238E27FC236}">
                <a16:creationId xmlns:a16="http://schemas.microsoft.com/office/drawing/2014/main" id="{0446778D-E693-90B8-0D0F-2070D29E1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9" y="3938380"/>
            <a:ext cx="1895918" cy="291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ipse 4">
            <a:extLst>
              <a:ext uri="{FF2B5EF4-FFF2-40B4-BE49-F238E27FC236}">
                <a16:creationId xmlns:a16="http://schemas.microsoft.com/office/drawing/2014/main" id="{4576378A-A95F-E39C-A19F-1D437D74B7A3}"/>
              </a:ext>
            </a:extLst>
          </p:cNvPr>
          <p:cNvSpPr/>
          <p:nvPr/>
        </p:nvSpPr>
        <p:spPr>
          <a:xfrm>
            <a:off x="3717132" y="1606155"/>
            <a:ext cx="1654969" cy="7965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14298">
              <a:defRPr/>
            </a:pPr>
            <a:r>
              <a:rPr lang="es-ES" sz="3300" b="1" dirty="0">
                <a:solidFill>
                  <a:sysClr val="windowText" lastClr="000000"/>
                </a:solidFill>
                <a:latin typeface="Cambria" charset="0"/>
                <a:ea typeface="Cambria" charset="0"/>
                <a:cs typeface="Cambria" charset="0"/>
              </a:rPr>
              <a:t>DIOS</a:t>
            </a:r>
          </a:p>
        </p:txBody>
      </p:sp>
      <p:sp>
        <p:nvSpPr>
          <p:cNvPr id="6" name="CuadroTexto 5">
            <a:extLst>
              <a:ext uri="{FF2B5EF4-FFF2-40B4-BE49-F238E27FC236}">
                <a16:creationId xmlns:a16="http://schemas.microsoft.com/office/drawing/2014/main" id="{11CA3919-7DE0-B10A-51EB-97EA0C15903F}"/>
              </a:ext>
            </a:extLst>
          </p:cNvPr>
          <p:cNvSpPr txBox="1">
            <a:spLocks noChangeArrowheads="1"/>
          </p:cNvSpPr>
          <p:nvPr/>
        </p:nvSpPr>
        <p:spPr bwMode="auto">
          <a:xfrm>
            <a:off x="5884661" y="5313299"/>
            <a:ext cx="31457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defTabSz="514298">
              <a:defRPr/>
            </a:pPr>
            <a:r>
              <a:rPr lang="es-ES" altLang="es-ES" sz="1500" b="1" dirty="0">
                <a:solidFill>
                  <a:schemeClr val="tx1">
                    <a:lumMod val="95000"/>
                    <a:lumOff val="5000"/>
                  </a:schemeClr>
                </a:solidFill>
                <a:latin typeface="Al Nile" charset="-78"/>
                <a:ea typeface="Al Nile" charset="-78"/>
                <a:cs typeface="Al Nile" charset="-78"/>
              </a:rPr>
              <a:t>Cristo es Él Salvador de los que le obedecen </a:t>
            </a:r>
          </a:p>
          <a:p>
            <a:pPr algn="ctr" defTabSz="514298">
              <a:defRPr/>
            </a:pPr>
            <a:r>
              <a:rPr lang="es-ES" altLang="es-ES" sz="1500" b="1" dirty="0">
                <a:solidFill>
                  <a:schemeClr val="bg1"/>
                </a:solidFill>
                <a:latin typeface="Al Nile" charset="-78"/>
                <a:ea typeface="Al Nile" charset="-78"/>
                <a:cs typeface="Al Nile" charset="-78"/>
              </a:rPr>
              <a:t>“…</a:t>
            </a:r>
            <a:r>
              <a:rPr lang="es-ES" altLang="es-ES" sz="1500" i="1"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y habiendo sido perfeccionado, vino a ser autor de eterna salvación para todos los que le obedecen</a:t>
            </a:r>
            <a:r>
              <a:rPr lang="es-ES" altLang="es-ES" sz="1500"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 </a:t>
            </a:r>
            <a:r>
              <a:rPr lang="es-ES" altLang="es-ES" sz="1500" dirty="0">
                <a:ln w="0"/>
                <a:solidFill>
                  <a:schemeClr val="tx1">
                    <a:lumMod val="95000"/>
                    <a:lumOff val="5000"/>
                  </a:schemeClr>
                </a:solidFill>
                <a:effectLst>
                  <a:outerShdw blurRad="38100" dist="25400" dir="5400000" algn="ctr" rotWithShape="0">
                    <a:srgbClr val="6E747A">
                      <a:alpha val="43000"/>
                    </a:srgbClr>
                  </a:outerShdw>
                </a:effectLst>
                <a:latin typeface="Al Nile" charset="-78"/>
                <a:ea typeface="Al Nile" charset="-78"/>
                <a:cs typeface="Al Nile" charset="-78"/>
              </a:rPr>
              <a:t>Hebreos.5:9</a:t>
            </a:r>
            <a:r>
              <a:rPr lang="es-ES" altLang="es-ES" sz="1500"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 </a:t>
            </a:r>
          </a:p>
        </p:txBody>
      </p:sp>
      <p:sp>
        <p:nvSpPr>
          <p:cNvPr id="8" name="CuadroTexto 7">
            <a:extLst>
              <a:ext uri="{FF2B5EF4-FFF2-40B4-BE49-F238E27FC236}">
                <a16:creationId xmlns:a16="http://schemas.microsoft.com/office/drawing/2014/main" id="{B89631D9-40F9-F1CB-3D09-37BCA2C57CA2}"/>
              </a:ext>
            </a:extLst>
          </p:cNvPr>
          <p:cNvSpPr txBox="1">
            <a:spLocks noChangeArrowheads="1"/>
          </p:cNvSpPr>
          <p:nvPr/>
        </p:nvSpPr>
        <p:spPr bwMode="auto">
          <a:xfrm>
            <a:off x="7457553" y="2952715"/>
            <a:ext cx="365522" cy="230832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defTabSz="684213">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defTabSz="684213">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s-ES" altLang="es-ES" sz="2400" dirty="0">
                <a:solidFill>
                  <a:srgbClr val="C00000"/>
                </a:solidFill>
                <a:latin typeface="Britannic Bold" panose="020B0903060703020204" pitchFamily="34" charset="0"/>
              </a:rPr>
              <a:t>P</a:t>
            </a:r>
          </a:p>
          <a:p>
            <a:pPr>
              <a:spcBef>
                <a:spcPct val="0"/>
              </a:spcBef>
              <a:buFontTx/>
              <a:buNone/>
            </a:pPr>
            <a:r>
              <a:rPr lang="es-ES" altLang="es-ES" sz="2400" dirty="0">
                <a:solidFill>
                  <a:srgbClr val="C00000"/>
                </a:solidFill>
                <a:latin typeface="Britannic Bold" panose="020B0903060703020204" pitchFamily="34" charset="0"/>
              </a:rPr>
              <a:t>E</a:t>
            </a:r>
          </a:p>
          <a:p>
            <a:pPr>
              <a:spcBef>
                <a:spcPct val="0"/>
              </a:spcBef>
              <a:buFontTx/>
              <a:buNone/>
            </a:pPr>
            <a:r>
              <a:rPr lang="es-ES" altLang="es-ES" sz="2400" dirty="0">
                <a:solidFill>
                  <a:srgbClr val="C00000"/>
                </a:solidFill>
                <a:latin typeface="Britannic Bold" panose="020B0903060703020204" pitchFamily="34" charset="0"/>
              </a:rPr>
              <a:t>C</a:t>
            </a:r>
          </a:p>
          <a:p>
            <a:pPr>
              <a:spcBef>
                <a:spcPct val="0"/>
              </a:spcBef>
              <a:buFontTx/>
              <a:buNone/>
            </a:pPr>
            <a:r>
              <a:rPr lang="es-ES" altLang="es-ES" sz="2400" dirty="0">
                <a:solidFill>
                  <a:srgbClr val="C00000"/>
                </a:solidFill>
                <a:latin typeface="Britannic Bold" panose="020B0903060703020204" pitchFamily="34" charset="0"/>
              </a:rPr>
              <a:t>A</a:t>
            </a:r>
          </a:p>
          <a:p>
            <a:pPr>
              <a:spcBef>
                <a:spcPct val="0"/>
              </a:spcBef>
              <a:buFontTx/>
              <a:buNone/>
            </a:pPr>
            <a:r>
              <a:rPr lang="es-ES" altLang="es-ES" sz="2400" dirty="0">
                <a:solidFill>
                  <a:srgbClr val="C00000"/>
                </a:solidFill>
                <a:latin typeface="Britannic Bold" panose="020B0903060703020204" pitchFamily="34" charset="0"/>
              </a:rPr>
              <a:t>D</a:t>
            </a:r>
          </a:p>
          <a:p>
            <a:pPr>
              <a:spcBef>
                <a:spcPct val="0"/>
              </a:spcBef>
              <a:buFontTx/>
              <a:buNone/>
            </a:pPr>
            <a:r>
              <a:rPr lang="es-ES" altLang="es-ES" sz="2400" dirty="0">
                <a:solidFill>
                  <a:srgbClr val="C00000"/>
                </a:solidFill>
                <a:latin typeface="Britannic Bold" panose="020B0903060703020204" pitchFamily="34" charset="0"/>
              </a:rPr>
              <a:t>O</a:t>
            </a:r>
            <a:endParaRPr lang="es-ES" altLang="es-ES" sz="1500" dirty="0">
              <a:solidFill>
                <a:srgbClr val="C00000"/>
              </a:solidFill>
              <a:latin typeface="Britannic Bold" panose="020B0903060703020204" pitchFamily="34" charset="0"/>
            </a:endParaRPr>
          </a:p>
        </p:txBody>
      </p:sp>
      <p:pic>
        <p:nvPicPr>
          <p:cNvPr id="9" name="Imagen 8">
            <a:extLst>
              <a:ext uri="{FF2B5EF4-FFF2-40B4-BE49-F238E27FC236}">
                <a16:creationId xmlns:a16="http://schemas.microsoft.com/office/drawing/2014/main" id="{AF349F5E-AC64-0989-2CDB-2C0A5F31EE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0168" y="2922984"/>
            <a:ext cx="982790" cy="223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530D1886-63E9-4AE6-B79D-CF6E9D981291}"/>
              </a:ext>
            </a:extLst>
          </p:cNvPr>
          <p:cNvSpPr txBox="1"/>
          <p:nvPr/>
        </p:nvSpPr>
        <p:spPr>
          <a:xfrm>
            <a:off x="1857379" y="6245656"/>
            <a:ext cx="1783555" cy="323165"/>
          </a:xfrm>
          <a:prstGeom prst="rect">
            <a:avLst/>
          </a:prstGeom>
          <a:solidFill>
            <a:srgbClr val="94C600"/>
          </a:solidFill>
          <a:ln>
            <a:solidFill>
              <a:srgbClr val="92D050"/>
            </a:solidFill>
          </a:ln>
        </p:spPr>
        <p:txBody>
          <a:bodyPr wrap="square">
            <a:spAutoFit/>
          </a:bodyPr>
          <a:lstStyle/>
          <a:p>
            <a:pPr algn="ctr" defTabSz="514298">
              <a:defRPr/>
            </a:pPr>
            <a:r>
              <a:rPr lang="es-ES" sz="1500" b="1" dirty="0">
                <a:solidFill>
                  <a:prstClr val="black"/>
                </a:solidFill>
                <a:latin typeface="Century Gothic"/>
                <a:ea typeface="ＭＳ Ｐゴシック" charset="-128"/>
              </a:rPr>
              <a:t>OIR, Rom.10:17.</a:t>
            </a:r>
          </a:p>
        </p:txBody>
      </p:sp>
      <p:sp>
        <p:nvSpPr>
          <p:cNvPr id="11" name="CuadroTexto 10">
            <a:extLst>
              <a:ext uri="{FF2B5EF4-FFF2-40B4-BE49-F238E27FC236}">
                <a16:creationId xmlns:a16="http://schemas.microsoft.com/office/drawing/2014/main" id="{63BD85DE-6E44-B60B-AEE6-E0D435956483}"/>
              </a:ext>
            </a:extLst>
          </p:cNvPr>
          <p:cNvSpPr txBox="1"/>
          <p:nvPr/>
        </p:nvSpPr>
        <p:spPr>
          <a:xfrm>
            <a:off x="2037994" y="5922491"/>
            <a:ext cx="2137013" cy="323165"/>
          </a:xfrm>
          <a:prstGeom prst="rect">
            <a:avLst/>
          </a:prstGeom>
          <a:solidFill>
            <a:srgbClr val="FFC000"/>
          </a:solidFill>
          <a:ln>
            <a:solidFill>
              <a:srgbClr val="92D050"/>
            </a:solidFill>
          </a:ln>
        </p:spPr>
        <p:txBody>
          <a:bodyPr wrap="square">
            <a:spAutoFit/>
          </a:bodyPr>
          <a:lstStyle/>
          <a:p>
            <a:pPr defTabSz="514298">
              <a:defRPr/>
            </a:pPr>
            <a:r>
              <a:rPr lang="es-ES" sz="1500" b="1" dirty="0">
                <a:solidFill>
                  <a:prstClr val="black"/>
                </a:solidFill>
                <a:latin typeface="Century Gothic"/>
                <a:ea typeface="ＭＳ Ｐゴシック" charset="-128"/>
              </a:rPr>
              <a:t>CREER, Mar.16:15-16.</a:t>
            </a:r>
          </a:p>
        </p:txBody>
      </p:sp>
      <p:sp>
        <p:nvSpPr>
          <p:cNvPr id="12" name="CuadroTexto 11">
            <a:extLst>
              <a:ext uri="{FF2B5EF4-FFF2-40B4-BE49-F238E27FC236}">
                <a16:creationId xmlns:a16="http://schemas.microsoft.com/office/drawing/2014/main" id="{95FE9622-05DA-B1B7-773B-9454F4093B95}"/>
              </a:ext>
            </a:extLst>
          </p:cNvPr>
          <p:cNvSpPr txBox="1"/>
          <p:nvPr/>
        </p:nvSpPr>
        <p:spPr>
          <a:xfrm>
            <a:off x="2254525" y="5599326"/>
            <a:ext cx="2641846" cy="323165"/>
          </a:xfrm>
          <a:prstGeom prst="rect">
            <a:avLst/>
          </a:prstGeom>
          <a:solidFill>
            <a:srgbClr val="00B0F0"/>
          </a:solidFill>
          <a:ln>
            <a:solidFill>
              <a:srgbClr val="92D050"/>
            </a:solidFill>
          </a:ln>
        </p:spPr>
        <p:txBody>
          <a:bodyPr wrap="square">
            <a:spAutoFit/>
          </a:bodyPr>
          <a:lstStyle/>
          <a:p>
            <a:pPr defTabSz="514298">
              <a:defRPr/>
            </a:pPr>
            <a:r>
              <a:rPr lang="es-ES" sz="1500" b="1" dirty="0">
                <a:solidFill>
                  <a:prstClr val="black"/>
                </a:solidFill>
                <a:latin typeface="Century Gothic"/>
                <a:ea typeface="ＭＳ Ｐゴシック" charset="-128"/>
              </a:rPr>
              <a:t>ARREPENTIRSE. Hech.17:30.</a:t>
            </a:r>
          </a:p>
        </p:txBody>
      </p:sp>
      <p:sp>
        <p:nvSpPr>
          <p:cNvPr id="13" name="CuadroTexto 12">
            <a:extLst>
              <a:ext uri="{FF2B5EF4-FFF2-40B4-BE49-F238E27FC236}">
                <a16:creationId xmlns:a16="http://schemas.microsoft.com/office/drawing/2014/main" id="{CDD576C0-B80A-3433-ECAC-660BBBBE4E12}"/>
              </a:ext>
            </a:extLst>
          </p:cNvPr>
          <p:cNvSpPr txBox="1"/>
          <p:nvPr/>
        </p:nvSpPr>
        <p:spPr>
          <a:xfrm>
            <a:off x="2606874" y="5284019"/>
            <a:ext cx="2641846" cy="323165"/>
          </a:xfrm>
          <a:prstGeom prst="rect">
            <a:avLst/>
          </a:prstGeom>
          <a:solidFill>
            <a:srgbClr val="C00000"/>
          </a:solidFill>
          <a:ln>
            <a:solidFill>
              <a:srgbClr val="92D050"/>
            </a:solidFill>
          </a:ln>
        </p:spPr>
        <p:txBody>
          <a:bodyPr wrap="square">
            <a:spAutoFit/>
          </a:bodyPr>
          <a:lstStyle/>
          <a:p>
            <a:pPr defTabSz="514298">
              <a:defRPr/>
            </a:pPr>
            <a:r>
              <a:rPr lang="es-ES" sz="1500" b="1" dirty="0">
                <a:solidFill>
                  <a:schemeClr val="bg1"/>
                </a:solidFill>
                <a:latin typeface="Century Gothic"/>
                <a:ea typeface="ＭＳ Ｐゴシック" charset="-128"/>
              </a:rPr>
              <a:t>CONFESAR. Rom.10:9-10.</a:t>
            </a:r>
          </a:p>
        </p:txBody>
      </p:sp>
      <p:sp>
        <p:nvSpPr>
          <p:cNvPr id="14" name="CuadroTexto 13">
            <a:extLst>
              <a:ext uri="{FF2B5EF4-FFF2-40B4-BE49-F238E27FC236}">
                <a16:creationId xmlns:a16="http://schemas.microsoft.com/office/drawing/2014/main" id="{4EC04EB7-F467-71A3-C7D4-E4A0212AACA8}"/>
              </a:ext>
            </a:extLst>
          </p:cNvPr>
          <p:cNvSpPr txBox="1">
            <a:spLocks noChangeArrowheads="1"/>
          </p:cNvSpPr>
          <p:nvPr/>
        </p:nvSpPr>
        <p:spPr bwMode="auto">
          <a:xfrm>
            <a:off x="2936757" y="4960854"/>
            <a:ext cx="2476500" cy="323165"/>
          </a:xfrm>
          <a:prstGeom prst="rect">
            <a:avLst/>
          </a:prstGeom>
          <a:solidFill>
            <a:srgbClr val="7030A0"/>
          </a:solidFill>
          <a:ln w="9525">
            <a:solidFill>
              <a:srgbClr val="92D050"/>
            </a:solidFill>
            <a:miter lim="800000"/>
            <a:headEnd/>
            <a:tailEnd/>
          </a:ln>
        </p:spPr>
        <p:txBody>
          <a:bodyPr wrap="square">
            <a:spAutoFit/>
          </a:bodyPr>
          <a:lstStyle>
            <a:lvl1pPr defTabSz="684213">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defTabSz="684213">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defTabSz="684213">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s-ES" altLang="es-ES_tradnl" sz="1500" b="1" dirty="0">
                <a:solidFill>
                  <a:schemeClr val="bg1"/>
                </a:solidFill>
                <a:latin typeface="Century Gothic" panose="020B0502020202020204" pitchFamily="34" charset="0"/>
              </a:rPr>
              <a:t>BAUTIZARSE. Hech.2:38.</a:t>
            </a:r>
          </a:p>
        </p:txBody>
      </p:sp>
      <p:sp>
        <p:nvSpPr>
          <p:cNvPr id="15" name="CuadroTexto 14">
            <a:extLst>
              <a:ext uri="{FF2B5EF4-FFF2-40B4-BE49-F238E27FC236}">
                <a16:creationId xmlns:a16="http://schemas.microsoft.com/office/drawing/2014/main" id="{A907AE1B-3B3F-8BAD-2F38-1A11E8E6FC97}"/>
              </a:ext>
            </a:extLst>
          </p:cNvPr>
          <p:cNvSpPr txBox="1"/>
          <p:nvPr/>
        </p:nvSpPr>
        <p:spPr>
          <a:xfrm>
            <a:off x="0" y="2839865"/>
            <a:ext cx="2936757" cy="715581"/>
          </a:xfrm>
          <a:prstGeom prst="rect">
            <a:avLst/>
          </a:prstGeom>
          <a:noFill/>
        </p:spPr>
        <p:txBody>
          <a:bodyPr wrap="square">
            <a:spAutoFit/>
          </a:bodyPr>
          <a:lstStyle/>
          <a:p>
            <a:pPr algn="ctr">
              <a:defRPr/>
            </a:pPr>
            <a:r>
              <a:rPr lang="es-ES" sz="1350" dirty="0">
                <a:ln w="0"/>
                <a:solidFill>
                  <a:srgbClr val="002060"/>
                </a:solidFill>
                <a:effectLst>
                  <a:outerShdw blurRad="38100" dist="25400" dir="5400000" algn="ctr" rotWithShape="0">
                    <a:srgbClr val="6E747A">
                      <a:alpha val="43000"/>
                    </a:srgbClr>
                  </a:outerShdw>
                </a:effectLst>
                <a:latin typeface="Al Nile" charset="-78"/>
                <a:ea typeface="Al Nile" charset="-78"/>
                <a:cs typeface="Al Nile" charset="-78"/>
              </a:rPr>
              <a:t>“por cuanto todos pecaron, y están destituidos de la gloria de Dios”    </a:t>
            </a:r>
            <a:r>
              <a:rPr lang="es-ES" sz="1350"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Romanos. 3:23.  </a:t>
            </a:r>
          </a:p>
        </p:txBody>
      </p:sp>
      <p:sp>
        <p:nvSpPr>
          <p:cNvPr id="16" name="Rectángulo redondeado 15">
            <a:extLst>
              <a:ext uri="{FF2B5EF4-FFF2-40B4-BE49-F238E27FC236}">
                <a16:creationId xmlns:a16="http://schemas.microsoft.com/office/drawing/2014/main" id="{9FDEEEF5-F656-7945-CC4A-34403DF03C5D}"/>
              </a:ext>
            </a:extLst>
          </p:cNvPr>
          <p:cNvSpPr>
            <a:spLocks noChangeArrowheads="1"/>
          </p:cNvSpPr>
          <p:nvPr/>
        </p:nvSpPr>
        <p:spPr bwMode="auto">
          <a:xfrm>
            <a:off x="5801916" y="1676400"/>
            <a:ext cx="2974337" cy="1028700"/>
          </a:xfrm>
          <a:prstGeom prst="roundRect">
            <a:avLst>
              <a:gd name="adj" fmla="val 16667"/>
            </a:avLst>
          </a:prstGeom>
          <a:gradFill rotWithShape="1">
            <a:gsLst>
              <a:gs pos="0">
                <a:srgbClr val="9393FF"/>
              </a:gs>
              <a:gs pos="100000">
                <a:srgbClr val="1818CE"/>
              </a:gs>
            </a:gsLst>
            <a:lin ang="5400000"/>
          </a:gradFill>
          <a:ln w="9525">
            <a:solidFill>
              <a:srgbClr val="2828B8"/>
            </a:solidFill>
            <a:round/>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endParaRPr lang="es-ES_tradnl" altLang="es-NI" sz="1800">
              <a:solidFill>
                <a:srgbClr val="FFFFFF"/>
              </a:solidFill>
            </a:endParaRPr>
          </a:p>
        </p:txBody>
      </p:sp>
      <p:sp>
        <p:nvSpPr>
          <p:cNvPr id="17" name="Rectángulo 16">
            <a:extLst>
              <a:ext uri="{FF2B5EF4-FFF2-40B4-BE49-F238E27FC236}">
                <a16:creationId xmlns:a16="http://schemas.microsoft.com/office/drawing/2014/main" id="{2C7EC741-F295-149C-A33C-A18243F2C835}"/>
              </a:ext>
            </a:extLst>
          </p:cNvPr>
          <p:cNvSpPr/>
          <p:nvPr/>
        </p:nvSpPr>
        <p:spPr>
          <a:xfrm>
            <a:off x="5872163" y="1695450"/>
            <a:ext cx="2904090" cy="1015663"/>
          </a:xfrm>
          <a:prstGeom prst="rect">
            <a:avLst/>
          </a:prstGeom>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s-CL" altLang="es-NI" sz="1500" dirty="0">
                <a:solidFill>
                  <a:srgbClr val="F2F2F2"/>
                </a:solidFill>
                <a:latin typeface="Cambria" panose="02040503050406030204" pitchFamily="18" charset="0"/>
              </a:rPr>
              <a:t>“EL </a:t>
            </a:r>
            <a:r>
              <a:rPr lang="es-CL" altLang="es-NI" sz="1500" dirty="0">
                <a:solidFill>
                  <a:srgbClr val="FFFC00"/>
                </a:solidFill>
                <a:effectLst>
                  <a:outerShdw blurRad="38100" dist="38100" dir="2700000" algn="tl">
                    <a:srgbClr val="C0C0C0"/>
                  </a:outerShdw>
                </a:effectLst>
                <a:latin typeface="Cambria" panose="02040503050406030204" pitchFamily="18" charset="0"/>
              </a:rPr>
              <a:t>SEÑOR AÑADÍA </a:t>
            </a:r>
            <a:r>
              <a:rPr lang="es-CL" altLang="es-NI" sz="1500" dirty="0">
                <a:solidFill>
                  <a:srgbClr val="F2F2F2"/>
                </a:solidFill>
                <a:latin typeface="Cambria" panose="02040503050406030204" pitchFamily="18" charset="0"/>
              </a:rPr>
              <a:t>CADA DÍA A LA IGLESIA LOS QUE HABÍAN DE SER SALVOS”</a:t>
            </a:r>
          </a:p>
          <a:p>
            <a:pPr algn="ctr"/>
            <a:r>
              <a:rPr lang="es-CL" altLang="es-NI" sz="1500" b="1" dirty="0">
                <a:solidFill>
                  <a:srgbClr val="CCCCCC"/>
                </a:solidFill>
                <a:latin typeface="Cambria" panose="02040503050406030204" pitchFamily="18" charset="0"/>
              </a:rPr>
              <a:t>HECHOS.2:47 </a:t>
            </a:r>
          </a:p>
        </p:txBody>
      </p:sp>
      <p:sp>
        <p:nvSpPr>
          <p:cNvPr id="19" name="Rectángulo 18">
            <a:extLst>
              <a:ext uri="{FF2B5EF4-FFF2-40B4-BE49-F238E27FC236}">
                <a16:creationId xmlns:a16="http://schemas.microsoft.com/office/drawing/2014/main" id="{29D8CF95-803F-CEFB-40CA-3661EBF19AF0}"/>
              </a:ext>
            </a:extLst>
          </p:cNvPr>
          <p:cNvSpPr/>
          <p:nvPr/>
        </p:nvSpPr>
        <p:spPr>
          <a:xfrm>
            <a:off x="1438850" y="994849"/>
            <a:ext cx="7756675" cy="627864"/>
          </a:xfrm>
          <a:prstGeom prst="rect">
            <a:avLst/>
          </a:prstGeom>
        </p:spPr>
        <p:txBody>
          <a:bodyPr wrap="none">
            <a:spAutoFit/>
          </a:bodyPr>
          <a:lstStyle/>
          <a:p>
            <a:pPr hangingPunct="1">
              <a:defRPr/>
            </a:pPr>
            <a:r>
              <a:rPr lang="es-CL" sz="3480" b="1">
                <a:ln w="22225">
                  <a:solidFill>
                    <a:schemeClr val="accent5">
                      <a:lumMod val="60000"/>
                      <a:lumOff val="40000"/>
                    </a:schemeClr>
                  </a:solidFill>
                  <a:prstDash val="solid"/>
                </a:ln>
                <a:solidFill>
                  <a:srgbClr val="FF0000"/>
                </a:solidFill>
                <a:latin typeface="Al Bayan Plain" charset="-78"/>
                <a:ea typeface="Al Bayan Plain" charset="-78"/>
                <a:cs typeface="Al Bayan Plain" charset="-78"/>
              </a:rPr>
              <a:t>PLAN DE SALVACIÓN SEGÚN DIOS</a:t>
            </a:r>
            <a:endParaRPr lang="es-CL" sz="3480" b="1" dirty="0">
              <a:ln w="22225">
                <a:solidFill>
                  <a:schemeClr val="accent5">
                    <a:lumMod val="60000"/>
                    <a:lumOff val="40000"/>
                  </a:schemeClr>
                </a:solidFill>
                <a:prstDash val="solid"/>
              </a:ln>
              <a:solidFill>
                <a:srgbClr val="FF0000"/>
              </a:solidFill>
              <a:latin typeface="Al Bayan Plain" charset="-78"/>
              <a:ea typeface="Al Bayan Plain" charset="-78"/>
              <a:cs typeface="Al Bayan Plain" charset="-78"/>
            </a:endParaRPr>
          </a:p>
        </p:txBody>
      </p:sp>
      <p:pic>
        <p:nvPicPr>
          <p:cNvPr id="18" name="Imagen 17">
            <a:extLst>
              <a:ext uri="{FF2B5EF4-FFF2-40B4-BE49-F238E27FC236}">
                <a16:creationId xmlns:a16="http://schemas.microsoft.com/office/drawing/2014/main" id="{653CB41E-D63B-5EA5-2F8C-9662A3BE76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125" y="2816293"/>
            <a:ext cx="3935160" cy="20842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80">
                                          <p:stCondLst>
                                            <p:cond delay="0"/>
                                          </p:stCondLst>
                                        </p:cTn>
                                        <p:tgtEl>
                                          <p:spTgt spid="10"/>
                                        </p:tgtEl>
                                      </p:cBhvr>
                                    </p:animEffect>
                                    <p:anim calcmode="lin" valueType="num">
                                      <p:cBhvr>
                                        <p:cTn id="3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4" dur="26">
                                          <p:stCondLst>
                                            <p:cond delay="650"/>
                                          </p:stCondLst>
                                        </p:cTn>
                                        <p:tgtEl>
                                          <p:spTgt spid="10"/>
                                        </p:tgtEl>
                                      </p:cBhvr>
                                      <p:to x="100000" y="60000"/>
                                    </p:animScale>
                                    <p:animScale>
                                      <p:cBhvr>
                                        <p:cTn id="45" dur="166" decel="50000">
                                          <p:stCondLst>
                                            <p:cond delay="676"/>
                                          </p:stCondLst>
                                        </p:cTn>
                                        <p:tgtEl>
                                          <p:spTgt spid="10"/>
                                        </p:tgtEl>
                                      </p:cBhvr>
                                      <p:to x="100000" y="100000"/>
                                    </p:animScale>
                                    <p:animScale>
                                      <p:cBhvr>
                                        <p:cTn id="46" dur="26">
                                          <p:stCondLst>
                                            <p:cond delay="1312"/>
                                          </p:stCondLst>
                                        </p:cTn>
                                        <p:tgtEl>
                                          <p:spTgt spid="10"/>
                                        </p:tgtEl>
                                      </p:cBhvr>
                                      <p:to x="100000" y="80000"/>
                                    </p:animScale>
                                    <p:animScale>
                                      <p:cBhvr>
                                        <p:cTn id="47" dur="166" decel="50000">
                                          <p:stCondLst>
                                            <p:cond delay="1338"/>
                                          </p:stCondLst>
                                        </p:cTn>
                                        <p:tgtEl>
                                          <p:spTgt spid="10"/>
                                        </p:tgtEl>
                                      </p:cBhvr>
                                      <p:to x="100000" y="100000"/>
                                    </p:animScale>
                                    <p:animScale>
                                      <p:cBhvr>
                                        <p:cTn id="48" dur="26">
                                          <p:stCondLst>
                                            <p:cond delay="1642"/>
                                          </p:stCondLst>
                                        </p:cTn>
                                        <p:tgtEl>
                                          <p:spTgt spid="10"/>
                                        </p:tgtEl>
                                      </p:cBhvr>
                                      <p:to x="100000" y="90000"/>
                                    </p:animScale>
                                    <p:animScale>
                                      <p:cBhvr>
                                        <p:cTn id="49" dur="166" decel="50000">
                                          <p:stCondLst>
                                            <p:cond delay="1668"/>
                                          </p:stCondLst>
                                        </p:cTn>
                                        <p:tgtEl>
                                          <p:spTgt spid="10"/>
                                        </p:tgtEl>
                                      </p:cBhvr>
                                      <p:to x="100000" y="100000"/>
                                    </p:animScale>
                                    <p:animScale>
                                      <p:cBhvr>
                                        <p:cTn id="50" dur="26">
                                          <p:stCondLst>
                                            <p:cond delay="1808"/>
                                          </p:stCondLst>
                                        </p:cTn>
                                        <p:tgtEl>
                                          <p:spTgt spid="10"/>
                                        </p:tgtEl>
                                      </p:cBhvr>
                                      <p:to x="100000" y="95000"/>
                                    </p:animScale>
                                    <p:animScale>
                                      <p:cBhvr>
                                        <p:cTn id="51" dur="166" decel="50000">
                                          <p:stCondLst>
                                            <p:cond delay="1834"/>
                                          </p:stCondLst>
                                        </p:cTn>
                                        <p:tgtEl>
                                          <p:spTgt spid="10"/>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80">
                                          <p:stCondLst>
                                            <p:cond delay="0"/>
                                          </p:stCondLst>
                                        </p:cTn>
                                        <p:tgtEl>
                                          <p:spTgt spid="11"/>
                                        </p:tgtEl>
                                      </p:cBhvr>
                                    </p:animEffect>
                                    <p:anim calcmode="lin" valueType="num">
                                      <p:cBhvr>
                                        <p:cTn id="5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2" dur="26">
                                          <p:stCondLst>
                                            <p:cond delay="650"/>
                                          </p:stCondLst>
                                        </p:cTn>
                                        <p:tgtEl>
                                          <p:spTgt spid="11"/>
                                        </p:tgtEl>
                                      </p:cBhvr>
                                      <p:to x="100000" y="60000"/>
                                    </p:animScale>
                                    <p:animScale>
                                      <p:cBhvr>
                                        <p:cTn id="63" dur="166" decel="50000">
                                          <p:stCondLst>
                                            <p:cond delay="676"/>
                                          </p:stCondLst>
                                        </p:cTn>
                                        <p:tgtEl>
                                          <p:spTgt spid="11"/>
                                        </p:tgtEl>
                                      </p:cBhvr>
                                      <p:to x="100000" y="100000"/>
                                    </p:animScale>
                                    <p:animScale>
                                      <p:cBhvr>
                                        <p:cTn id="64" dur="26">
                                          <p:stCondLst>
                                            <p:cond delay="1312"/>
                                          </p:stCondLst>
                                        </p:cTn>
                                        <p:tgtEl>
                                          <p:spTgt spid="11"/>
                                        </p:tgtEl>
                                      </p:cBhvr>
                                      <p:to x="100000" y="80000"/>
                                    </p:animScale>
                                    <p:animScale>
                                      <p:cBhvr>
                                        <p:cTn id="65" dur="166" decel="50000">
                                          <p:stCondLst>
                                            <p:cond delay="1338"/>
                                          </p:stCondLst>
                                        </p:cTn>
                                        <p:tgtEl>
                                          <p:spTgt spid="11"/>
                                        </p:tgtEl>
                                      </p:cBhvr>
                                      <p:to x="100000" y="100000"/>
                                    </p:animScale>
                                    <p:animScale>
                                      <p:cBhvr>
                                        <p:cTn id="66" dur="26">
                                          <p:stCondLst>
                                            <p:cond delay="1642"/>
                                          </p:stCondLst>
                                        </p:cTn>
                                        <p:tgtEl>
                                          <p:spTgt spid="11"/>
                                        </p:tgtEl>
                                      </p:cBhvr>
                                      <p:to x="100000" y="90000"/>
                                    </p:animScale>
                                    <p:animScale>
                                      <p:cBhvr>
                                        <p:cTn id="67" dur="166" decel="50000">
                                          <p:stCondLst>
                                            <p:cond delay="1668"/>
                                          </p:stCondLst>
                                        </p:cTn>
                                        <p:tgtEl>
                                          <p:spTgt spid="11"/>
                                        </p:tgtEl>
                                      </p:cBhvr>
                                      <p:to x="100000" y="100000"/>
                                    </p:animScale>
                                    <p:animScale>
                                      <p:cBhvr>
                                        <p:cTn id="68" dur="26">
                                          <p:stCondLst>
                                            <p:cond delay="1808"/>
                                          </p:stCondLst>
                                        </p:cTn>
                                        <p:tgtEl>
                                          <p:spTgt spid="11"/>
                                        </p:tgtEl>
                                      </p:cBhvr>
                                      <p:to x="100000" y="95000"/>
                                    </p:animScale>
                                    <p:animScale>
                                      <p:cBhvr>
                                        <p:cTn id="69" dur="166" decel="50000">
                                          <p:stCondLst>
                                            <p:cond delay="1834"/>
                                          </p:stCondLst>
                                        </p:cTn>
                                        <p:tgtEl>
                                          <p:spTgt spid="11"/>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80">
                                          <p:stCondLst>
                                            <p:cond delay="0"/>
                                          </p:stCondLst>
                                        </p:cTn>
                                        <p:tgtEl>
                                          <p:spTgt spid="12"/>
                                        </p:tgtEl>
                                      </p:cBhvr>
                                    </p:animEffect>
                                    <p:anim calcmode="lin" valueType="num">
                                      <p:cBhvr>
                                        <p:cTn id="7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0" dur="26">
                                          <p:stCondLst>
                                            <p:cond delay="650"/>
                                          </p:stCondLst>
                                        </p:cTn>
                                        <p:tgtEl>
                                          <p:spTgt spid="12"/>
                                        </p:tgtEl>
                                      </p:cBhvr>
                                      <p:to x="100000" y="60000"/>
                                    </p:animScale>
                                    <p:animScale>
                                      <p:cBhvr>
                                        <p:cTn id="81" dur="166" decel="50000">
                                          <p:stCondLst>
                                            <p:cond delay="676"/>
                                          </p:stCondLst>
                                        </p:cTn>
                                        <p:tgtEl>
                                          <p:spTgt spid="12"/>
                                        </p:tgtEl>
                                      </p:cBhvr>
                                      <p:to x="100000" y="100000"/>
                                    </p:animScale>
                                    <p:animScale>
                                      <p:cBhvr>
                                        <p:cTn id="82" dur="26">
                                          <p:stCondLst>
                                            <p:cond delay="1312"/>
                                          </p:stCondLst>
                                        </p:cTn>
                                        <p:tgtEl>
                                          <p:spTgt spid="12"/>
                                        </p:tgtEl>
                                      </p:cBhvr>
                                      <p:to x="100000" y="80000"/>
                                    </p:animScale>
                                    <p:animScale>
                                      <p:cBhvr>
                                        <p:cTn id="83" dur="166" decel="50000">
                                          <p:stCondLst>
                                            <p:cond delay="1338"/>
                                          </p:stCondLst>
                                        </p:cTn>
                                        <p:tgtEl>
                                          <p:spTgt spid="12"/>
                                        </p:tgtEl>
                                      </p:cBhvr>
                                      <p:to x="100000" y="100000"/>
                                    </p:animScale>
                                    <p:animScale>
                                      <p:cBhvr>
                                        <p:cTn id="84" dur="26">
                                          <p:stCondLst>
                                            <p:cond delay="1642"/>
                                          </p:stCondLst>
                                        </p:cTn>
                                        <p:tgtEl>
                                          <p:spTgt spid="12"/>
                                        </p:tgtEl>
                                      </p:cBhvr>
                                      <p:to x="100000" y="90000"/>
                                    </p:animScale>
                                    <p:animScale>
                                      <p:cBhvr>
                                        <p:cTn id="85" dur="166" decel="50000">
                                          <p:stCondLst>
                                            <p:cond delay="1668"/>
                                          </p:stCondLst>
                                        </p:cTn>
                                        <p:tgtEl>
                                          <p:spTgt spid="12"/>
                                        </p:tgtEl>
                                      </p:cBhvr>
                                      <p:to x="100000" y="100000"/>
                                    </p:animScale>
                                    <p:animScale>
                                      <p:cBhvr>
                                        <p:cTn id="86" dur="26">
                                          <p:stCondLst>
                                            <p:cond delay="1808"/>
                                          </p:stCondLst>
                                        </p:cTn>
                                        <p:tgtEl>
                                          <p:spTgt spid="12"/>
                                        </p:tgtEl>
                                      </p:cBhvr>
                                      <p:to x="100000" y="95000"/>
                                    </p:animScale>
                                    <p:animScale>
                                      <p:cBhvr>
                                        <p:cTn id="87" dur="166" decel="50000">
                                          <p:stCondLst>
                                            <p:cond delay="1834"/>
                                          </p:stCondLst>
                                        </p:cTn>
                                        <p:tgtEl>
                                          <p:spTgt spid="12"/>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80">
                                          <p:stCondLst>
                                            <p:cond delay="0"/>
                                          </p:stCondLst>
                                        </p:cTn>
                                        <p:tgtEl>
                                          <p:spTgt spid="13"/>
                                        </p:tgtEl>
                                      </p:cBhvr>
                                    </p:animEffect>
                                    <p:anim calcmode="lin" valueType="num">
                                      <p:cBhvr>
                                        <p:cTn id="9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8" dur="26">
                                          <p:stCondLst>
                                            <p:cond delay="650"/>
                                          </p:stCondLst>
                                        </p:cTn>
                                        <p:tgtEl>
                                          <p:spTgt spid="13"/>
                                        </p:tgtEl>
                                      </p:cBhvr>
                                      <p:to x="100000" y="60000"/>
                                    </p:animScale>
                                    <p:animScale>
                                      <p:cBhvr>
                                        <p:cTn id="99" dur="166" decel="50000">
                                          <p:stCondLst>
                                            <p:cond delay="676"/>
                                          </p:stCondLst>
                                        </p:cTn>
                                        <p:tgtEl>
                                          <p:spTgt spid="13"/>
                                        </p:tgtEl>
                                      </p:cBhvr>
                                      <p:to x="100000" y="100000"/>
                                    </p:animScale>
                                    <p:animScale>
                                      <p:cBhvr>
                                        <p:cTn id="100" dur="26">
                                          <p:stCondLst>
                                            <p:cond delay="1312"/>
                                          </p:stCondLst>
                                        </p:cTn>
                                        <p:tgtEl>
                                          <p:spTgt spid="13"/>
                                        </p:tgtEl>
                                      </p:cBhvr>
                                      <p:to x="100000" y="80000"/>
                                    </p:animScale>
                                    <p:animScale>
                                      <p:cBhvr>
                                        <p:cTn id="101" dur="166" decel="50000">
                                          <p:stCondLst>
                                            <p:cond delay="1338"/>
                                          </p:stCondLst>
                                        </p:cTn>
                                        <p:tgtEl>
                                          <p:spTgt spid="13"/>
                                        </p:tgtEl>
                                      </p:cBhvr>
                                      <p:to x="100000" y="100000"/>
                                    </p:animScale>
                                    <p:animScale>
                                      <p:cBhvr>
                                        <p:cTn id="102" dur="26">
                                          <p:stCondLst>
                                            <p:cond delay="1642"/>
                                          </p:stCondLst>
                                        </p:cTn>
                                        <p:tgtEl>
                                          <p:spTgt spid="13"/>
                                        </p:tgtEl>
                                      </p:cBhvr>
                                      <p:to x="100000" y="90000"/>
                                    </p:animScale>
                                    <p:animScale>
                                      <p:cBhvr>
                                        <p:cTn id="103" dur="166" decel="50000">
                                          <p:stCondLst>
                                            <p:cond delay="1668"/>
                                          </p:stCondLst>
                                        </p:cTn>
                                        <p:tgtEl>
                                          <p:spTgt spid="13"/>
                                        </p:tgtEl>
                                      </p:cBhvr>
                                      <p:to x="100000" y="100000"/>
                                    </p:animScale>
                                    <p:animScale>
                                      <p:cBhvr>
                                        <p:cTn id="104" dur="26">
                                          <p:stCondLst>
                                            <p:cond delay="1808"/>
                                          </p:stCondLst>
                                        </p:cTn>
                                        <p:tgtEl>
                                          <p:spTgt spid="13"/>
                                        </p:tgtEl>
                                      </p:cBhvr>
                                      <p:to x="100000" y="95000"/>
                                    </p:animScale>
                                    <p:animScale>
                                      <p:cBhvr>
                                        <p:cTn id="105" dur="166" decel="50000">
                                          <p:stCondLst>
                                            <p:cond delay="1834"/>
                                          </p:stCondLst>
                                        </p:cTn>
                                        <p:tgtEl>
                                          <p:spTgt spid="13"/>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wipe(down)">
                                      <p:cBhvr>
                                        <p:cTn id="110" dur="580">
                                          <p:stCondLst>
                                            <p:cond delay="0"/>
                                          </p:stCondLst>
                                        </p:cTn>
                                        <p:tgtEl>
                                          <p:spTgt spid="14"/>
                                        </p:tgtEl>
                                      </p:cBhvr>
                                    </p:animEffect>
                                    <p:anim calcmode="lin" valueType="num">
                                      <p:cBhvr>
                                        <p:cTn id="11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6" dur="26">
                                          <p:stCondLst>
                                            <p:cond delay="650"/>
                                          </p:stCondLst>
                                        </p:cTn>
                                        <p:tgtEl>
                                          <p:spTgt spid="14"/>
                                        </p:tgtEl>
                                      </p:cBhvr>
                                      <p:to x="100000" y="60000"/>
                                    </p:animScale>
                                    <p:animScale>
                                      <p:cBhvr>
                                        <p:cTn id="117" dur="166" decel="50000">
                                          <p:stCondLst>
                                            <p:cond delay="676"/>
                                          </p:stCondLst>
                                        </p:cTn>
                                        <p:tgtEl>
                                          <p:spTgt spid="14"/>
                                        </p:tgtEl>
                                      </p:cBhvr>
                                      <p:to x="100000" y="100000"/>
                                    </p:animScale>
                                    <p:animScale>
                                      <p:cBhvr>
                                        <p:cTn id="118" dur="26">
                                          <p:stCondLst>
                                            <p:cond delay="1312"/>
                                          </p:stCondLst>
                                        </p:cTn>
                                        <p:tgtEl>
                                          <p:spTgt spid="14"/>
                                        </p:tgtEl>
                                      </p:cBhvr>
                                      <p:to x="100000" y="80000"/>
                                    </p:animScale>
                                    <p:animScale>
                                      <p:cBhvr>
                                        <p:cTn id="119" dur="166" decel="50000">
                                          <p:stCondLst>
                                            <p:cond delay="1338"/>
                                          </p:stCondLst>
                                        </p:cTn>
                                        <p:tgtEl>
                                          <p:spTgt spid="14"/>
                                        </p:tgtEl>
                                      </p:cBhvr>
                                      <p:to x="100000" y="100000"/>
                                    </p:animScale>
                                    <p:animScale>
                                      <p:cBhvr>
                                        <p:cTn id="120" dur="26">
                                          <p:stCondLst>
                                            <p:cond delay="1642"/>
                                          </p:stCondLst>
                                        </p:cTn>
                                        <p:tgtEl>
                                          <p:spTgt spid="14"/>
                                        </p:tgtEl>
                                      </p:cBhvr>
                                      <p:to x="100000" y="90000"/>
                                    </p:animScale>
                                    <p:animScale>
                                      <p:cBhvr>
                                        <p:cTn id="121" dur="166" decel="50000">
                                          <p:stCondLst>
                                            <p:cond delay="1668"/>
                                          </p:stCondLst>
                                        </p:cTn>
                                        <p:tgtEl>
                                          <p:spTgt spid="14"/>
                                        </p:tgtEl>
                                      </p:cBhvr>
                                      <p:to x="100000" y="100000"/>
                                    </p:animScale>
                                    <p:animScale>
                                      <p:cBhvr>
                                        <p:cTn id="122" dur="26">
                                          <p:stCondLst>
                                            <p:cond delay="1808"/>
                                          </p:stCondLst>
                                        </p:cTn>
                                        <p:tgtEl>
                                          <p:spTgt spid="14"/>
                                        </p:tgtEl>
                                      </p:cBhvr>
                                      <p:to x="100000" y="95000"/>
                                    </p:animScale>
                                    <p:animScale>
                                      <p:cBhvr>
                                        <p:cTn id="123" dur="166" decel="50000">
                                          <p:stCondLst>
                                            <p:cond delay="1834"/>
                                          </p:stCondLst>
                                        </p:cTn>
                                        <p:tgtEl>
                                          <p:spTgt spid="14"/>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18"/>
                                        </p:tgtEl>
                                        <p:attrNameLst>
                                          <p:attrName>style.visibility</p:attrName>
                                        </p:attrNameLst>
                                      </p:cBhvr>
                                      <p:to>
                                        <p:strVal val="visible"/>
                                      </p:to>
                                    </p:set>
                                    <p:anim calcmode="lin" valueType="num">
                                      <p:cBhvr>
                                        <p:cTn id="128" dur="500" fill="hold"/>
                                        <p:tgtEl>
                                          <p:spTgt spid="18"/>
                                        </p:tgtEl>
                                        <p:attrNameLst>
                                          <p:attrName>ppt_w</p:attrName>
                                        </p:attrNameLst>
                                      </p:cBhvr>
                                      <p:tavLst>
                                        <p:tav tm="0">
                                          <p:val>
                                            <p:fltVal val="0"/>
                                          </p:val>
                                        </p:tav>
                                        <p:tav tm="100000">
                                          <p:val>
                                            <p:strVal val="#ppt_w"/>
                                          </p:val>
                                        </p:tav>
                                      </p:tavLst>
                                    </p:anim>
                                    <p:anim calcmode="lin" valueType="num">
                                      <p:cBhvr>
                                        <p:cTn id="129" dur="500" fill="hold"/>
                                        <p:tgtEl>
                                          <p:spTgt spid="18"/>
                                        </p:tgtEl>
                                        <p:attrNameLst>
                                          <p:attrName>ppt_h</p:attrName>
                                        </p:attrNameLst>
                                      </p:cBhvr>
                                      <p:tavLst>
                                        <p:tav tm="0">
                                          <p:val>
                                            <p:fltVal val="0"/>
                                          </p:val>
                                        </p:tav>
                                        <p:tav tm="100000">
                                          <p:val>
                                            <p:strVal val="#ppt_h"/>
                                          </p:val>
                                        </p:tav>
                                      </p:tavLst>
                                    </p:anim>
                                    <p:animEffect transition="in" filter="fade">
                                      <p:cBhvr>
                                        <p:cTn id="1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1" grpId="0" animBg="1"/>
      <p:bldP spid="12" grpId="0" animBg="1"/>
      <p:bldP spid="13" grpId="0" animBg="1"/>
      <p:bldP spid="14"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599FCAC-2387-B01A-C52D-EFE334571B70}"/>
              </a:ext>
            </a:extLst>
          </p:cNvPr>
          <p:cNvPicPr>
            <a:picLocks noChangeAspect="1"/>
          </p:cNvPicPr>
          <p:nvPr/>
        </p:nvPicPr>
        <p:blipFill>
          <a:blip r:embed="rId2"/>
          <a:stretch>
            <a:fillRect/>
          </a:stretch>
        </p:blipFill>
        <p:spPr>
          <a:xfrm>
            <a:off x="0" y="0"/>
            <a:ext cx="9144000" cy="6857999"/>
          </a:xfrm>
          <a:prstGeom prst="rect">
            <a:avLst/>
          </a:prstGeom>
        </p:spPr>
      </p:pic>
      <p:sp>
        <p:nvSpPr>
          <p:cNvPr id="2" name="Rectángulo 1">
            <a:extLst>
              <a:ext uri="{FF2B5EF4-FFF2-40B4-BE49-F238E27FC236}">
                <a16:creationId xmlns:a16="http://schemas.microsoft.com/office/drawing/2014/main" id="{3B23E051-17A7-4A45-9F8E-80C5A86FE1D9}"/>
              </a:ext>
            </a:extLst>
          </p:cNvPr>
          <p:cNvSpPr/>
          <p:nvPr/>
        </p:nvSpPr>
        <p:spPr>
          <a:xfrm>
            <a:off x="-1" y="5790711"/>
            <a:ext cx="9144000" cy="106641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effectLst>
                  <a:outerShdw blurRad="38100" dist="38100" dir="2700000" algn="tl">
                    <a:srgbClr val="000000">
                      <a:alpha val="43137"/>
                    </a:srgbClr>
                  </a:outerShdw>
                </a:effectLst>
                <a:latin typeface="Maiandra GD" panose="020E0502030308020204" pitchFamily="34" charset="0"/>
              </a:rPr>
              <a:t>DIOS NOS BENDIGA A TODOS.</a:t>
            </a:r>
          </a:p>
        </p:txBody>
      </p:sp>
      <p:pic>
        <p:nvPicPr>
          <p:cNvPr id="4" name="Imagen 3">
            <a:extLst>
              <a:ext uri="{FF2B5EF4-FFF2-40B4-BE49-F238E27FC236}">
                <a16:creationId xmlns:a16="http://schemas.microsoft.com/office/drawing/2014/main" id="{065FE4C1-B33D-4650-9BE2-44297681A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5791589"/>
          </a:xfrm>
          <a:prstGeom prst="rect">
            <a:avLst/>
          </a:prstGeom>
        </p:spPr>
      </p:pic>
      <p:sp>
        <p:nvSpPr>
          <p:cNvPr id="5" name="Bocadillo nube: nube 4">
            <a:extLst>
              <a:ext uri="{FF2B5EF4-FFF2-40B4-BE49-F238E27FC236}">
                <a16:creationId xmlns:a16="http://schemas.microsoft.com/office/drawing/2014/main" id="{98E29BC2-BABF-4C85-8011-BB8E878ACA71}"/>
              </a:ext>
            </a:extLst>
          </p:cNvPr>
          <p:cNvSpPr/>
          <p:nvPr/>
        </p:nvSpPr>
        <p:spPr>
          <a:xfrm>
            <a:off x="4572000" y="0"/>
            <a:ext cx="4572000" cy="3548269"/>
          </a:xfrm>
          <a:prstGeom prst="cloudCallout">
            <a:avLst>
              <a:gd name="adj1" fmla="val -62798"/>
              <a:gd name="adj2" fmla="val 5390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effectLst>
                  <a:outerShdw blurRad="38100" dist="38100" dir="2700000" algn="tl">
                    <a:srgbClr val="000000">
                      <a:alpha val="43137"/>
                    </a:srgbClr>
                  </a:outerShdw>
                </a:effectLst>
                <a:latin typeface="Maiandra GD" panose="020E0502030308020204" pitchFamily="34" charset="0"/>
              </a:rPr>
              <a:t>POR SU FINA ATENCIÓN.</a:t>
            </a:r>
          </a:p>
        </p:txBody>
      </p:sp>
    </p:spTree>
    <p:extLst>
      <p:ext uri="{BB962C8B-B14F-4D97-AF65-F5344CB8AC3E}">
        <p14:creationId xmlns:p14="http://schemas.microsoft.com/office/powerpoint/2010/main" val="158581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2"/>
                                        </p:tgtEl>
                                        <p:attrNameLst>
                                          <p:attrName>style.visibility</p:attrName>
                                        </p:attrNameLst>
                                      </p:cBhvr>
                                      <p:to>
                                        <p:strVal val="visible"/>
                                      </p:to>
                                    </p:set>
                                    <p:set>
                                      <p:cBhvr>
                                        <p:cTn id="22" dur="455" fill="hold">
                                          <p:stCondLst>
                                            <p:cond delay="0"/>
                                          </p:stCondLst>
                                        </p:cTn>
                                        <p:tgtEl>
                                          <p:spTgt spid="2"/>
                                        </p:tgtEl>
                                        <p:attrNameLst>
                                          <p:attrName>style.rotation</p:attrName>
                                        </p:attrNameLst>
                                      </p:cBhvr>
                                      <p:to>
                                        <p:strVal val="-45.0"/>
                                      </p:to>
                                    </p:set>
                                    <p:anim calcmode="lin" valueType="num">
                                      <p:cBhvr>
                                        <p:cTn id="2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lstStyle/>
          <a:p>
            <a:pPr algn="ctr"/>
            <a:r>
              <a:rPr lang="es-ES" b="1" u="sng" dirty="0">
                <a:effectLst>
                  <a:outerShdw blurRad="38100" dist="38100" dir="2700000" algn="tl">
                    <a:srgbClr val="000000">
                      <a:alpha val="43137"/>
                    </a:srgbClr>
                  </a:outerShdw>
                </a:effectLst>
                <a:highlight>
                  <a:srgbClr val="CCFF99"/>
                </a:highlight>
                <a:latin typeface="Maiandra GD" panose="020E0502030308020204" pitchFamily="34" charset="0"/>
              </a:rPr>
              <a:t>EL MENSAJE DE LOS PROFETAS.</a:t>
            </a:r>
          </a:p>
          <a:p>
            <a:r>
              <a:rPr lang="es-ES" b="1" dirty="0">
                <a:solidFill>
                  <a:schemeClr val="bg1"/>
                </a:solidFill>
                <a:latin typeface="Maiandra GD" panose="020E0502030308020204" pitchFamily="34" charset="0"/>
              </a:rPr>
              <a:t>Dijeron repetidas veces que los sacrificios y ofrendas no eran aceptables sin la santificación.</a:t>
            </a:r>
          </a:p>
          <a:p>
            <a:pPr algn="ctr"/>
            <a:r>
              <a:rPr lang="es-ES" b="1" u="sng" dirty="0">
                <a:effectLst>
                  <a:outerShdw blurRad="38100" dist="38100" dir="2700000" algn="tl">
                    <a:srgbClr val="000000">
                      <a:alpha val="43137"/>
                    </a:srgbClr>
                  </a:outerShdw>
                </a:effectLst>
                <a:highlight>
                  <a:srgbClr val="FF9999"/>
                </a:highlight>
                <a:latin typeface="Maiandra GD" panose="020E0502030308020204" pitchFamily="34" charset="0"/>
              </a:rPr>
              <a:t>“No los recibiré".</a:t>
            </a:r>
          </a:p>
          <a:p>
            <a:pPr algn="ctr"/>
            <a:r>
              <a:rPr lang="es-NI"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Amós.5:21-22.</a:t>
            </a:r>
            <a:r>
              <a:rPr lang="es-NI"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«Aborrezco, desprecio sus fiestas,</a:t>
            </a:r>
            <a:r>
              <a:rPr lang="es-ES" b="1" dirty="0">
                <a:solidFill>
                  <a:schemeClr val="bg1"/>
                </a:solidFill>
                <a:latin typeface="Maiandra GD" panose="020E0502030308020204" pitchFamily="34" charset="0"/>
              </a:rPr>
              <a:t> Tampoco me agradan sus asambleas solemnes. </a:t>
            </a:r>
          </a:p>
          <a:p>
            <a:r>
              <a:rPr lang="es-ES" b="1" dirty="0">
                <a:solidFill>
                  <a:schemeClr val="bg1"/>
                </a:solidFill>
                <a:latin typeface="Maiandra GD" panose="020E0502030308020204" pitchFamily="34" charset="0"/>
              </a:rPr>
              <a:t>Dios aborrecías, despreciaba sus fiestas.</a:t>
            </a:r>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278713951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lstStyle/>
          <a:p>
            <a:pPr algn="ctr"/>
            <a:r>
              <a:rPr lang="es-NI"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V.24.</a:t>
            </a:r>
          </a:p>
          <a:p>
            <a:r>
              <a:rPr lang="es-ES" b="1" dirty="0">
                <a:solidFill>
                  <a:schemeClr val="bg1"/>
                </a:solidFill>
                <a:latin typeface="Maiandra GD" panose="020E0502030308020204" pitchFamily="34" charset="0"/>
              </a:rPr>
              <a:t>Aunque ustedes me ofrezcan holocaustos y sus ofrendas de grano,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No los aceptaré;</a:t>
            </a:r>
            <a:r>
              <a:rPr lang="es-ES" b="1" dirty="0">
                <a:solidFill>
                  <a:schemeClr val="bg1"/>
                </a:solidFill>
                <a:latin typeface="Maiandra GD" panose="020E0502030308020204" pitchFamily="34" charset="0"/>
              </a:rPr>
              <a:t> Ni miraré a las ofrendas de paz de sus animales cebados. </a:t>
            </a:r>
          </a:p>
          <a:p>
            <a:r>
              <a:rPr lang="es-ES" b="1" dirty="0">
                <a:solidFill>
                  <a:schemeClr val="bg1"/>
                </a:solidFill>
                <a:latin typeface="Maiandra GD" panose="020E0502030308020204" pitchFamily="34" charset="0"/>
              </a:rPr>
              <a:t>Aunque me ofrezcáis holocaustos y vuestras ofrendas de grano, no los aceptaré; ni miraré a las ofrendas de paz de vuestros animales cebados.</a:t>
            </a:r>
          </a:p>
          <a:p>
            <a:pPr algn="ctr"/>
            <a:r>
              <a:rPr lang="es-ES" b="1" u="sng" dirty="0">
                <a:solidFill>
                  <a:schemeClr val="bg1"/>
                </a:solidFill>
                <a:effectLst>
                  <a:outerShdw blurRad="38100" dist="38100" dir="2700000" algn="tl">
                    <a:srgbClr val="000000">
                      <a:alpha val="43137"/>
                    </a:srgbClr>
                  </a:outerShdw>
                </a:effectLst>
                <a:highlight>
                  <a:srgbClr val="D60093"/>
                </a:highlight>
                <a:latin typeface="Maiandra GD" panose="020E0502030308020204" pitchFamily="34" charset="0"/>
              </a:rPr>
              <a:t>“Ofrendas sin justicia no eran aceptables”.</a:t>
            </a:r>
            <a:r>
              <a:rPr lang="es-ES" b="1" dirty="0">
                <a:solidFill>
                  <a:schemeClr val="bg1"/>
                </a:solidFill>
                <a:latin typeface="Maiandra GD" panose="020E0502030308020204" pitchFamily="34" charset="0"/>
              </a:rPr>
              <a:t> </a:t>
            </a:r>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190129963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normAutofit lnSpcReduction="10000"/>
          </a:bodyPr>
          <a:lstStyle/>
          <a:p>
            <a:pPr algn="ctr"/>
            <a:r>
              <a:rPr lang="es-NI"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Miqueas.6:6-8.</a:t>
            </a:r>
            <a:r>
              <a:rPr lang="es-NI"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¿Con qué me presentaré al SEÑOR Y me postraré ante el Dios de lo alto?</a:t>
            </a:r>
            <a:r>
              <a:rPr lang="es-ES" b="1" dirty="0">
                <a:solidFill>
                  <a:schemeClr val="bg1"/>
                </a:solidFill>
                <a:latin typeface="Maiandra GD" panose="020E0502030308020204" pitchFamily="34" charset="0"/>
              </a:rPr>
              <a:t> ¿Me presentaré delante de Él con holocaustos, Con becerros de un año? </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V.7.</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¿Se agrada el SEÑOR de millares de carneros, De miríadas de ríos de aceite?</a:t>
            </a:r>
            <a:r>
              <a:rPr lang="es-ES" b="1" dirty="0">
                <a:solidFill>
                  <a:schemeClr val="bg1"/>
                </a:solidFill>
                <a:latin typeface="Maiandra GD" panose="020E0502030308020204" pitchFamily="34" charset="0"/>
              </a:rPr>
              <a:t> ¿Ofreceré mi primogénito por mi rebeldía, El fruto de mis entrañas por el pecado de mi alma? </a:t>
            </a:r>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46850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normAutofit fontScale="92500" lnSpcReduction="10000"/>
          </a:bodyPr>
          <a:lstStyle/>
          <a:p>
            <a:pPr algn="ctr"/>
            <a:r>
              <a:rPr lang="es-NI"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V.8.</a:t>
            </a:r>
          </a:p>
          <a:p>
            <a:r>
              <a:rPr lang="es-ES" b="1" dirty="0">
                <a:solidFill>
                  <a:schemeClr val="bg1"/>
                </a:solidFill>
                <a:latin typeface="Maiandra GD" panose="020E0502030308020204" pitchFamily="34" charset="0"/>
              </a:rPr>
              <a:t>Él te ha declarado, oh hombre, lo que es bueno.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¿Y qué es lo que demanda el SEÑOR de ti,</a:t>
            </a:r>
            <a:r>
              <a:rPr lang="es-ES" b="1" dirty="0">
                <a:solidFill>
                  <a:schemeClr val="bg1"/>
                </a:solidFill>
                <a:latin typeface="Maiandra GD" panose="020E0502030308020204" pitchFamily="34" charset="0"/>
              </a:rPr>
              <a:t> Sino solo practicar la justicia, amar la misericordia, Y andar humildemente con tu Dios? </a:t>
            </a:r>
          </a:p>
          <a:p>
            <a:pPr algn="ctr"/>
            <a:r>
              <a:rPr lang="es-ES" b="1" u="sng" dirty="0">
                <a:effectLst>
                  <a:outerShdw blurRad="38100" dist="38100" dir="2700000" algn="tl">
                    <a:srgbClr val="000000">
                      <a:alpha val="43137"/>
                    </a:srgbClr>
                  </a:outerShdw>
                </a:effectLst>
                <a:highlight>
                  <a:srgbClr val="66FF66"/>
                </a:highlight>
                <a:latin typeface="Maiandra GD" panose="020E0502030308020204" pitchFamily="34" charset="0"/>
              </a:rPr>
              <a:t>“No quería sacrificio, sino que hicieran su voluntad”.</a:t>
            </a:r>
          </a:p>
          <a:p>
            <a:pPr algn="ctr"/>
            <a:r>
              <a:rPr lang="es-NI"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Salmos.40:6-8.</a:t>
            </a:r>
            <a:r>
              <a:rPr lang="es-NI"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Sacrificio y ofrenda de cereal no has deseado;</a:t>
            </a:r>
            <a:r>
              <a:rPr lang="es-ES" b="1" dirty="0">
                <a:solidFill>
                  <a:schemeClr val="bg1"/>
                </a:solidFill>
                <a:latin typeface="Maiandra GD" panose="020E0502030308020204" pitchFamily="34" charset="0"/>
              </a:rPr>
              <a:t> Me has abierto los oídos; Holocausto y ofrenda por el pecado no has pedido. </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V.7.</a:t>
            </a:r>
            <a:endParaRPr lang="es-NI"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34900036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normAutofit lnSpcReduction="10000"/>
          </a:bodyPr>
          <a:lstStyle/>
          <a:p>
            <a:r>
              <a:rPr lang="es-ES" b="1" dirty="0">
                <a:solidFill>
                  <a:schemeClr val="bg1"/>
                </a:solidFill>
                <a:latin typeface="Maiandra GD" panose="020E0502030308020204" pitchFamily="34" charset="0"/>
              </a:rPr>
              <a:t>Entonces dije: «Aquí estoy;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En el rollo del libro está escrito de mí;</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V.8.</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Me deleito en hacer Tu voluntad,</a:t>
            </a:r>
            <a:r>
              <a:rPr lang="es-ES" b="1" dirty="0">
                <a:solidFill>
                  <a:schemeClr val="bg1"/>
                </a:solidFill>
                <a:latin typeface="Maiandra GD" panose="020E0502030308020204" pitchFamily="34" charset="0"/>
              </a:rPr>
              <a:t> Dios mío; Tu ley está dentro de mi corazón». </a:t>
            </a:r>
          </a:p>
          <a:p>
            <a:r>
              <a:rPr lang="es-ES" b="1" dirty="0">
                <a:solidFill>
                  <a:schemeClr val="bg1"/>
                </a:solidFill>
                <a:latin typeface="Maiandra GD" panose="020E0502030308020204" pitchFamily="34" charset="0"/>
              </a:rPr>
              <a:t>“Dios quiere corazón contrito”.</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Salmos.51:17.</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Los sacrificios de Dios son el espíritu contrito;</a:t>
            </a:r>
            <a:r>
              <a:rPr lang="es-ES" b="1" dirty="0">
                <a:solidFill>
                  <a:schemeClr val="bg1"/>
                </a:solidFill>
                <a:latin typeface="Maiandra GD" panose="020E0502030308020204" pitchFamily="34" charset="0"/>
              </a:rPr>
              <a:t> Al corazón contrito y humillado, oh Dios, no despreciarás. </a:t>
            </a:r>
            <a:endParaRPr lang="es-NI" b="1" dirty="0">
              <a:solidFill>
                <a:schemeClr val="bg1"/>
              </a:solidFill>
              <a:latin typeface="Maiandra GD" panose="020E0502030308020204" pitchFamily="34" charset="0"/>
            </a:endParaRPr>
          </a:p>
          <a:p>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327066989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952908-0CB6-DE98-639B-C3E9B777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n 8">
            <a:extLst>
              <a:ext uri="{FF2B5EF4-FFF2-40B4-BE49-F238E27FC236}">
                <a16:creationId xmlns:a16="http://schemas.microsoft.com/office/drawing/2014/main" id="{7A496D4A-43ED-A223-6E00-54643989D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3999" cy="1232453"/>
          </a:xfrm>
          <a:prstGeom prst="rect">
            <a:avLst/>
          </a:prstGeom>
        </p:spPr>
      </p:pic>
      <p:sp>
        <p:nvSpPr>
          <p:cNvPr id="4" name="Título 3">
            <a:extLst>
              <a:ext uri="{FF2B5EF4-FFF2-40B4-BE49-F238E27FC236}">
                <a16:creationId xmlns:a16="http://schemas.microsoft.com/office/drawing/2014/main" id="{23C86BB4-6380-BABF-1EE4-10F87EF27492}"/>
              </a:ext>
            </a:extLst>
          </p:cNvPr>
          <p:cNvSpPr>
            <a:spLocks noGrp="1"/>
          </p:cNvSpPr>
          <p:nvPr>
            <p:ph type="title"/>
          </p:nvPr>
        </p:nvSpPr>
        <p:spPr>
          <a:xfrm>
            <a:off x="0" y="1"/>
            <a:ext cx="9144000" cy="1232452"/>
          </a:xfrm>
        </p:spPr>
        <p:txBody>
          <a:bodyPr>
            <a:normAutofit fontScale="90000"/>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ARREPENTIRSE, RECTIFICAR EL MAL, PRESENTAR OFRENDA.</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75150C6-22A6-E36B-97FB-1D2850B97521}"/>
              </a:ext>
            </a:extLst>
          </p:cNvPr>
          <p:cNvSpPr>
            <a:spLocks noGrp="1"/>
          </p:cNvSpPr>
          <p:nvPr>
            <p:ph idx="1"/>
          </p:nvPr>
        </p:nvSpPr>
        <p:spPr>
          <a:xfrm>
            <a:off x="3826564" y="1325562"/>
            <a:ext cx="5317435" cy="5532437"/>
          </a:xfrm>
        </p:spPr>
        <p:txBody>
          <a:bodyPr>
            <a:normAutofit lnSpcReduction="10000"/>
          </a:bodyPr>
          <a:lstStyle/>
          <a:p>
            <a:r>
              <a:rPr lang="es-ES" b="1" dirty="0">
                <a:solidFill>
                  <a:schemeClr val="bg1"/>
                </a:solidFill>
                <a:latin typeface="Maiandra GD" panose="020E0502030308020204" pitchFamily="34" charset="0"/>
              </a:rPr>
              <a:t>Los sacrificios de Dios son el espíritu contrito; al corazón contrito y humillado, oh Dios, no despreciarás. </a:t>
            </a:r>
          </a:p>
          <a:p>
            <a:r>
              <a:rPr lang="es-ES" b="1" dirty="0">
                <a:solidFill>
                  <a:schemeClr val="bg1"/>
                </a:solidFill>
                <a:latin typeface="Maiandra GD" panose="020E0502030308020204" pitchFamily="34" charset="0"/>
              </a:rPr>
              <a:t>Dios siempre a deseo el corazón humillado delante de Él.</a:t>
            </a:r>
          </a:p>
          <a:p>
            <a:pPr algn="ctr"/>
            <a:r>
              <a:rPr lang="es-ES" b="1" u="sng" dirty="0">
                <a:effectLst>
                  <a:outerShdw blurRad="38100" dist="38100" dir="2700000" algn="tl">
                    <a:srgbClr val="000000">
                      <a:alpha val="43137"/>
                    </a:srgbClr>
                  </a:outerShdw>
                </a:effectLst>
                <a:highlight>
                  <a:srgbClr val="FF9999"/>
                </a:highlight>
                <a:latin typeface="Maiandra GD" panose="020E0502030308020204" pitchFamily="34" charset="0"/>
              </a:rPr>
              <a:t>La enseñanza de Mateo.5:23-24.</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»Por tanto, si estás presentando tu ofrenda en el altar,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y allí te acuerdas que tu hermano tiene algo contra ti,</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V.24.</a:t>
            </a:r>
            <a:r>
              <a:rPr lang="es-ES" b="1" dirty="0">
                <a:solidFill>
                  <a:schemeClr val="bg1"/>
                </a:solidFill>
                <a:latin typeface="Maiandra GD" panose="020E0502030308020204" pitchFamily="34" charset="0"/>
              </a:rPr>
              <a:t> </a:t>
            </a:r>
            <a:endParaRPr lang="es-NI" b="1" dirty="0">
              <a:latin typeface="Maiandra GD" panose="020E0502030308020204" pitchFamily="34" charset="0"/>
            </a:endParaRPr>
          </a:p>
        </p:txBody>
      </p:sp>
      <p:pic>
        <p:nvPicPr>
          <p:cNvPr id="11" name="Imagen 10">
            <a:extLst>
              <a:ext uri="{FF2B5EF4-FFF2-40B4-BE49-F238E27FC236}">
                <a16:creationId xmlns:a16="http://schemas.microsoft.com/office/drawing/2014/main" id="{5E3182E2-F44D-58A5-CEFD-FC00CA98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452"/>
            <a:ext cx="3826562" cy="5625546"/>
          </a:xfrm>
          <a:prstGeom prst="rect">
            <a:avLst/>
          </a:prstGeom>
          <a:solidFill>
            <a:srgbClr val="00B050"/>
          </a:solidFill>
        </p:spPr>
      </p:pic>
    </p:spTree>
    <p:extLst>
      <p:ext uri="{BB962C8B-B14F-4D97-AF65-F5344CB8AC3E}">
        <p14:creationId xmlns:p14="http://schemas.microsoft.com/office/powerpoint/2010/main" val="23327874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73</TotalTime>
  <Words>2362</Words>
  <Application>Microsoft Office PowerPoint</Application>
  <PresentationFormat>Presentación en pantalla (4:3)</PresentationFormat>
  <Paragraphs>196</Paragraphs>
  <Slides>32</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32</vt:i4>
      </vt:variant>
    </vt:vector>
  </HeadingPairs>
  <TitlesOfParts>
    <vt:vector size="43" baseType="lpstr">
      <vt:lpstr>Al Bayan Plain</vt:lpstr>
      <vt:lpstr>Al Nile</vt:lpstr>
      <vt:lpstr>Arial</vt:lpstr>
      <vt:lpstr>Britannic Bold</vt:lpstr>
      <vt:lpstr>Calibri</vt:lpstr>
      <vt:lpstr>Calibri Light</vt:lpstr>
      <vt:lpstr>Cambria</vt:lpstr>
      <vt:lpstr>Century Gothic</vt:lpstr>
      <vt:lpstr>Cochin</vt:lpstr>
      <vt:lpstr>Maiandra GD</vt:lpstr>
      <vt:lpstr>Tema de Office</vt:lpstr>
      <vt:lpstr> ARREPENTIRSE, RECTIFICAR EL MAL, PRESENTAR OFRENDA.  </vt:lpstr>
      <vt:lpstr>INTRODUCCIÓN:</vt:lpstr>
      <vt:lpstr>INTRODUCCIÓN:</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ARREPENTIRSE, RECTIFICAR EL MAL, PRESENTAR OFRENDA.</vt:lpstr>
      <vt:lpstr>CONCLUSIÓN:</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ARREPENTIRSE, RECTIFICAR EL MAL, PRESENTAR OFRENDA.</dc:title>
  <dc:creator>MARIO MORENO</dc:creator>
  <cp:lastModifiedBy>MARIO MORENO</cp:lastModifiedBy>
  <cp:revision>7</cp:revision>
  <dcterms:created xsi:type="dcterms:W3CDTF">2024-01-15T02:16:49Z</dcterms:created>
  <dcterms:modified xsi:type="dcterms:W3CDTF">2024-01-16T00:24:52Z</dcterms:modified>
</cp:coreProperties>
</file>