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5" r:id="rId6"/>
    <p:sldId id="274" r:id="rId7"/>
    <p:sldId id="260" r:id="rId8"/>
    <p:sldId id="278" r:id="rId9"/>
    <p:sldId id="277" r:id="rId10"/>
    <p:sldId id="259" r:id="rId11"/>
    <p:sldId id="272" r:id="rId12"/>
    <p:sldId id="273" r:id="rId13"/>
    <p:sldId id="262" r:id="rId14"/>
    <p:sldId id="263" r:id="rId15"/>
    <p:sldId id="265" r:id="rId16"/>
    <p:sldId id="264" r:id="rId17"/>
    <p:sldId id="267" r:id="rId18"/>
    <p:sldId id="279" r:id="rId19"/>
    <p:sldId id="280" r:id="rId20"/>
    <p:sldId id="269" r:id="rId21"/>
    <p:sldId id="268" r:id="rId22"/>
    <p:sldId id="270" r:id="rId23"/>
    <p:sldId id="281" r:id="rId24"/>
    <p:sldId id="282" r:id="rId25"/>
    <p:sldId id="283" r:id="rId26"/>
    <p:sldId id="287" r:id="rId27"/>
    <p:sldId id="288" r:id="rId28"/>
    <p:sldId id="289" r:id="rId29"/>
    <p:sldId id="285" r:id="rId30"/>
    <p:sldId id="286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3399"/>
    <a:srgbClr val="9966FF"/>
    <a:srgbClr val="CC00FF"/>
    <a:srgbClr val="FF33CC"/>
    <a:srgbClr val="99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9AECD-034F-D99A-F33B-484A997E9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F91BBD-A773-773E-8724-470AD5B3C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1FCADB-A6B6-219C-D06C-FBDAFA68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BAD-8308-4B08-AB2B-3909E7DCBEB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0E4E2B-3A4F-71E8-DB61-F7E1868B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A71027-4B52-73DB-605A-96848CA9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2F5-5725-4EDD-941D-5BCC13E56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4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B1408-3DC3-DA84-9D59-AD90ECD1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AC3938-7BB1-85F0-2DE0-67F4840B3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FFF88E-BE57-FBF0-7725-21BE93FA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BAD-8308-4B08-AB2B-3909E7DCBEB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D0AC8F-F1E3-235F-22D3-30DC3EA2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EAACD8-5786-CF28-5908-08CD4E39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2F5-5725-4EDD-941D-5BCC13E56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0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8734DC-4CC1-6BF9-A836-C70E735CF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CFB1AA-2927-5AF1-8EAB-9283BEDAF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D73F9B-3371-23E4-837C-84D3430F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BAD-8308-4B08-AB2B-3909E7DCBEB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73045D-D355-F3FF-C0D3-6205E84B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25EBD-BAB4-8BE5-C2A9-274704E0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2F5-5725-4EDD-941D-5BCC13E56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9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106A5-3CF9-3C8B-3AD4-C47396DF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6C9D85-E15C-98D7-84AA-421D20454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FDACD8-0F3A-2528-C8B2-8204897D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BAD-8308-4B08-AB2B-3909E7DCBEB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9DAD54-123F-CC91-DACF-300418DC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9FAD8A-BAF8-910D-5C5F-A18418AF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2F5-5725-4EDD-941D-5BCC13E56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38CEB-27C7-AE68-025B-3B11BDE0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77CE7C-8427-6B80-D72D-F62BD0BFF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A39771-72E9-7654-1E02-86CC54B4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BAD-8308-4B08-AB2B-3909E7DCBEB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299A6-6755-2215-3434-61E76EBF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CFCD26-F394-BDBA-977D-87E7C4D6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2F5-5725-4EDD-941D-5BCC13E56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B8214-338D-2DA4-F944-A6478CE7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009B48-C8B4-DC19-74A0-95A4F7BE6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D39235-C260-A268-4437-7E99DE187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80CC91-9766-7EC1-7668-464C813A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BAD-8308-4B08-AB2B-3909E7DCBEB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95F95F-DA7F-47D9-1CDE-62768C66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0F2A6E-91E9-76E0-2782-75B5BC11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2F5-5725-4EDD-941D-5BCC13E56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4C05C-1A2E-CF96-033E-DF0EA336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0AD5FB-3C16-74D6-F55E-A9CDA57E0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34F99E-7051-A1CA-C995-B0F1B071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82DC8E-7EC1-A8A5-27F2-601FAB2D7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45E7B9-DD1C-2B1D-0B2B-7953453D7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DCA098-66C1-B02F-04CA-A31682B5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BAD-8308-4B08-AB2B-3909E7DCBEB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80A232-3EED-154E-32C7-01EB4B85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71BF0D-8C99-AA7E-6B3A-B9E164CC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2F5-5725-4EDD-941D-5BCC13E56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E2773-FFA2-F9B3-1BA1-98C2118B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97A57B-B8C4-A1D1-338A-2D84A2B4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BAD-8308-4B08-AB2B-3909E7DCBEB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6836CE-3D20-CFAA-12EA-511E6CD7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4FFFCB-4955-F368-DDC3-CBF0A241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2F5-5725-4EDD-941D-5BCC13E56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902765-B3EF-8DDD-95DE-769ED095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BAD-8308-4B08-AB2B-3909E7DCBEB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899175-AD6C-F672-531E-E0064335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BB73B9-FCE1-4798-FD2E-EB71D2B6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2F5-5725-4EDD-941D-5BCC13E56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95E12-6C46-81A2-BC77-3C2265C64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3727B9-503C-DA87-187B-23054D10F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6A57D9-4EDB-23BA-F2E6-A157EECCC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D1B6BA-7B47-E040-15F5-A681C844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BAD-8308-4B08-AB2B-3909E7DCBEB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09474-7338-DECB-0264-D098D7FA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8F2687-7C0C-2E8F-C975-B4D5D555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2F5-5725-4EDD-941D-5BCC13E56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8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2CB05-72E3-1BCE-377C-A0C8C03B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00E97C-58FF-5C04-090C-857B1885F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EFE140-66FA-A215-7532-210091E3E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789335-3324-6566-05D7-D6F47B7B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ABAD-8308-4B08-AB2B-3909E7DCBEB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0F6606-060E-9DD8-461E-5B38438A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5C9008-103C-10D4-2CB9-E6358522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2F5-5725-4EDD-941D-5BCC13E56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1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984745-B640-6735-5C33-38007B94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DC068E-7D65-3569-0A3A-1B0A402D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D6595-8461-DB72-3CA9-F91DBFC0D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ABAD-8308-4B08-AB2B-3909E7DCBEB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AD66F-3A97-D49A-125C-2DF5DCD9D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1D8707-694C-BBF7-45AC-3BD624986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BE2F5-5725-4EDD-941D-5BCC13E56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9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E6BAD3A-4CFB-0E05-D7B5-D6DE4779C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C7E805-0BCD-5E93-0E12-5B278F6ED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4AF1E55-89E7-8A49-CC0F-1C82C259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ARREPENTIRSE SINO PERECERAN.</a:t>
            </a:r>
            <a:br>
              <a:rPr lang="es-419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419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LUCAS.13:1-5.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590022D-0DE0-7243-8C79-9E40D0D67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/>
          </a:bodyPr>
          <a:lstStyle/>
          <a:p>
            <a:r>
              <a:rPr lang="es-41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confronta una de las preguntas más profundas de la humanidad: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¿Por qué sufrimos?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un tono directo, señala la necesidad del arrepentimiento como el camino para evitar la perdición eterna.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pasaje nos desafía a dejar de buscar culpables y, en cambio, reflexionar sobre nuestra relación con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estudio busca mostrar la urgencia del arrepentimiento, no como una opción más.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5084945-87D5-E1B4-360B-85F4CA11C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D30FE-DDC7-C8C7-7CD1-A01D918DC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C963658-2807-EB31-4642-487628D68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D129B30-A5EC-8C91-3D65-C1BB04CEB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B130FCE-E862-DADB-8263-2A4D2B60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TODOS TENEMOS QUE ARREPENTIRNOS. LUCAS.13:5.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F504164-FB30-2F96-C4D4-FDD267B8E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Maiandra GD" panose="020E0502030308020204" pitchFamily="34" charset="0"/>
              </a:rPr>
              <a:t>Todos necesitamos del arrepentimiento.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Hechos.17:30.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»Por tanto, habiendo pasado por alto los tiempos de ignorancia,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Dios declara ahora a todos los hombres, en todas partes, que se arrepientan.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  <a:endParaRPr lang="en-US" b="1" dirty="0">
              <a:latin typeface="Maiandra GD" panose="020E0502030308020204" pitchFamily="34" charset="0"/>
            </a:endParaRPr>
          </a:p>
          <a:p>
            <a:r>
              <a:rPr lang="es-ES" b="1" dirty="0">
                <a:latin typeface="Maiandra GD" panose="020E0502030308020204" pitchFamily="34" charset="0"/>
              </a:rPr>
              <a:t>Se habla del llamado al arrepentimiento que Dios hace a todos los hombres, después de haber pasado por alto tiempos de ignorancia. </a:t>
            </a:r>
          </a:p>
          <a:p>
            <a:r>
              <a:rPr lang="en-US" b="1" dirty="0">
                <a:latin typeface="Maiandra GD" panose="020E0502030308020204" pitchFamily="34" charset="0"/>
              </a:rPr>
              <a:t>Dios no desea la muerte de nadie.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Ezequiel.18:32.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»Pues Yo no me complazco en la muerte de nadie», declara el Señor DIOS.</a:t>
            </a:r>
            <a:r>
              <a:rPr lang="es-ES" b="1" dirty="0">
                <a:latin typeface="Maiandra GD" panose="020E0502030308020204" pitchFamily="34" charset="0"/>
              </a:rPr>
              <a:t> «Arrepiéntanse y vivan».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6EC8F8-8F08-08E8-E75C-1DF663150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C97A1-FEFD-5597-8FD5-507E4FE37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6528A0B-1DC2-2FB7-4BEA-44E385F37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EBAD50-0D67-744A-206D-AC0B3E29E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CD04A02-1CBD-FD59-B9E6-DDC054EC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TODOS TENEMOS QUE ARREPENTIRNOS. LUCAS.13:5.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2CD36F-DBF9-CF47-31DB-A7F7FC66F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 un versículo clave que habla sobre el carácter misericordioso de Dios y su deseo de que las personas se arrepientan y vivan.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versículo enfatiza que Dios no disfruta de la destrucción o la muerte de sus criaturas.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naturaleza es de amor y misericordia, y su deseo más profundo es que todos puedan experimentar la vida plena y eterna que Él ofrece.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para que esto sucede todos tenemos que arrepentirnos, no importa cuán justos pensemos que somos.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Todos necesitamos del arrepentimiento.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B67A8DF-F4BE-88AE-DF73-AE546C971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FC2E1-8A4D-1734-CC23-0B3A63B17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99EE25E-90FA-5E06-CDF0-DDE5D8B7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6AD790-4E1C-F682-94B0-15E60BA1F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4F64154-F52D-3023-395D-186FDD6A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TODOS TENEMOS QUE ARREPENTIRNOS. LUCAS.13:5.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6C722A3-B914-635B-32D5-1BE2BAB22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Hechos.2:38.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Entonces Pedro les dijo: «Arrepiéntanse y sean bautizados cada uno de ustedes</a:t>
            </a:r>
            <a:r>
              <a:rPr lang="es-ES" b="1" dirty="0">
                <a:latin typeface="Maiandra GD" panose="020E0502030308020204" pitchFamily="34" charset="0"/>
              </a:rPr>
              <a:t> en el nombre de Jesucristo para perdón de sus pecados, y recibirán el don del Espíritu Santo.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un arrepentimiento verdadero no puede hacer salvación perdón de nuestros pecados.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Hay un arrepentimiento que conduce a la salvación.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Corintios.7:10.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Porque la tristeza que es conforme a la voluntad de Dios produce un arrepentimiento</a:t>
            </a:r>
            <a:r>
              <a:rPr lang="es-ES" b="1" dirty="0">
                <a:latin typeface="Maiandra GD" panose="020E0502030308020204" pitchFamily="34" charset="0"/>
              </a:rPr>
              <a:t> que conduce a la salvación, sin dejar pesar; pero la tristeza del mundo produce muerte. 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3C7DBAC-6DE2-0810-9156-D89A14B63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6E0BC-0962-E035-DC88-888E7C3B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B6B30D1-77EF-A83F-ECFD-2B7F12CA3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AA3E55-C218-F6B3-4467-E7E721E6F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323A15E-28E5-3272-2363-01E29815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929AB1A-D8DE-EADC-E971-C7B262636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Jesús sigue con el mismo tema del arrepentimiento en nuestras vidas.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Ahora nos presenta la parábola de la higuera sin fruto.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Lucas.13:6.</a:t>
            </a:r>
            <a:r>
              <a:rPr lang="en-U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Jesús les dijo esta parábola: «Cierto hombre tenía una higuera plantada en su viña;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fue a buscar fruto de ella y no lo halló.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parábola se aplica específicamente a Israel. La nación ha fallado en producir frutos espirituales, pero Dios le da a la gente una oportunidad más de cambiar su actitud hacia Jesús.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D5E1F21-F5A0-C1A4-D75E-F53E71C42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81F51-B643-77F1-CA4D-9C462DA8B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F7E7F5-10B3-F84E-2690-12F7FF2D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8C4E19-A9A9-8B21-F800-08B2FE67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51D54D8-C547-176C-C4F2-4AB1EB66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9C1525-F5EB-7861-ED3E-1BF92177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Esta parábola introduce la idea de la paciencia de Dios y la necesidad de arrepentimiento, ya que Él, decide dar a la higuera una oportunidad más antes de decidir cortarla.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»Y dijo al viñador: “Mira, hace tres años que vengo a buscar fruto en esta higuera,</a:t>
            </a:r>
            <a:r>
              <a:rPr lang="es-ES" b="1" dirty="0">
                <a:latin typeface="Maiandra GD" panose="020E0502030308020204" pitchFamily="34" charset="0"/>
              </a:rPr>
              <a:t> y no lo hallo. Córtala. ¿Por qué ha de cansar la tierra?”.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está hablando con sus discípulos y con la gente sobre la necesidad de arrepentimiento después de que le preguntan sobre la muerte de algunos galileos a manos de Pilato.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D5B7CE3-0049-B316-AAEA-DC116EDAD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E7161-7536-409F-091A-6649B8AE6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46155A7-B882-EC49-3AE7-36A7DA09A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8472A2-8FCC-790D-D65D-AF793EDA5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A14987F-3ED9-2529-24D1-BAFE3AE9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F1DCB33-A536-9DA9-DF62-509E9EE09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Un hombre tiene una higuera en su viña y espera que dé fruto, pero después de buscarlo durante tres años, no encuentra nada.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todavía da una oportunidad más.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Lucas.13:8.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»El viñador le respondió: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“Señor, déjala por este año todavía,</a:t>
            </a:r>
            <a:r>
              <a:rPr lang="es-ES" b="1" dirty="0">
                <a:latin typeface="Maiandra GD" panose="020E0502030308020204" pitchFamily="34" charset="0"/>
              </a:rPr>
              <a:t> hasta que yo cave alrededor de ella, y le eche abono,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hombre decide que la higuera debe ser cortada, pero Él viñador pide una oportunidad más para cuidarla y abonarla, esperando que produzca fruto al año siguiente.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A9F6D7D-E00E-E16C-7026-C006A45A4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93BA0-92FF-8696-54B6-6651B9F0D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5CDE1F1-A1A5-A594-F7E2-A700FF941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9E04E2-F974-2FFD-A835-88E53F96A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851DAAD-6955-AC4B-FC35-F74CC3D9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E7B126-A830-532D-FE87-81E9A112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Esta parábola enseña que Dios es paciente y misericordioso, dando oportunidades para el arrepentimiento y el cambio.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 paciente con cada uno de Nosotros.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Pedro.3:9.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El Señor no se tarda en cumplir Su promesa, según algunos entienden la tardanza,</a:t>
            </a:r>
            <a:r>
              <a:rPr lang="es-ES" b="1" dirty="0">
                <a:latin typeface="Maiandra GD" panose="020E0502030308020204" pitchFamily="34" charset="0"/>
              </a:rPr>
              <a:t> sino que es paciente para con ustedes, no queriendo que nadie perezca, sino que todos vengan al arrepentimiento.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resumen, Dios está siendo paciente y dando tiempo para que las personas se vuelvan a Él antes del juicio final. 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87BA1F9-0E5B-96B4-4432-899656FA6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2D97F-A076-689A-64BC-DD847BF90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9BF3A16-9A69-2C38-BC34-B42B411D0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D7FD08-DE86-F6FB-2F03-1141E2E1D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5ED60DE-4281-C497-5DA9-FA611608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BD8210B-9935-A380-424D-FCF11D86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Dios, en su infinita misericordia, está extendiendo el tiempo para que más personas tengan la oportunidad de arrepentirse y recibir la salvación.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deseo de Dios es que todos nos salvemos.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Timoteo.2:4.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el cual quiere que todos los hombres sean salvos</a:t>
            </a:r>
            <a:r>
              <a:rPr lang="es-ES" b="1" dirty="0">
                <a:latin typeface="Maiandra GD" panose="020E0502030308020204" pitchFamily="34" charset="0"/>
              </a:rPr>
              <a:t> y vengan al pleno conocimiento de la verdad.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desea que todas las personas sean redimidas y tengan la oportunidad de conocer la verdad sobre Él y su plan de salvación. </a:t>
            </a:r>
          </a:p>
          <a:p>
            <a:r>
              <a:rPr lang="en-US" b="1" dirty="0">
                <a:latin typeface="Maiandra GD" panose="020E0502030308020204" pitchFamily="34" charset="0"/>
              </a:rPr>
              <a:t>Para ser libres.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Juan.8:32.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26E127-FC0E-1D86-1E7D-E25F5DF17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DE2FE-EA26-05F7-B5B7-95D5A389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8F4ABED-A7C3-48FF-824E-02EF9F6B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A5D8EA-562D-F4D2-47B6-89A706DB5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CCA84F6-8580-6223-49D6-14D57934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893B41D-16AD-C0FB-A36F-12F87C53A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y conocerán la verdad,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y la verdad los hará libres».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refiere a la libertad que proviene de conocer y aceptar la verdad sobre Jesús y su relación con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es simplemente conocimiento general, sino el conocimiento de la verdad revelada en Cristo, que libera a las personas del pecado y de la esclavitud espiritual.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como hijos de Dios, seguidores de Jesús debemos estar dando frutos siempre.</a:t>
            </a:r>
          </a:p>
          <a:p>
            <a:r>
              <a:rPr lang="en-US" b="1" dirty="0">
                <a:latin typeface="Maiandra GD" panose="020E0502030308020204" pitchFamily="34" charset="0"/>
              </a:rPr>
              <a:t>Por eso Jesús nos escogió.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Juan.15:16.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2BF955D-E390-359E-FF80-0F8A90EF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752ED-A105-F323-0A83-37CB5CD16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941C165-E3E1-A5CE-097B-AA21293A4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C1A357-1997-44CF-D94F-13F75E193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A0765CD-A597-973A-9569-AA5112EB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2F98201-3A9A-6A4B-DE6F-60311147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»Ustedes no me escogieron a Mí, sino que Yo los escogí a ustedes, y los designé para que vayan y den fruto,</a:t>
            </a:r>
            <a:r>
              <a:rPr lang="es-ES" b="1" dirty="0">
                <a:latin typeface="Maiandra GD" panose="020E0502030308020204" pitchFamily="34" charset="0"/>
              </a:rPr>
              <a:t> y que su fruto permanezca; para que todo lo que pidan al Padre en Mi nombre se lo conceda.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esencia, este versículo habla de la misión que Jesús encomienda a sus seguidores: llevar el mensaje del evangelio y producir resultados duraderos en el mundo. </a:t>
            </a:r>
          </a:p>
          <a:p>
            <a:r>
              <a:rPr lang="en-US" b="1" dirty="0">
                <a:latin typeface="Maiandra GD" panose="020E0502030308020204" pitchFamily="34" charset="0"/>
              </a:rPr>
              <a:t>Debemos producir ese fruto de arrepentimiento.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Mateo.3:8.</a:t>
            </a:r>
          </a:p>
          <a:p>
            <a:r>
              <a:rPr lang="en-US" b="1" dirty="0">
                <a:latin typeface="Maiandra GD" panose="020E0502030308020204" pitchFamily="34" charset="0"/>
              </a:rPr>
              <a:t>»Por tanto, den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frutos dignos de arrepentimiento;</a:t>
            </a:r>
            <a:r>
              <a:rPr lang="en-US" b="1" dirty="0">
                <a:latin typeface="Maiandra GD" panose="020E0502030308020204" pitchFamily="34" charset="0"/>
              </a:rPr>
              <a:t> 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A99AED-14FB-7C96-F19C-76051ED0A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A5D97-935C-93DA-6700-B4746774F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3567E55-A369-7894-4448-3F8F69E19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FDF8BF-AE86-9353-A83C-BFAB233EA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C9DD6D6-9629-B94B-1D80-1209B592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/>
          </a:bodyPr>
          <a:lstStyle/>
          <a:p>
            <a:pPr algn="ctr"/>
            <a:r>
              <a:rPr lang="es-419" sz="9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n-US" sz="9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475835-3645-B28C-8BB0-CCC51AD3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Sino como la única respuesta para vivir una vida plena y alineada con la voluntad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presenta a Jesús respondiendo a dos eventos trágicos: la masacre de galileos por Pilato y la caída de la torre de Siloé, donde murieron 18 personas.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Aparentemente, Pilato había condenado a muerte a varios galileos cuando estaban ofreciendo sacrificios rituales en Jerusalén.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 da ninguna explicación de las razones que tuvo.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Quizás transgredieron la ley romana, provocando la reacción del notoriamente sanguinario Pilato.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B8BA515-5781-3409-72BD-8B20612BB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B8FA5-8E75-45DE-5BC5-048FBAE6A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7B9F558-FD46-A3D5-75D3-F1D12153B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70D0B6-147F-A077-7BD5-7FB906B77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202DA31-4034-48EB-8C86-9D497DE7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8762B9-BD7B-7830-9D71-5EE8458B6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Esto significa que no basta con la mera confesión de pecados, sino que debe haber un cambio genuino en la vida que demuestre ese arrepentimiento.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cambio se manifiesta en acciones concretas que reflejan una nueva dirección en la vida de la persona, alejándose del pecado y acercándose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estar en comunión con Jesús.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Juan.15:5.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»Yo soy la vid, ustedes los sarmientos;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el que permanece en Mí y Yo en él, ese da mucho fruto,</a:t>
            </a:r>
            <a:r>
              <a:rPr lang="es-ES" b="1" dirty="0">
                <a:latin typeface="Maiandra GD" panose="020E0502030308020204" pitchFamily="34" charset="0"/>
              </a:rPr>
              <a:t> porque separados de Mí nada pueden hacer.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B43C9DE-7554-3107-C9EA-A61857DD7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325CA-372D-2373-8478-807947A33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C853743-F408-5E8B-E7AD-BD136E9F5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966C15-B4C2-6D31-1D8F-63887872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7FABB7A-46D7-50F4-D219-D2AC0326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1BD8A49-AA28-10C7-8526-4765BBCD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Se refiere a la enseñanza de Jesús sobre la importancia de la unión con Él para poder dar fruto.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este versículo, Jesús se compara con una vid y a sus seguidores con las ramas.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idea central es que, al permanecer unidos a Jesús, como las ramas a la vid, los cristianos pueden producir mucho fruto (acciones que agradan a Dios, buenos frutos espirituales), pero separados de Él no pueden hacer nada significativo.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esa manera podemos glorificar al Padre.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Juan.15:8.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F6BC3C-B39F-1705-834B-23F6482F6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9FB18-0D5F-7ED9-84A3-083C24828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557B95B-9F46-CEDF-05E4-EB0B1F8CE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A147B6-17FE-E97E-A1C5-5662E9C4E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67CEDFF-163D-EA55-D951-FECBBB24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2B09257-5FCE-DB3B-5703-C4BF4AE05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»En esto es glorificado Mi Padre, en que den mucho fruto,</a:t>
            </a:r>
            <a:r>
              <a:rPr lang="es-ES" b="1" dirty="0">
                <a:latin typeface="Maiandra GD" panose="020E0502030308020204" pitchFamily="34" charset="0"/>
              </a:rPr>
              <a:t> y así prueben que son Mis discípulos.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el contexto de la metáfora de la vid y los pámpanos, significa que la glorificación de Dios Padre se manifiesta cuando los discípulos de Jesús llevan mucho fruto, demostrando así que son verdaderos seguidores de 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por eso que debemos abundar más y más en la obra del Señor.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Corintios.15:58.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tanto, mis amados hermanos,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estén firmes, constantes, abundando siempre en la obra del Señor,</a:t>
            </a:r>
            <a:r>
              <a:rPr lang="es-ES" b="1" dirty="0">
                <a:latin typeface="Maiandra GD" panose="020E0502030308020204" pitchFamily="34" charset="0"/>
              </a:rPr>
              <a:t> sabiendo que su trabajo en el Señor no es en vano.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3D9172D-9A82-EFED-BD53-C6125F525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4C08E-11C6-2E02-2B31-56EC96E1B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740CB8-C832-B5BB-C978-F32184DD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652306-D447-5672-9926-A0C75C6FF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43C32A2-10B8-C8FE-BFB3-07EE99C7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2D4A41D-D5ED-2D68-8C98-F18B181F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Significa que los cristianos deben mantenerse firmes y constantes en su fe, dedicándose siempre a trabajar para Él Señor, porque su esfuerzo en la obra de Dios no será en vano, sino que tendrá un resultado eterno. 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Corintios.8:7.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Pero, así como ustedes abundan en todo: en fe, en palabra, en conocimiento, en toda solicitud, y en el amor que hemos inspirado en ustedes,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66FF"/>
                </a:highlight>
                <a:latin typeface="Maiandra GD" panose="020E0502030308020204" pitchFamily="34" charset="0"/>
              </a:rPr>
              <a:t>vean que también abunden en esta obra de gracia.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exhortación de Pablo a los corintios a destacar en la gracia de dar, basándose en sus cualidades ya demostradas en otras áreas como la fe, el conocimiento y el amor.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6AD9DC-1CEA-8F0A-7B38-2062DFB76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5B96D-7EC2-64BB-E26E-44EB09FD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30D5273-D1A4-D7D3-CE35-08F35169B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780624-F2B6-73B5-D690-2D11999B0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27BD392-99B1-D8E9-CFE0-5ACDAF5A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BF03678-3155-66C1-3161-24E881A63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 resumen, Pablo les anima a ser generosos y a igualar su generosidad con la de otras iglesias que ya están contribuyendo a una colecta.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Tesalonicenses.4:1.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lo demás, hermanos, les rogamos, y les exhortamos en el Señor Jesús, que tal como han recibido de nosotros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instrucciones acerca de la manera en que deben andar y agradar a Dios, como de hecho ya andan, así abunden en ello más y más.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Significa que Él apóstol Pablo, hablando en nombre del Señor Jesús, insta a los cristianos en Tesalónica a vivir de una manera que agrade a Dios y a continuar creciendo en esa dirección.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0A675C8-C604-28F4-957C-E0DEEABB4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BB165-2588-9757-CCA0-95E8B067D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00C2C8C-7F00-8759-E343-D3F0592C2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792DD4-7195-D7AB-0B4A-170611298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4E219EA-1F12-02E6-FF99-769A2575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C6A2DA2-C302-14F5-2E67-9AECEC8BE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Se enfatiza la importancia de la santificación, el amor fraternal y la honestidad en la vida diaria.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estar dando frutos.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Colosenses.1:6.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ha llegado hasta ustedes.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Así como en todo el mundo está dando fruto constantemente y creciendo,</a:t>
            </a:r>
            <a:r>
              <a:rPr lang="es-ES" b="1" dirty="0">
                <a:latin typeface="Maiandra GD" panose="020E0502030308020204" pitchFamily="34" charset="0"/>
              </a:rPr>
              <a:t> así lo ha estado haciendo también en ustedes, desde el día que oyeron y comprendieron la gracia de Dios en verdad.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evangelio produce resultados prácticos en la vida de quienes lo reciben.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fruto se refiere a las acciones y actitudes que reflejan los valores del reino de Dios.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7D250A-F809-9950-4CDB-CAE9290BD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FF4F0-B9AA-4576-38A0-DBE3D738F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8578B74-0ABC-7F07-D4F3-5343FD629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F97F9C-DE8A-3222-2D9B-FA5E3E11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04AA44-4D4A-EB9F-E993-4798079A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724B616-144B-1E72-9924-7DD7FAB4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debemos dar fruto en toda buena obra.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Colosenses.1:9.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que anden como es digno del Señor, haciendo en todo, lo que le agrada,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dando fruto en toda buena obra y creciendo en el conocimiento de Dios.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oración de Pablo también incluye el deseo de que los colosenses den fruto en toda buena obra, es decir, que sus vidas sean productivas y manifiesten la gracia de Dios a través de acciones concretas.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mismo tenemos hacer nosotros hermanos.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F2F3726-4C83-E4A1-5227-2EF060628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8990A-5203-2B44-AF45-667F047C8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3FC3B31-3EA0-6887-3436-46D5F0FD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E6FB5C-7D48-75A8-AAF9-6243FDDFC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FBA290F-F256-5FAC-A9F2-72D62DA5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CC8D631-3FEF-B90D-0A19-1D2C31F7C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si da fruto el año que viene,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bien; y si no, córtala”».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Dios, como Él viñador, muestra paciencia y misericordia, dando oportunidades para el arrepentimiento y la conversión.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parábola advierte que, si no hay fruto, es decir, si no hay arrepentimiento y cambio de vida, se corre el riesgo de ser cortado.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día vendrá el fin de todo, cuando Jesús nos llame para dar cuenta ante Él.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Hechos.17:31.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CF5E4ED-471B-CE9F-AA5C-68741B2D4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42402-7B4D-94F0-FC84-58BB2A637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40D5DFF-5EED-369E-27C0-A9C30713E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F01606-5A57-2E4E-5442-91AF2AE06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B484FED-30EC-D71B-28D8-CE1A8C8E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488F08C-A9EE-D1A6-907C-DD965519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»Porque Él ha establecido un día en el cual juzgará al mundo en justicia, por medio de un Hombre a quien Él ha designado,</a:t>
            </a:r>
            <a:r>
              <a:rPr lang="es-ES" b="1" dirty="0">
                <a:latin typeface="Maiandra GD" panose="020E0502030308020204" pitchFamily="34" charset="0"/>
              </a:rPr>
              <a:t> habiendo presentado pruebas a todos los hombres cuando lo resucitó de entre los muertos».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Todos vamos a compadecer ante este tribunal.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Corintios.5:10.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Porque todos nosotros debemos comparecer ante el tribunal de Cristo,</a:t>
            </a:r>
            <a:r>
              <a:rPr lang="es-ES" b="1" dirty="0">
                <a:latin typeface="Maiandra GD" panose="020E0502030308020204" pitchFamily="34" charset="0"/>
              </a:rPr>
              <a:t> para que cada uno sea recompensado por sus hechos estando en el cuerpo, de acuerdo con lo que hizo, sea bueno o sea malo.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A98808-A77B-A0D1-D5B4-3C1C98CA7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74676-AD26-88BC-62F5-657A65536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EB429BE-86AD-34BF-D479-BFCF60ACF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F2838A-3550-C697-FE11-722EC3674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58379A6-5BDC-B5CD-04DA-963A205B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PARABOLA DE LA HIGUERA SIN FRUTO. LUCAS.13:6-9.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AEE0B1-B0A6-2D8E-7A61-14F74550B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Significa que todas las personas comparecerán ante el tribunal de Cristo para recibir el juicio por sus acciones en la vida.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juicio determinará las recompensas o consecuencias que cada persona recibirá por sus obras, según lo bueno o malo que hayan hecho mientras vivían en este mundo.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Nadie escapara de este juicio esta decretado.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Hebreos.9:27.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así como está decretado que los hombres mueran una sola vez,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y después de esto, el juicio,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¿Estamos listos hermanos?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89A4BB3-8566-E8B6-5518-1C053F74A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57DBF-4CA3-E502-875D-795286B2C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B4A5171-23D1-1CCE-F263-CB5978573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05766D-CF46-0337-1C30-D856D934F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F726169-C1A4-D639-C964-F04F24F2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JUICIO Y LA GRACIA.</a:t>
            </a:r>
            <a:b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LUCAS.13:1-3.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DDEA98F-07AF-A860-A405-67E2BD2F0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En esa misma ocasión había allí algunos que contaron a Jesús acerca de los galileos</a:t>
            </a:r>
            <a:r>
              <a:rPr lang="es-ES" b="1" dirty="0">
                <a:latin typeface="Maiandra GD" panose="020E0502030308020204" pitchFamily="34" charset="0"/>
              </a:rPr>
              <a:t> cuya sangre Pilato había mezclado con la de sus sacrificios.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responde a una noticia trágica sobre los galileos que fueron asesinados por Pilato.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gente creía que este sufrimiento era un castigo directo por sus pecados.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confronta esta percepción. En lugar de confirmar sus creencias, los llama a reflexionar sobre su propia condición espiritual.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mensaje es claro: Nadie es más justo que otro; todos necesitamos arrepentirnos.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4ECE5BC-6F28-F74A-78CD-A91EC23D3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2F22C-09E7-CE28-7E81-63DE6E60E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F72F0B7-22B2-4BDF-FD65-1BF785115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9B451A-1F86-0E13-3122-07BBF1FD7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0E01CAA-4656-AF6B-A11F-9BF38759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/>
          </a:bodyPr>
          <a:lstStyle/>
          <a:p>
            <a:pPr algn="ctr"/>
            <a:r>
              <a:rPr lang="en-U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22B6C85-B5A3-C178-D30D-9154B2CC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/>
          <a:lstStyle/>
          <a:p>
            <a:r>
              <a:rPr lang="en-US" b="1" dirty="0">
                <a:latin typeface="Maiandra GD" panose="020E0502030308020204" pitchFamily="34" charset="0"/>
              </a:rPr>
              <a:t>Jesús aclara la equivocación que tenía muchas personas </a:t>
            </a:r>
            <a:r>
              <a:rPr lang="en-US" b="1">
                <a:latin typeface="Maiandra GD" panose="020E0502030308020204" pitchFamily="34" charset="0"/>
              </a:rPr>
              <a:t>que el </a:t>
            </a:r>
            <a:r>
              <a:rPr lang="en-US" b="1" dirty="0">
                <a:latin typeface="Maiandra GD" panose="020E0502030308020204" pitchFamily="34" charset="0"/>
              </a:rPr>
              <a:t>sufrimiento viene por el pecado, que solo las personas malas sufren.</a:t>
            </a:r>
          </a:p>
          <a:p>
            <a:r>
              <a:rPr lang="en-US" b="1" dirty="0">
                <a:latin typeface="Maiandra GD" panose="020E0502030308020204" pitchFamily="34" charset="0"/>
              </a:rPr>
              <a:t>Jesús les advierte que esto es falso, todos necesitamos el arrepentimiento con urgencia para no perecer.</a:t>
            </a:r>
          </a:p>
          <a:p>
            <a:r>
              <a:rPr lang="en-US" b="1" dirty="0">
                <a:latin typeface="Maiandra GD" panose="020E0502030308020204" pitchFamily="34" charset="0"/>
              </a:rPr>
              <a:t>Jesús muestra la parábola de la higuera sin fruto para demostrarnos que tenemos que ser productivos en la obra del Señor.</a:t>
            </a:r>
          </a:p>
          <a:p>
            <a:r>
              <a:rPr lang="en-US" b="1" dirty="0">
                <a:latin typeface="Maiandra GD" panose="020E0502030308020204" pitchFamily="34" charset="0"/>
              </a:rPr>
              <a:t>Debemos de estar dispuesto a arrepentirnos y dar frutos para no perecer.</a:t>
            </a:r>
          </a:p>
          <a:p>
            <a:r>
              <a:rPr lang="en-US" b="1" dirty="0">
                <a:latin typeface="Maiandra GD" panose="020E0502030308020204" pitchFamily="34" charset="0"/>
              </a:rPr>
              <a:t>Dios no desea que perezcamos.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32B1E55-E079-750D-7D48-883FC24F6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70110-A28C-7BEE-551A-18724A6B6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9123950-E04A-3802-725F-34EC55834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791B3E7-D801-0049-565C-E485AB12D33E}"/>
              </a:ext>
            </a:extLst>
          </p:cNvPr>
          <p:cNvSpPr/>
          <p:nvPr/>
        </p:nvSpPr>
        <p:spPr>
          <a:xfrm>
            <a:off x="0" y="5823857"/>
            <a:ext cx="12192000" cy="10341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9FF606A-3A61-21F4-EE5D-0333B5E3F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0"/>
            <a:ext cx="12192001" cy="5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1B715-79CC-7DAA-E80A-1AF8E5377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3620D30-6CCA-826C-2D6A-ABA133CD3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97D86C-D506-3D4D-83B6-FD5CAE6FD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FB33CFD-D832-3610-6142-20C90A43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JUICIO Y LA GRACIA.</a:t>
            </a:r>
            <a:b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LUCAS.13:1-3.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8B31E7B-1111-F1F9-546A-19E8EB1E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Él les respondió: «¿Piensan que estos galileos eran más pecadores</a:t>
            </a:r>
            <a:r>
              <a:rPr lang="es-ES" b="1" dirty="0">
                <a:latin typeface="Maiandra GD" panose="020E0502030308020204" pitchFamily="34" charset="0"/>
              </a:rPr>
              <a:t> que todos los demás galileos, porque sufrieron esto?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su teología atribuía el sufrimiento individual al pecado individual, los judíos consideraron la suerte de los galileos como un castigo de Dios por sus culpas.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les pregunta si creen que estos galileos eran más pecadores que todos los demás galileos por haber sufrido tal destino.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entonces les advierte que, a menos que se arrepientan, todos perecerán de manera similar,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15E9FFD-B77C-90B2-652F-F77E0E471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4226A-14E0-2D47-32C6-476A41A4A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8025786-581A-F76F-EF7E-FEB041393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C20DF7-BCE5-2BDB-598E-39430547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B390DE5-E9DF-C316-C6A8-4D102EF0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JUICIO Y LA GRACIA.</a:t>
            </a:r>
            <a:b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LUCAS.13:1-3.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02A0270-0E94-6650-C6C4-C2E189FC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»Les digo que no; al contrario,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si ustedes no se arrepienten, todos perecerán igualmente.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les advierte a Ellos que también Ellos sino se arrepiente de corazón va a perecer.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aclara que las tragedias no son necesariamente un castigo Divino por pecados particulares.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debemos juzgar a las víctimas de la desgracia como si fueran más culpables que otros.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enfoque principal de Jesús es el llamado al arrepentimiento. La muerte es una realidad para todos, y el arrepentimiento es esencial para evitar la perdición eterna.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DABBFCF-7695-F872-C5BD-BCA331F28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7EDFB-0C9D-9E4F-F204-09DA9FDE3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0D5B9D8-69D4-DC95-BB3C-A960DFF61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0BBBD3D-8457-12E8-53FF-0B3528B57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CEDFD4A-8485-9FB7-47A2-8CCD875A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TORRE DE SILOÉ.</a:t>
            </a:r>
            <a:b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LUCAS:13:4.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65D8F36-4477-7C14-CE0C-A659ED0A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»¿O piensan que aquellos dieciocho, sobre los que cayó la torre en Siloé y los mató,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eran más deudores que todos los hombres que habitan en Jerusalén?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La palabra más culpables, </a:t>
            </a:r>
            <a:r>
              <a:rPr lang="es-ES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opheiletes</a:t>
            </a:r>
            <a:r>
              <a:rPr lang="es-ES" b="1" dirty="0">
                <a:latin typeface="Maiandra GD" panose="020E0502030308020204" pitchFamily="34" charset="0"/>
              </a:rPr>
              <a:t> Strong #3781: Un deudor, uno que tiene una obligación moral, un ofensor, un delincuente, un transgresor moral.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concepto de deuda proviene de esta secuencia: nosotros estamos moralmente obligados a vivir una vida libre de violaciones de los mandamientos de Dios; al fallar en nuestra conducta nos convertimos en transgresores, delincuentes y deudores a la justicia divina.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55E854A-C54B-712B-3C4B-9BFBDE251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91313-7C45-40B3-41BA-2D399239F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4DCE2E4-2FC0-DB3F-A4D0-6067F138F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8F24A6-9CD9-E817-5852-BB3CFECBF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879658F-0631-40BB-2990-D67FA6E5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TORRE DE SILOÉ.</a:t>
            </a:r>
            <a:b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LUCAS:13:4.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8828FBE-A096-AFF8-4DE3-4409F8DA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Jesús menciona otra tragedia: la caída de una torre que mató a 18 personas.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Una vez más, desafía la idea de que estas muertes se debieron a un juicio Divino específico.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utiliza este suceso para enseñar que no debemos asumir que esas personas eran peores pecadores que otros.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enseñanza principal es que todos, sin importar su situación, deben arrepentirse de sus pecados para evitar la destrucción espiritual,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parábola de la higuera estéril, que sigue a esta enseñanza, refuerza el mensaje.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31E8D2E-6592-CE6F-E876-24BE2B3AC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C089C-3C0D-BA26-3886-2BBBE58BE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B860D01-3F94-5287-CD6E-028A10AD7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A5CD26-43B2-05CA-05DF-86F7817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D0AB438-E9BE-42A7-E0DE-0BD3E5D3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TORRE DE SILOÉ.</a:t>
            </a:r>
            <a:b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LUCAS:13:4.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A6C6E1A-2C45-2720-B7CC-6911286FA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higuera representa a aquellos que no dan fruto espiritual (no se arrepienten) y se les da un tiempo limitado para cambiar, antes de ser cortados.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vida es frágil, y nadie está exento de la muerte física.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embargo, Jesús enfatiza la importancia de estar preparados espiritualmente.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pregunta no es: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«¿Por qué murieron ellos?»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«¿Estoy listo yo?».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B31479F-346C-8C33-E35C-10F5E5B96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D2FD2-56FF-B081-0269-E2F01CB83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B26911C-6D82-F913-A3E9-BD254FE57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4091106-B444-C59A-330D-E61290B63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7" cy="14478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B7CC34-E834-A6D2-76B1-644A77F9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47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TODOS TENEMOS QUE ARREPENTIRNOS. LUCAS.13:5.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EB05A28-4241-F8D2-2D71-75029009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447799"/>
            <a:ext cx="8436427" cy="541019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»Les digo que no; al contrario,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si ustedes no se arrepienten, todos perecerán igualmente».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está diciendo que la muerte alcanzará a todos, y que, sin arrepentimiento, todos perecerán de manera similar.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usa ejemplos de tragedias recientes para ilustrar que las desgracias no son necesariamente un castigo Divino por pecados específicos, sino que la muerte es inevitable para todos.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mensaje central es la urgencia del arrepentimiento.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Cada ser humano necesita del arrepentimiento.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9B84B2-339B-7CBC-60BA-CFFFA8C3D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1447799"/>
            <a:ext cx="3755572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3172</Words>
  <Application>Microsoft Office PowerPoint</Application>
  <PresentationFormat>Panorámica</PresentationFormat>
  <Paragraphs>186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Maiandra GD</vt:lpstr>
      <vt:lpstr>Tema de Office</vt:lpstr>
      <vt:lpstr>ARREPENTIRSE SINO PERECERAN. LUCAS.13:1-5.</vt:lpstr>
      <vt:lpstr>INTRODUCCIÓN:</vt:lpstr>
      <vt:lpstr>EL JUICIO Y LA GRACIA. LUCAS.13:1-3.</vt:lpstr>
      <vt:lpstr>EL JUICIO Y LA GRACIA. LUCAS.13:1-3.</vt:lpstr>
      <vt:lpstr>EL JUICIO Y LA GRACIA. LUCAS.13:1-3.</vt:lpstr>
      <vt:lpstr>LA TORRE DE SILOÉ. LUCAS:13:4.</vt:lpstr>
      <vt:lpstr>LA TORRE DE SILOÉ. LUCAS:13:4.</vt:lpstr>
      <vt:lpstr>LA TORRE DE SILOÉ. LUCAS:13:4.</vt:lpstr>
      <vt:lpstr>TODOS TENEMOS QUE ARREPENTIRNOS. LUCAS.13:5.</vt:lpstr>
      <vt:lpstr>TODOS TENEMOS QUE ARREPENTIRNOS. LUCAS.13:5.</vt:lpstr>
      <vt:lpstr>TODOS TENEMOS QUE ARREPENTIRNOS. LUCAS.13:5.</vt:lpstr>
      <vt:lpstr>TODOS TENEMOS QUE ARREPENTIRNOS. LUCAS.13:5.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LA PARABOLA DE LA HIGUERA SIN FRUTO. LUCAS.13:6-9.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6</cp:revision>
  <dcterms:created xsi:type="dcterms:W3CDTF">2025-08-04T02:34:12Z</dcterms:created>
  <dcterms:modified xsi:type="dcterms:W3CDTF">2025-08-05T18:36:56Z</dcterms:modified>
</cp:coreProperties>
</file>