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5" r:id="rId40"/>
    <p:sldId id="298" r:id="rId41"/>
    <p:sldId id="297" r:id="rId42"/>
    <p:sldId id="296" r:id="rId43"/>
    <p:sldId id="299" r:id="rId44"/>
    <p:sldId id="294"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9900CC"/>
    <a:srgbClr val="0000FF"/>
    <a:srgbClr val="6600CC"/>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1524"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4EE296E-D254-4A6F-A8D5-0729F902EF92}"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5D3FDB-AE57-48DE-B0E5-BCE62286163B}" type="slidenum">
              <a:rPr lang="en-US" smtClean="0"/>
              <a:t>‹Nº›</a:t>
            </a:fld>
            <a:endParaRPr lang="en-US" dirty="0"/>
          </a:p>
        </p:txBody>
      </p:sp>
    </p:spTree>
    <p:extLst>
      <p:ext uri="{BB962C8B-B14F-4D97-AF65-F5344CB8AC3E}">
        <p14:creationId xmlns:p14="http://schemas.microsoft.com/office/powerpoint/2010/main" val="3240766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4EE296E-D254-4A6F-A8D5-0729F902EF92}"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5D3FDB-AE57-48DE-B0E5-BCE62286163B}" type="slidenum">
              <a:rPr lang="en-US" smtClean="0"/>
              <a:t>‹Nº›</a:t>
            </a:fld>
            <a:endParaRPr lang="en-US" dirty="0"/>
          </a:p>
        </p:txBody>
      </p:sp>
    </p:spTree>
    <p:extLst>
      <p:ext uri="{BB962C8B-B14F-4D97-AF65-F5344CB8AC3E}">
        <p14:creationId xmlns:p14="http://schemas.microsoft.com/office/powerpoint/2010/main" val="1113001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4EE296E-D254-4A6F-A8D5-0729F902EF92}"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5D3FDB-AE57-48DE-B0E5-BCE62286163B}" type="slidenum">
              <a:rPr lang="en-US" smtClean="0"/>
              <a:t>‹Nº›</a:t>
            </a:fld>
            <a:endParaRPr lang="en-US" dirty="0"/>
          </a:p>
        </p:txBody>
      </p:sp>
    </p:spTree>
    <p:extLst>
      <p:ext uri="{BB962C8B-B14F-4D97-AF65-F5344CB8AC3E}">
        <p14:creationId xmlns:p14="http://schemas.microsoft.com/office/powerpoint/2010/main" val="177278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4EE296E-D254-4A6F-A8D5-0729F902EF92}"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5D3FDB-AE57-48DE-B0E5-BCE62286163B}" type="slidenum">
              <a:rPr lang="en-US" smtClean="0"/>
              <a:t>‹Nº›</a:t>
            </a:fld>
            <a:endParaRPr lang="en-US" dirty="0"/>
          </a:p>
        </p:txBody>
      </p:sp>
    </p:spTree>
    <p:extLst>
      <p:ext uri="{BB962C8B-B14F-4D97-AF65-F5344CB8AC3E}">
        <p14:creationId xmlns:p14="http://schemas.microsoft.com/office/powerpoint/2010/main" val="219854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A4EE296E-D254-4A6F-A8D5-0729F902EF92}"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5D3FDB-AE57-48DE-B0E5-BCE62286163B}" type="slidenum">
              <a:rPr lang="en-US" smtClean="0"/>
              <a:t>‹Nº›</a:t>
            </a:fld>
            <a:endParaRPr lang="en-US" dirty="0"/>
          </a:p>
        </p:txBody>
      </p:sp>
    </p:spTree>
    <p:extLst>
      <p:ext uri="{BB962C8B-B14F-4D97-AF65-F5344CB8AC3E}">
        <p14:creationId xmlns:p14="http://schemas.microsoft.com/office/powerpoint/2010/main" val="3799659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4EE296E-D254-4A6F-A8D5-0729F902EF92}"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5D3FDB-AE57-48DE-B0E5-BCE62286163B}" type="slidenum">
              <a:rPr lang="en-US" smtClean="0"/>
              <a:t>‹Nº›</a:t>
            </a:fld>
            <a:endParaRPr lang="en-US" dirty="0"/>
          </a:p>
        </p:txBody>
      </p:sp>
    </p:spTree>
    <p:extLst>
      <p:ext uri="{BB962C8B-B14F-4D97-AF65-F5344CB8AC3E}">
        <p14:creationId xmlns:p14="http://schemas.microsoft.com/office/powerpoint/2010/main" val="3123093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4EE296E-D254-4A6F-A8D5-0729F902EF92}" type="datetimeFigureOut">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15D3FDB-AE57-48DE-B0E5-BCE62286163B}" type="slidenum">
              <a:rPr lang="en-US" smtClean="0"/>
              <a:t>‹Nº›</a:t>
            </a:fld>
            <a:endParaRPr lang="en-US" dirty="0"/>
          </a:p>
        </p:txBody>
      </p:sp>
    </p:spTree>
    <p:extLst>
      <p:ext uri="{BB962C8B-B14F-4D97-AF65-F5344CB8AC3E}">
        <p14:creationId xmlns:p14="http://schemas.microsoft.com/office/powerpoint/2010/main" val="1210202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4EE296E-D254-4A6F-A8D5-0729F902EF92}" type="datetimeFigureOut">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15D3FDB-AE57-48DE-B0E5-BCE62286163B}" type="slidenum">
              <a:rPr lang="en-US" smtClean="0"/>
              <a:t>‹Nº›</a:t>
            </a:fld>
            <a:endParaRPr lang="en-US" dirty="0"/>
          </a:p>
        </p:txBody>
      </p:sp>
    </p:spTree>
    <p:extLst>
      <p:ext uri="{BB962C8B-B14F-4D97-AF65-F5344CB8AC3E}">
        <p14:creationId xmlns:p14="http://schemas.microsoft.com/office/powerpoint/2010/main" val="356829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EE296E-D254-4A6F-A8D5-0729F902EF92}" type="datetimeFigureOut">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15D3FDB-AE57-48DE-B0E5-BCE62286163B}" type="slidenum">
              <a:rPr lang="en-US" smtClean="0"/>
              <a:t>‹Nº›</a:t>
            </a:fld>
            <a:endParaRPr lang="en-US" dirty="0"/>
          </a:p>
        </p:txBody>
      </p:sp>
    </p:spTree>
    <p:extLst>
      <p:ext uri="{BB962C8B-B14F-4D97-AF65-F5344CB8AC3E}">
        <p14:creationId xmlns:p14="http://schemas.microsoft.com/office/powerpoint/2010/main" val="764546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4EE296E-D254-4A6F-A8D5-0729F902EF92}"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5D3FDB-AE57-48DE-B0E5-BCE62286163B}" type="slidenum">
              <a:rPr lang="en-US" smtClean="0"/>
              <a:t>‹Nº›</a:t>
            </a:fld>
            <a:endParaRPr lang="en-US" dirty="0"/>
          </a:p>
        </p:txBody>
      </p:sp>
    </p:spTree>
    <p:extLst>
      <p:ext uri="{BB962C8B-B14F-4D97-AF65-F5344CB8AC3E}">
        <p14:creationId xmlns:p14="http://schemas.microsoft.com/office/powerpoint/2010/main" val="117908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4EE296E-D254-4A6F-A8D5-0729F902EF92}"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5D3FDB-AE57-48DE-B0E5-BCE62286163B}" type="slidenum">
              <a:rPr lang="en-US" smtClean="0"/>
              <a:t>‹Nº›</a:t>
            </a:fld>
            <a:endParaRPr lang="en-US" dirty="0"/>
          </a:p>
        </p:txBody>
      </p:sp>
    </p:spTree>
    <p:extLst>
      <p:ext uri="{BB962C8B-B14F-4D97-AF65-F5344CB8AC3E}">
        <p14:creationId xmlns:p14="http://schemas.microsoft.com/office/powerpoint/2010/main" val="2277167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EE296E-D254-4A6F-A8D5-0729F902EF92}" type="datetimeFigureOut">
              <a:rPr lang="en-US" smtClean="0"/>
              <a:t>2/17/2025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D3FDB-AE57-48DE-B0E5-BCE62286163B}" type="slidenum">
              <a:rPr lang="en-US" smtClean="0"/>
              <a:t>‹Nº›</a:t>
            </a:fld>
            <a:endParaRPr lang="en-US" dirty="0"/>
          </a:p>
        </p:txBody>
      </p:sp>
    </p:spTree>
    <p:extLst>
      <p:ext uri="{BB962C8B-B14F-4D97-AF65-F5344CB8AC3E}">
        <p14:creationId xmlns:p14="http://schemas.microsoft.com/office/powerpoint/2010/main" val="3788992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4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31149CD-C009-90A4-D58A-8FC7A59C0D8D}"/>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6BA944CF-E5DF-C0C7-5908-A7C035F91D30}"/>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656F17C7-C32C-0059-F9C1-2ECF91C92231}"/>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621024A8-0767-DDBA-92FB-1F9B2EA19CC2}"/>
              </a:ext>
            </a:extLst>
          </p:cNvPr>
          <p:cNvSpPr>
            <a:spLocks noGrp="1"/>
          </p:cNvSpPr>
          <p:nvPr>
            <p:ph idx="1"/>
          </p:nvPr>
        </p:nvSpPr>
        <p:spPr>
          <a:xfrm>
            <a:off x="4049486" y="1362073"/>
            <a:ext cx="5094513" cy="5495927"/>
          </a:xfrm>
        </p:spPr>
        <p:txBody>
          <a:bodyPr>
            <a:normAutofit lnSpcReduction="10000"/>
          </a:bodyPr>
          <a:lstStyle/>
          <a:p>
            <a:r>
              <a:rPr lang="en-U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INTRODUCCION:</a:t>
            </a:r>
          </a:p>
          <a:p>
            <a:r>
              <a:rPr lang="es-ES" b="1" dirty="0">
                <a:latin typeface="Maiandra GD" panose="020E0502030308020204" pitchFamily="34" charset="0"/>
              </a:rPr>
              <a:t>Ofrezcan también pan leudado en ofrenda de gratitud, Y proclamen ofrendas voluntarias, denlas a conocer, </a:t>
            </a: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Puesto que así les place, israelitas», Declara el Señor DIOS.</a:t>
            </a:r>
            <a:r>
              <a:rPr lang="es-ES" b="1" dirty="0">
                <a:latin typeface="Maiandra GD" panose="020E0502030308020204" pitchFamily="34" charset="0"/>
              </a:rPr>
              <a:t> </a:t>
            </a:r>
          </a:p>
          <a:p>
            <a:r>
              <a:rPr lang="es-ES" b="1" dirty="0">
                <a:latin typeface="Maiandra GD" panose="020E0502030308020204" pitchFamily="34" charset="0"/>
              </a:rPr>
              <a:t>Lamentablemente a la gente le gusta oír o escuchar lo que a Ellos les gusta oír, no lo que Dios le quiere decir o manda.</a:t>
            </a:r>
          </a:p>
          <a:p>
            <a:r>
              <a:rPr lang="es-ES" b="1" dirty="0">
                <a:latin typeface="Maiandra GD" panose="020E0502030308020204" pitchFamily="34" charset="0"/>
              </a:rPr>
              <a:t>Aquí Él profeta hace ironía con el pueblo de Israel.</a:t>
            </a:r>
            <a:endParaRPr lang="en-US" b="1" dirty="0">
              <a:latin typeface="Maiandra GD" panose="020E0502030308020204" pitchFamily="34" charset="0"/>
            </a:endParaRPr>
          </a:p>
        </p:txBody>
      </p:sp>
      <p:pic>
        <p:nvPicPr>
          <p:cNvPr id="9" name="Imagen 8">
            <a:extLst>
              <a:ext uri="{FF2B5EF4-FFF2-40B4-BE49-F238E27FC236}">
                <a16:creationId xmlns:a16="http://schemas.microsoft.com/office/drawing/2014/main" id="{77E2AC4C-DB21-8F70-DCED-182557680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98583"/>
            <a:ext cx="4049484" cy="5441162"/>
          </a:xfrm>
          <a:prstGeom prst="rect">
            <a:avLst/>
          </a:prstGeom>
        </p:spPr>
      </p:pic>
    </p:spTree>
    <p:extLst>
      <p:ext uri="{BB962C8B-B14F-4D97-AF65-F5344CB8AC3E}">
        <p14:creationId xmlns:p14="http://schemas.microsoft.com/office/powerpoint/2010/main" val="36745003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71F9A-D5F4-97C4-5601-D9E7B80928E5}"/>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0CE18712-4831-8E9C-06CF-DF65E37FD615}"/>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F9AA2A1F-1095-FFE2-31B6-297930C31AD4}"/>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4C874558-7CDA-33BE-0261-360789B8677E}"/>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1DD6628A-2859-658C-F7EF-00114FBFD80A}"/>
              </a:ext>
            </a:extLst>
          </p:cNvPr>
          <p:cNvSpPr>
            <a:spLocks noGrp="1"/>
          </p:cNvSpPr>
          <p:nvPr>
            <p:ph idx="1"/>
          </p:nvPr>
        </p:nvSpPr>
        <p:spPr>
          <a:xfrm>
            <a:off x="4049486" y="1362073"/>
            <a:ext cx="5094513" cy="5495927"/>
          </a:xfrm>
        </p:spPr>
        <p:txBody>
          <a:bodyPr>
            <a:normAutofit fontScale="92500"/>
          </a:bodyPr>
          <a:lstStyle/>
          <a:p>
            <a:r>
              <a:rPr lang="es-ES" b="1" dirty="0">
                <a:latin typeface="Maiandra GD" panose="020E0502030308020204" pitchFamily="34" charset="0"/>
              </a:rPr>
              <a:t>Entonces Ellos adoran con instrumentos musicales, pero no es lo que Dios manda sino lo que a Ellos les gusta.</a:t>
            </a:r>
          </a:p>
          <a:p>
            <a:r>
              <a:rPr lang="es-ES" b="1" dirty="0">
                <a:latin typeface="Maiandra GD" panose="020E0502030308020204" pitchFamily="34" charset="0"/>
              </a:rPr>
              <a:t>Naamán pensaba tenía una idea en su mente.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II Reyes.5:11.</a:t>
            </a:r>
          </a:p>
          <a:p>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Pero Naamán se enojó, y se fue diciendo: «Yo pensé:</a:t>
            </a:r>
            <a:r>
              <a:rPr lang="es-ES" b="1" dirty="0">
                <a:latin typeface="Maiandra GD" panose="020E0502030308020204" pitchFamily="34" charset="0"/>
              </a:rPr>
              <a:t> “Seguramente él vendrá a mí, y se detendrá e invocará el nombre del SEÑOR su Dios, moverá su mano sobre la parte enferma y curará la lepra”. </a:t>
            </a:r>
          </a:p>
        </p:txBody>
      </p:sp>
      <p:pic>
        <p:nvPicPr>
          <p:cNvPr id="3" name="Imagen 2">
            <a:extLst>
              <a:ext uri="{FF2B5EF4-FFF2-40B4-BE49-F238E27FC236}">
                <a16:creationId xmlns:a16="http://schemas.microsoft.com/office/drawing/2014/main" id="{7AE302AF-1877-D27A-4B04-E43F1557A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98583"/>
            <a:ext cx="4049487" cy="5441162"/>
          </a:xfrm>
          <a:prstGeom prst="rect">
            <a:avLst/>
          </a:prstGeom>
        </p:spPr>
      </p:pic>
    </p:spTree>
    <p:extLst>
      <p:ext uri="{BB962C8B-B14F-4D97-AF65-F5344CB8AC3E}">
        <p14:creationId xmlns:p14="http://schemas.microsoft.com/office/powerpoint/2010/main" val="26288510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14CC5-5FCE-10BE-39E2-10B23B21356E}"/>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A54D8FBA-11EC-511D-E201-56BCD212676E}"/>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15BEACF7-195D-A0F6-6191-B972FCE72222}"/>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3123C687-CEE2-F431-AB9D-9DE51589B428}"/>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F361045C-67A9-C604-7AE7-FE53ADD64147}"/>
              </a:ext>
            </a:extLst>
          </p:cNvPr>
          <p:cNvSpPr>
            <a:spLocks noGrp="1"/>
          </p:cNvSpPr>
          <p:nvPr>
            <p:ph idx="1"/>
          </p:nvPr>
        </p:nvSpPr>
        <p:spPr>
          <a:xfrm>
            <a:off x="4049486" y="1362073"/>
            <a:ext cx="5094513" cy="5495927"/>
          </a:xfrm>
        </p:spPr>
        <p:txBody>
          <a:bodyPr>
            <a:normAutofit lnSpcReduction="10000"/>
          </a:bodyPr>
          <a:lstStyle/>
          <a:p>
            <a:r>
              <a:rPr lang="es-ES" b="1" dirty="0">
                <a:latin typeface="Maiandra GD" panose="020E0502030308020204" pitchFamily="34" charset="0"/>
              </a:rPr>
              <a:t>Él quería oír lo que Él pensaba y cuando Él profeta le dijo otra cosa que Él no tenía pensado se enojó. </a:t>
            </a:r>
          </a:p>
          <a:p>
            <a:r>
              <a:rPr lang="es-ES" b="1" dirty="0">
                <a:latin typeface="Maiandra GD" panose="020E0502030308020204" pitchFamily="34" charset="0"/>
              </a:rPr>
              <a:t>Lamentablemente muchas personas tienen la misma mentalidad que tenía Naamán, quieren escuchar lo que Ellos piensan y no lo que Dios manda. </a:t>
            </a:r>
          </a:p>
          <a:p>
            <a:r>
              <a:rPr lang="es-ES" b="1" dirty="0">
                <a:latin typeface="Maiandra GD" panose="020E0502030308020204" pitchFamily="34" charset="0"/>
              </a:rPr>
              <a:t>Naamán tuvo que cambiar de mentalidad para poder ser sano, igualmente si la gente no cambia de mentalidad no podrá salvarse.</a:t>
            </a:r>
          </a:p>
        </p:txBody>
      </p:sp>
      <p:pic>
        <p:nvPicPr>
          <p:cNvPr id="3" name="Imagen 2">
            <a:extLst>
              <a:ext uri="{FF2B5EF4-FFF2-40B4-BE49-F238E27FC236}">
                <a16:creationId xmlns:a16="http://schemas.microsoft.com/office/drawing/2014/main" id="{85C3E690-3228-D354-6EC4-5B536CCC60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80327"/>
            <a:ext cx="4049487" cy="5459418"/>
          </a:xfrm>
          <a:prstGeom prst="rect">
            <a:avLst/>
          </a:prstGeom>
          <a:solidFill>
            <a:srgbClr val="00B0F0"/>
          </a:solidFill>
        </p:spPr>
      </p:pic>
    </p:spTree>
    <p:extLst>
      <p:ext uri="{BB962C8B-B14F-4D97-AF65-F5344CB8AC3E}">
        <p14:creationId xmlns:p14="http://schemas.microsoft.com/office/powerpoint/2010/main" val="37609045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137C2-95F2-C970-81FB-F2E6708144A9}"/>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E3B828D2-3AAA-8D55-98AA-DD6159C45B3C}"/>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B779EBD9-5DBD-06BA-7DD6-EFCAB10CEB66}"/>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98AB45EF-E211-9F94-5D87-DBB5B4F51EA7}"/>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808B9E52-F766-EC66-3D45-06539B2535FC}"/>
              </a:ext>
            </a:extLst>
          </p:cNvPr>
          <p:cNvSpPr>
            <a:spLocks noGrp="1"/>
          </p:cNvSpPr>
          <p:nvPr>
            <p:ph idx="1"/>
          </p:nvPr>
        </p:nvSpPr>
        <p:spPr>
          <a:xfrm>
            <a:off x="4049486" y="1362073"/>
            <a:ext cx="5094513" cy="5495927"/>
          </a:xfrm>
        </p:spPr>
        <p:txBody>
          <a:bodyPr>
            <a:normAutofit lnSpcReduction="10000"/>
          </a:bodyPr>
          <a:lstStyle/>
          <a:p>
            <a:r>
              <a:rPr lang="es-ES" b="1" dirty="0">
                <a:latin typeface="Maiandra GD" panose="020E0502030308020204" pitchFamily="34" charset="0"/>
              </a:rPr>
              <a:t>Como Acab odiaba a Micaías porque Él profeta no le profetizaba lo que Él Rey quería oír.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II Cronicas.18:7.</a:t>
            </a:r>
            <a:r>
              <a:rPr lang="es-ES" b="1" dirty="0">
                <a:latin typeface="Maiandra GD" panose="020E0502030308020204" pitchFamily="34" charset="0"/>
              </a:rPr>
              <a:t> </a:t>
            </a:r>
          </a:p>
          <a:p>
            <a:r>
              <a:rPr lang="es-ES" b="1" dirty="0">
                <a:latin typeface="Maiandra GD" panose="020E0502030308020204" pitchFamily="34" charset="0"/>
              </a:rPr>
              <a:t>Y el rey de Israel dijo a Josafat: «Todavía queda un hombre por medio de quien podemos consultar al SEÑOR, </a:t>
            </a: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pero lo aborrezco, porque nunca profetiza lo bueno en cuanto a mí,</a:t>
            </a:r>
            <a:r>
              <a:rPr lang="es-ES" b="1" dirty="0">
                <a:latin typeface="Maiandra GD" panose="020E0502030308020204" pitchFamily="34" charset="0"/>
              </a:rPr>
              <a:t> sino siempre lo malo. Es Micaías, hijo de Imla». «No hable el rey así», dijo Josafat. </a:t>
            </a:r>
          </a:p>
        </p:txBody>
      </p:sp>
      <p:pic>
        <p:nvPicPr>
          <p:cNvPr id="3" name="Imagen 2">
            <a:extLst>
              <a:ext uri="{FF2B5EF4-FFF2-40B4-BE49-F238E27FC236}">
                <a16:creationId xmlns:a16="http://schemas.microsoft.com/office/drawing/2014/main" id="{D470C9B8-53AD-AA4C-E9FE-3CB53321F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1398583"/>
            <a:ext cx="4049487" cy="5441162"/>
          </a:xfrm>
          <a:prstGeom prst="rect">
            <a:avLst/>
          </a:prstGeom>
          <a:solidFill>
            <a:srgbClr val="CC00FF"/>
          </a:solidFill>
        </p:spPr>
      </p:pic>
    </p:spTree>
    <p:extLst>
      <p:ext uri="{BB962C8B-B14F-4D97-AF65-F5344CB8AC3E}">
        <p14:creationId xmlns:p14="http://schemas.microsoft.com/office/powerpoint/2010/main" val="18196919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6656D-F54E-471D-23F9-10B0E23446ED}"/>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AED5FE0C-1CE2-5540-4ABF-D7FE37BA4A2F}"/>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73E032AC-C58D-25E1-32C8-1CD6F549FD6B}"/>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D8DFDFCF-47F6-A3C3-AAF0-370567FEF487}"/>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DCDAE65E-E237-AA9E-A1F8-A9EEC2106706}"/>
              </a:ext>
            </a:extLst>
          </p:cNvPr>
          <p:cNvSpPr>
            <a:spLocks noGrp="1"/>
          </p:cNvSpPr>
          <p:nvPr>
            <p:ph idx="1"/>
          </p:nvPr>
        </p:nvSpPr>
        <p:spPr>
          <a:xfrm>
            <a:off x="4049486" y="1362073"/>
            <a:ext cx="5094513" cy="5495927"/>
          </a:xfrm>
        </p:spPr>
        <p:txBody>
          <a:bodyPr>
            <a:normAutofit lnSpcReduction="10000"/>
          </a:bodyPr>
          <a:lstStyle/>
          <a:p>
            <a:r>
              <a:rPr lang="es-ES" b="1" dirty="0">
                <a:latin typeface="Maiandra GD" panose="020E0502030308020204" pitchFamily="34" charset="0"/>
              </a:rPr>
              <a:t>Este rey solo quería oír lo que Él quería, no quería oír la verdad, por eso tenía profetas que siempre le decían lo que Él deseaba oír.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II Cronicas.18:5.</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Entonces el rey de Israel reunió a los profetas, 400 hombres,</a:t>
            </a:r>
            <a:r>
              <a:rPr lang="es-ES" b="1" dirty="0">
                <a:latin typeface="Maiandra GD" panose="020E0502030308020204" pitchFamily="34" charset="0"/>
              </a:rPr>
              <a:t> y les preguntó: «¿Iremos a pelear contra Ramot de Galaad, o debo desistir?». «Suba», contestaron ellos, «porque Dios la entregará en mano del rey». </a:t>
            </a:r>
          </a:p>
        </p:txBody>
      </p:sp>
      <p:pic>
        <p:nvPicPr>
          <p:cNvPr id="3" name="Imagen 2">
            <a:extLst>
              <a:ext uri="{FF2B5EF4-FFF2-40B4-BE49-F238E27FC236}">
                <a16:creationId xmlns:a16="http://schemas.microsoft.com/office/drawing/2014/main" id="{2322FD2B-1286-C12A-2BD6-7C972CED30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98583"/>
            <a:ext cx="4049487" cy="5441162"/>
          </a:xfrm>
          <a:prstGeom prst="rect">
            <a:avLst/>
          </a:prstGeom>
          <a:solidFill>
            <a:schemeClr val="accent5">
              <a:lumMod val="60000"/>
              <a:lumOff val="40000"/>
            </a:schemeClr>
          </a:solidFill>
        </p:spPr>
      </p:pic>
    </p:spTree>
    <p:extLst>
      <p:ext uri="{BB962C8B-B14F-4D97-AF65-F5344CB8AC3E}">
        <p14:creationId xmlns:p14="http://schemas.microsoft.com/office/powerpoint/2010/main" val="42463454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A6D7A-3E24-6C1A-BC53-E98F6C6EFA11}"/>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28EB7DFE-F12D-1575-B38E-1A7160B8495F}"/>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AE2D87EF-6A58-144F-197E-8883DD1EA8CE}"/>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372165DA-1FE9-5484-C3ED-50AA2164B71D}"/>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AC78F5E-79CA-0802-1762-1A075423D525}"/>
              </a:ext>
            </a:extLst>
          </p:cNvPr>
          <p:cNvSpPr>
            <a:spLocks noGrp="1"/>
          </p:cNvSpPr>
          <p:nvPr>
            <p:ph idx="1"/>
          </p:nvPr>
        </p:nvSpPr>
        <p:spPr>
          <a:xfrm>
            <a:off x="4049486" y="1362073"/>
            <a:ext cx="5094513" cy="5495927"/>
          </a:xfrm>
        </p:spPr>
        <p:txBody>
          <a:bodyPr>
            <a:normAutofit lnSpcReduction="10000"/>
          </a:bodyPr>
          <a:lstStyle/>
          <a:p>
            <a:r>
              <a:rPr lang="es-ES" b="1" dirty="0">
                <a:latin typeface="Maiandra GD" panose="020E0502030308020204" pitchFamily="34" charset="0"/>
              </a:rPr>
              <a:t>Lamentablemente la gente no quiere oír la verdad. </a:t>
            </a:r>
          </a:p>
          <a:p>
            <a:r>
              <a:rPr lang="es-ES" b="1" dirty="0">
                <a:latin typeface="Maiandra GD" panose="020E0502030308020204" pitchFamily="34" charset="0"/>
              </a:rPr>
              <a:t>no quiere oír lo contrario de lo que Ellos piensan creen o hacen.</a:t>
            </a:r>
          </a:p>
          <a:p>
            <a:r>
              <a:rPr lang="es-ES" b="1" dirty="0">
                <a:latin typeface="Maiandra GD" panose="020E0502030308020204" pitchFamily="34" charset="0"/>
              </a:rPr>
              <a:t>El pueblo no quería escuchar la verdad.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Isaias.30:9-10.</a:t>
            </a:r>
            <a:r>
              <a:rPr lang="es-ES" b="1" dirty="0">
                <a:latin typeface="Maiandra GD" panose="020E0502030308020204" pitchFamily="34" charset="0"/>
              </a:rPr>
              <a:t> </a:t>
            </a:r>
          </a:p>
          <a:p>
            <a:r>
              <a:rPr lang="es-ES" b="1" dirty="0">
                <a:latin typeface="Maiandra GD" panose="020E0502030308020204" pitchFamily="34" charset="0"/>
              </a:rPr>
              <a:t>Porque este es un pueblo rebelde, hijos falsos, </a:t>
            </a:r>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Hijos que no quieren escuchar La instrucción del SEÑOR;</a:t>
            </a:r>
            <a:r>
              <a:rPr lang="es-ES" b="1" dirty="0">
                <a:latin typeface="Maiandra GD" panose="020E0502030308020204" pitchFamily="34" charset="0"/>
              </a:rPr>
              <a:t>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V.10.</a:t>
            </a:r>
            <a:r>
              <a:rPr lang="es-ES" b="1" dirty="0">
                <a:latin typeface="Maiandra GD" panose="020E0502030308020204" pitchFamily="34" charset="0"/>
              </a:rPr>
              <a:t> </a:t>
            </a:r>
          </a:p>
        </p:txBody>
      </p:sp>
      <p:pic>
        <p:nvPicPr>
          <p:cNvPr id="3" name="Imagen 2">
            <a:extLst>
              <a:ext uri="{FF2B5EF4-FFF2-40B4-BE49-F238E27FC236}">
                <a16:creationId xmlns:a16="http://schemas.microsoft.com/office/drawing/2014/main" id="{17CAED04-7B3E-30E1-4B53-DB9DC9D968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1343817"/>
            <a:ext cx="4010025" cy="5495927"/>
          </a:xfrm>
          <a:prstGeom prst="rect">
            <a:avLst/>
          </a:prstGeom>
          <a:solidFill>
            <a:srgbClr val="7030A0"/>
          </a:solidFill>
        </p:spPr>
      </p:pic>
    </p:spTree>
    <p:extLst>
      <p:ext uri="{BB962C8B-B14F-4D97-AF65-F5344CB8AC3E}">
        <p14:creationId xmlns:p14="http://schemas.microsoft.com/office/powerpoint/2010/main" val="22247246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33384-1939-2AD2-7108-A0A6388E8BAD}"/>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3193970A-58CE-DEC1-D3EE-B745178B8955}"/>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F6DBC8D0-0BA9-C2B8-D272-51547FDF1241}"/>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3ECD59B7-576E-91D5-DEFF-763EE5B20694}"/>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B930DEAD-A7EF-5C75-8FDD-CCBE157937EF}"/>
              </a:ext>
            </a:extLst>
          </p:cNvPr>
          <p:cNvSpPr>
            <a:spLocks noGrp="1"/>
          </p:cNvSpPr>
          <p:nvPr>
            <p:ph idx="1"/>
          </p:nvPr>
        </p:nvSpPr>
        <p:spPr>
          <a:xfrm>
            <a:off x="4049486" y="1362073"/>
            <a:ext cx="5094513" cy="5495927"/>
          </a:xfrm>
        </p:spPr>
        <p:txBody>
          <a:bodyPr/>
          <a:lstStyle/>
          <a:p>
            <a:r>
              <a:rPr lang="es-ES" b="1" dirty="0">
                <a:latin typeface="Maiandra GD" panose="020E0502030308020204" pitchFamily="34" charset="0"/>
              </a:rPr>
              <a:t>Que dicen a los videntes: «No vean visiones»; Y a los profetas: </a:t>
            </a:r>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«No nos profeticen lo que es recto,</a:t>
            </a:r>
            <a:r>
              <a:rPr lang="es-ES" b="1" dirty="0">
                <a:latin typeface="Maiandra GD" panose="020E0502030308020204" pitchFamily="34" charset="0"/>
              </a:rPr>
              <a:t> Dígannos palabras agradables, Profeticen ilusiones. </a:t>
            </a:r>
          </a:p>
          <a:p>
            <a:r>
              <a:rPr lang="es-ES" b="1" dirty="0">
                <a:latin typeface="Maiandra GD" panose="020E0502030308020204" pitchFamily="34" charset="0"/>
              </a:rPr>
              <a:t>Ellos no querían oír la verdad de Dios, querían oír cosas engañosas cosas suaves, cosas agradables, ilusiones. </a:t>
            </a:r>
          </a:p>
          <a:p>
            <a:r>
              <a:rPr lang="es-ES" b="1" dirty="0">
                <a:latin typeface="Maiandra GD" panose="020E0502030308020204" pitchFamily="34" charset="0"/>
              </a:rPr>
              <a:t>No querían la realidad de Dios. </a:t>
            </a:r>
            <a:endParaRPr lang="en-US" b="1" dirty="0">
              <a:latin typeface="Maiandra GD" panose="020E0502030308020204" pitchFamily="34" charset="0"/>
            </a:endParaRPr>
          </a:p>
        </p:txBody>
      </p:sp>
      <p:pic>
        <p:nvPicPr>
          <p:cNvPr id="3" name="Imagen 2">
            <a:extLst>
              <a:ext uri="{FF2B5EF4-FFF2-40B4-BE49-F238E27FC236}">
                <a16:creationId xmlns:a16="http://schemas.microsoft.com/office/drawing/2014/main" id="{FBFAA8E6-7265-779D-73E0-9982FC073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8583"/>
            <a:ext cx="4049484" cy="5441162"/>
          </a:xfrm>
          <a:prstGeom prst="rect">
            <a:avLst/>
          </a:prstGeom>
          <a:solidFill>
            <a:srgbClr val="CC00FF"/>
          </a:solidFill>
        </p:spPr>
      </p:pic>
    </p:spTree>
    <p:extLst>
      <p:ext uri="{BB962C8B-B14F-4D97-AF65-F5344CB8AC3E}">
        <p14:creationId xmlns:p14="http://schemas.microsoft.com/office/powerpoint/2010/main" val="39737167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39FF8-AE4D-EDBC-E753-3627F594F6EE}"/>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62FF1F92-60A8-0400-F36C-47A835D40D3D}"/>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5B41613B-479A-1301-FB18-CD068D1D28BB}"/>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CF307ECE-B693-65B8-4EB1-266715A9F203}"/>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6042F56D-FE46-AB33-7C92-649E74F535F9}"/>
              </a:ext>
            </a:extLst>
          </p:cNvPr>
          <p:cNvSpPr>
            <a:spLocks noGrp="1"/>
          </p:cNvSpPr>
          <p:nvPr>
            <p:ph idx="1"/>
          </p:nvPr>
        </p:nvSpPr>
        <p:spPr>
          <a:xfrm>
            <a:off x="4049486" y="1362073"/>
            <a:ext cx="5094513" cy="5495927"/>
          </a:xfrm>
        </p:spPr>
        <p:txBody>
          <a:bodyPr/>
          <a:lstStyle/>
          <a:p>
            <a:r>
              <a:rPr lang="es-ES" b="1" dirty="0">
                <a:latin typeface="Maiandra GD" panose="020E0502030308020204" pitchFamily="34" charset="0"/>
              </a:rPr>
              <a:t>La gente no quiere oír la verdad de Dios, quieren oír cosas agradables cosas suaves, muchas religiones solo hablan del amor de Dios, porque la gente solo quiere oír del amor de Dios, es cierto que Dios es amor.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 Juan.4:8.</a:t>
            </a:r>
            <a:r>
              <a:rPr lang="es-ES" b="1" dirty="0">
                <a:latin typeface="Maiandra GD" panose="020E0502030308020204" pitchFamily="34" charset="0"/>
              </a:rPr>
              <a:t> </a:t>
            </a:r>
          </a:p>
          <a:p>
            <a:r>
              <a:rPr lang="es-ES" b="1" dirty="0">
                <a:latin typeface="Maiandra GD" panose="020E0502030308020204" pitchFamily="34" charset="0"/>
              </a:rPr>
              <a:t>El que no ama no conoce a Dios, </a:t>
            </a:r>
            <a:r>
              <a:rPr lang="es-ES" b="1" u="sng" dirty="0">
                <a:solidFill>
                  <a:schemeClr val="bg1"/>
                </a:solidFill>
                <a:effectLst>
                  <a:outerShdw blurRad="38100" dist="38100" dir="2700000" algn="tl">
                    <a:srgbClr val="000000">
                      <a:alpha val="43137"/>
                    </a:srgbClr>
                  </a:outerShdw>
                </a:effectLst>
                <a:highlight>
                  <a:srgbClr val="9900CC"/>
                </a:highlight>
                <a:latin typeface="Maiandra GD" panose="020E0502030308020204" pitchFamily="34" charset="0"/>
              </a:rPr>
              <a:t>porque Dios es amor.</a:t>
            </a:r>
            <a:r>
              <a:rPr lang="es-ES" b="1" dirty="0">
                <a:latin typeface="Maiandra GD" panose="020E0502030308020204" pitchFamily="34" charset="0"/>
              </a:rPr>
              <a:t> </a:t>
            </a:r>
          </a:p>
          <a:p>
            <a:r>
              <a:rPr lang="es-ES" b="1" dirty="0">
                <a:latin typeface="Maiandra GD" panose="020E0502030308020204" pitchFamily="34" charset="0"/>
              </a:rPr>
              <a:t>pero también Él es severo.</a:t>
            </a:r>
          </a:p>
        </p:txBody>
      </p:sp>
      <p:pic>
        <p:nvPicPr>
          <p:cNvPr id="3" name="Imagen 2">
            <a:extLst>
              <a:ext uri="{FF2B5EF4-FFF2-40B4-BE49-F238E27FC236}">
                <a16:creationId xmlns:a16="http://schemas.microsoft.com/office/drawing/2014/main" id="{963F354A-2341-46A6-171C-C8B40F5F9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1398583"/>
            <a:ext cx="4049487" cy="5441162"/>
          </a:xfrm>
          <a:prstGeom prst="rect">
            <a:avLst/>
          </a:prstGeom>
        </p:spPr>
      </p:pic>
    </p:spTree>
    <p:extLst>
      <p:ext uri="{BB962C8B-B14F-4D97-AF65-F5344CB8AC3E}">
        <p14:creationId xmlns:p14="http://schemas.microsoft.com/office/powerpoint/2010/main" val="788476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E09E0-A721-A4B5-18F2-0118D0F61742}"/>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FB2FCCEF-4226-68EC-E7CD-026ABD16CB31}"/>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3AA28182-2790-CD3D-B237-D1723879BEB4}"/>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65719447-C035-C79F-B5D1-8A4865969F59}"/>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0413B3C-0D8B-5569-F99B-61A1007DA2C5}"/>
              </a:ext>
            </a:extLst>
          </p:cNvPr>
          <p:cNvSpPr>
            <a:spLocks noGrp="1"/>
          </p:cNvSpPr>
          <p:nvPr>
            <p:ph idx="1"/>
          </p:nvPr>
        </p:nvSpPr>
        <p:spPr>
          <a:xfrm>
            <a:off x="4049486" y="1362073"/>
            <a:ext cx="5094513" cy="5495927"/>
          </a:xfrm>
        </p:spPr>
        <p:txBody>
          <a:bodyPr>
            <a:normAutofit/>
          </a:bodyPr>
          <a:lstStyle/>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Romanos.11:22.</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6600CC"/>
                </a:highlight>
                <a:latin typeface="Maiandra GD" panose="020E0502030308020204" pitchFamily="34" charset="0"/>
              </a:rPr>
              <a:t>Mira, pues, la bondad y la severidad de Dios:</a:t>
            </a:r>
            <a:r>
              <a:rPr lang="es-ES" b="1" dirty="0">
                <a:latin typeface="Maiandra GD" panose="020E0502030308020204" pitchFamily="34" charset="0"/>
              </a:rPr>
              <a:t> severidad para con los que cayeron, pero para ti, bondad de Dios si permaneces en Su bondad. De lo contrario también tú serás cortado. </a:t>
            </a:r>
          </a:p>
          <a:p>
            <a:r>
              <a:rPr lang="es-ES" b="1" dirty="0">
                <a:latin typeface="Maiandra GD" panose="020E0502030308020204" pitchFamily="34" charset="0"/>
              </a:rPr>
              <a:t>No quieren oír del infierno.</a:t>
            </a:r>
          </a:p>
          <a:p>
            <a:r>
              <a:rPr lang="es-ES" b="1" dirty="0">
                <a:latin typeface="Maiandra GD" panose="020E0502030308020204" pitchFamily="34" charset="0"/>
              </a:rPr>
              <a:t>Del castigo, solamente desean oír del cielo.</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Apocalipsis.21:8.</a:t>
            </a:r>
            <a:r>
              <a:rPr lang="es-ES" b="1" dirty="0">
                <a:latin typeface="Maiandra GD" panose="020E0502030308020204" pitchFamily="34" charset="0"/>
              </a:rPr>
              <a:t> </a:t>
            </a:r>
          </a:p>
        </p:txBody>
      </p:sp>
      <p:pic>
        <p:nvPicPr>
          <p:cNvPr id="3" name="Imagen 2">
            <a:extLst>
              <a:ext uri="{FF2B5EF4-FFF2-40B4-BE49-F238E27FC236}">
                <a16:creationId xmlns:a16="http://schemas.microsoft.com/office/drawing/2014/main" id="{3D15883E-C29D-330B-83E2-203779CD8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2071"/>
            <a:ext cx="4049484" cy="5477673"/>
          </a:xfrm>
          <a:prstGeom prst="rect">
            <a:avLst/>
          </a:prstGeom>
        </p:spPr>
      </p:pic>
    </p:spTree>
    <p:extLst>
      <p:ext uri="{BB962C8B-B14F-4D97-AF65-F5344CB8AC3E}">
        <p14:creationId xmlns:p14="http://schemas.microsoft.com/office/powerpoint/2010/main" val="5858825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FBAF7-EABF-9596-7FE6-FFA27515FA8C}"/>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BA151426-375C-70FF-2CC5-E785CFD1DD47}"/>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1F11A8F5-706C-952D-2616-4BD9FA189877}"/>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F9F05513-401E-37CD-FB33-EF042B1C93D3}"/>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3A98492-CA2B-43A5-5AF8-544360439CD5}"/>
              </a:ext>
            </a:extLst>
          </p:cNvPr>
          <p:cNvSpPr>
            <a:spLocks noGrp="1"/>
          </p:cNvSpPr>
          <p:nvPr>
            <p:ph idx="1"/>
          </p:nvPr>
        </p:nvSpPr>
        <p:spPr>
          <a:xfrm>
            <a:off x="4049486" y="1362073"/>
            <a:ext cx="5094513" cy="5495927"/>
          </a:xfrm>
        </p:spPr>
        <p:txBody>
          <a:bodyPr>
            <a:normAutofit lnSpcReduction="10000"/>
          </a:bodyPr>
          <a:lstStyle/>
          <a:p>
            <a:r>
              <a:rPr lang="es-ES" b="1" dirty="0">
                <a:latin typeface="Maiandra GD" panose="020E0502030308020204" pitchFamily="34" charset="0"/>
              </a:rPr>
              <a:t>»Pero los cobardes, incrédulos, abominables, asesinos, inmorales, hechiceros, idólatras, </a:t>
            </a:r>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y todos los mentirosos tendrán su herencia en el lago que arde con fuego y azufre, que es la muerte segunda».</a:t>
            </a:r>
            <a:r>
              <a:rPr lang="es-ES" b="1" dirty="0">
                <a:latin typeface="Maiandra GD" panose="020E0502030308020204" pitchFamily="34" charset="0"/>
              </a:rPr>
              <a:t> </a:t>
            </a:r>
          </a:p>
          <a:p>
            <a:r>
              <a:rPr lang="es-ES" b="1" dirty="0">
                <a:latin typeface="Maiandra GD" panose="020E0502030308020204" pitchFamily="34" charset="0"/>
              </a:rPr>
              <a:t>Muchos solo quieren oír del cielo, pero no quieren oír del infierno. </a:t>
            </a:r>
          </a:p>
          <a:p>
            <a:r>
              <a:rPr lang="es-ES" b="1" dirty="0">
                <a:latin typeface="Maiandra GD" panose="020E0502030308020204" pitchFamily="34" charset="0"/>
              </a:rPr>
              <a:t>Pero tenemos que declarar todo el consejo de Dios.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Hechos.20:27.</a:t>
            </a:r>
            <a:r>
              <a:rPr lang="es-ES" b="1" dirty="0">
                <a:latin typeface="Maiandra GD" panose="020E0502030308020204" pitchFamily="34" charset="0"/>
              </a:rPr>
              <a:t> </a:t>
            </a:r>
          </a:p>
        </p:txBody>
      </p:sp>
      <p:pic>
        <p:nvPicPr>
          <p:cNvPr id="9" name="Imagen 8">
            <a:extLst>
              <a:ext uri="{FF2B5EF4-FFF2-40B4-BE49-F238E27FC236}">
                <a16:creationId xmlns:a16="http://schemas.microsoft.com/office/drawing/2014/main" id="{44DE785C-AD9A-9DEA-D4CC-D232BB91C7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98583"/>
            <a:ext cx="4049484" cy="5441162"/>
          </a:xfrm>
          <a:prstGeom prst="rect">
            <a:avLst/>
          </a:prstGeom>
        </p:spPr>
      </p:pic>
    </p:spTree>
    <p:extLst>
      <p:ext uri="{BB962C8B-B14F-4D97-AF65-F5344CB8AC3E}">
        <p14:creationId xmlns:p14="http://schemas.microsoft.com/office/powerpoint/2010/main" val="19096011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1CB54-5C5B-D941-AA1B-7CE56D143002}"/>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9D7148B6-CC7A-C254-8CF7-B952A74FB655}"/>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1ABD6403-BDAB-50F9-6161-B825916961DA}"/>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D00D6F2B-D343-0587-C778-A387A9A7EE06}"/>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1B870DA-AC5C-800C-92B0-2565EF5087DB}"/>
              </a:ext>
            </a:extLst>
          </p:cNvPr>
          <p:cNvSpPr>
            <a:spLocks noGrp="1"/>
          </p:cNvSpPr>
          <p:nvPr>
            <p:ph idx="1"/>
          </p:nvPr>
        </p:nvSpPr>
        <p:spPr>
          <a:xfrm>
            <a:off x="4049486" y="1362073"/>
            <a:ext cx="5094513" cy="5495927"/>
          </a:xfrm>
        </p:spPr>
        <p:txBody>
          <a:bodyPr/>
          <a:lstStyle/>
          <a:p>
            <a:r>
              <a:rPr lang="es-ES" b="1" dirty="0">
                <a:latin typeface="Maiandra GD" panose="020E0502030308020204" pitchFamily="34" charset="0"/>
              </a:rPr>
              <a:t>pues no rehuí declararles </a:t>
            </a:r>
            <a:r>
              <a:rPr lang="es-ES" b="1" u="sng" dirty="0">
                <a:solidFill>
                  <a:schemeClr val="bg1"/>
                </a:solidFill>
                <a:effectLst>
                  <a:outerShdw blurRad="38100" dist="38100" dir="2700000" algn="tl">
                    <a:srgbClr val="000000">
                      <a:alpha val="43137"/>
                    </a:srgbClr>
                  </a:outerShdw>
                </a:effectLst>
                <a:highlight>
                  <a:srgbClr val="CC00FF"/>
                </a:highlight>
                <a:latin typeface="Maiandra GD" panose="020E0502030308020204" pitchFamily="34" charset="0"/>
              </a:rPr>
              <a:t>todo el propósito de Dios.</a:t>
            </a:r>
            <a:r>
              <a:rPr lang="es-ES" b="1" dirty="0">
                <a:latin typeface="Maiandra GD" panose="020E0502030308020204" pitchFamily="34" charset="0"/>
              </a:rPr>
              <a:t> </a:t>
            </a:r>
          </a:p>
          <a:p>
            <a:r>
              <a:rPr lang="es-ES" b="1" dirty="0">
                <a:latin typeface="Maiandra GD" panose="020E0502030308020204" pitchFamily="34" charset="0"/>
              </a:rPr>
              <a:t>Y en el propósito de Dios esta su bondad, pero también su severidad. </a:t>
            </a:r>
          </a:p>
          <a:p>
            <a:r>
              <a:rPr lang="es-ES" b="1" dirty="0">
                <a:latin typeface="Maiandra GD" panose="020E0502030308020204" pitchFamily="34" charset="0"/>
              </a:rPr>
              <a:t>Tenemos que hablar del amor de Dios, pero también de su severidad, tenemos que hablar del cielo, pero también tenemos que hablar del infierno, </a:t>
            </a:r>
          </a:p>
          <a:p>
            <a:r>
              <a:rPr lang="es-ES" b="1" dirty="0">
                <a:latin typeface="Maiandra GD" panose="020E0502030308020204" pitchFamily="34" charset="0"/>
              </a:rPr>
              <a:t>Aunque a muchos no les gusten.</a:t>
            </a:r>
          </a:p>
        </p:txBody>
      </p:sp>
      <p:pic>
        <p:nvPicPr>
          <p:cNvPr id="3" name="Imagen 2">
            <a:extLst>
              <a:ext uri="{FF2B5EF4-FFF2-40B4-BE49-F238E27FC236}">
                <a16:creationId xmlns:a16="http://schemas.microsoft.com/office/drawing/2014/main" id="{54549EE1-DB5A-5B8D-E4ED-EE8303E96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3818"/>
            <a:ext cx="4049484" cy="5495927"/>
          </a:xfrm>
          <a:prstGeom prst="rect">
            <a:avLst/>
          </a:prstGeom>
        </p:spPr>
      </p:pic>
    </p:spTree>
    <p:extLst>
      <p:ext uri="{BB962C8B-B14F-4D97-AF65-F5344CB8AC3E}">
        <p14:creationId xmlns:p14="http://schemas.microsoft.com/office/powerpoint/2010/main" val="38201382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24078-8E76-DD2D-BBF0-B370E83A4CED}"/>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E68F973D-BC48-2577-42A9-5C244170B9B0}"/>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D733A529-0408-D811-7031-FBA09EF12F9B}"/>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5998B509-5DF9-0228-118A-CAE9DFD9A83F}"/>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F7093FFF-BC16-548B-805E-9645DF40BB3E}"/>
              </a:ext>
            </a:extLst>
          </p:cNvPr>
          <p:cNvSpPr>
            <a:spLocks noGrp="1"/>
          </p:cNvSpPr>
          <p:nvPr>
            <p:ph idx="1"/>
          </p:nvPr>
        </p:nvSpPr>
        <p:spPr>
          <a:xfrm>
            <a:off x="4049486" y="1362073"/>
            <a:ext cx="5094513" cy="5495927"/>
          </a:xfrm>
        </p:spPr>
        <p:txBody>
          <a:bodyPr/>
          <a:lstStyle/>
          <a:p>
            <a:r>
              <a:rPr lang="es-ES" b="1" dirty="0">
                <a:latin typeface="Maiandra GD" panose="020E0502030308020204" pitchFamily="34" charset="0"/>
              </a:rPr>
              <a:t>Porque Ellos querían hacer lo que a Ellos les parecía y no lo que Dios les mandaba.</a:t>
            </a:r>
          </a:p>
          <a:p>
            <a:r>
              <a:rPr lang="es-ES" b="1" dirty="0">
                <a:latin typeface="Maiandra GD" panose="020E0502030308020204" pitchFamily="34" charset="0"/>
              </a:rPr>
              <a:t>Por eso encontramos muchas religiones porque a mucha gente le gusta oír la mentira y no la verdad.</a:t>
            </a:r>
          </a:p>
          <a:p>
            <a:r>
              <a:rPr lang="es-ES" b="1" dirty="0">
                <a:latin typeface="Maiandra GD" panose="020E0502030308020204" pitchFamily="34" charset="0"/>
              </a:rPr>
              <a:t>Debemos de estar dispuesto a escuchar lo que Dios desea no lo que a Nosotros nos guste. </a:t>
            </a:r>
          </a:p>
          <a:p>
            <a:r>
              <a:rPr lang="es-ES" b="1" dirty="0">
                <a:latin typeface="Maiandra GD" panose="020E0502030308020204" pitchFamily="34" charset="0"/>
              </a:rPr>
              <a:t>Porque eso delante de Dios no vale.</a:t>
            </a:r>
          </a:p>
          <a:p>
            <a:endParaRPr lang="en-US" b="1" dirty="0">
              <a:latin typeface="Maiandra GD" panose="020E0502030308020204" pitchFamily="34" charset="0"/>
            </a:endParaRPr>
          </a:p>
        </p:txBody>
      </p:sp>
      <p:pic>
        <p:nvPicPr>
          <p:cNvPr id="3" name="Imagen 2">
            <a:extLst>
              <a:ext uri="{FF2B5EF4-FFF2-40B4-BE49-F238E27FC236}">
                <a16:creationId xmlns:a16="http://schemas.microsoft.com/office/drawing/2014/main" id="{176363C6-7DEC-A7E0-53D7-5954144A0D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1380327"/>
            <a:ext cx="4049487" cy="5459418"/>
          </a:xfrm>
          <a:prstGeom prst="rect">
            <a:avLst/>
          </a:prstGeom>
          <a:solidFill>
            <a:srgbClr val="92D050"/>
          </a:solidFill>
        </p:spPr>
      </p:pic>
    </p:spTree>
    <p:extLst>
      <p:ext uri="{BB962C8B-B14F-4D97-AF65-F5344CB8AC3E}">
        <p14:creationId xmlns:p14="http://schemas.microsoft.com/office/powerpoint/2010/main" val="7175445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2B424-65EC-C261-88D0-1EDCF0CA336D}"/>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7DA53B2A-8DD0-E880-5084-2445687D65F8}"/>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5CEF8B94-06C8-98B1-B7A3-65AD8576C45C}"/>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AB427F0B-8CA9-4024-4F9E-64A123522F9D}"/>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C3E7A50B-33B2-4141-C3B5-E4242555C8D6}"/>
              </a:ext>
            </a:extLst>
          </p:cNvPr>
          <p:cNvSpPr>
            <a:spLocks noGrp="1"/>
          </p:cNvSpPr>
          <p:nvPr>
            <p:ph idx="1"/>
          </p:nvPr>
        </p:nvSpPr>
        <p:spPr>
          <a:xfrm>
            <a:off x="4049486" y="1362073"/>
            <a:ext cx="5094513" cy="5495927"/>
          </a:xfrm>
        </p:spPr>
        <p:txBody>
          <a:bodyPr/>
          <a:lstStyle/>
          <a:p>
            <a:r>
              <a:rPr lang="es-ES" b="1" dirty="0">
                <a:latin typeface="Maiandra GD" panose="020E0502030308020204" pitchFamily="34" charset="0"/>
              </a:rPr>
              <a:t>Algo espantoso y terrible estaba pasando.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Jeremias.5:30.</a:t>
            </a:r>
            <a:r>
              <a:rPr lang="es-ES" b="1" dirty="0">
                <a:latin typeface="Maiandra GD" panose="020E0502030308020204" pitchFamily="34" charset="0"/>
              </a:rPr>
              <a:t> </a:t>
            </a:r>
          </a:p>
          <a:p>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»Algo espantoso y terrible</a:t>
            </a:r>
            <a:r>
              <a:rPr lang="es-ES" b="1" dirty="0">
                <a:latin typeface="Maiandra GD" panose="020E0502030308020204" pitchFamily="34" charset="0"/>
              </a:rPr>
              <a:t> Ha sucedido en la tierra: </a:t>
            </a:r>
          </a:p>
          <a:p>
            <a:r>
              <a:rPr lang="es-ES" b="1" dirty="0">
                <a:latin typeface="Maiandra GD" panose="020E0502030308020204" pitchFamily="34" charset="0"/>
              </a:rPr>
              <a:t>Espantosa y terrible: </a:t>
            </a:r>
          </a:p>
          <a:p>
            <a:r>
              <a:rPr lang="es-ES" b="1" dirty="0">
                <a:latin typeface="Maiandra GD" panose="020E0502030308020204" pitchFamily="34" charset="0"/>
              </a:rPr>
              <a:t>Definen la aceptación por la gente del trabajo que hacían los falsos profetas y sacerdotes impíos, quienes de hecho deseaban continuar con esta farsa.</a:t>
            </a:r>
          </a:p>
          <a:p>
            <a:endParaRPr lang="en-US" b="1" dirty="0">
              <a:latin typeface="Maiandra GD" panose="020E0502030308020204" pitchFamily="34" charset="0"/>
            </a:endParaRPr>
          </a:p>
        </p:txBody>
      </p:sp>
      <p:pic>
        <p:nvPicPr>
          <p:cNvPr id="3" name="Imagen 2">
            <a:extLst>
              <a:ext uri="{FF2B5EF4-FFF2-40B4-BE49-F238E27FC236}">
                <a16:creationId xmlns:a16="http://schemas.microsoft.com/office/drawing/2014/main" id="{C0D3B4FE-F6D1-799A-7160-27258F000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8583"/>
            <a:ext cx="4049484" cy="5459417"/>
          </a:xfrm>
          <a:prstGeom prst="rect">
            <a:avLst/>
          </a:prstGeom>
        </p:spPr>
      </p:pic>
    </p:spTree>
    <p:extLst>
      <p:ext uri="{BB962C8B-B14F-4D97-AF65-F5344CB8AC3E}">
        <p14:creationId xmlns:p14="http://schemas.microsoft.com/office/powerpoint/2010/main" val="15301056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72566-3460-4242-5D6D-139C7313B053}"/>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FFC5274D-C38B-CA9B-2EE7-B7AD5A60C7A8}"/>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AB7A74FD-21BC-9003-5C29-707E698BAD4F}"/>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2672F9A0-7B01-8BE3-69B1-5E51C8D756CC}"/>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D1429B2-B9AC-628D-2392-E2603AD30AB3}"/>
              </a:ext>
            </a:extLst>
          </p:cNvPr>
          <p:cNvSpPr>
            <a:spLocks noGrp="1"/>
          </p:cNvSpPr>
          <p:nvPr>
            <p:ph idx="1"/>
          </p:nvPr>
        </p:nvSpPr>
        <p:spPr>
          <a:xfrm>
            <a:off x="4049486" y="1362073"/>
            <a:ext cx="5094513" cy="5495927"/>
          </a:xfrm>
        </p:spPr>
        <p:txBody>
          <a:bodyPr>
            <a:normAutofit fontScale="92500"/>
          </a:bodyPr>
          <a:lstStyle/>
          <a:p>
            <a:r>
              <a:rPr lang="es-ES" b="1" dirty="0">
                <a:latin typeface="Maiandra GD" panose="020E0502030308020204" pitchFamily="34" charset="0"/>
              </a:rPr>
              <a:t>En los días de Jeremías estaba pasando algo terrible y espantoso. </a:t>
            </a:r>
          </a:p>
          <a:p>
            <a:r>
              <a:rPr lang="es-ES" b="1" dirty="0">
                <a:latin typeface="Maiandra GD" panose="020E0502030308020204" pitchFamily="34" charset="0"/>
              </a:rPr>
              <a:t>Y lo terrible y espantoso era que el pueblo quería profecías falsas, los sacerdotes gobernaban por su propia cuenta y no lo que Dios les decía.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Jeremias.5:31.</a:t>
            </a:r>
            <a:r>
              <a:rPr lang="es-ES" b="1" dirty="0">
                <a:latin typeface="Maiandra GD" panose="020E0502030308020204" pitchFamily="34" charset="0"/>
              </a:rPr>
              <a:t> </a:t>
            </a:r>
          </a:p>
          <a:p>
            <a:r>
              <a:rPr lang="es-ES" b="1" dirty="0">
                <a:latin typeface="Maiandra GD" panose="020E0502030308020204" pitchFamily="34" charset="0"/>
              </a:rPr>
              <a:t>Los profetas profetizan falsamente, Los sacerdotes gobiernan por su cuenta, Y a Mi pueblo así le gusta. </a:t>
            </a: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Pero ¿qué harán al final de esto?</a:t>
            </a:r>
            <a:r>
              <a:rPr lang="es-ES" b="1" dirty="0">
                <a:latin typeface="Maiandra GD" panose="020E0502030308020204" pitchFamily="34" charset="0"/>
              </a:rPr>
              <a:t> </a:t>
            </a:r>
          </a:p>
        </p:txBody>
      </p:sp>
      <p:pic>
        <p:nvPicPr>
          <p:cNvPr id="3" name="Imagen 2">
            <a:extLst>
              <a:ext uri="{FF2B5EF4-FFF2-40B4-BE49-F238E27FC236}">
                <a16:creationId xmlns:a16="http://schemas.microsoft.com/office/drawing/2014/main" id="{F381C8C9-BF53-A443-D53B-73F5AFB9C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8583"/>
            <a:ext cx="4049484" cy="5441162"/>
          </a:xfrm>
          <a:prstGeom prst="rect">
            <a:avLst/>
          </a:prstGeom>
          <a:solidFill>
            <a:srgbClr val="92D050"/>
          </a:solidFill>
        </p:spPr>
      </p:pic>
    </p:spTree>
    <p:extLst>
      <p:ext uri="{BB962C8B-B14F-4D97-AF65-F5344CB8AC3E}">
        <p14:creationId xmlns:p14="http://schemas.microsoft.com/office/powerpoint/2010/main" val="18998280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897FC-20C2-0807-DA91-9B1FC0868725}"/>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BB7C943F-7F30-F7BE-27E8-740B1769CA38}"/>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A750A606-5431-67BD-E7B1-749B574862A1}"/>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C6918428-2544-A041-81D2-837FE407F473}"/>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CEB9E147-AA46-E0B2-7886-F04D5F6EC423}"/>
              </a:ext>
            </a:extLst>
          </p:cNvPr>
          <p:cNvSpPr>
            <a:spLocks noGrp="1"/>
          </p:cNvSpPr>
          <p:nvPr>
            <p:ph idx="1"/>
          </p:nvPr>
        </p:nvSpPr>
        <p:spPr>
          <a:xfrm>
            <a:off x="4049486" y="1362073"/>
            <a:ext cx="5094513" cy="5495927"/>
          </a:xfrm>
        </p:spPr>
        <p:txBody>
          <a:bodyPr/>
          <a:lstStyle/>
          <a:p>
            <a:r>
              <a:rPr lang="es-ES" b="1" dirty="0">
                <a:latin typeface="Maiandra GD" panose="020E0502030308020204" pitchFamily="34" charset="0"/>
              </a:rPr>
              <a:t>Pero lo lamentable era que al pueblo eso le gustaba, eso quería el pueblo, no les intereso lo que Dios decía. </a:t>
            </a:r>
          </a:p>
          <a:p>
            <a:r>
              <a:rPr lang="es-ES" b="1" dirty="0">
                <a:latin typeface="Maiandra GD" panose="020E0502030308020204" pitchFamily="34" charset="0"/>
              </a:rPr>
              <a:t>Y querían seguir en esta mentira y falsedad porque les gustaba.</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Jeremias.6:13-15.</a:t>
            </a:r>
            <a:r>
              <a:rPr lang="es-ES" b="1" dirty="0">
                <a:latin typeface="Maiandra GD" panose="020E0502030308020204" pitchFamily="34" charset="0"/>
              </a:rPr>
              <a:t> </a:t>
            </a:r>
          </a:p>
          <a:p>
            <a:r>
              <a:rPr lang="es-ES" b="1" dirty="0">
                <a:latin typeface="Maiandra GD" panose="020E0502030308020204" pitchFamily="34" charset="0"/>
              </a:rPr>
              <a:t>«Porque desde el menor hasta el mayor, Todos ellos codician ganancias, </a:t>
            </a:r>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Y desde el profeta hasta el sacerdote, Todos practican el engaño.</a:t>
            </a:r>
            <a:r>
              <a:rPr lang="es-ES" b="1" dirty="0">
                <a:latin typeface="Maiandra GD" panose="020E0502030308020204" pitchFamily="34" charset="0"/>
              </a:rPr>
              <a:t> </a:t>
            </a:r>
          </a:p>
        </p:txBody>
      </p:sp>
      <p:pic>
        <p:nvPicPr>
          <p:cNvPr id="3" name="Imagen 2">
            <a:extLst>
              <a:ext uri="{FF2B5EF4-FFF2-40B4-BE49-F238E27FC236}">
                <a16:creationId xmlns:a16="http://schemas.microsoft.com/office/drawing/2014/main" id="{014A7E8B-56CB-377A-056F-9057F64C9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8583"/>
            <a:ext cx="4049484" cy="5441162"/>
          </a:xfrm>
          <a:prstGeom prst="rect">
            <a:avLst/>
          </a:prstGeom>
        </p:spPr>
      </p:pic>
    </p:spTree>
    <p:extLst>
      <p:ext uri="{BB962C8B-B14F-4D97-AF65-F5344CB8AC3E}">
        <p14:creationId xmlns:p14="http://schemas.microsoft.com/office/powerpoint/2010/main" val="24757087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A9B54-C106-64BA-B51B-894F573740CC}"/>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ABC6930E-CCB4-CB85-BC6C-11B22BE811CC}"/>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F86D8A83-27F5-E689-8A1F-6F12C7EB51C7}"/>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5AA79115-4425-CDD6-EE23-2DAB329919B3}"/>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C92B6484-6775-4DEA-4402-21E75ED98CC3}"/>
              </a:ext>
            </a:extLst>
          </p:cNvPr>
          <p:cNvSpPr>
            <a:spLocks noGrp="1"/>
          </p:cNvSpPr>
          <p:nvPr>
            <p:ph idx="1"/>
          </p:nvPr>
        </p:nvSpPr>
        <p:spPr>
          <a:xfrm>
            <a:off x="4049486" y="1362073"/>
            <a:ext cx="5094513" cy="5495927"/>
          </a:xfrm>
        </p:spPr>
        <p:txBody>
          <a:bodyPr>
            <a:normAutofit lnSpcReduction="10000"/>
          </a:bodyPr>
          <a:lstStyle/>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V.14.</a:t>
            </a:r>
            <a:r>
              <a:rPr lang="es-ES" b="1" dirty="0">
                <a:latin typeface="Maiandra GD" panose="020E0502030308020204" pitchFamily="34" charset="0"/>
              </a:rPr>
              <a:t> </a:t>
            </a:r>
          </a:p>
          <a:p>
            <a:r>
              <a:rPr lang="es-ES" b="1" dirty="0">
                <a:latin typeface="Maiandra GD" panose="020E0502030308020204" pitchFamily="34" charset="0"/>
              </a:rPr>
              <a:t>Curan a la ligera el quebranto de Mi pueblo,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Diciendo: “Paz, paz”, Pero no hay paz.</a:t>
            </a:r>
            <a:r>
              <a:rPr lang="es-ES" b="1" dirty="0">
                <a:latin typeface="Maiandra GD" panose="020E0502030308020204" pitchFamily="34" charset="0"/>
              </a:rPr>
              <a:t>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V.15.</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¿Se han avergonzado de la abominación que han cometido? Ciertamente no se han avergonzado,</a:t>
            </a:r>
            <a:r>
              <a:rPr lang="es-ES" b="1" dirty="0">
                <a:latin typeface="Maiandra GD" panose="020E0502030308020204" pitchFamily="34" charset="0"/>
              </a:rPr>
              <a:t> Ni aún han sabido ruborizarse; Por tanto, caerán entre los que caigan; En la hora que Yo los castigue serán derribados», dice el SEÑOR. </a:t>
            </a:r>
          </a:p>
        </p:txBody>
      </p:sp>
      <p:pic>
        <p:nvPicPr>
          <p:cNvPr id="3" name="Imagen 2">
            <a:extLst>
              <a:ext uri="{FF2B5EF4-FFF2-40B4-BE49-F238E27FC236}">
                <a16:creationId xmlns:a16="http://schemas.microsoft.com/office/drawing/2014/main" id="{84254216-36AC-599F-F0E1-77A68409CD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6" y="1398583"/>
            <a:ext cx="4016828" cy="5441162"/>
          </a:xfrm>
          <a:prstGeom prst="rect">
            <a:avLst/>
          </a:prstGeom>
          <a:solidFill>
            <a:srgbClr val="CC00FF"/>
          </a:solidFill>
        </p:spPr>
      </p:pic>
    </p:spTree>
    <p:extLst>
      <p:ext uri="{BB962C8B-B14F-4D97-AF65-F5344CB8AC3E}">
        <p14:creationId xmlns:p14="http://schemas.microsoft.com/office/powerpoint/2010/main" val="33915458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86C5C-907F-DDCF-D360-2B399E7DEAAE}"/>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D0EBC2A7-6E73-B505-3378-F45389C2E3B0}"/>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FD303E20-B167-0074-9476-CD0FD7767FC4}"/>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6047CBB9-1BD9-ACE2-CB93-518A047C7A57}"/>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DD9DB406-739B-86CC-2805-F742CE753662}"/>
              </a:ext>
            </a:extLst>
          </p:cNvPr>
          <p:cNvSpPr>
            <a:spLocks noGrp="1"/>
          </p:cNvSpPr>
          <p:nvPr>
            <p:ph idx="1"/>
          </p:nvPr>
        </p:nvSpPr>
        <p:spPr>
          <a:xfrm>
            <a:off x="4049486" y="1362073"/>
            <a:ext cx="5094513" cy="5495927"/>
          </a:xfrm>
        </p:spPr>
        <p:txBody>
          <a:bodyPr>
            <a:normAutofit fontScale="92500" lnSpcReduction="10000"/>
          </a:bodyPr>
          <a:lstStyle/>
          <a:p>
            <a:r>
              <a:rPr lang="es-ES" b="1" dirty="0">
                <a:latin typeface="Maiandra GD" panose="020E0502030308020204" pitchFamily="34" charset="0"/>
              </a:rPr>
              <a:t>Lamentablemente no ha cambiado nada en estos días, la gente quiere profecías falsas, ya que muchos comienzan a profetizar y no se cumplen las profecías, pero la gente sigue creyendo en Ellos. </a:t>
            </a:r>
          </a:p>
          <a:p>
            <a:r>
              <a:rPr lang="es-ES" b="1" dirty="0">
                <a:latin typeface="Maiandra GD" panose="020E0502030308020204" pitchFamily="34" charset="0"/>
              </a:rPr>
              <a:t>Los que se hacen llamar pastores o pastores gobiernan esas iglesias como Ellos quieren y no como Dios manda. </a:t>
            </a:r>
          </a:p>
          <a:p>
            <a:r>
              <a:rPr lang="es-ES" b="1" dirty="0">
                <a:latin typeface="Maiandra GD" panose="020E0502030308020204" pitchFamily="34" charset="0"/>
              </a:rPr>
              <a:t>Ellos gobiernan por el diezmo, pero Dios no manda eso, pero lamentablemente la gente quiere eso, le gusta eso y defienden eso. </a:t>
            </a:r>
            <a:endParaRPr lang="en-US" b="1" dirty="0">
              <a:latin typeface="Maiandra GD" panose="020E0502030308020204" pitchFamily="34" charset="0"/>
            </a:endParaRPr>
          </a:p>
        </p:txBody>
      </p:sp>
      <p:pic>
        <p:nvPicPr>
          <p:cNvPr id="3" name="Imagen 2">
            <a:extLst>
              <a:ext uri="{FF2B5EF4-FFF2-40B4-BE49-F238E27FC236}">
                <a16:creationId xmlns:a16="http://schemas.microsoft.com/office/drawing/2014/main" id="{26114588-4B2C-382A-0AA6-59C13158F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8583"/>
            <a:ext cx="4049485" cy="5441162"/>
          </a:xfrm>
          <a:prstGeom prst="rect">
            <a:avLst/>
          </a:prstGeom>
        </p:spPr>
      </p:pic>
    </p:spTree>
    <p:extLst>
      <p:ext uri="{BB962C8B-B14F-4D97-AF65-F5344CB8AC3E}">
        <p14:creationId xmlns:p14="http://schemas.microsoft.com/office/powerpoint/2010/main" val="32675356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0973D-4653-C556-61BB-397124DF2C50}"/>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5CC69200-A96F-BFCB-96A3-5CFCB8F4D411}"/>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37C6380F-67AA-F25C-CE71-9B13761642E8}"/>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C81D0E0A-6E92-0CD4-1FB7-825BE76795D3}"/>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792A0BB8-38D7-4B99-0C48-453C3B59BBB1}"/>
              </a:ext>
            </a:extLst>
          </p:cNvPr>
          <p:cNvSpPr>
            <a:spLocks noGrp="1"/>
          </p:cNvSpPr>
          <p:nvPr>
            <p:ph idx="1"/>
          </p:nvPr>
        </p:nvSpPr>
        <p:spPr>
          <a:xfrm>
            <a:off x="4049486" y="1362073"/>
            <a:ext cx="5094513" cy="5495927"/>
          </a:xfrm>
        </p:spPr>
        <p:txBody>
          <a:bodyPr>
            <a:normAutofit lnSpcReduction="10000"/>
          </a:bodyPr>
          <a:lstStyle/>
          <a:p>
            <a:r>
              <a:rPr lang="es-ES" b="1" dirty="0">
                <a:latin typeface="Maiandra GD" panose="020E0502030308020204" pitchFamily="34" charset="0"/>
              </a:rPr>
              <a:t>Pero: </a:t>
            </a:r>
          </a:p>
          <a:p>
            <a:r>
              <a:rPr lang="es-ES" b="1" dirty="0">
                <a:latin typeface="Maiandra GD" panose="020E0502030308020204" pitchFamily="34" charset="0"/>
              </a:rPr>
              <a:t>¿Qué harán al final?</a:t>
            </a:r>
          </a:p>
          <a:p>
            <a:r>
              <a:rPr lang="es-ES" b="1" dirty="0">
                <a:latin typeface="Maiandra GD" panose="020E0502030308020204" pitchFamily="34" charset="0"/>
              </a:rPr>
              <a:t>Los jóvenes no quieren escuchar lo que Dios manda de mantenerse puros limpios de que se acuerden de su creador desde su juventud.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Eclesiastes.12:1.</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Acuérdate, pues, de tu Creador en los días de tu juventud,</a:t>
            </a:r>
            <a:r>
              <a:rPr lang="es-ES" b="1" dirty="0">
                <a:latin typeface="Maiandra GD" panose="020E0502030308020204" pitchFamily="34" charset="0"/>
              </a:rPr>
              <a:t> Antes que vengan los días malos, Y se acerquen los años en que digas: «No tengo en ellos placer». </a:t>
            </a:r>
          </a:p>
        </p:txBody>
      </p:sp>
      <p:pic>
        <p:nvPicPr>
          <p:cNvPr id="9" name="Imagen 8">
            <a:extLst>
              <a:ext uri="{FF2B5EF4-FFF2-40B4-BE49-F238E27FC236}">
                <a16:creationId xmlns:a16="http://schemas.microsoft.com/office/drawing/2014/main" id="{D01A4487-7E29-ABF9-6CF9-04E5F3FB0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3818"/>
            <a:ext cx="4049484" cy="5495926"/>
          </a:xfrm>
          <a:prstGeom prst="rect">
            <a:avLst/>
          </a:prstGeom>
        </p:spPr>
      </p:pic>
    </p:spTree>
    <p:extLst>
      <p:ext uri="{BB962C8B-B14F-4D97-AF65-F5344CB8AC3E}">
        <p14:creationId xmlns:p14="http://schemas.microsoft.com/office/powerpoint/2010/main" val="21575857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35760-DDA6-BBE3-42A7-F8965505561A}"/>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D95E1E6-CCA7-B61A-BA70-737AB0EF842F}"/>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396015A5-0B43-C1C5-09C5-FBC5AE5B5EBD}"/>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95B22ED2-8F93-0AF9-0171-FFADAB04526C}"/>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4D6B46B0-EACE-01E9-C4B0-063B57E1CDC8}"/>
              </a:ext>
            </a:extLst>
          </p:cNvPr>
          <p:cNvSpPr>
            <a:spLocks noGrp="1"/>
          </p:cNvSpPr>
          <p:nvPr>
            <p:ph idx="1"/>
          </p:nvPr>
        </p:nvSpPr>
        <p:spPr>
          <a:xfrm>
            <a:off x="4049486" y="1362073"/>
            <a:ext cx="5094513" cy="5495927"/>
          </a:xfrm>
        </p:spPr>
        <p:txBody>
          <a:bodyPr>
            <a:normAutofit fontScale="92500" lnSpcReduction="20000"/>
          </a:bodyPr>
          <a:lstStyle/>
          <a:p>
            <a:r>
              <a:rPr lang="es-ES" b="1" dirty="0">
                <a:latin typeface="Maiandra GD" panose="020E0502030308020204" pitchFamily="34" charset="0"/>
              </a:rPr>
              <a:t>Ellos quieren oír de sus vidas desenfrenadas. </a:t>
            </a:r>
          </a:p>
          <a:p>
            <a:r>
              <a:rPr lang="es-ES" b="1" dirty="0">
                <a:latin typeface="Maiandra GD" panose="020E0502030308020204" pitchFamily="34" charset="0"/>
              </a:rPr>
              <a:t>Su libertad, quieren oír de drogas, pornografías, de tomar, fumar, andar con muchas mujeres, andar tras sus ojos. </a:t>
            </a:r>
          </a:p>
          <a:p>
            <a:r>
              <a:rPr lang="es-ES" b="1" dirty="0">
                <a:latin typeface="Maiandra GD" panose="020E0502030308020204" pitchFamily="34" charset="0"/>
              </a:rPr>
              <a:t>Y lo pueden hacer por su libre albedrio.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Eclesiastes.11:9.</a:t>
            </a:r>
            <a:r>
              <a:rPr lang="es-ES" b="1" dirty="0">
                <a:latin typeface="Maiandra GD" panose="020E0502030308020204" pitchFamily="34" charset="0"/>
              </a:rPr>
              <a:t> </a:t>
            </a:r>
          </a:p>
          <a:p>
            <a:r>
              <a:rPr lang="es-ES" b="1" dirty="0">
                <a:latin typeface="Maiandra GD" panose="020E0502030308020204" pitchFamily="34" charset="0"/>
              </a:rPr>
              <a:t>Alégrate, joven, en tu juventud, Y tome placer tu corazón en los días de tu juventud. Sigue los impulsos de tu corazón y el gusto de tus ojos; </a:t>
            </a: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Pero debes saber que por todas estas cosas, Dios te traerá a juicio.</a:t>
            </a:r>
            <a:r>
              <a:rPr lang="es-ES" b="1" dirty="0">
                <a:latin typeface="Maiandra GD" panose="020E0502030308020204" pitchFamily="34" charset="0"/>
              </a:rPr>
              <a:t> </a:t>
            </a:r>
          </a:p>
        </p:txBody>
      </p:sp>
      <p:pic>
        <p:nvPicPr>
          <p:cNvPr id="3" name="Imagen 2">
            <a:extLst>
              <a:ext uri="{FF2B5EF4-FFF2-40B4-BE49-F238E27FC236}">
                <a16:creationId xmlns:a16="http://schemas.microsoft.com/office/drawing/2014/main" id="{A666CAF8-4D79-6CB1-FA0D-4C6B7DD1F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2071"/>
            <a:ext cx="4049484" cy="5477673"/>
          </a:xfrm>
          <a:prstGeom prst="rect">
            <a:avLst/>
          </a:prstGeom>
        </p:spPr>
      </p:pic>
    </p:spTree>
    <p:extLst>
      <p:ext uri="{BB962C8B-B14F-4D97-AF65-F5344CB8AC3E}">
        <p14:creationId xmlns:p14="http://schemas.microsoft.com/office/powerpoint/2010/main" val="6645852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F38FB-3D56-DB8E-81D9-5451FC976AB3}"/>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CD005C0C-6739-890C-2FD5-FECB337F4228}"/>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3A736A8E-2BF0-04DC-4C0D-5877F847D8B9}"/>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D48975B2-38CF-C5CD-6D30-9D865EC2B4EC}"/>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A2D911E3-EF9F-5290-7FCE-77A6E89CB2F0}"/>
              </a:ext>
            </a:extLst>
          </p:cNvPr>
          <p:cNvSpPr>
            <a:spLocks noGrp="1"/>
          </p:cNvSpPr>
          <p:nvPr>
            <p:ph idx="1"/>
          </p:nvPr>
        </p:nvSpPr>
        <p:spPr>
          <a:xfrm>
            <a:off x="4049486" y="1362073"/>
            <a:ext cx="5094513" cy="5495927"/>
          </a:xfrm>
        </p:spPr>
        <p:txBody>
          <a:bodyPr>
            <a:normAutofit fontScale="92500" lnSpcReduction="20000"/>
          </a:bodyPr>
          <a:lstStyle/>
          <a:p>
            <a:r>
              <a:rPr lang="es-ES" b="1" dirty="0">
                <a:latin typeface="Maiandra GD" panose="020E0502030308020204" pitchFamily="34" charset="0"/>
              </a:rPr>
              <a:t>El saber que Dios juzgará todas las cosas, debe motivarnos a vivir moralmente.</a:t>
            </a:r>
          </a:p>
          <a:p>
            <a:r>
              <a:rPr lang="es-ES" b="1" dirty="0">
                <a:latin typeface="Maiandra GD" panose="020E0502030308020204" pitchFamily="34" charset="0"/>
              </a:rPr>
              <a:t>Muchos podrán oír y hacer lo que Ellos quieren, pero al final estarán delante de Dios y darán cuenta a Dios. </a:t>
            </a:r>
          </a:p>
          <a:p>
            <a:r>
              <a:rPr lang="es-ES" b="1" dirty="0">
                <a:latin typeface="Maiandra GD" panose="020E0502030308020204" pitchFamily="34" charset="0"/>
              </a:rPr>
              <a:t>Ya que Dios Nos va a traer a juicio.</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II Corintios.5:10.</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Porque todos nosotros debemos comparecer ante el tribunal de Cristo,</a:t>
            </a:r>
            <a:r>
              <a:rPr lang="es-ES" b="1" dirty="0">
                <a:latin typeface="Maiandra GD" panose="020E0502030308020204" pitchFamily="34" charset="0"/>
              </a:rPr>
              <a:t> para que cada uno sea recompensado por sus hechos estando en el cuerpo, de acuerdo con lo que hizo, sea bueno o sea malo. </a:t>
            </a:r>
          </a:p>
        </p:txBody>
      </p:sp>
      <p:pic>
        <p:nvPicPr>
          <p:cNvPr id="3" name="Imagen 2">
            <a:extLst>
              <a:ext uri="{FF2B5EF4-FFF2-40B4-BE49-F238E27FC236}">
                <a16:creationId xmlns:a16="http://schemas.microsoft.com/office/drawing/2014/main" id="{305C2A1A-9C73-B526-9DE9-84033E037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98583"/>
            <a:ext cx="4049487" cy="5441162"/>
          </a:xfrm>
          <a:prstGeom prst="rect">
            <a:avLst/>
          </a:prstGeom>
          <a:solidFill>
            <a:srgbClr val="00B0F0"/>
          </a:solidFill>
        </p:spPr>
      </p:pic>
    </p:spTree>
    <p:extLst>
      <p:ext uri="{BB962C8B-B14F-4D97-AF65-F5344CB8AC3E}">
        <p14:creationId xmlns:p14="http://schemas.microsoft.com/office/powerpoint/2010/main" val="36401068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3D093-3101-2F83-7590-56A71CF49775}"/>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900EC4DB-A9D5-D07B-B831-3EF242A77702}"/>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70BEEE92-8279-748F-4F0F-0E860AB673AF}"/>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D961CAF9-2709-3ED5-DC0A-4FF08A6371BB}"/>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61340F64-646D-1D82-974B-73798956D9A2}"/>
              </a:ext>
            </a:extLst>
          </p:cNvPr>
          <p:cNvSpPr>
            <a:spLocks noGrp="1"/>
          </p:cNvSpPr>
          <p:nvPr>
            <p:ph idx="1"/>
          </p:nvPr>
        </p:nvSpPr>
        <p:spPr>
          <a:xfrm>
            <a:off x="4049486" y="1362073"/>
            <a:ext cx="5094513" cy="5495927"/>
          </a:xfrm>
        </p:spPr>
        <p:txBody>
          <a:bodyPr>
            <a:normAutofit lnSpcReduction="10000"/>
          </a:bodyPr>
          <a:lstStyle/>
          <a:p>
            <a:r>
              <a:rPr lang="es-ES" b="1" dirty="0">
                <a:latin typeface="Maiandra GD" panose="020E0502030308020204" pitchFamily="34" charset="0"/>
              </a:rPr>
              <a:t>Todos estaremos delante de Dios, nos guste o no pero allí estaremos.</a:t>
            </a:r>
          </a:p>
          <a:p>
            <a:r>
              <a:rPr lang="es-ES" b="1" dirty="0">
                <a:latin typeface="Maiandra GD" panose="020E0502030308020204" pitchFamily="34" charset="0"/>
              </a:rPr>
              <a:t>Por eso muchos acumulan predicadores de acuerdo a su conveniencia para escuchar lo que Ellos quieren oír.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II Timoteo.4:3-4.</a:t>
            </a:r>
            <a:r>
              <a:rPr lang="es-ES" b="1" dirty="0">
                <a:latin typeface="Maiandra GD" panose="020E0502030308020204" pitchFamily="34" charset="0"/>
              </a:rPr>
              <a:t> </a:t>
            </a:r>
          </a:p>
          <a:p>
            <a:r>
              <a:rPr lang="es-ES" b="1" dirty="0">
                <a:latin typeface="Maiandra GD" panose="020E0502030308020204" pitchFamily="34" charset="0"/>
              </a:rPr>
              <a:t>Porque vendrá tiempo cuando no soportarán la sana doctrina, </a:t>
            </a:r>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sino que, teniendo comezón de oídos, conforme a sus propios deseos, acumularán para sí maestros,</a:t>
            </a:r>
            <a:r>
              <a:rPr lang="es-ES" b="1" dirty="0">
                <a:latin typeface="Maiandra GD" panose="020E0502030308020204" pitchFamily="34" charset="0"/>
              </a:rPr>
              <a:t> </a:t>
            </a:r>
          </a:p>
        </p:txBody>
      </p:sp>
      <p:pic>
        <p:nvPicPr>
          <p:cNvPr id="3" name="Imagen 2">
            <a:extLst>
              <a:ext uri="{FF2B5EF4-FFF2-40B4-BE49-F238E27FC236}">
                <a16:creationId xmlns:a16="http://schemas.microsoft.com/office/drawing/2014/main" id="{C2B89C1A-99CA-45BC-69B7-F35AA6669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0327"/>
            <a:ext cx="4049484" cy="5459418"/>
          </a:xfrm>
          <a:prstGeom prst="rect">
            <a:avLst/>
          </a:prstGeom>
        </p:spPr>
      </p:pic>
    </p:spTree>
    <p:extLst>
      <p:ext uri="{BB962C8B-B14F-4D97-AF65-F5344CB8AC3E}">
        <p14:creationId xmlns:p14="http://schemas.microsoft.com/office/powerpoint/2010/main" val="11824953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56A75-9AD1-34DC-C56F-E5CE6F6C3B33}"/>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B748AF54-9BBF-0163-B2FA-25F91BE0F0ED}"/>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AC19BC5D-E5E9-360B-E072-75C697B33A82}"/>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FB77FA23-DE8A-B028-625B-8FCD7442365A}"/>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BFCBC1B0-6BB5-B71E-D43E-42E911978E45}"/>
              </a:ext>
            </a:extLst>
          </p:cNvPr>
          <p:cNvSpPr>
            <a:spLocks noGrp="1"/>
          </p:cNvSpPr>
          <p:nvPr>
            <p:ph idx="1"/>
          </p:nvPr>
        </p:nvSpPr>
        <p:spPr>
          <a:xfrm>
            <a:off x="4049486" y="1362073"/>
            <a:ext cx="5094513" cy="5495927"/>
          </a:xfrm>
        </p:spPr>
        <p:txBody>
          <a:bodyPr>
            <a:normAutofit fontScale="92500"/>
          </a:bodyPr>
          <a:lstStyle/>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V.4.</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y apartarán sus oídos de la verdad,</a:t>
            </a:r>
            <a:r>
              <a:rPr lang="es-ES" b="1" dirty="0">
                <a:latin typeface="Maiandra GD" panose="020E0502030308020204" pitchFamily="34" charset="0"/>
              </a:rPr>
              <a:t> y se volverán a los mitos. </a:t>
            </a:r>
          </a:p>
          <a:p>
            <a:r>
              <a:rPr lang="es-ES" b="1" dirty="0">
                <a:latin typeface="Maiandra GD" panose="020E0502030308020204" pitchFamily="34" charset="0"/>
              </a:rPr>
              <a:t>Porque no quieren la verdad quieren oír cuentos mitos, cosas que Ellos aman y quieran oír. </a:t>
            </a:r>
          </a:p>
          <a:p>
            <a:r>
              <a:rPr lang="es-ES" b="1" dirty="0">
                <a:latin typeface="Maiandra GD" panose="020E0502030308020204" pitchFamily="34" charset="0"/>
              </a:rPr>
              <a:t>Muchos están viviendo en adulterio, lo cual Dios condena, pero Ellos no quieren escuchar que para poderse salvar tienen que dejar esa relación, y hay quienes los aceptan en esta relación de adulterio. </a:t>
            </a:r>
          </a:p>
        </p:txBody>
      </p:sp>
      <p:pic>
        <p:nvPicPr>
          <p:cNvPr id="3" name="Imagen 2">
            <a:extLst>
              <a:ext uri="{FF2B5EF4-FFF2-40B4-BE49-F238E27FC236}">
                <a16:creationId xmlns:a16="http://schemas.microsoft.com/office/drawing/2014/main" id="{578397B7-DCCA-DD73-4EB1-FE1F595A9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8583"/>
            <a:ext cx="4049484" cy="5441162"/>
          </a:xfrm>
          <a:prstGeom prst="rect">
            <a:avLst/>
          </a:prstGeom>
        </p:spPr>
      </p:pic>
    </p:spTree>
    <p:extLst>
      <p:ext uri="{BB962C8B-B14F-4D97-AF65-F5344CB8AC3E}">
        <p14:creationId xmlns:p14="http://schemas.microsoft.com/office/powerpoint/2010/main" val="35667138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D21C2-AE88-82D2-D6F2-E0F8F320830F}"/>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C6E1B89-4C8E-868B-FD57-3AF0ADCE788D}"/>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39C118C8-58C3-3589-62ED-05B7A465BBB4}"/>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F789BB5C-1034-E5D6-AF50-B4AC29DD5CB4}"/>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75175930-E4BC-9F71-66DD-FFFC5D7489EC}"/>
              </a:ext>
            </a:extLst>
          </p:cNvPr>
          <p:cNvSpPr>
            <a:spLocks noGrp="1"/>
          </p:cNvSpPr>
          <p:nvPr>
            <p:ph idx="1"/>
          </p:nvPr>
        </p:nvSpPr>
        <p:spPr>
          <a:xfrm>
            <a:off x="4049486" y="1362073"/>
            <a:ext cx="5094513" cy="5495927"/>
          </a:xfrm>
        </p:spPr>
        <p:txBody>
          <a:bodyPr>
            <a:normAutofit/>
          </a:bodyPr>
          <a:lstStyle/>
          <a:p>
            <a:r>
              <a:rPr lang="es-ES" b="1" dirty="0">
                <a:latin typeface="Maiandra GD" panose="020E0502030308020204" pitchFamily="34" charset="0"/>
              </a:rPr>
              <a:t>Lamentablemente a la gente no le gusta escuchar la verdad, le gusta oír cosas agradables halagadoras, palabras suaves bonitas, pero no les gusta oír la verdad, le gustan que le mientan. </a:t>
            </a:r>
          </a:p>
          <a:p>
            <a:r>
              <a:rPr lang="es-ES" b="1" dirty="0">
                <a:latin typeface="Maiandra GD" panose="020E0502030308020204" pitchFamily="34" charset="0"/>
              </a:rPr>
              <a:t>El pueblo siempre cayó en este pecado.</a:t>
            </a:r>
          </a:p>
          <a:p>
            <a:r>
              <a:rPr lang="es-ES" b="1" dirty="0">
                <a:latin typeface="Maiandra GD" panose="020E0502030308020204" pitchFamily="34" charset="0"/>
              </a:rPr>
              <a:t>El pueblo confiaba en palabras engañadoras.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Jeremias.7:8.</a:t>
            </a:r>
            <a:r>
              <a:rPr lang="es-ES" b="1" dirty="0">
                <a:latin typeface="Maiandra GD" panose="020E0502030308020204" pitchFamily="34" charset="0"/>
              </a:rPr>
              <a:t> </a:t>
            </a:r>
          </a:p>
        </p:txBody>
      </p:sp>
      <p:pic>
        <p:nvPicPr>
          <p:cNvPr id="3" name="Imagen 2">
            <a:extLst>
              <a:ext uri="{FF2B5EF4-FFF2-40B4-BE49-F238E27FC236}">
                <a16:creationId xmlns:a16="http://schemas.microsoft.com/office/drawing/2014/main" id="{F7D16DD0-C558-553B-FAEF-9A5247034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8583"/>
            <a:ext cx="4049484" cy="5441162"/>
          </a:xfrm>
          <a:prstGeom prst="rect">
            <a:avLst/>
          </a:prstGeom>
        </p:spPr>
      </p:pic>
    </p:spTree>
    <p:extLst>
      <p:ext uri="{BB962C8B-B14F-4D97-AF65-F5344CB8AC3E}">
        <p14:creationId xmlns:p14="http://schemas.microsoft.com/office/powerpoint/2010/main" val="32896930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16CC6-D6E8-B1DF-D214-A01401782679}"/>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834B5FED-4D6F-3C95-BE42-F04BA8027C12}"/>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3B5BEE31-7B8D-F36F-1926-35DADC65211E}"/>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9BE34406-6C39-0378-9BC2-56B5B25040B7}"/>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8AD06C2C-4A87-243A-E9CD-B3B89C2D63FA}"/>
              </a:ext>
            </a:extLst>
          </p:cNvPr>
          <p:cNvSpPr>
            <a:spLocks noGrp="1"/>
          </p:cNvSpPr>
          <p:nvPr>
            <p:ph idx="1"/>
          </p:nvPr>
        </p:nvSpPr>
        <p:spPr>
          <a:xfrm>
            <a:off x="4049486" y="1362073"/>
            <a:ext cx="5094513" cy="5495927"/>
          </a:xfrm>
        </p:spPr>
        <p:txBody>
          <a:bodyPr>
            <a:normAutofit/>
          </a:bodyPr>
          <a:lstStyle/>
          <a:p>
            <a:r>
              <a:rPr lang="es-ES" b="1" dirty="0">
                <a:latin typeface="Maiandra GD" panose="020E0502030308020204" pitchFamily="34" charset="0"/>
              </a:rPr>
              <a:t>Como sucedía con Herodes, pero Juan el Bautista se lo hizo ver.</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Marcos.6:18-19.</a:t>
            </a:r>
            <a:r>
              <a:rPr lang="es-ES" b="1" dirty="0">
                <a:latin typeface="Maiandra GD" panose="020E0502030308020204" pitchFamily="34" charset="0"/>
              </a:rPr>
              <a:t> </a:t>
            </a:r>
          </a:p>
          <a:p>
            <a:r>
              <a:rPr lang="es-ES" b="1" dirty="0">
                <a:latin typeface="Maiandra GD" panose="020E0502030308020204" pitchFamily="34" charset="0"/>
              </a:rPr>
              <a:t>Y Juan le decía a Herodes: </a:t>
            </a: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«No te es lícito tener la mujer de tu hermano».</a:t>
            </a:r>
            <a:r>
              <a:rPr lang="es-ES" b="1" dirty="0">
                <a:latin typeface="Maiandra GD" panose="020E0502030308020204" pitchFamily="34" charset="0"/>
              </a:rPr>
              <a:t> </a:t>
            </a:r>
          </a:p>
          <a:p>
            <a:r>
              <a:rPr lang="es-ES" b="1" dirty="0">
                <a:latin typeface="Maiandra GD" panose="020E0502030308020204" pitchFamily="34" charset="0"/>
              </a:rPr>
              <a:t>Nunca se quedo callado.</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V.19.</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Herodías le tenía rencor y deseaba matarlo,</a:t>
            </a:r>
            <a:r>
              <a:rPr lang="es-ES" b="1" dirty="0">
                <a:latin typeface="Maiandra GD" panose="020E0502030308020204" pitchFamily="34" charset="0"/>
              </a:rPr>
              <a:t> pero no podía, </a:t>
            </a:r>
          </a:p>
        </p:txBody>
      </p:sp>
      <p:pic>
        <p:nvPicPr>
          <p:cNvPr id="3" name="Imagen 2">
            <a:extLst>
              <a:ext uri="{FF2B5EF4-FFF2-40B4-BE49-F238E27FC236}">
                <a16:creationId xmlns:a16="http://schemas.microsoft.com/office/drawing/2014/main" id="{CD237865-2C3E-26BD-120F-3825BF695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1398583"/>
            <a:ext cx="4049487" cy="5441162"/>
          </a:xfrm>
          <a:prstGeom prst="rect">
            <a:avLst/>
          </a:prstGeom>
          <a:solidFill>
            <a:srgbClr val="002060"/>
          </a:solidFill>
        </p:spPr>
      </p:pic>
    </p:spTree>
    <p:extLst>
      <p:ext uri="{BB962C8B-B14F-4D97-AF65-F5344CB8AC3E}">
        <p14:creationId xmlns:p14="http://schemas.microsoft.com/office/powerpoint/2010/main" val="28621489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BFF58-F207-4A04-CBB6-BF9227338095}"/>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C8B77F03-8983-C295-C129-F1CD01146ECD}"/>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1688875F-0B44-E65C-9ADE-53639C7FC7F3}"/>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26F9F69A-974B-A12B-11B3-1FD71106F428}"/>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AE3144C2-5F85-9034-75A2-45A0090CCF26}"/>
              </a:ext>
            </a:extLst>
          </p:cNvPr>
          <p:cNvSpPr>
            <a:spLocks noGrp="1"/>
          </p:cNvSpPr>
          <p:nvPr>
            <p:ph idx="1"/>
          </p:nvPr>
        </p:nvSpPr>
        <p:spPr>
          <a:xfrm>
            <a:off x="4049486" y="1362073"/>
            <a:ext cx="5094513" cy="5495927"/>
          </a:xfrm>
        </p:spPr>
        <p:txBody>
          <a:bodyPr>
            <a:normAutofit lnSpcReduction="10000"/>
          </a:bodyPr>
          <a:lstStyle/>
          <a:p>
            <a:r>
              <a:rPr lang="es-ES" b="1" dirty="0">
                <a:latin typeface="Maiandra GD" panose="020E0502030308020204" pitchFamily="34" charset="0"/>
              </a:rPr>
              <a:t>Por eso hoy en día se están aceptando el matrimonio gay, de lesbianas. </a:t>
            </a:r>
          </a:p>
          <a:p>
            <a:r>
              <a:rPr lang="es-ES" b="1" dirty="0">
                <a:latin typeface="Maiandra GD" panose="020E0502030308020204" pitchFamily="34" charset="0"/>
              </a:rPr>
              <a:t>Cuando Dios condena esas relaciones.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Romanos.1:26-27.</a:t>
            </a:r>
            <a:r>
              <a:rPr lang="es-ES" b="1" dirty="0">
                <a:latin typeface="Maiandra GD" panose="020E0502030308020204" pitchFamily="34" charset="0"/>
              </a:rPr>
              <a:t> </a:t>
            </a:r>
          </a:p>
          <a:p>
            <a:r>
              <a:rPr lang="es-ES" b="1" dirty="0">
                <a:latin typeface="Maiandra GD" panose="020E0502030308020204" pitchFamily="34" charset="0"/>
              </a:rPr>
              <a:t>Por esta razón Dios los entregó a pasiones degradantes; </a:t>
            </a:r>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porque sus mujeres cambiaron la función natural por la que es contra la naturaleza.</a:t>
            </a:r>
            <a:r>
              <a:rPr lang="es-ES" b="1" dirty="0">
                <a:latin typeface="Maiandra GD" panose="020E0502030308020204" pitchFamily="34" charset="0"/>
              </a:rPr>
              <a:t>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V.27.</a:t>
            </a:r>
            <a:endParaRPr lang="en-U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endParaRPr>
          </a:p>
        </p:txBody>
      </p:sp>
      <p:pic>
        <p:nvPicPr>
          <p:cNvPr id="9" name="Imagen 8">
            <a:extLst>
              <a:ext uri="{FF2B5EF4-FFF2-40B4-BE49-F238E27FC236}">
                <a16:creationId xmlns:a16="http://schemas.microsoft.com/office/drawing/2014/main" id="{03072CFA-1416-80BC-ACE3-AC26AA266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2071"/>
            <a:ext cx="4049484" cy="5477673"/>
          </a:xfrm>
          <a:prstGeom prst="rect">
            <a:avLst/>
          </a:prstGeom>
        </p:spPr>
      </p:pic>
    </p:spTree>
    <p:extLst>
      <p:ext uri="{BB962C8B-B14F-4D97-AF65-F5344CB8AC3E}">
        <p14:creationId xmlns:p14="http://schemas.microsoft.com/office/powerpoint/2010/main" val="41443255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BDB81-2757-887D-B79D-CE43E2F9C99E}"/>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FD30C386-95CD-8A95-9102-2E9EF38BE813}"/>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BDB1903D-9A3B-2EE1-08D1-B0EF0C16BD68}"/>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14274D6E-AF5B-7C15-BC6C-D0E0BC3D2493}"/>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339349C9-3CF0-3A15-9285-7A28421A99B2}"/>
              </a:ext>
            </a:extLst>
          </p:cNvPr>
          <p:cNvSpPr>
            <a:spLocks noGrp="1"/>
          </p:cNvSpPr>
          <p:nvPr>
            <p:ph idx="1"/>
          </p:nvPr>
        </p:nvSpPr>
        <p:spPr>
          <a:xfrm>
            <a:off x="4049486" y="1362073"/>
            <a:ext cx="5094513" cy="5495927"/>
          </a:xfrm>
        </p:spPr>
        <p:txBody>
          <a:bodyPr>
            <a:normAutofit lnSpcReduction="10000"/>
          </a:bodyPr>
          <a:lstStyle/>
          <a:p>
            <a:r>
              <a:rPr lang="es-ES" b="1" u="sng" dirty="0">
                <a:solidFill>
                  <a:schemeClr val="bg1"/>
                </a:solidFill>
                <a:effectLst>
                  <a:outerShdw blurRad="38100" dist="38100" dir="2700000" algn="tl">
                    <a:srgbClr val="000000">
                      <a:alpha val="43137"/>
                    </a:srgbClr>
                  </a:outerShdw>
                </a:effectLst>
                <a:highlight>
                  <a:srgbClr val="9900CC"/>
                </a:highlight>
                <a:latin typeface="Maiandra GD" panose="020E0502030308020204" pitchFamily="34" charset="0"/>
              </a:rPr>
              <a:t>De la misma manera también los hombres, abandonando el uso natural de la mujer, se encendieron en su lujuria unos con otros,</a:t>
            </a:r>
            <a:r>
              <a:rPr lang="es-ES" b="1" dirty="0">
                <a:latin typeface="Maiandra GD" panose="020E0502030308020204" pitchFamily="34" charset="0"/>
              </a:rPr>
              <a:t> cometiendo hechos vergonzosos hombres con hombres, y recibiendo en sí mismos el castigo correspondiente a su extravío. </a:t>
            </a:r>
          </a:p>
          <a:p>
            <a:r>
              <a:rPr lang="es-ES" b="1" dirty="0">
                <a:latin typeface="Maiandra GD" panose="020E0502030308020204" pitchFamily="34" charset="0"/>
              </a:rPr>
              <a:t>Pero la gente no quiere oír la verdad sino lo que a Ellos les gusta, lo que Ellos aman. </a:t>
            </a:r>
          </a:p>
          <a:p>
            <a:r>
              <a:rPr lang="es-ES" b="1" dirty="0">
                <a:latin typeface="Maiandra GD" panose="020E0502030308020204" pitchFamily="34" charset="0"/>
              </a:rPr>
              <a:t>Por eso debemos de tener cuidado de ser engañados con palabras suaves y lisonjas. </a:t>
            </a:r>
          </a:p>
        </p:txBody>
      </p:sp>
      <p:pic>
        <p:nvPicPr>
          <p:cNvPr id="3" name="Imagen 2">
            <a:extLst>
              <a:ext uri="{FF2B5EF4-FFF2-40B4-BE49-F238E27FC236}">
                <a16:creationId xmlns:a16="http://schemas.microsoft.com/office/drawing/2014/main" id="{F145296F-71F4-602E-8CFC-33419DF04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8583"/>
            <a:ext cx="4049484" cy="5441162"/>
          </a:xfrm>
          <a:prstGeom prst="rect">
            <a:avLst/>
          </a:prstGeom>
        </p:spPr>
      </p:pic>
    </p:spTree>
    <p:extLst>
      <p:ext uri="{BB962C8B-B14F-4D97-AF65-F5344CB8AC3E}">
        <p14:creationId xmlns:p14="http://schemas.microsoft.com/office/powerpoint/2010/main" val="1474216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95D0E-C1F6-4446-D69F-BCFFE1663DBC}"/>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91DFFBF5-97C6-BC9E-7F92-2379038E077D}"/>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CEEEE93F-77DA-7BF8-CF44-A06AD58705D3}"/>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3C512AB4-9426-34D9-C40A-B886AECFFF07}"/>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2D11439-957B-67B1-7E97-D87EB13E35DC}"/>
              </a:ext>
            </a:extLst>
          </p:cNvPr>
          <p:cNvSpPr>
            <a:spLocks noGrp="1"/>
          </p:cNvSpPr>
          <p:nvPr>
            <p:ph idx="1"/>
          </p:nvPr>
        </p:nvSpPr>
        <p:spPr>
          <a:xfrm>
            <a:off x="4049486" y="1362073"/>
            <a:ext cx="5094513" cy="5495927"/>
          </a:xfrm>
        </p:spPr>
        <p:txBody>
          <a:bodyPr/>
          <a:lstStyle/>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Romanos.16:18.</a:t>
            </a:r>
            <a:r>
              <a:rPr lang="es-ES" b="1" dirty="0">
                <a:latin typeface="Maiandra GD" panose="020E0502030308020204" pitchFamily="34" charset="0"/>
              </a:rPr>
              <a:t> </a:t>
            </a:r>
          </a:p>
          <a:p>
            <a:r>
              <a:rPr lang="es-ES" b="1" dirty="0">
                <a:latin typeface="Maiandra GD" panose="020E0502030308020204" pitchFamily="34" charset="0"/>
              </a:rPr>
              <a:t>Porque los tales son esclavos, no de Cristo nuestro Señor, sino de sus propios apetitos, </a:t>
            </a:r>
            <a:r>
              <a:rPr lang="es-ES" b="1" u="sng" dirty="0">
                <a:solidFill>
                  <a:schemeClr val="bg1"/>
                </a:solidFill>
                <a:effectLst>
                  <a:outerShdw blurRad="38100" dist="38100" dir="2700000" algn="tl">
                    <a:srgbClr val="000000">
                      <a:alpha val="43137"/>
                    </a:srgbClr>
                  </a:outerShdw>
                </a:effectLst>
                <a:highlight>
                  <a:srgbClr val="6600CC"/>
                </a:highlight>
                <a:latin typeface="Maiandra GD" panose="020E0502030308020204" pitchFamily="34" charset="0"/>
              </a:rPr>
              <a:t>y por medio de palabras suaves y lisonjeras engañan los corazones de los ingenuos.</a:t>
            </a:r>
            <a:r>
              <a:rPr lang="es-ES" b="1" dirty="0">
                <a:latin typeface="Maiandra GD" panose="020E0502030308020204" pitchFamily="34" charset="0"/>
              </a:rPr>
              <a:t> </a:t>
            </a:r>
          </a:p>
          <a:p>
            <a:r>
              <a:rPr lang="es-ES" b="1" dirty="0">
                <a:latin typeface="Maiandra GD" panose="020E0502030308020204" pitchFamily="34" charset="0"/>
              </a:rPr>
              <a:t>Por eso están llamando a lo bueno, malo.</a:t>
            </a:r>
          </a:p>
          <a:p>
            <a:r>
              <a:rPr lang="es-ES" b="1" dirty="0">
                <a:latin typeface="Maiandra GD" panose="020E0502030308020204" pitchFamily="34" charset="0"/>
              </a:rPr>
              <a:t>A lo malo, bueno.</a:t>
            </a:r>
          </a:p>
          <a:p>
            <a:r>
              <a:rPr lang="es-ES" b="1" dirty="0">
                <a:latin typeface="Maiandra GD" panose="020E0502030308020204" pitchFamily="34" charset="0"/>
              </a:rPr>
              <a:t>A lo dulce, amargo.</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Isaias.5:20.</a:t>
            </a:r>
            <a:endParaRPr lang="en-U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endParaRPr>
          </a:p>
        </p:txBody>
      </p:sp>
      <p:pic>
        <p:nvPicPr>
          <p:cNvPr id="3" name="Imagen 2">
            <a:extLst>
              <a:ext uri="{FF2B5EF4-FFF2-40B4-BE49-F238E27FC236}">
                <a16:creationId xmlns:a16="http://schemas.microsoft.com/office/drawing/2014/main" id="{293A5CD4-E056-5A33-3E2A-51513F5C70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2" y="1343818"/>
            <a:ext cx="4044041" cy="5495926"/>
          </a:xfrm>
          <a:prstGeom prst="rect">
            <a:avLst/>
          </a:prstGeom>
          <a:solidFill>
            <a:srgbClr val="7030A0"/>
          </a:solidFill>
        </p:spPr>
      </p:pic>
    </p:spTree>
    <p:extLst>
      <p:ext uri="{BB962C8B-B14F-4D97-AF65-F5344CB8AC3E}">
        <p14:creationId xmlns:p14="http://schemas.microsoft.com/office/powerpoint/2010/main" val="10155060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5EDAB-1C14-708E-1720-22B75116A6B7}"/>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15E99E3D-E011-C853-98C7-B0A7080535B4}"/>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C119FB5F-9F4E-B314-C8BD-C8D9730C315A}"/>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186AC8F9-BE16-01D5-D3BB-573867A212EC}"/>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0895CCB-3169-EB39-DE34-EF433279873D}"/>
              </a:ext>
            </a:extLst>
          </p:cNvPr>
          <p:cNvSpPr>
            <a:spLocks noGrp="1"/>
          </p:cNvSpPr>
          <p:nvPr>
            <p:ph idx="1"/>
          </p:nvPr>
        </p:nvSpPr>
        <p:spPr>
          <a:xfrm>
            <a:off x="4049486" y="1362073"/>
            <a:ext cx="5094513" cy="5495927"/>
          </a:xfrm>
        </p:spPr>
        <p:txBody>
          <a:bodyPr/>
          <a:lstStyle/>
          <a:p>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¡Ay de los que llaman al mal bien y al bien mal,</a:t>
            </a:r>
            <a:r>
              <a:rPr lang="es-ES" b="1" dirty="0">
                <a:latin typeface="Maiandra GD" panose="020E0502030308020204" pitchFamily="34" charset="0"/>
              </a:rPr>
              <a:t> Que tienen las tinieblas por luz y la luz por tinieblas, Que tienen lo amargo por dulce y lo dulce por amargo! </a:t>
            </a:r>
          </a:p>
          <a:p>
            <a:r>
              <a:rPr lang="es-ES" b="1" dirty="0">
                <a:latin typeface="Maiandra GD" panose="020E0502030308020204" pitchFamily="34" charset="0"/>
              </a:rPr>
              <a:t>Por eso a los tomadores les llaman héroes.</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Isaias.5:22-23.</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CC00FF"/>
                </a:highlight>
                <a:latin typeface="Maiandra GD" panose="020E0502030308020204" pitchFamily="34" charset="0"/>
              </a:rPr>
              <a:t>¡Ay de los héroes para beber vino</a:t>
            </a:r>
            <a:r>
              <a:rPr lang="es-ES" b="1" dirty="0">
                <a:latin typeface="Maiandra GD" panose="020E0502030308020204" pitchFamily="34" charset="0"/>
              </a:rPr>
              <a:t> Y valientes para mezclar bebidas, </a:t>
            </a:r>
          </a:p>
          <a:p>
            <a:endParaRPr lang="en-US" b="1" dirty="0">
              <a:latin typeface="Maiandra GD" panose="020E0502030308020204" pitchFamily="34" charset="0"/>
            </a:endParaRPr>
          </a:p>
        </p:txBody>
      </p:sp>
      <p:pic>
        <p:nvPicPr>
          <p:cNvPr id="9" name="Imagen 8">
            <a:extLst>
              <a:ext uri="{FF2B5EF4-FFF2-40B4-BE49-F238E27FC236}">
                <a16:creationId xmlns:a16="http://schemas.microsoft.com/office/drawing/2014/main" id="{7DEC587D-41E6-8676-C581-22BBC8850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62071"/>
            <a:ext cx="4049487" cy="5477673"/>
          </a:xfrm>
          <a:prstGeom prst="rect">
            <a:avLst/>
          </a:prstGeom>
          <a:solidFill>
            <a:srgbClr val="00B050"/>
          </a:solidFill>
        </p:spPr>
      </p:pic>
    </p:spTree>
    <p:extLst>
      <p:ext uri="{BB962C8B-B14F-4D97-AF65-F5344CB8AC3E}">
        <p14:creationId xmlns:p14="http://schemas.microsoft.com/office/powerpoint/2010/main" val="29200858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73087-7B9E-6C33-A5B4-13A40326520C}"/>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0FCF2541-741E-CEE3-52E4-FEFF4A3AF74B}"/>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E3592DE7-E79F-456F-1BF1-76418BA3AD39}"/>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9B2CC787-C478-803E-00E2-56D14A09A5CB}"/>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600FAA1A-AC7C-FE22-D474-07340518F31A}"/>
              </a:ext>
            </a:extLst>
          </p:cNvPr>
          <p:cNvSpPr>
            <a:spLocks noGrp="1"/>
          </p:cNvSpPr>
          <p:nvPr>
            <p:ph idx="1"/>
          </p:nvPr>
        </p:nvSpPr>
        <p:spPr>
          <a:xfrm>
            <a:off x="4049486" y="1362073"/>
            <a:ext cx="5094513" cy="5495927"/>
          </a:xfrm>
        </p:spPr>
        <p:txBody>
          <a:bodyPr>
            <a:normAutofit fontScale="92500" lnSpcReduction="10000"/>
          </a:bodyPr>
          <a:lstStyle/>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V.23.</a:t>
            </a:r>
            <a:r>
              <a:rPr lang="es-ES" b="1" dirty="0">
                <a:latin typeface="Maiandra GD" panose="020E0502030308020204" pitchFamily="34" charset="0"/>
              </a:rPr>
              <a:t> </a:t>
            </a:r>
          </a:p>
          <a:p>
            <a:r>
              <a:rPr lang="es-ES" b="1" dirty="0">
                <a:latin typeface="Maiandra GD" panose="020E0502030308020204" pitchFamily="34" charset="0"/>
              </a:rPr>
              <a:t>¡Que justifican al impío por soborno </a:t>
            </a:r>
            <a:r>
              <a:rPr lang="es-ES" b="1" u="sng" dirty="0">
                <a:solidFill>
                  <a:schemeClr val="bg1"/>
                </a:solidFill>
                <a:effectLst>
                  <a:outerShdw blurRad="38100" dist="38100" dir="2700000" algn="tl">
                    <a:srgbClr val="000000">
                      <a:alpha val="43137"/>
                    </a:srgbClr>
                  </a:outerShdw>
                </a:effectLst>
                <a:highlight>
                  <a:srgbClr val="9900CC"/>
                </a:highlight>
                <a:latin typeface="Maiandra GD" panose="020E0502030308020204" pitchFamily="34" charset="0"/>
              </a:rPr>
              <a:t>Y quitan al justo su derecho!</a:t>
            </a:r>
            <a:r>
              <a:rPr lang="es-ES" b="1" dirty="0">
                <a:latin typeface="Maiandra GD" panose="020E0502030308020204" pitchFamily="34" charset="0"/>
              </a:rPr>
              <a:t> </a:t>
            </a:r>
          </a:p>
          <a:p>
            <a:r>
              <a:rPr lang="es-ES" b="1" dirty="0">
                <a:latin typeface="Maiandra GD" panose="020E0502030308020204" pitchFamily="34" charset="0"/>
              </a:rPr>
              <a:t>Amigos y hermanos no nos dejemos llevar por lo que nos guste o amamos, sino por lo que Dios dice en su Palabra para poder llegar bien al juicio final y obtener el premio que Dios nos tiene preparado allá en los cielos.</a:t>
            </a:r>
          </a:p>
          <a:p>
            <a:r>
              <a:rPr lang="es-ES" b="1" dirty="0">
                <a:latin typeface="Maiandra GD" panose="020E0502030308020204" pitchFamily="34" charset="0"/>
              </a:rPr>
              <a:t>Recuerde que para entrar al cielo tenemos que hacer su voluntad.</a:t>
            </a:r>
          </a:p>
        </p:txBody>
      </p:sp>
      <p:pic>
        <p:nvPicPr>
          <p:cNvPr id="3" name="Imagen 2">
            <a:extLst>
              <a:ext uri="{FF2B5EF4-FFF2-40B4-BE49-F238E27FC236}">
                <a16:creationId xmlns:a16="http://schemas.microsoft.com/office/drawing/2014/main" id="{D81BE33F-9BA1-50C5-198A-9E28B7B5D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3818"/>
            <a:ext cx="4049484" cy="5495927"/>
          </a:xfrm>
          <a:prstGeom prst="rect">
            <a:avLst/>
          </a:prstGeom>
        </p:spPr>
      </p:pic>
    </p:spTree>
    <p:extLst>
      <p:ext uri="{BB962C8B-B14F-4D97-AF65-F5344CB8AC3E}">
        <p14:creationId xmlns:p14="http://schemas.microsoft.com/office/powerpoint/2010/main" val="1194155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85E0B-CC94-E698-E680-31785905C29C}"/>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BB7C69D-73B0-6D0B-0958-ACEEF6D2B550}"/>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8D81A47F-432C-E475-1CB7-8A10BF2411A5}"/>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2CFDF1C1-8027-6967-B780-BBEEF53F98E2}"/>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CC4DB757-44E9-2C9C-A031-C9763F3D8894}"/>
              </a:ext>
            </a:extLst>
          </p:cNvPr>
          <p:cNvSpPr>
            <a:spLocks noGrp="1"/>
          </p:cNvSpPr>
          <p:nvPr>
            <p:ph idx="1"/>
          </p:nvPr>
        </p:nvSpPr>
        <p:spPr>
          <a:xfrm>
            <a:off x="4049486" y="1362073"/>
            <a:ext cx="5094513" cy="5495927"/>
          </a:xfrm>
        </p:spPr>
        <p:txBody>
          <a:bodyPr/>
          <a:lstStyle/>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Mateo.7:21-23.</a:t>
            </a:r>
            <a:r>
              <a:rPr lang="es-ES" b="1" dirty="0">
                <a:latin typeface="Maiandra GD" panose="020E0502030308020204" pitchFamily="34" charset="0"/>
              </a:rPr>
              <a:t> </a:t>
            </a:r>
          </a:p>
          <a:p>
            <a:r>
              <a:rPr lang="es-ES" b="1" dirty="0">
                <a:latin typeface="Maiandra GD" panose="020E0502030308020204" pitchFamily="34" charset="0"/>
              </a:rPr>
              <a:t>»No todo el que me dice: “Señor, Señor”, entrará en el reino de los cielos, </a:t>
            </a: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sino el que hace la voluntad de Mi Padre que está en los cielos.</a:t>
            </a:r>
            <a:r>
              <a:rPr lang="es-ES" b="1" dirty="0">
                <a:latin typeface="Maiandra GD" panose="020E0502030308020204" pitchFamily="34" charset="0"/>
              </a:rPr>
              <a:t>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V.22.</a:t>
            </a:r>
            <a:r>
              <a:rPr lang="es-ES" b="1" dirty="0">
                <a:latin typeface="Maiandra GD" panose="020E0502030308020204" pitchFamily="34" charset="0"/>
              </a:rPr>
              <a:t> </a:t>
            </a:r>
          </a:p>
          <a:p>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»Muchos me dirán en aquel día: “Señor, Señor,</a:t>
            </a:r>
            <a:r>
              <a:rPr lang="es-ES" b="1" dirty="0">
                <a:latin typeface="Maiandra GD" panose="020E0502030308020204" pitchFamily="34" charset="0"/>
              </a:rPr>
              <a:t> ¿no profetizamos en Tu nombre, y en Tu nombre echamos fuera demonios, y en Tu nombre hicimos muchos milagros?”. </a:t>
            </a:r>
          </a:p>
        </p:txBody>
      </p:sp>
      <p:pic>
        <p:nvPicPr>
          <p:cNvPr id="3" name="Imagen 2">
            <a:extLst>
              <a:ext uri="{FF2B5EF4-FFF2-40B4-BE49-F238E27FC236}">
                <a16:creationId xmlns:a16="http://schemas.microsoft.com/office/drawing/2014/main" id="{F5D7AADE-7445-63F0-539C-5D9CFA9C7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3818"/>
            <a:ext cx="4049484" cy="5495926"/>
          </a:xfrm>
          <a:prstGeom prst="rect">
            <a:avLst/>
          </a:prstGeom>
        </p:spPr>
      </p:pic>
    </p:spTree>
    <p:extLst>
      <p:ext uri="{BB962C8B-B14F-4D97-AF65-F5344CB8AC3E}">
        <p14:creationId xmlns:p14="http://schemas.microsoft.com/office/powerpoint/2010/main" val="8647561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7E7E9-ED69-73D8-C01A-B3C359BA1793}"/>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7147EA6E-F4B0-ACA3-FB1E-5FA20F6F020F}"/>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A12EA417-AB83-9896-3E18-1304A0D52236}"/>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712FEFE8-AB35-9F57-2B02-8FE803A9A81E}"/>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3D57E128-0D52-43B7-3B20-5E5876631B3C}"/>
              </a:ext>
            </a:extLst>
          </p:cNvPr>
          <p:cNvSpPr>
            <a:spLocks noGrp="1"/>
          </p:cNvSpPr>
          <p:nvPr>
            <p:ph idx="1"/>
          </p:nvPr>
        </p:nvSpPr>
        <p:spPr>
          <a:xfrm>
            <a:off x="4049486" y="1362073"/>
            <a:ext cx="5094513" cy="5495927"/>
          </a:xfrm>
        </p:spPr>
        <p:txBody>
          <a:bodyPr/>
          <a:lstStyle/>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V.23.</a:t>
            </a:r>
            <a:r>
              <a:rPr lang="es-ES" b="1" dirty="0">
                <a:latin typeface="Maiandra GD" panose="020E0502030308020204" pitchFamily="34" charset="0"/>
              </a:rPr>
              <a:t> </a:t>
            </a:r>
          </a:p>
          <a:p>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»Entonces les declararé: “Jamás los conocí;</a:t>
            </a:r>
            <a:r>
              <a:rPr lang="es-ES" b="1" dirty="0">
                <a:latin typeface="Maiandra GD" panose="020E0502030308020204" pitchFamily="34" charset="0"/>
              </a:rPr>
              <a:t> APÁRTENSE DE MÍ, LOS QUE PRACTICAN LA INIQUIDAD”. </a:t>
            </a:r>
          </a:p>
          <a:p>
            <a:r>
              <a:rPr lang="es-ES" b="1" dirty="0">
                <a:latin typeface="Maiandra GD" panose="020E0502030308020204" pitchFamily="34" charset="0"/>
              </a:rPr>
              <a:t>Dios nunca nos va reconocer sino hacemos su voluntad.</a:t>
            </a:r>
          </a:p>
          <a:p>
            <a:r>
              <a:rPr lang="es-ES" b="1" dirty="0">
                <a:latin typeface="Maiandra GD" panose="020E0502030308020204" pitchFamily="34" charset="0"/>
              </a:rPr>
              <a:t>Dejemos de hacer lo que a Nosotros nos gusto.</a:t>
            </a:r>
          </a:p>
          <a:p>
            <a:r>
              <a:rPr lang="es-ES" b="1" dirty="0">
                <a:latin typeface="Maiandra GD" panose="020E0502030308020204" pitchFamily="34" charset="0"/>
              </a:rPr>
              <a:t>Hagamos lo que a Dios le agrada y acepta.</a:t>
            </a:r>
            <a:endParaRPr lang="en-US" b="1" dirty="0">
              <a:latin typeface="Maiandra GD" panose="020E0502030308020204" pitchFamily="34" charset="0"/>
            </a:endParaRPr>
          </a:p>
        </p:txBody>
      </p:sp>
      <p:pic>
        <p:nvPicPr>
          <p:cNvPr id="3" name="Imagen 2">
            <a:extLst>
              <a:ext uri="{FF2B5EF4-FFF2-40B4-BE49-F238E27FC236}">
                <a16:creationId xmlns:a16="http://schemas.microsoft.com/office/drawing/2014/main" id="{7C590312-F748-9A0C-D0B0-B9FF5CC23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0327"/>
            <a:ext cx="4049484" cy="5459418"/>
          </a:xfrm>
          <a:prstGeom prst="rect">
            <a:avLst/>
          </a:prstGeom>
          <a:solidFill>
            <a:srgbClr val="CC00FF"/>
          </a:solidFill>
        </p:spPr>
      </p:pic>
    </p:spTree>
    <p:extLst>
      <p:ext uri="{BB962C8B-B14F-4D97-AF65-F5344CB8AC3E}">
        <p14:creationId xmlns:p14="http://schemas.microsoft.com/office/powerpoint/2010/main" val="12782174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E546E-6046-BDC7-AD4A-4EC7FFFAFF0B}"/>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01105384-10B2-0811-F7FD-3424FDE66DD9}"/>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FFB9BD1B-6C52-64B2-0B42-C2160E17C74A}"/>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64049567-EBDE-CE0C-0F66-0B82BBD5836E}"/>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9800" b="1" u="sng" dirty="0">
                <a:effectLst>
                  <a:outerShdw blurRad="38100" dist="38100" dir="2700000" algn="tl">
                    <a:srgbClr val="000000">
                      <a:alpha val="43137"/>
                    </a:srgbClr>
                  </a:outerShdw>
                </a:effectLst>
                <a:latin typeface="Maiandra GD" panose="020E0502030308020204" pitchFamily="34" charset="0"/>
              </a:rPr>
              <a:t>CONCLUSIÒN:</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1E505948-2B5D-884A-3035-C12163E23508}"/>
              </a:ext>
            </a:extLst>
          </p:cNvPr>
          <p:cNvSpPr>
            <a:spLocks noGrp="1"/>
          </p:cNvSpPr>
          <p:nvPr>
            <p:ph idx="1"/>
          </p:nvPr>
        </p:nvSpPr>
        <p:spPr>
          <a:xfrm>
            <a:off x="4049486" y="1362073"/>
            <a:ext cx="5094513" cy="5495927"/>
          </a:xfrm>
        </p:spPr>
        <p:txBody>
          <a:bodyPr/>
          <a:lstStyle/>
          <a:p>
            <a:r>
              <a:rPr lang="es-ES" b="1" dirty="0">
                <a:latin typeface="Maiandra GD" panose="020E0502030308020204" pitchFamily="34" charset="0"/>
              </a:rPr>
              <a:t>No nos dejemos engañar por palabras suaves o lisonjeras, no nos dejemos llevar por lo que nos guste o por lo que amamos. </a:t>
            </a:r>
          </a:p>
          <a:p>
            <a:r>
              <a:rPr lang="es-ES" b="1" dirty="0">
                <a:latin typeface="Maiandra GD" panose="020E0502030308020204" pitchFamily="34" charset="0"/>
              </a:rPr>
              <a:t>Porque si no es lo que Dios dice de nada nos servirá haber hecho lo que nos gusta o amamos.</a:t>
            </a:r>
          </a:p>
          <a:p>
            <a:r>
              <a:rPr lang="es-ES" b="1" dirty="0">
                <a:latin typeface="Maiandra GD" panose="020E0502030308020204" pitchFamily="34" charset="0"/>
              </a:rPr>
              <a:t>Debemos hacer lo que Dios nos dice en su Palabra, no lo que nos guste, porque daremos cuenta a Dios.</a:t>
            </a:r>
          </a:p>
        </p:txBody>
      </p:sp>
      <p:pic>
        <p:nvPicPr>
          <p:cNvPr id="3" name="Imagen 2">
            <a:extLst>
              <a:ext uri="{FF2B5EF4-FFF2-40B4-BE49-F238E27FC236}">
                <a16:creationId xmlns:a16="http://schemas.microsoft.com/office/drawing/2014/main" id="{E6A80B89-3040-9D7E-EB92-85DD1A1BD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8583"/>
            <a:ext cx="4049484" cy="5441162"/>
          </a:xfrm>
          <a:prstGeom prst="rect">
            <a:avLst/>
          </a:prstGeom>
        </p:spPr>
      </p:pic>
    </p:spTree>
    <p:extLst>
      <p:ext uri="{BB962C8B-B14F-4D97-AF65-F5344CB8AC3E}">
        <p14:creationId xmlns:p14="http://schemas.microsoft.com/office/powerpoint/2010/main" val="39488973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8E492-4EAC-39F2-9767-7285F3693431}"/>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2CA86FF4-82B4-2320-A3B1-D512686AC7A6}"/>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ED8EBCDA-9A7F-5F2D-9E28-64901B5F4E2E}"/>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0851A726-E6FB-D5BB-6EE1-79DB3F844452}"/>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9800" b="1" u="sng" dirty="0">
                <a:effectLst>
                  <a:outerShdw blurRad="38100" dist="38100" dir="2700000" algn="tl">
                    <a:srgbClr val="000000">
                      <a:alpha val="43137"/>
                    </a:srgbClr>
                  </a:outerShdw>
                </a:effectLst>
                <a:latin typeface="Maiandra GD" panose="020E0502030308020204" pitchFamily="34" charset="0"/>
              </a:rPr>
              <a:t>CONCLUSIÒN:</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F484E671-0E3A-396A-0802-69516A5CFC42}"/>
              </a:ext>
            </a:extLst>
          </p:cNvPr>
          <p:cNvSpPr>
            <a:spLocks noGrp="1"/>
          </p:cNvSpPr>
          <p:nvPr>
            <p:ph idx="1"/>
          </p:nvPr>
        </p:nvSpPr>
        <p:spPr>
          <a:xfrm>
            <a:off x="4049486" y="1362073"/>
            <a:ext cx="5094513" cy="5495927"/>
          </a:xfrm>
        </p:spPr>
        <p:txBody>
          <a:bodyPr>
            <a:normAutofit lnSpcReduction="10000"/>
          </a:bodyPr>
          <a:lstStyle/>
          <a:p>
            <a:r>
              <a:rPr lang="es-ES" b="1" dirty="0">
                <a:latin typeface="Maiandra GD" panose="020E0502030308020204" pitchFamily="34" charset="0"/>
              </a:rPr>
              <a:t>Aceptemos la verdad de Dios no las mentiras de los hombres y engañadores.</a:t>
            </a:r>
          </a:p>
          <a:p>
            <a:r>
              <a:rPr lang="es-ES" b="1" dirty="0">
                <a:latin typeface="Maiandra GD" panose="020E0502030308020204" pitchFamily="34" charset="0"/>
              </a:rPr>
              <a:t>Siempre vayamos a ver lo que Dios nos dice en su Palabra y no lo que el hombre nos dice, seamos como los de Bereas.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Hechos.17:11.</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Estos eran más nobles que los de Tesalónica, pues recibieron la palabra con toda solicitud,</a:t>
            </a:r>
            <a:r>
              <a:rPr lang="es-ES" b="1" dirty="0">
                <a:latin typeface="Maiandra GD" panose="020E0502030308020204" pitchFamily="34" charset="0"/>
              </a:rPr>
              <a:t> escudriñando diariamente las Escrituras, para ver si estas cosas eran así. </a:t>
            </a:r>
            <a:endParaRPr lang="en-US" b="1" dirty="0">
              <a:latin typeface="Maiandra GD" panose="020E0502030308020204" pitchFamily="34" charset="0"/>
            </a:endParaRPr>
          </a:p>
        </p:txBody>
      </p:sp>
      <p:pic>
        <p:nvPicPr>
          <p:cNvPr id="3" name="Imagen 2">
            <a:extLst>
              <a:ext uri="{FF2B5EF4-FFF2-40B4-BE49-F238E27FC236}">
                <a16:creationId xmlns:a16="http://schemas.microsoft.com/office/drawing/2014/main" id="{4F8A17CC-05EE-A516-7811-09D99DF95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0327"/>
            <a:ext cx="4049484" cy="5459418"/>
          </a:xfrm>
          <a:prstGeom prst="rect">
            <a:avLst/>
          </a:prstGeom>
        </p:spPr>
      </p:pic>
    </p:spTree>
    <p:extLst>
      <p:ext uri="{BB962C8B-B14F-4D97-AF65-F5344CB8AC3E}">
        <p14:creationId xmlns:p14="http://schemas.microsoft.com/office/powerpoint/2010/main" val="4564461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127F4-62E7-7AF0-DCEC-2102ED0B6C9E}"/>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963A5162-A42E-BE36-88F3-897EC148CB12}"/>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9A8F1BD9-6D37-663C-8AE5-FC2D1B235D34}"/>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72BF26B7-BBA3-E0AD-134A-71C317E2CF7E}"/>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67AF6789-7986-3403-DBF8-0048FEB6D6F4}"/>
              </a:ext>
            </a:extLst>
          </p:cNvPr>
          <p:cNvSpPr>
            <a:spLocks noGrp="1"/>
          </p:cNvSpPr>
          <p:nvPr>
            <p:ph idx="1"/>
          </p:nvPr>
        </p:nvSpPr>
        <p:spPr>
          <a:xfrm>
            <a:off x="4049486" y="1362073"/>
            <a:ext cx="5094513" cy="5495927"/>
          </a:xfrm>
        </p:spPr>
        <p:txBody>
          <a:bodyPr>
            <a:normAutofit lnSpcReduction="10000"/>
          </a:bodyPr>
          <a:lstStyle/>
          <a:p>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»Ustedes confían en palabras engañosas</a:t>
            </a:r>
            <a:r>
              <a:rPr lang="es-ES" b="1" dirty="0">
                <a:latin typeface="Maiandra GD" panose="020E0502030308020204" pitchFamily="34" charset="0"/>
              </a:rPr>
              <a:t> que no aprovechan. </a:t>
            </a:r>
          </a:p>
          <a:p>
            <a:r>
              <a:rPr lang="es-ES" b="1" dirty="0">
                <a:latin typeface="Maiandra GD" panose="020E0502030308020204" pitchFamily="34" charset="0"/>
              </a:rPr>
              <a:t>Y así hacían muchos males como robar, matar, cometer adulterio jurar falsamente, sacrificar a Baal.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Jeremias.7:9.</a:t>
            </a:r>
            <a:r>
              <a:rPr lang="es-ES" b="1" dirty="0">
                <a:latin typeface="Maiandra GD" panose="020E0502030308020204" pitchFamily="34" charset="0"/>
              </a:rPr>
              <a:t> </a:t>
            </a:r>
          </a:p>
          <a:p>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»¿Robarán, matarán, cometerán adulterio, jurarán falsamente, ofrecerán sacrificios a Baal</a:t>
            </a:r>
            <a:r>
              <a:rPr lang="es-ES" b="1" dirty="0">
                <a:latin typeface="Maiandra GD" panose="020E0502030308020204" pitchFamily="34" charset="0"/>
              </a:rPr>
              <a:t> y andarán en pos de otros dioses que no habían conocido? </a:t>
            </a:r>
          </a:p>
        </p:txBody>
      </p:sp>
      <p:pic>
        <p:nvPicPr>
          <p:cNvPr id="3" name="Imagen 2">
            <a:extLst>
              <a:ext uri="{FF2B5EF4-FFF2-40B4-BE49-F238E27FC236}">
                <a16:creationId xmlns:a16="http://schemas.microsoft.com/office/drawing/2014/main" id="{08DB905B-947C-E4BE-1C54-2B62A31CA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1362072"/>
            <a:ext cx="4049487" cy="5477673"/>
          </a:xfrm>
          <a:prstGeom prst="rect">
            <a:avLst/>
          </a:prstGeom>
        </p:spPr>
      </p:pic>
    </p:spTree>
    <p:extLst>
      <p:ext uri="{BB962C8B-B14F-4D97-AF65-F5344CB8AC3E}">
        <p14:creationId xmlns:p14="http://schemas.microsoft.com/office/powerpoint/2010/main" val="9285392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A4B57-1F20-ABFF-4C5B-1578D210F65A}"/>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DD393690-8CB1-FEC3-38CD-70BA4ED404FA}"/>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0672F05A-D0F3-A39B-F988-D5B91D2859BA}"/>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819DDE71-2FEB-454E-B224-CCA6EB1B7311}"/>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9800" b="1" u="sng" dirty="0">
                <a:effectLst>
                  <a:outerShdw blurRad="38100" dist="38100" dir="2700000" algn="tl">
                    <a:srgbClr val="000000">
                      <a:alpha val="43137"/>
                    </a:srgbClr>
                  </a:outerShdw>
                </a:effectLst>
                <a:latin typeface="Maiandra GD" panose="020E0502030308020204" pitchFamily="34" charset="0"/>
              </a:rPr>
              <a:t>CONCLUSIÒN:</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09B6EC57-040F-E243-41AA-2EF9E7727EA8}"/>
              </a:ext>
            </a:extLst>
          </p:cNvPr>
          <p:cNvSpPr>
            <a:spLocks noGrp="1"/>
          </p:cNvSpPr>
          <p:nvPr>
            <p:ph idx="1"/>
          </p:nvPr>
        </p:nvSpPr>
        <p:spPr>
          <a:xfrm>
            <a:off x="4049486" y="1362073"/>
            <a:ext cx="5094513" cy="5495927"/>
          </a:xfrm>
        </p:spPr>
        <p:txBody>
          <a:bodyPr>
            <a:normAutofit fontScale="92500"/>
          </a:bodyPr>
          <a:lstStyle/>
          <a:p>
            <a:r>
              <a:rPr lang="es-ES" b="1" dirty="0">
                <a:latin typeface="Maiandra GD" panose="020E0502030308020204" pitchFamily="34" charset="0"/>
              </a:rPr>
              <a:t>Ella nos juzgara en el día final.</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Juan.12:48.</a:t>
            </a:r>
            <a:r>
              <a:rPr lang="es-ES" b="1" dirty="0">
                <a:latin typeface="Maiandra GD" panose="020E0502030308020204" pitchFamily="34" charset="0"/>
              </a:rPr>
              <a:t> </a:t>
            </a:r>
          </a:p>
          <a:p>
            <a:r>
              <a:rPr lang="es-ES" b="1" dirty="0">
                <a:latin typeface="Maiandra GD" panose="020E0502030308020204" pitchFamily="34" charset="0"/>
              </a:rPr>
              <a:t>»El que me rechaza y no recibe Mis palabras, </a:t>
            </a:r>
            <a:r>
              <a:rPr lang="es-ES" b="1" u="sng" dirty="0">
                <a:solidFill>
                  <a:schemeClr val="bg1"/>
                </a:solidFill>
                <a:effectLst>
                  <a:outerShdw blurRad="38100" dist="38100" dir="2700000" algn="tl">
                    <a:srgbClr val="000000">
                      <a:alpha val="43137"/>
                    </a:srgbClr>
                  </a:outerShdw>
                </a:effectLst>
                <a:highlight>
                  <a:srgbClr val="6600CC"/>
                </a:highlight>
                <a:latin typeface="Maiandra GD" panose="020E0502030308020204" pitchFamily="34" charset="0"/>
              </a:rPr>
              <a:t>tiene quien lo juzgue; la palabra que he hablado, esa lo juzgará en el día final.</a:t>
            </a:r>
            <a:r>
              <a:rPr lang="es-ES" b="1" dirty="0">
                <a:latin typeface="Maiandra GD" panose="020E0502030308020204" pitchFamily="34" charset="0"/>
              </a:rPr>
              <a:t> </a:t>
            </a:r>
          </a:p>
          <a:p>
            <a:r>
              <a:rPr lang="es-ES" b="1" dirty="0">
                <a:latin typeface="Maiandra GD" panose="020E0502030308020204" pitchFamily="34" charset="0"/>
              </a:rPr>
              <a:t>Investiguemos siempre si es lo que le agrada a Dios, no lo que nos agrada a Nosotros o nos guste a Nosotros, ya que Nuestros pensamientos muchas veces no son los de Dios. </a:t>
            </a:r>
          </a:p>
        </p:txBody>
      </p:sp>
      <p:pic>
        <p:nvPicPr>
          <p:cNvPr id="3" name="Imagen 2">
            <a:extLst>
              <a:ext uri="{FF2B5EF4-FFF2-40B4-BE49-F238E27FC236}">
                <a16:creationId xmlns:a16="http://schemas.microsoft.com/office/drawing/2014/main" id="{E68228B9-B068-DB0E-4D8C-6100368B0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62071"/>
            <a:ext cx="4049487" cy="5477673"/>
          </a:xfrm>
          <a:prstGeom prst="rect">
            <a:avLst/>
          </a:prstGeom>
        </p:spPr>
      </p:pic>
    </p:spTree>
    <p:extLst>
      <p:ext uri="{BB962C8B-B14F-4D97-AF65-F5344CB8AC3E}">
        <p14:creationId xmlns:p14="http://schemas.microsoft.com/office/powerpoint/2010/main" val="13029331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A3B37-F9F4-797B-5A8E-021FC06CF658}"/>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04A07EED-71B5-2B2B-66D8-9B5DF2BEFBC1}"/>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3C7DC18A-D6FD-6584-3E4A-2F34E7ED712D}"/>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D2D51A1D-CE9C-0868-209E-B52B9AF2D37F}"/>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9800" b="1" u="sng" dirty="0">
                <a:effectLst>
                  <a:outerShdw blurRad="38100" dist="38100" dir="2700000" algn="tl">
                    <a:srgbClr val="000000">
                      <a:alpha val="43137"/>
                    </a:srgbClr>
                  </a:outerShdw>
                </a:effectLst>
                <a:latin typeface="Maiandra GD" panose="020E0502030308020204" pitchFamily="34" charset="0"/>
              </a:rPr>
              <a:t>CONCLUSIÒN:</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841C0789-E5BB-9709-5853-17CA656493D5}"/>
              </a:ext>
            </a:extLst>
          </p:cNvPr>
          <p:cNvSpPr>
            <a:spLocks noGrp="1"/>
          </p:cNvSpPr>
          <p:nvPr>
            <p:ph idx="1"/>
          </p:nvPr>
        </p:nvSpPr>
        <p:spPr>
          <a:xfrm>
            <a:off x="4049486" y="1362073"/>
            <a:ext cx="5094513" cy="5495927"/>
          </a:xfrm>
        </p:spPr>
        <p:txBody>
          <a:bodyPr>
            <a:normAutofit/>
          </a:bodyPr>
          <a:lstStyle/>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Isaias.55:8-9.</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«Porque Mis pensamientos no son los pensamientos de ustedes,</a:t>
            </a:r>
            <a:r>
              <a:rPr lang="es-ES" b="1" dirty="0">
                <a:latin typeface="Maiandra GD" panose="020E0502030308020204" pitchFamily="34" charset="0"/>
              </a:rPr>
              <a:t> Ni sus caminos son Mis caminos», declara el SEÑOR.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V.9.</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CC00FF"/>
                </a:highlight>
                <a:latin typeface="Maiandra GD" panose="020E0502030308020204" pitchFamily="34" charset="0"/>
              </a:rPr>
              <a:t>«Porque como los cielos son más altos que la tierra, Así Mis caminos son más altos que sus caminos,</a:t>
            </a:r>
            <a:r>
              <a:rPr lang="es-ES" b="1" dirty="0">
                <a:latin typeface="Maiandra GD" panose="020E0502030308020204" pitchFamily="34" charset="0"/>
              </a:rPr>
              <a:t> Y Mis pensamientos más que sus pensamientos. </a:t>
            </a:r>
          </a:p>
        </p:txBody>
      </p:sp>
      <p:pic>
        <p:nvPicPr>
          <p:cNvPr id="3" name="Imagen 2">
            <a:extLst>
              <a:ext uri="{FF2B5EF4-FFF2-40B4-BE49-F238E27FC236}">
                <a16:creationId xmlns:a16="http://schemas.microsoft.com/office/drawing/2014/main" id="{E3A063FD-8340-9483-1E76-2D34D6617C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8583"/>
            <a:ext cx="4049484" cy="5441162"/>
          </a:xfrm>
          <a:prstGeom prst="rect">
            <a:avLst/>
          </a:prstGeom>
        </p:spPr>
      </p:pic>
    </p:spTree>
    <p:extLst>
      <p:ext uri="{BB962C8B-B14F-4D97-AF65-F5344CB8AC3E}">
        <p14:creationId xmlns:p14="http://schemas.microsoft.com/office/powerpoint/2010/main" val="23710824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2CA0B-E285-FE9C-3EA9-3BC9514F4E6E}"/>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0D4722BA-33CD-E7C1-EE70-F6DF7590AFF9}"/>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1FA7F23F-69F4-C986-7650-FE9FA1869379}"/>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FDFDF142-6D6B-C928-A7BA-F94A4312162B}"/>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9800" b="1" u="sng" dirty="0">
                <a:effectLst>
                  <a:outerShdw blurRad="38100" dist="38100" dir="2700000" algn="tl">
                    <a:srgbClr val="000000">
                      <a:alpha val="43137"/>
                    </a:srgbClr>
                  </a:outerShdw>
                </a:effectLst>
                <a:latin typeface="Maiandra GD" panose="020E0502030308020204" pitchFamily="34" charset="0"/>
              </a:rPr>
              <a:t>CONCLUSIÒN:</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3F017473-9021-1A36-F9E3-28E5F1BBBB01}"/>
              </a:ext>
            </a:extLst>
          </p:cNvPr>
          <p:cNvSpPr>
            <a:spLocks noGrp="1"/>
          </p:cNvSpPr>
          <p:nvPr>
            <p:ph idx="1"/>
          </p:nvPr>
        </p:nvSpPr>
        <p:spPr>
          <a:xfrm>
            <a:off x="4049486" y="1362073"/>
            <a:ext cx="5094513" cy="5495927"/>
          </a:xfrm>
        </p:spPr>
        <p:txBody>
          <a:bodyPr>
            <a:normAutofit fontScale="92500" lnSpcReduction="10000"/>
          </a:bodyPr>
          <a:lstStyle/>
          <a:p>
            <a:r>
              <a:rPr lang="es-ES" b="1" dirty="0">
                <a:latin typeface="Maiandra GD" panose="020E0502030308020204" pitchFamily="34" charset="0"/>
              </a:rPr>
              <a:t>Si no es lo que Dios dice entonces no tenemos la mente de Dios.</a:t>
            </a:r>
          </a:p>
          <a:p>
            <a:r>
              <a:rPr lang="es-ES" b="1" dirty="0">
                <a:latin typeface="Maiandra GD" panose="020E0502030308020204" pitchFamily="34" charset="0"/>
              </a:rPr>
              <a:t>No hagamos mandamientos de hombres.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Mateo.15:9.</a:t>
            </a:r>
            <a:r>
              <a:rPr lang="es-ES" b="1" dirty="0">
                <a:latin typeface="Maiandra GD" panose="020E0502030308020204" pitchFamily="34" charset="0"/>
              </a:rPr>
              <a:t> </a:t>
            </a:r>
          </a:p>
          <a:p>
            <a:r>
              <a:rPr lang="es-ES" b="1" dirty="0">
                <a:latin typeface="Maiandra GD" panose="020E0502030308020204" pitchFamily="34" charset="0"/>
              </a:rPr>
              <a:t>PUES EN VANO ME RINDEN CULTO, </a:t>
            </a:r>
            <a:r>
              <a:rPr lang="es-ES" b="1" u="sng" dirty="0">
                <a:solidFill>
                  <a:schemeClr val="bg1"/>
                </a:solidFill>
                <a:effectLst>
                  <a:outerShdw blurRad="38100" dist="38100" dir="2700000" algn="tl">
                    <a:srgbClr val="000000">
                      <a:alpha val="43137"/>
                    </a:srgbClr>
                  </a:outerShdw>
                </a:effectLst>
                <a:highlight>
                  <a:srgbClr val="9900CC"/>
                </a:highlight>
                <a:latin typeface="Maiandra GD" panose="020E0502030308020204" pitchFamily="34" charset="0"/>
              </a:rPr>
              <a:t>ENSEÑANDO COMO DOCTRINAS PRECEPTOS DE HOMBRES”».</a:t>
            </a:r>
            <a:r>
              <a:rPr lang="es-ES" b="1" dirty="0">
                <a:latin typeface="Maiandra GD" panose="020E0502030308020204" pitchFamily="34" charset="0"/>
              </a:rPr>
              <a:t> </a:t>
            </a:r>
          </a:p>
          <a:p>
            <a:r>
              <a:rPr lang="es-ES" b="1" dirty="0">
                <a:latin typeface="Maiandra GD" panose="020E0502030308020204" pitchFamily="34" charset="0"/>
              </a:rPr>
              <a:t>Hacer mandamientos de hombres es rendir culto vano a Dios, cuando hacemos mandamientos de hombres Nuestra adoración es vana. </a:t>
            </a:r>
            <a:endParaRPr lang="en-US" b="1" dirty="0">
              <a:latin typeface="Maiandra GD" panose="020E0502030308020204" pitchFamily="34" charset="0"/>
            </a:endParaRPr>
          </a:p>
        </p:txBody>
      </p:sp>
      <p:pic>
        <p:nvPicPr>
          <p:cNvPr id="3" name="Imagen 2">
            <a:extLst>
              <a:ext uri="{FF2B5EF4-FFF2-40B4-BE49-F238E27FC236}">
                <a16:creationId xmlns:a16="http://schemas.microsoft.com/office/drawing/2014/main" id="{0E4C5339-08B3-39E2-C49D-0B766A0804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98583"/>
            <a:ext cx="3962400" cy="5441162"/>
          </a:xfrm>
          <a:prstGeom prst="rect">
            <a:avLst/>
          </a:prstGeom>
        </p:spPr>
      </p:pic>
    </p:spTree>
    <p:extLst>
      <p:ext uri="{BB962C8B-B14F-4D97-AF65-F5344CB8AC3E}">
        <p14:creationId xmlns:p14="http://schemas.microsoft.com/office/powerpoint/2010/main" val="10062075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E1622-A887-CC8A-1219-677B34D56F6C}"/>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3CC53415-C59B-6B96-BA9F-C48D963ADA77}"/>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992B79DA-FBDF-A14A-0669-9374DF641DDA}"/>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1F1036F3-F7E0-A012-4390-E2C7A92250E9}"/>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9800" b="1" u="sng" dirty="0">
                <a:effectLst>
                  <a:outerShdw blurRad="38100" dist="38100" dir="2700000" algn="tl">
                    <a:srgbClr val="000000">
                      <a:alpha val="43137"/>
                    </a:srgbClr>
                  </a:outerShdw>
                </a:effectLst>
                <a:latin typeface="Maiandra GD" panose="020E0502030308020204" pitchFamily="34" charset="0"/>
              </a:rPr>
              <a:t>CONCLUSIÒN:</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8A359B30-2C8F-A3FC-C718-EB9CB995AE26}"/>
              </a:ext>
            </a:extLst>
          </p:cNvPr>
          <p:cNvSpPr>
            <a:spLocks noGrp="1"/>
          </p:cNvSpPr>
          <p:nvPr>
            <p:ph idx="1"/>
          </p:nvPr>
        </p:nvSpPr>
        <p:spPr>
          <a:xfrm>
            <a:off x="4049486" y="1362073"/>
            <a:ext cx="5094513" cy="5495927"/>
          </a:xfrm>
        </p:spPr>
        <p:txBody>
          <a:bodyPr>
            <a:normAutofit lnSpcReduction="10000"/>
          </a:bodyPr>
          <a:lstStyle/>
          <a:p>
            <a:r>
              <a:rPr lang="es-ES" b="1" dirty="0">
                <a:latin typeface="Maiandra GD" panose="020E0502030308020204" pitchFamily="34" charset="0"/>
              </a:rPr>
              <a:t>Dios no la acepta, para que Dios la acepte tenemos que hacer lo Él manda, no lo que mandan los hombres.</a:t>
            </a:r>
          </a:p>
          <a:p>
            <a:r>
              <a:rPr lang="es-ES" b="1" dirty="0">
                <a:latin typeface="Maiandra GD" panose="020E0502030308020204" pitchFamily="34" charset="0"/>
              </a:rPr>
              <a:t>Ya que tiene que ser lo agradable perfecto a Él.</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Romanos.12:2.</a:t>
            </a:r>
            <a:r>
              <a:rPr lang="es-ES" b="1" dirty="0">
                <a:latin typeface="Maiandra GD" panose="020E0502030308020204" pitchFamily="34" charset="0"/>
              </a:rPr>
              <a:t> </a:t>
            </a:r>
          </a:p>
          <a:p>
            <a:r>
              <a:rPr lang="es-ES" b="1" dirty="0">
                <a:latin typeface="Maiandra GD" panose="020E0502030308020204" pitchFamily="34" charset="0"/>
              </a:rPr>
              <a:t>Y no se adapten a este mundo, sino transfórmense mediante la renovación de su mente, </a:t>
            </a: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para que verifiquen cuál es la voluntad de Dios: lo que es bueno y aceptable y perfecto.</a:t>
            </a:r>
            <a:r>
              <a:rPr lang="es-ES" b="1" dirty="0">
                <a:latin typeface="Maiandra GD" panose="020E0502030308020204" pitchFamily="34" charset="0"/>
              </a:rPr>
              <a:t> </a:t>
            </a:r>
          </a:p>
        </p:txBody>
      </p:sp>
      <p:pic>
        <p:nvPicPr>
          <p:cNvPr id="3" name="Imagen 2">
            <a:extLst>
              <a:ext uri="{FF2B5EF4-FFF2-40B4-BE49-F238E27FC236}">
                <a16:creationId xmlns:a16="http://schemas.microsoft.com/office/drawing/2014/main" id="{4797A2E3-DACB-C7E9-414F-13C69627B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8583"/>
            <a:ext cx="4049484" cy="5441162"/>
          </a:xfrm>
          <a:prstGeom prst="rect">
            <a:avLst/>
          </a:prstGeom>
        </p:spPr>
      </p:pic>
    </p:spTree>
    <p:extLst>
      <p:ext uri="{BB962C8B-B14F-4D97-AF65-F5344CB8AC3E}">
        <p14:creationId xmlns:p14="http://schemas.microsoft.com/office/powerpoint/2010/main" val="4460619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4B6F2-8C73-328D-5CCB-B21D69C2EA19}"/>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D1F7B224-FDFF-F452-3186-DEFA058E0197}"/>
              </a:ext>
            </a:extLst>
          </p:cNvPr>
          <p:cNvPicPr>
            <a:picLocks noChangeAspect="1"/>
          </p:cNvPicPr>
          <p:nvPr/>
        </p:nvPicPr>
        <p:blipFill>
          <a:blip r:embed="rId2"/>
          <a:stretch>
            <a:fillRect/>
          </a:stretch>
        </p:blipFill>
        <p:spPr>
          <a:xfrm>
            <a:off x="-1" y="0"/>
            <a:ext cx="9143999" cy="6839745"/>
          </a:xfrm>
          <a:prstGeom prst="rect">
            <a:avLst/>
          </a:prstGeom>
        </p:spPr>
      </p:pic>
      <p:sp>
        <p:nvSpPr>
          <p:cNvPr id="8" name="Rectángulo: esquinas redondeadas 7">
            <a:extLst>
              <a:ext uri="{FF2B5EF4-FFF2-40B4-BE49-F238E27FC236}">
                <a16:creationId xmlns:a16="http://schemas.microsoft.com/office/drawing/2014/main" id="{BBD0B9C1-E45C-E44C-75B6-13EAFA1D9FF6}"/>
              </a:ext>
            </a:extLst>
          </p:cNvPr>
          <p:cNvSpPr/>
          <p:nvPr/>
        </p:nvSpPr>
        <p:spPr>
          <a:xfrm>
            <a:off x="-1" y="5682343"/>
            <a:ext cx="9143999" cy="1157402"/>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800" b="1" dirty="0">
                <a:effectLst>
                  <a:outerShdw blurRad="38100" dist="38100" dir="2700000" algn="tl">
                    <a:srgbClr val="000000">
                      <a:alpha val="43137"/>
                    </a:srgbClr>
                  </a:outerShdw>
                </a:effectLst>
                <a:latin typeface="Maiandra GD" panose="020E0502030308020204" pitchFamily="34" charset="0"/>
              </a:rPr>
              <a:t>DIOS NOS BENIGA A TODOS.</a:t>
            </a:r>
            <a:endParaRPr lang="en-US" sz="4800" b="1" dirty="0">
              <a:effectLst>
                <a:outerShdw blurRad="38100" dist="38100" dir="2700000" algn="tl">
                  <a:srgbClr val="000000">
                    <a:alpha val="43137"/>
                  </a:srgbClr>
                </a:outerShdw>
              </a:effectLst>
              <a:latin typeface="Maiandra GD" panose="020E0502030308020204" pitchFamily="34" charset="0"/>
            </a:endParaRPr>
          </a:p>
        </p:txBody>
      </p:sp>
      <p:pic>
        <p:nvPicPr>
          <p:cNvPr id="10" name="Imagen 9">
            <a:extLst>
              <a:ext uri="{FF2B5EF4-FFF2-40B4-BE49-F238E27FC236}">
                <a16:creationId xmlns:a16="http://schemas.microsoft.com/office/drawing/2014/main" id="{36CBC75D-12D3-D082-C540-AAF42CCA0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7" cy="5682343"/>
          </a:xfrm>
          <a:prstGeom prst="rect">
            <a:avLst/>
          </a:prstGeom>
        </p:spPr>
      </p:pic>
    </p:spTree>
    <p:extLst>
      <p:ext uri="{BB962C8B-B14F-4D97-AF65-F5344CB8AC3E}">
        <p14:creationId xmlns:p14="http://schemas.microsoft.com/office/powerpoint/2010/main" val="221890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set>
                                      <p:cBhvr>
                                        <p:cTn id="14" dur="455" fill="hold">
                                          <p:stCondLst>
                                            <p:cond delay="0"/>
                                          </p:stCondLst>
                                        </p:cTn>
                                        <p:tgtEl>
                                          <p:spTgt spid="8"/>
                                        </p:tgtEl>
                                        <p:attrNameLst>
                                          <p:attrName>style.rotation</p:attrName>
                                        </p:attrNameLst>
                                      </p:cBhvr>
                                      <p:to>
                                        <p:strVal val="-45.0"/>
                                      </p:to>
                                    </p:set>
                                    <p:anim calcmode="lin" valueType="num">
                                      <p:cBhvr>
                                        <p:cTn id="15"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D6F1C-447E-05E4-AEB9-BF7D5F735273}"/>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1EC9CC7B-2D2A-536D-B981-BAD31C4E5F1D}"/>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37C4D683-1D97-8E5D-BF10-0FA0A723B4F3}"/>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CA988F84-F616-FC26-D567-92A7B7552367}"/>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6D7DA91F-D060-E0DE-5919-391F4794AEF2}"/>
              </a:ext>
            </a:extLst>
          </p:cNvPr>
          <p:cNvSpPr>
            <a:spLocks noGrp="1"/>
          </p:cNvSpPr>
          <p:nvPr>
            <p:ph idx="1"/>
          </p:nvPr>
        </p:nvSpPr>
        <p:spPr>
          <a:xfrm>
            <a:off x="4049486" y="1362073"/>
            <a:ext cx="5094513" cy="5495927"/>
          </a:xfrm>
        </p:spPr>
        <p:txBody>
          <a:bodyPr>
            <a:normAutofit/>
          </a:bodyPr>
          <a:lstStyle/>
          <a:p>
            <a:r>
              <a:rPr lang="es-ES" b="1" dirty="0">
                <a:latin typeface="Maiandra GD" panose="020E0502030308020204" pitchFamily="34" charset="0"/>
              </a:rPr>
              <a:t>Pero lo lamentable es que pensaban que estaban salvos.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Jeremias.7:10.</a:t>
            </a:r>
            <a:r>
              <a:rPr lang="es-ES" b="1" dirty="0">
                <a:latin typeface="Maiandra GD" panose="020E0502030308020204" pitchFamily="34" charset="0"/>
              </a:rPr>
              <a:t> </a:t>
            </a:r>
          </a:p>
          <a:p>
            <a:r>
              <a:rPr lang="es-ES" b="1" dirty="0">
                <a:latin typeface="Maiandra GD" panose="020E0502030308020204" pitchFamily="34" charset="0"/>
              </a:rPr>
              <a:t>»¿Y vendrán luego y se pondrán delante de Mí en esta casa, que es llamada por Mi nombre,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y dirán: “Ya estamos salvos”;</a:t>
            </a:r>
            <a:r>
              <a:rPr lang="es-ES" b="1" dirty="0">
                <a:latin typeface="Maiandra GD" panose="020E0502030308020204" pitchFamily="34" charset="0"/>
              </a:rPr>
              <a:t> para después seguir haciendo todas estas abominaciones? </a:t>
            </a:r>
          </a:p>
          <a:p>
            <a:r>
              <a:rPr lang="es-ES" b="1" dirty="0">
                <a:latin typeface="Maiandra GD" panose="020E0502030308020204" pitchFamily="34" charset="0"/>
              </a:rPr>
              <a:t>Cometían muchos males, y pensaban que ir a la casa de Dios ya así estaban salvos.</a:t>
            </a:r>
          </a:p>
        </p:txBody>
      </p:sp>
      <p:pic>
        <p:nvPicPr>
          <p:cNvPr id="3" name="Imagen 2">
            <a:extLst>
              <a:ext uri="{FF2B5EF4-FFF2-40B4-BE49-F238E27FC236}">
                <a16:creationId xmlns:a16="http://schemas.microsoft.com/office/drawing/2014/main" id="{F12E328A-E424-67D3-BCBF-8DFAB9C55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8583"/>
            <a:ext cx="4049484" cy="5441162"/>
          </a:xfrm>
          <a:prstGeom prst="rect">
            <a:avLst/>
          </a:prstGeom>
        </p:spPr>
      </p:pic>
    </p:spTree>
    <p:extLst>
      <p:ext uri="{BB962C8B-B14F-4D97-AF65-F5344CB8AC3E}">
        <p14:creationId xmlns:p14="http://schemas.microsoft.com/office/powerpoint/2010/main" val="30556307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9C83C-4FB7-E7B6-6F8B-0544F87F32F4}"/>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A5ACC428-34B9-B88F-6629-48E24A324884}"/>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34D5F125-3F93-51CE-BE7E-04768F54E731}"/>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E38CD5AA-AE48-1D42-F705-E78A84C04BBC}"/>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3262F316-06E7-CA3E-EFED-67C9BD5DED99}"/>
              </a:ext>
            </a:extLst>
          </p:cNvPr>
          <p:cNvSpPr>
            <a:spLocks noGrp="1"/>
          </p:cNvSpPr>
          <p:nvPr>
            <p:ph idx="1"/>
          </p:nvPr>
        </p:nvSpPr>
        <p:spPr>
          <a:xfrm>
            <a:off x="4049486" y="1362073"/>
            <a:ext cx="5094513" cy="5495927"/>
          </a:xfrm>
        </p:spPr>
        <p:txBody>
          <a:bodyPr/>
          <a:lstStyle/>
          <a:p>
            <a:r>
              <a:rPr lang="es-ES" b="1" dirty="0">
                <a:latin typeface="Maiandra GD" panose="020E0502030308020204" pitchFamily="34" charset="0"/>
              </a:rPr>
              <a:t>Engañándose Ellos mismo, pero Ellos pensaban que estaban bien.</a:t>
            </a:r>
          </a:p>
          <a:p>
            <a:r>
              <a:rPr lang="es-ES" b="1" dirty="0">
                <a:latin typeface="Maiandra GD" panose="020E0502030308020204" pitchFamily="34" charset="0"/>
              </a:rPr>
              <a:t>Esto es lo que sucede en el catolicismo, la gente en la semana hace lo que Ellos quieren y el domingo van y se golpean el pecho y de esa manera creen que están bien.</a:t>
            </a:r>
          </a:p>
          <a:p>
            <a:r>
              <a:rPr lang="es-ES" b="1" dirty="0">
                <a:latin typeface="Maiandra GD" panose="020E0502030308020204" pitchFamily="34" charset="0"/>
              </a:rPr>
              <a:t>Hacían muchas cosas abominables porque eso es lo que amaban. </a:t>
            </a:r>
          </a:p>
          <a:p>
            <a:pPr algn="ctr"/>
            <a:r>
              <a:rPr lang="en-U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Oseas.9:1, 10.</a:t>
            </a:r>
          </a:p>
        </p:txBody>
      </p:sp>
      <p:pic>
        <p:nvPicPr>
          <p:cNvPr id="3" name="Imagen 2">
            <a:extLst>
              <a:ext uri="{FF2B5EF4-FFF2-40B4-BE49-F238E27FC236}">
                <a16:creationId xmlns:a16="http://schemas.microsoft.com/office/drawing/2014/main" id="{0B4E6349-D1F7-228C-380E-5E29A5B86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0327"/>
            <a:ext cx="4049484" cy="5459418"/>
          </a:xfrm>
          <a:prstGeom prst="rect">
            <a:avLst/>
          </a:prstGeom>
        </p:spPr>
      </p:pic>
    </p:spTree>
    <p:extLst>
      <p:ext uri="{BB962C8B-B14F-4D97-AF65-F5344CB8AC3E}">
        <p14:creationId xmlns:p14="http://schemas.microsoft.com/office/powerpoint/2010/main" val="18985195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EEB18-2712-6C9E-CB8B-DEEFE6DB841F}"/>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3122598F-33B7-B8CE-DE3B-BD2D53C68E04}"/>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72695816-A922-73BD-E5AC-4500BC929A1B}"/>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2C19E31A-2008-7E3C-E760-2F031CEA7003}"/>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0C92473A-506B-4726-AEF1-B9184F9CA549}"/>
              </a:ext>
            </a:extLst>
          </p:cNvPr>
          <p:cNvSpPr>
            <a:spLocks noGrp="1"/>
          </p:cNvSpPr>
          <p:nvPr>
            <p:ph idx="1"/>
          </p:nvPr>
        </p:nvSpPr>
        <p:spPr>
          <a:xfrm>
            <a:off x="4049486" y="1362073"/>
            <a:ext cx="5094513" cy="5495927"/>
          </a:xfrm>
        </p:spPr>
        <p:txBody>
          <a:bodyPr>
            <a:normAutofit fontScale="92500" lnSpcReduction="10000"/>
          </a:bodyPr>
          <a:lstStyle/>
          <a:p>
            <a:r>
              <a:rPr lang="es-ES" b="1" dirty="0">
                <a:latin typeface="Maiandra GD" panose="020E0502030308020204" pitchFamily="34" charset="0"/>
              </a:rPr>
              <a:t>No te alegres, Israel, con gran júbilo como las naciones, Porque te has prostituido, </a:t>
            </a:r>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abandonando a tu Dios; Has amado el salario de ramera sobre todas las eras de trigo.</a:t>
            </a:r>
            <a:r>
              <a:rPr lang="es-ES" b="1" dirty="0">
                <a:latin typeface="Maiandra GD" panose="020E0502030308020204" pitchFamily="34" charset="0"/>
              </a:rPr>
              <a:t>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V.10.</a:t>
            </a:r>
            <a:r>
              <a:rPr lang="es-ES" b="1" dirty="0">
                <a:latin typeface="Maiandra GD" panose="020E0502030308020204" pitchFamily="34" charset="0"/>
              </a:rPr>
              <a:t> </a:t>
            </a:r>
          </a:p>
          <a:p>
            <a:r>
              <a:rPr lang="es-ES" b="1" dirty="0">
                <a:latin typeface="Maiandra GD" panose="020E0502030308020204" pitchFamily="34" charset="0"/>
              </a:rPr>
              <a:t>Como uvas en el desierto hallé a Israel; Como las primicias de la higuera en su primera cosecha vi a sus padres. Pero fueron a Baal Peor y se consagraron a la vergüenza, </a:t>
            </a:r>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Y se hicieron tan abominables como lo que amaban.</a:t>
            </a:r>
            <a:r>
              <a:rPr lang="es-ES" b="1" dirty="0">
                <a:latin typeface="Maiandra GD" panose="020E0502030308020204" pitchFamily="34" charset="0"/>
              </a:rPr>
              <a:t> </a:t>
            </a:r>
          </a:p>
        </p:txBody>
      </p:sp>
      <p:pic>
        <p:nvPicPr>
          <p:cNvPr id="3" name="Imagen 2">
            <a:extLst>
              <a:ext uri="{FF2B5EF4-FFF2-40B4-BE49-F238E27FC236}">
                <a16:creationId xmlns:a16="http://schemas.microsoft.com/office/drawing/2014/main" id="{9CF0FE11-9BE3-F40E-C398-1A6C9B9F2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8583"/>
            <a:ext cx="4049484" cy="5441162"/>
          </a:xfrm>
          <a:prstGeom prst="rect">
            <a:avLst/>
          </a:prstGeom>
        </p:spPr>
      </p:pic>
    </p:spTree>
    <p:extLst>
      <p:ext uri="{BB962C8B-B14F-4D97-AF65-F5344CB8AC3E}">
        <p14:creationId xmlns:p14="http://schemas.microsoft.com/office/powerpoint/2010/main" val="7275756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D8163-9404-5E9D-B19B-5646360DA383}"/>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5CA514A6-6331-B94E-2641-83D3A823FD86}"/>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C0F419DD-0278-E518-BF25-448930E59591}"/>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F789EB34-51B4-5A39-18B0-53DC689488B2}"/>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4FA046E-0BDD-FB16-E166-3F6B222F7F26}"/>
              </a:ext>
            </a:extLst>
          </p:cNvPr>
          <p:cNvSpPr>
            <a:spLocks noGrp="1"/>
          </p:cNvSpPr>
          <p:nvPr>
            <p:ph idx="1"/>
          </p:nvPr>
        </p:nvSpPr>
        <p:spPr>
          <a:xfrm>
            <a:off x="4049486" y="1362073"/>
            <a:ext cx="5094513" cy="5495927"/>
          </a:xfrm>
        </p:spPr>
        <p:txBody>
          <a:bodyPr/>
          <a:lstStyle/>
          <a:p>
            <a:r>
              <a:rPr lang="en-US" b="1" dirty="0">
                <a:latin typeface="Maiandra GD" panose="020E0502030308020204" pitchFamily="34" charset="0"/>
              </a:rPr>
              <a:t>¿Pero porque lo hacían? </a:t>
            </a:r>
          </a:p>
          <a:p>
            <a:r>
              <a:rPr lang="es-ES" b="1" dirty="0">
                <a:latin typeface="Maiandra GD" panose="020E0502030308020204" pitchFamily="34" charset="0"/>
              </a:rPr>
              <a:t>Porque eso es lo que amaban, no pensaron si eso agradaba a Dios o no, solo pensaron en lo que Ellos amaban. </a:t>
            </a:r>
          </a:p>
          <a:p>
            <a:r>
              <a:rPr lang="es-ES" b="1" dirty="0">
                <a:latin typeface="Maiandra GD" panose="020E0502030308020204" pitchFamily="34" charset="0"/>
              </a:rPr>
              <a:t>Lamentablemente muchas personas religiosas están iguales hoy en día, hacen lo que Ellos aman lo que a Ellos les gusta no lo que Dios les dice en su Palabra. </a:t>
            </a:r>
          </a:p>
          <a:p>
            <a:r>
              <a:rPr lang="es-ES" b="1" dirty="0">
                <a:latin typeface="Maiandra GD" panose="020E0502030308020204" pitchFamily="34" charset="0"/>
              </a:rPr>
              <a:t>Dios manda a cantar. </a:t>
            </a:r>
          </a:p>
        </p:txBody>
      </p:sp>
      <p:pic>
        <p:nvPicPr>
          <p:cNvPr id="3" name="Imagen 2">
            <a:extLst>
              <a:ext uri="{FF2B5EF4-FFF2-40B4-BE49-F238E27FC236}">
                <a16:creationId xmlns:a16="http://schemas.microsoft.com/office/drawing/2014/main" id="{661C5F63-048A-59C2-BE83-C912347FAF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8583"/>
            <a:ext cx="3951514" cy="5441162"/>
          </a:xfrm>
          <a:prstGeom prst="rect">
            <a:avLst/>
          </a:prstGeom>
        </p:spPr>
      </p:pic>
    </p:spTree>
    <p:extLst>
      <p:ext uri="{BB962C8B-B14F-4D97-AF65-F5344CB8AC3E}">
        <p14:creationId xmlns:p14="http://schemas.microsoft.com/office/powerpoint/2010/main" val="2372098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95BA9-507C-77C0-D874-A1CAA96C1C78}"/>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CBB8E81A-E592-A690-9C40-9B1A78E18A47}"/>
              </a:ext>
            </a:extLst>
          </p:cNvPr>
          <p:cNvPicPr>
            <a:picLocks noChangeAspect="1"/>
          </p:cNvPicPr>
          <p:nvPr/>
        </p:nvPicPr>
        <p:blipFill>
          <a:blip r:embed="rId2"/>
          <a:stretch>
            <a:fillRect/>
          </a:stretch>
        </p:blipFill>
        <p:spPr>
          <a:xfrm>
            <a:off x="-1" y="0"/>
            <a:ext cx="9143999" cy="6839745"/>
          </a:xfrm>
          <a:prstGeom prst="rect">
            <a:avLst/>
          </a:prstGeom>
        </p:spPr>
      </p:pic>
      <p:pic>
        <p:nvPicPr>
          <p:cNvPr id="7" name="Imagen 6">
            <a:extLst>
              <a:ext uri="{FF2B5EF4-FFF2-40B4-BE49-F238E27FC236}">
                <a16:creationId xmlns:a16="http://schemas.microsoft.com/office/drawing/2014/main" id="{FA889EC7-7CD5-63E0-DE0B-F42DEECC0776}"/>
              </a:ext>
            </a:extLst>
          </p:cNvPr>
          <p:cNvPicPr>
            <a:picLocks noChangeAspect="1"/>
          </p:cNvPicPr>
          <p:nvPr/>
        </p:nvPicPr>
        <p:blipFill>
          <a:blip r:embed="rId3"/>
          <a:stretch>
            <a:fillRect/>
          </a:stretch>
        </p:blipFill>
        <p:spPr>
          <a:xfrm rot="16200000">
            <a:off x="3881836" y="-3900090"/>
            <a:ext cx="1380327" cy="9144000"/>
          </a:xfrm>
          <a:prstGeom prst="rect">
            <a:avLst/>
          </a:prstGeom>
        </p:spPr>
      </p:pic>
      <p:sp>
        <p:nvSpPr>
          <p:cNvPr id="4" name="Título 3">
            <a:extLst>
              <a:ext uri="{FF2B5EF4-FFF2-40B4-BE49-F238E27FC236}">
                <a16:creationId xmlns:a16="http://schemas.microsoft.com/office/drawing/2014/main" id="{52A9EC60-8955-99EE-48DB-8A8BB1FAF873}"/>
              </a:ext>
            </a:extLst>
          </p:cNvPr>
          <p:cNvSpPr>
            <a:spLocks noGrp="1"/>
          </p:cNvSpPr>
          <p:nvPr>
            <p:ph type="title"/>
          </p:nvPr>
        </p:nvSpPr>
        <p:spPr>
          <a:xfrm>
            <a:off x="0" y="18255"/>
            <a:ext cx="9144000" cy="1325563"/>
          </a:xfrm>
        </p:spPr>
        <p:txBody>
          <a:bodyPr>
            <a:normAutofit fontScale="90000"/>
          </a:bodyPr>
          <a:lstStyle/>
          <a:p>
            <a:pPr algn="ctr"/>
            <a:br>
              <a:rPr lang="es-ES" sz="48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ASI OS PLACES, ASI LES GUSTA.</a:t>
            </a:r>
            <a:br>
              <a:rPr lang="es-ES" sz="5300" b="1" u="sng" dirty="0">
                <a:effectLst>
                  <a:outerShdw blurRad="38100" dist="38100" dir="2700000" algn="tl">
                    <a:srgbClr val="000000">
                      <a:alpha val="43137"/>
                    </a:srgbClr>
                  </a:outerShdw>
                </a:effectLst>
                <a:latin typeface="Maiandra GD" panose="020E0502030308020204" pitchFamily="34" charset="0"/>
              </a:rPr>
            </a:br>
            <a:r>
              <a:rPr lang="es-ES" sz="5300" b="1" u="sng" dirty="0">
                <a:effectLst>
                  <a:outerShdw blurRad="38100" dist="38100" dir="2700000" algn="tl">
                    <a:srgbClr val="000000">
                      <a:alpha val="43137"/>
                    </a:srgbClr>
                  </a:outerShdw>
                </a:effectLst>
                <a:latin typeface="Maiandra GD" panose="020E0502030308020204" pitchFamily="34" charset="0"/>
              </a:rPr>
              <a:t>AMOS.4:5.</a:t>
            </a:r>
            <a:br>
              <a:rPr lang="es-ES" sz="4800" b="1" u="sng" dirty="0">
                <a:effectLst>
                  <a:outerShdw blurRad="38100" dist="38100" dir="2700000" algn="tl">
                    <a:srgbClr val="000000">
                      <a:alpha val="43137"/>
                    </a:srgbClr>
                  </a:outerShdw>
                </a:effectLst>
                <a:latin typeface="Maiandra GD" panose="020E0502030308020204" pitchFamily="34" charset="0"/>
              </a:rPr>
            </a:b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83E7CDEA-EE45-E50E-D2A7-DC4E7E270C88}"/>
              </a:ext>
            </a:extLst>
          </p:cNvPr>
          <p:cNvSpPr>
            <a:spLocks noGrp="1"/>
          </p:cNvSpPr>
          <p:nvPr>
            <p:ph idx="1"/>
          </p:nvPr>
        </p:nvSpPr>
        <p:spPr>
          <a:xfrm>
            <a:off x="4049486" y="1362073"/>
            <a:ext cx="5094513" cy="5495927"/>
          </a:xfrm>
        </p:spPr>
        <p:txBody>
          <a:bodyPr>
            <a:normAutofit lnSpcReduction="10000"/>
          </a:bodyPr>
          <a:lstStyle/>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Efesios.5:19.</a:t>
            </a:r>
            <a:r>
              <a:rPr lang="es-ES" b="1" dirty="0">
                <a:latin typeface="Maiandra GD" panose="020E0502030308020204" pitchFamily="34" charset="0"/>
              </a:rPr>
              <a:t> </a:t>
            </a:r>
          </a:p>
          <a:p>
            <a:r>
              <a:rPr lang="es-ES" b="1" dirty="0">
                <a:latin typeface="Maiandra GD" panose="020E0502030308020204" pitchFamily="34" charset="0"/>
              </a:rPr>
              <a:t>Hablen entre ustedes con salmos, himnos y cantos espirituales, </a:t>
            </a: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cantando y alabando con su corazón al Señor.</a:t>
            </a:r>
            <a:r>
              <a:rPr lang="es-ES" b="1" dirty="0">
                <a:latin typeface="Maiandra GD" panose="020E0502030308020204" pitchFamily="34" charset="0"/>
              </a:rPr>
              <a:t>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Hebreos.13:15.</a:t>
            </a:r>
            <a:r>
              <a:rPr lang="es-ES" b="1" dirty="0">
                <a:latin typeface="Maiandra GD" panose="020E0502030308020204" pitchFamily="34" charset="0"/>
              </a:rPr>
              <a:t> </a:t>
            </a:r>
          </a:p>
          <a:p>
            <a:r>
              <a:rPr lang="es-ES" b="1" dirty="0">
                <a:latin typeface="Maiandra GD" panose="020E0502030308020204" pitchFamily="34" charset="0"/>
              </a:rPr>
              <a:t>Por tanto, ofrezcamos continuamente mediante Él, sacrificio de alabanza a Dios, es decir, </a:t>
            </a:r>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el fruto de labios que confiesan Su nombre.</a:t>
            </a:r>
            <a:r>
              <a:rPr lang="es-ES" b="1" dirty="0">
                <a:latin typeface="Maiandra GD" panose="020E0502030308020204" pitchFamily="34" charset="0"/>
              </a:rPr>
              <a:t> </a:t>
            </a:r>
          </a:p>
          <a:p>
            <a:r>
              <a:rPr lang="es-ES" b="1" dirty="0">
                <a:latin typeface="Maiandra GD" panose="020E0502030308020204" pitchFamily="34" charset="0"/>
              </a:rPr>
              <a:t>Pero como a Ellos les gusta el instrumento musical.</a:t>
            </a:r>
          </a:p>
        </p:txBody>
      </p:sp>
      <p:pic>
        <p:nvPicPr>
          <p:cNvPr id="3" name="Imagen 2">
            <a:extLst>
              <a:ext uri="{FF2B5EF4-FFF2-40B4-BE49-F238E27FC236}">
                <a16:creationId xmlns:a16="http://schemas.microsoft.com/office/drawing/2014/main" id="{7BB6FD37-61F5-1CD2-7AB0-033EC77F9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 y="1398583"/>
            <a:ext cx="4049487" cy="5441162"/>
          </a:xfrm>
          <a:prstGeom prst="rect">
            <a:avLst/>
          </a:prstGeom>
          <a:solidFill>
            <a:schemeClr val="accent2">
              <a:lumMod val="60000"/>
              <a:lumOff val="40000"/>
            </a:schemeClr>
          </a:solidFill>
        </p:spPr>
      </p:pic>
    </p:spTree>
    <p:extLst>
      <p:ext uri="{BB962C8B-B14F-4D97-AF65-F5344CB8AC3E}">
        <p14:creationId xmlns:p14="http://schemas.microsoft.com/office/powerpoint/2010/main" val="4036613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118</TotalTime>
  <Words>3572</Words>
  <Application>Microsoft Office PowerPoint</Application>
  <PresentationFormat>Presentación en pantalla (4:3)</PresentationFormat>
  <Paragraphs>223</Paragraphs>
  <Slides>44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44</vt:i4>
      </vt:variant>
    </vt:vector>
  </HeadingPairs>
  <TitlesOfParts>
    <vt:vector size="49" baseType="lpstr">
      <vt:lpstr>Arial</vt:lpstr>
      <vt:lpstr>Calibri</vt:lpstr>
      <vt:lpstr>Calibri Light</vt:lpstr>
      <vt:lpstr>Maiandra GD</vt:lpstr>
      <vt:lpstr>Tema de Office</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ASI OS PLACES, ASI LES GUSTA. AMOS.4:5. </vt:lpstr>
      <vt:lpstr> CONCLUSIÒN: </vt:lpstr>
      <vt:lpstr> CONCLUSIÒN: </vt:lpstr>
      <vt:lpstr> CONCLUSIÒN: </vt:lpstr>
      <vt:lpstr> CONCLUSIÒN: </vt:lpstr>
      <vt:lpstr> CONCLUSIÒN: </vt:lpstr>
      <vt:lpstr> CONCLUSIÒN: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Mario Moreno</dc:creator>
  <cp:lastModifiedBy>Mario Moreno</cp:lastModifiedBy>
  <cp:revision>7</cp:revision>
  <dcterms:created xsi:type="dcterms:W3CDTF">2025-02-17T21:40:31Z</dcterms:created>
  <dcterms:modified xsi:type="dcterms:W3CDTF">2025-02-18T03:34:50Z</dcterms:modified>
</cp:coreProperties>
</file>