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711" r:id="rId3"/>
  </p:sldMasterIdLst>
  <p:notesMasterIdLst>
    <p:notesMasterId r:id="rId17"/>
  </p:notesMasterIdLst>
  <p:sldIdLst>
    <p:sldId id="266" r:id="rId4"/>
    <p:sldId id="267" r:id="rId5"/>
    <p:sldId id="271" r:id="rId6"/>
    <p:sldId id="273" r:id="rId7"/>
    <p:sldId id="274" r:id="rId8"/>
    <p:sldId id="279" r:id="rId9"/>
    <p:sldId id="275" r:id="rId10"/>
    <p:sldId id="280" r:id="rId11"/>
    <p:sldId id="277" r:id="rId12"/>
    <p:sldId id="281" r:id="rId13"/>
    <p:sldId id="284" r:id="rId14"/>
    <p:sldId id="290" r:id="rId15"/>
    <p:sldId id="28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DBE7C3"/>
    <a:srgbClr val="A50021"/>
    <a:srgbClr val="006600"/>
    <a:srgbClr val="FFFFB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7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F5F785-3676-43A4-8A24-A7C84368B08D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ACC39-7273-448F-9587-ACAEA0E592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48CF6D-8301-4D2A-A03A-469BF766EA0A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C91E8-A411-4E26-A523-0247904B43AC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6467E-064C-40DC-A80D-32B83325AF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C91E8-A411-4E26-A523-0247904B43AC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6467E-064C-40DC-A80D-32B83325AF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C91E8-A411-4E26-A523-0247904B43AC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6467E-064C-40DC-A80D-32B83325AF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7382B-FA79-4CBD-847F-6132E3D2825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69C4-D7A8-45EF-8967-B90B88D13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7382B-FA79-4CBD-847F-6132E3D2825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69C4-D7A8-45EF-8967-B90B88D13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7382B-FA79-4CBD-847F-6132E3D2825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69C4-D7A8-45EF-8967-B90B88D13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7382B-FA79-4CBD-847F-6132E3D2825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69C4-D7A8-45EF-8967-B90B88D13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7382B-FA79-4CBD-847F-6132E3D2825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69C4-D7A8-45EF-8967-B90B88D13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7382B-FA79-4CBD-847F-6132E3D2825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69C4-D7A8-45EF-8967-B90B88D13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7382B-FA79-4CBD-847F-6132E3D2825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69C4-D7A8-45EF-8967-B90B88D13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7382B-FA79-4CBD-847F-6132E3D2825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69C4-D7A8-45EF-8967-B90B88D13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C91E8-A411-4E26-A523-0247904B43AC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6467E-064C-40DC-A80D-32B83325AF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7382B-FA79-4CBD-847F-6132E3D2825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69C4-D7A8-45EF-8967-B90B88D13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7382B-FA79-4CBD-847F-6132E3D2825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69C4-D7A8-45EF-8967-B90B88D13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7382B-FA79-4CBD-847F-6132E3D2825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969C4-D7A8-45EF-8967-B90B88D13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9F4BC-05C7-4F1D-A6C6-88B221114A5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A557B-E9D6-4E2A-A853-C23BAF36BD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44EE2-E3C6-48AC-B483-1D19455DBFA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3C45F-639F-4EE0-BF78-E91C04C45C3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B790A-3110-474B-8C19-198657A1AEB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EA2F4-55E1-4D32-9F22-489A9586B0B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171CB-5E47-4F54-915F-2924F99DF7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C91E8-A411-4E26-A523-0247904B43AC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6467E-064C-40DC-A80D-32B83325AF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AC17E-F6F4-45F4-8A62-6DC2AEE615A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87243-FF7F-428E-8362-7813A38B4B1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F6732E-F54B-49B7-AA42-36C1832CC59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574E7A-144B-4CF8-81B7-7FD43263CC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A9A782-C154-4C5C-B4FA-D6C31C44AD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BF960-1100-4400-AC30-521DA1D934A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7F09F-4EF1-4F78-849F-6385607AE51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C91E8-A411-4E26-A523-0247904B43AC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6467E-064C-40DC-A80D-32B83325AF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C91E8-A411-4E26-A523-0247904B43AC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6467E-064C-40DC-A80D-32B83325AF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C91E8-A411-4E26-A523-0247904B43AC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6467E-064C-40DC-A80D-32B83325AF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C91E8-A411-4E26-A523-0247904B43AC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6467E-064C-40DC-A80D-32B83325AF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C91E8-A411-4E26-A523-0247904B43AC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6467E-064C-40DC-A80D-32B83325AF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C91E8-A411-4E26-A523-0247904B43AC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6467E-064C-40DC-A80D-32B83325AF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C91E8-A411-4E26-A523-0247904B43AC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6467E-064C-40DC-A80D-32B83325AF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7382B-FA79-4CBD-847F-6132E3D2825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3/5/2021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969C4-D7A8-45EF-8967-B90B88D1394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5591B4-4B79-4B62-B378-A0B8A50EF7D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CAcQjRxqFQoTCMGEhOKu_8YCFU8QkgodX0QLJA&amp;url=http://protestantedigital.com/xtremojoven/30609/Ayer_hoy_y_mantildeana_Tres_dimensiones_de_trabajo_en_la_iglesia_local_I_Parte&amp;ei=C0S4VYFTz6DIBN-IraAC&amp;bvm=bv.98717601,d.aWw&amp;psig=AFQjCNHcuRHwkXBVf9zmEn-yvvUsF2ZSKQ&amp;ust=1438225795136651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free%20religious%20power%20point%20templates&amp;source=images&amp;cd=&amp;cad=rja&amp;docid=HWiG8I4X-jzusM&amp;tbnid=QTlhMFEwUZEhqM:&amp;ved=0CAUQjRw&amp;url=http://www.christianbackgrounds123.com/free-christian-graphics.htm&amp;ei=wEk1UaOLI4iO2wXXo4CwCQ&amp;bvm=bv.43148975,d.b2I&amp;psig=AFQjCNE7P3sVRbYQH4eWR52Fsjy2VeE18A&amp;ust=1362533003108201" TargetMode="Externa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CAcQjRxqFQoTCMGEhOKu_8YCFU8QkgodX0QLJA&amp;url=http://protestantedigital.com/xtremojoven/30609/Ayer_hoy_y_mantildeana_Tres_dimensiones_de_trabajo_en_la_iglesia_local_I_Parte&amp;ei=C0S4VYFTz6DIBN-IraAC&amp;bvm=bv.98717601,d.aWw&amp;psig=AFQjCNHcuRHwkXBVf9zmEn-yvvUsF2ZSKQ&amp;ust=1438225795136651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CAcQjRxqFQoTCMGEhOKu_8YCFU8QkgodX0QLJA&amp;url=http://protestantedigital.com/xtremojoven/30609/Ayer_hoy_y_mantildeana_Tres_dimensiones_de_trabajo_en_la_iglesia_local_I_Parte&amp;ei=C0S4VYFTz6DIBN-IraAC&amp;bvm=bv.98717601,d.aWw&amp;psig=AFQjCNHcuRHwkXBVf9zmEn-yvvUsF2ZSKQ&amp;ust=143822579513665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CAcQjRxqFQoTCMGEhOKu_8YCFU8QkgodX0QLJA&amp;url=http://protestantedigital.com/xtremojoven/30609/Ayer_hoy_y_mantildeana_Tres_dimensiones_de_trabajo_en_la_iglesia_local_I_Parte&amp;ei=C0S4VYFTz6DIBN-IraAC&amp;bvm=bv.98717601,d.aWw&amp;psig=AFQjCNHcuRHwkXBVf9zmEn-yvvUsF2ZSKQ&amp;ust=143822579513665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http://protestantedigital.com/upload/imagenes/65393_N_08-02-14-8-41-15.jpe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096" y="304800"/>
            <a:ext cx="8651304" cy="6324600"/>
          </a:xfrm>
          <a:prstGeom prst="rect">
            <a:avLst/>
          </a:prstGeom>
          <a:noFill/>
        </p:spPr>
      </p:pic>
      <p:sp>
        <p:nvSpPr>
          <p:cNvPr id="3" name="Rounded Rectangle 2"/>
          <p:cNvSpPr/>
          <p:nvPr/>
        </p:nvSpPr>
        <p:spPr>
          <a:xfrm>
            <a:off x="5029200" y="1066800"/>
            <a:ext cx="2743200" cy="7620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124200" y="2971800"/>
            <a:ext cx="3276600" cy="7620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905000" y="4876800"/>
            <a:ext cx="2209800" cy="7620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953000" y="914400"/>
            <a:ext cx="270003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>
                <a:ln w="38100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AYER</a:t>
            </a:r>
            <a:endParaRPr lang="en-US" sz="6600" b="1" cap="none" spc="0" dirty="0">
              <a:ln w="38100">
                <a:solidFill>
                  <a:sysClr val="windowText" lastClr="000000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57600" y="2819400"/>
            <a:ext cx="2196692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>
                <a:ln w="38100">
                  <a:solidFill>
                    <a:sysClr val="windowText" lastClr="000000"/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HOY</a:t>
            </a:r>
            <a:endParaRPr lang="en-US" sz="6600" b="1" cap="none" spc="0" dirty="0">
              <a:ln w="38100">
                <a:solidFill>
                  <a:sysClr val="windowText" lastClr="000000"/>
                </a:solidFill>
              </a:ln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76011" y="4724400"/>
            <a:ext cx="435356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>
                <a:ln w="38100">
                  <a:solidFill>
                    <a:sysClr val="windowText" lastClr="000000"/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MANANA</a:t>
            </a:r>
            <a:endParaRPr lang="en-US" sz="6600" b="1" cap="none" spc="0" dirty="0">
              <a:ln w="38100">
                <a:solidFill>
                  <a:sysClr val="windowText" lastClr="000000"/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[3]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HEB 3:7,13</a:t>
            </a:r>
          </a:p>
          <a:p>
            <a:pPr>
              <a:buNone/>
            </a:pPr>
            <a:r>
              <a:rPr lang="es-MX" sz="2800" dirty="0">
                <a:latin typeface="Arial Black" pitchFamily="34" charset="0"/>
              </a:rPr>
              <a:t>   En estos dos versículos es escritor pone énfasis en </a:t>
            </a:r>
            <a:r>
              <a:rPr lang="es-MX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oír/darle atención</a:t>
            </a:r>
            <a:r>
              <a:rPr lang="es-MX" sz="2800" dirty="0">
                <a:latin typeface="Arial Black" pitchFamily="34" charset="0"/>
              </a:rPr>
              <a:t> a Dios </a:t>
            </a:r>
            <a:r>
              <a:rPr lang="es-MX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HOY</a:t>
            </a:r>
            <a:r>
              <a:rPr lang="es-MX" sz="2800" dirty="0">
                <a:latin typeface="Arial Black" pitchFamily="34" charset="0"/>
              </a:rPr>
              <a:t>. Es una advertencia contra la procrastinación!</a:t>
            </a:r>
          </a:p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2"/>
              </a:rPr>
              <a:t> </a:t>
            </a:r>
            <a:r>
              <a:rPr lang="es-MX" sz="2800" dirty="0">
                <a:latin typeface="Arial Black" pitchFamily="34" charset="0"/>
              </a:rPr>
              <a:t>Muchos quieren esperar hasta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MANANA</a:t>
            </a:r>
            <a:r>
              <a:rPr lang="es-MX" sz="2800" dirty="0">
                <a:latin typeface="Arial Black" pitchFamily="34" charset="0"/>
              </a:rPr>
              <a:t> para oír y obedecer a Dios---la procrastinación roba muchas almas (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HCH 24:24-25</a:t>
            </a:r>
            <a:r>
              <a:rPr lang="es-MX" sz="2800" dirty="0">
                <a:latin typeface="Arial Black" pitchFamily="34" charset="0"/>
              </a:rPr>
              <a:t>)</a:t>
            </a:r>
          </a:p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2"/>
              </a:rPr>
              <a:t> </a:t>
            </a:r>
            <a:r>
              <a:rPr lang="es-MX" sz="2800" dirty="0">
                <a:latin typeface="Arial Black" pitchFamily="34" charset="0"/>
              </a:rPr>
              <a:t>Recordar el dicho: No dejes para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MANANA</a:t>
            </a:r>
            <a:r>
              <a:rPr lang="es-MX" sz="2800" dirty="0">
                <a:latin typeface="Arial Black" pitchFamily="34" charset="0"/>
              </a:rPr>
              <a:t> lo que debes y puedes hacer </a:t>
            </a:r>
            <a:r>
              <a:rPr lang="es-MX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HOY</a:t>
            </a:r>
            <a:r>
              <a:rPr lang="es-MX" sz="2800" dirty="0">
                <a:latin typeface="Arial Black" pitchFamily="34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www.christianbackgrounds123.com/images/free-christian-graphic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17923" t="26463"/>
          <a:stretch>
            <a:fillRect/>
          </a:stretch>
        </p:blipFill>
        <p:spPr bwMode="auto">
          <a:xfrm>
            <a:off x="-19511" y="0"/>
            <a:ext cx="9163511" cy="6858000"/>
          </a:xfrm>
          <a:prstGeom prst="rect">
            <a:avLst/>
          </a:prstGeom>
          <a:noFill/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2438400" y="304800"/>
            <a:ext cx="4343400" cy="56356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latin typeface="Arial Black" pitchFamily="34" charset="0"/>
                <a:ea typeface="+mj-ea"/>
                <a:cs typeface="+mj-cs"/>
              </a:rPr>
              <a:t>CONCLUCI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838200"/>
            <a:ext cx="8534400" cy="57912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</a:t>
            </a:r>
            <a:r>
              <a:rPr lang="es-MX" sz="2800" dirty="0">
                <a:latin typeface="Arial Black" pitchFamily="34" charset="0"/>
                <a:sym typeface="Wingdings 3"/>
              </a:rPr>
              <a:t> </a:t>
            </a:r>
            <a:r>
              <a:rPr lang="es-MX" sz="2600" dirty="0">
                <a:latin typeface="Arial Black" pitchFamily="34" charset="0"/>
              </a:rPr>
              <a:t>Hay un himno que todo mundo conoce y canta. </a:t>
            </a:r>
          </a:p>
          <a:p>
            <a:pPr>
              <a:buNone/>
            </a:pP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</a:t>
            </a:r>
            <a:r>
              <a:rPr lang="es-MX" sz="2600" dirty="0">
                <a:latin typeface="Arial Black" pitchFamily="34" charset="0"/>
                <a:sym typeface="Wingdings 3"/>
              </a:rPr>
              <a:t> </a:t>
            </a:r>
            <a:r>
              <a:rPr lang="es-MX" sz="2600" dirty="0">
                <a:latin typeface="Arial Black" pitchFamily="34" charset="0"/>
              </a:rPr>
              <a:t>El coro de ese himno expresa </a:t>
            </a:r>
            <a:r>
              <a:rPr lang="es-MX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lección central </a:t>
            </a:r>
            <a:r>
              <a:rPr lang="es-MX" sz="2600" dirty="0">
                <a:latin typeface="Arial Black" pitchFamily="34" charset="0"/>
              </a:rPr>
              <a:t>de este estudio. Dice el coro así:</a:t>
            </a:r>
          </a:p>
          <a:p>
            <a:pPr algn="ctr">
              <a:buNone/>
            </a:pPr>
            <a:r>
              <a:rPr lang="es-MX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“Un día a la vez, mi Cristo es lo que pido de ti</a:t>
            </a:r>
          </a:p>
          <a:p>
            <a:pPr algn="ctr">
              <a:buNone/>
            </a:pPr>
            <a:r>
              <a:rPr lang="es-MX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Dame la fuerza para vivir un día a la vez</a:t>
            </a:r>
          </a:p>
          <a:p>
            <a:pPr algn="ctr">
              <a:buNone/>
            </a:pPr>
            <a:r>
              <a:rPr lang="es-MX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Ayer ya paso mi Cristo y mañana quizás no vendrá</a:t>
            </a:r>
          </a:p>
          <a:p>
            <a:pPr algn="ctr">
              <a:buNone/>
            </a:pPr>
            <a:r>
              <a:rPr lang="es-MX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Ayúdame hoy yo quiero vivir un día a la vez”</a:t>
            </a:r>
          </a:p>
          <a:p>
            <a:pPr>
              <a:buNone/>
            </a:pPr>
            <a:r>
              <a:rPr lang="es-MX" sz="2800" i="1" dirty="0">
                <a:latin typeface="Arial Black" pitchFamily="34" charset="0"/>
              </a:rPr>
              <a:t>   </a:t>
            </a:r>
          </a:p>
          <a:p>
            <a:pPr algn="ctr">
              <a:buNone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Vamos Viendo Un </a:t>
            </a:r>
            <a:r>
              <a:rPr lang="es-MX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Dia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A La Vez porque Es </a:t>
            </a:r>
          </a:p>
          <a:p>
            <a:pPr algn="ctr">
              <a:buNone/>
            </a:pP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 Único Día Que Tenemos Disponible!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4343400"/>
            <a:ext cx="19800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800" dirty="0">
                <a:latin typeface="Arial Black" pitchFamily="34" charset="0"/>
              </a:rPr>
              <a:t>LECCIÓN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Oval 2"/>
          <p:cNvSpPr>
            <a:spLocks noChangeArrowheads="1"/>
          </p:cNvSpPr>
          <p:nvPr/>
        </p:nvSpPr>
        <p:spPr bwMode="auto">
          <a:xfrm>
            <a:off x="152400" y="4648200"/>
            <a:ext cx="2514600" cy="1485900"/>
          </a:xfrm>
          <a:prstGeom prst="ellipse">
            <a:avLst/>
          </a:prstGeom>
          <a:solidFill>
            <a:srgbClr val="FFB8A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388" name="Oval 3"/>
          <p:cNvSpPr>
            <a:spLocks noChangeArrowheads="1"/>
          </p:cNvSpPr>
          <p:nvPr/>
        </p:nvSpPr>
        <p:spPr bwMode="auto">
          <a:xfrm>
            <a:off x="6781800" y="762000"/>
            <a:ext cx="2133600" cy="1771650"/>
          </a:xfrm>
          <a:prstGeom prst="ellipse">
            <a:avLst/>
          </a:prstGeom>
          <a:solidFill>
            <a:srgbClr val="FFBD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389" name="Oval 4"/>
          <p:cNvSpPr>
            <a:spLocks noChangeArrowheads="1"/>
          </p:cNvSpPr>
          <p:nvPr/>
        </p:nvSpPr>
        <p:spPr bwMode="auto">
          <a:xfrm>
            <a:off x="3048000" y="5029200"/>
            <a:ext cx="3048000" cy="1676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390" name="Oval 5"/>
          <p:cNvSpPr>
            <a:spLocks noChangeArrowheads="1"/>
          </p:cNvSpPr>
          <p:nvPr/>
        </p:nvSpPr>
        <p:spPr bwMode="auto">
          <a:xfrm>
            <a:off x="6629400" y="4343400"/>
            <a:ext cx="2286000" cy="1352550"/>
          </a:xfrm>
          <a:prstGeom prst="ellipse">
            <a:avLst/>
          </a:prstGeom>
          <a:solidFill>
            <a:srgbClr val="FF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391" name="Oval 6"/>
          <p:cNvSpPr>
            <a:spLocks noChangeArrowheads="1"/>
          </p:cNvSpPr>
          <p:nvPr/>
        </p:nvSpPr>
        <p:spPr bwMode="auto">
          <a:xfrm>
            <a:off x="228600" y="609600"/>
            <a:ext cx="2286000" cy="2038350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392" name="Oval 7"/>
          <p:cNvSpPr>
            <a:spLocks noChangeArrowheads="1"/>
          </p:cNvSpPr>
          <p:nvPr/>
        </p:nvSpPr>
        <p:spPr bwMode="auto">
          <a:xfrm>
            <a:off x="3200400" y="152400"/>
            <a:ext cx="2667000" cy="1447800"/>
          </a:xfrm>
          <a:prstGeom prst="ellipse">
            <a:avLst/>
          </a:prstGeom>
          <a:solidFill>
            <a:srgbClr val="B4FF8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393" name="Text Box 8"/>
          <p:cNvSpPr txBox="1">
            <a:spLocks noChangeArrowheads="1"/>
          </p:cNvSpPr>
          <p:nvPr/>
        </p:nvSpPr>
        <p:spPr bwMode="auto">
          <a:xfrm>
            <a:off x="7010400" y="17526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Arial Black" pitchFamily="34" charset="0"/>
              </a:rPr>
              <a:t>   </a:t>
            </a:r>
            <a:endParaRPr lang="en-US" sz="2400" i="1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16394" name="AutoShape 9"/>
          <p:cNvSpPr>
            <a:spLocks noChangeArrowheads="1"/>
          </p:cNvSpPr>
          <p:nvPr/>
        </p:nvSpPr>
        <p:spPr bwMode="auto">
          <a:xfrm>
            <a:off x="3276600" y="2362200"/>
            <a:ext cx="2667000" cy="1981200"/>
          </a:xfrm>
          <a:prstGeom prst="octagon">
            <a:avLst>
              <a:gd name="adj" fmla="val 2928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3352800" y="2743200"/>
            <a:ext cx="2590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800" dirty="0">
                <a:solidFill>
                  <a:srgbClr val="0033CC"/>
                </a:solidFill>
                <a:latin typeface="Arial Black" pitchFamily="34" charset="0"/>
              </a:rPr>
              <a:t>EL PLAN DE DIOS DE SALVACION</a:t>
            </a:r>
          </a:p>
        </p:txBody>
      </p:sp>
      <p:sp>
        <p:nvSpPr>
          <p:cNvPr id="16396" name="AutoShape 11"/>
          <p:cNvSpPr>
            <a:spLocks noChangeArrowheads="1"/>
          </p:cNvSpPr>
          <p:nvPr/>
        </p:nvSpPr>
        <p:spPr bwMode="auto">
          <a:xfrm rot="-2171818">
            <a:off x="5861050" y="2460625"/>
            <a:ext cx="1155700" cy="465138"/>
          </a:xfrm>
          <a:prstGeom prst="rightArrow">
            <a:avLst>
              <a:gd name="adj1" fmla="val 50000"/>
              <a:gd name="adj2" fmla="val 6211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397" name="AutoShape 12"/>
          <p:cNvSpPr>
            <a:spLocks noChangeArrowheads="1"/>
          </p:cNvSpPr>
          <p:nvPr/>
        </p:nvSpPr>
        <p:spPr bwMode="auto">
          <a:xfrm rot="2064529">
            <a:off x="5719763" y="3987800"/>
            <a:ext cx="1204912" cy="457200"/>
          </a:xfrm>
          <a:prstGeom prst="rightArrow">
            <a:avLst>
              <a:gd name="adj1" fmla="val 50000"/>
              <a:gd name="adj2" fmla="val 6588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398" name="AutoShape 13"/>
          <p:cNvSpPr>
            <a:spLocks noChangeArrowheads="1"/>
          </p:cNvSpPr>
          <p:nvPr/>
        </p:nvSpPr>
        <p:spPr bwMode="auto">
          <a:xfrm rot="5400000">
            <a:off x="4267200" y="4419600"/>
            <a:ext cx="685800" cy="533400"/>
          </a:xfrm>
          <a:prstGeom prst="rightArrow">
            <a:avLst>
              <a:gd name="adj1" fmla="val 50000"/>
              <a:gd name="adj2" fmla="val 321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399" name="AutoShape 14"/>
          <p:cNvSpPr>
            <a:spLocks noChangeArrowheads="1"/>
          </p:cNvSpPr>
          <p:nvPr/>
        </p:nvSpPr>
        <p:spPr bwMode="auto">
          <a:xfrm rot="-2377709">
            <a:off x="2297113" y="4111625"/>
            <a:ext cx="1273175" cy="457200"/>
          </a:xfrm>
          <a:prstGeom prst="leftArrow">
            <a:avLst>
              <a:gd name="adj1" fmla="val 50000"/>
              <a:gd name="adj2" fmla="val 696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400" name="AutoShape 15"/>
          <p:cNvSpPr>
            <a:spLocks noChangeArrowheads="1"/>
          </p:cNvSpPr>
          <p:nvPr/>
        </p:nvSpPr>
        <p:spPr bwMode="auto">
          <a:xfrm rot="1286864">
            <a:off x="2290763" y="2332038"/>
            <a:ext cx="1138237" cy="381000"/>
          </a:xfrm>
          <a:prstGeom prst="leftArrow">
            <a:avLst>
              <a:gd name="adj1" fmla="val 50000"/>
              <a:gd name="adj2" fmla="val 746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401" name="AutoShape 16"/>
          <p:cNvSpPr>
            <a:spLocks noChangeArrowheads="1"/>
          </p:cNvSpPr>
          <p:nvPr/>
        </p:nvSpPr>
        <p:spPr bwMode="auto">
          <a:xfrm>
            <a:off x="4343400" y="1676400"/>
            <a:ext cx="457200" cy="685800"/>
          </a:xfrm>
          <a:prstGeom prst="up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6858000" y="1219200"/>
            <a:ext cx="2057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33CC"/>
                </a:solidFill>
                <a:latin typeface="Arial Black" pitchFamily="34" charset="0"/>
              </a:rPr>
              <a:t> </a:t>
            </a:r>
            <a:r>
              <a:rPr lang="en-US" sz="2400" dirty="0">
                <a:solidFill>
                  <a:srgbClr val="0033CC"/>
                </a:solidFill>
                <a:latin typeface="Arial Black" pitchFamily="34" charset="0"/>
              </a:rPr>
              <a:t>ROM 10:17</a:t>
            </a:r>
            <a:endParaRPr lang="en-US" sz="2400" i="1" dirty="0">
              <a:solidFill>
                <a:srgbClr val="000000"/>
              </a:solidFill>
              <a:latin typeface="Arial Black" pitchFamily="34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i="1" dirty="0">
                <a:solidFill>
                  <a:srgbClr val="000000"/>
                </a:solidFill>
                <a:latin typeface="Arial Black" pitchFamily="34" charset="0"/>
              </a:rPr>
              <a:t>OYE</a:t>
            </a:r>
          </a:p>
        </p:txBody>
      </p:sp>
      <p:sp>
        <p:nvSpPr>
          <p:cNvPr id="51218" name="Text Box 18"/>
          <p:cNvSpPr txBox="1">
            <a:spLocks noChangeArrowheads="1"/>
          </p:cNvSpPr>
          <p:nvPr/>
        </p:nvSpPr>
        <p:spPr bwMode="auto">
          <a:xfrm>
            <a:off x="6858000" y="4495800"/>
            <a:ext cx="1828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33CC"/>
                </a:solidFill>
                <a:latin typeface="Arial Black" pitchFamily="34" charset="0"/>
              </a:rPr>
              <a:t> </a:t>
            </a:r>
            <a:r>
              <a:rPr lang="en-US" sz="2400" dirty="0">
                <a:solidFill>
                  <a:srgbClr val="0033CC"/>
                </a:solidFill>
                <a:latin typeface="Arial Black" pitchFamily="34" charset="0"/>
              </a:rPr>
              <a:t>JN 3:16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i="1" dirty="0">
                <a:solidFill>
                  <a:srgbClr val="000000"/>
                </a:solidFill>
                <a:latin typeface="Arial Black" pitchFamily="34" charset="0"/>
              </a:rPr>
              <a:t>CREER</a:t>
            </a:r>
          </a:p>
        </p:txBody>
      </p:sp>
      <p:sp>
        <p:nvSpPr>
          <p:cNvPr id="51219" name="Text Box 19"/>
          <p:cNvSpPr txBox="1">
            <a:spLocks noChangeArrowheads="1"/>
          </p:cNvSpPr>
          <p:nvPr/>
        </p:nvSpPr>
        <p:spPr bwMode="auto">
          <a:xfrm>
            <a:off x="2819400" y="5334000"/>
            <a:ext cx="3276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33CC"/>
                </a:solidFill>
                <a:latin typeface="Arial Black" pitchFamily="34" charset="0"/>
              </a:rPr>
              <a:t>     </a:t>
            </a:r>
            <a:r>
              <a:rPr lang="en-US" sz="2400" dirty="0">
                <a:solidFill>
                  <a:srgbClr val="0033CC"/>
                </a:solidFill>
                <a:latin typeface="Arial Black" pitchFamily="34" charset="0"/>
              </a:rPr>
              <a:t>HCH 2:38</a:t>
            </a:r>
            <a:endParaRPr lang="en-US" sz="2400" i="1" dirty="0">
              <a:solidFill>
                <a:srgbClr val="000000"/>
              </a:solidFill>
              <a:latin typeface="Arial Black" pitchFamily="34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i="1" dirty="0">
                <a:solidFill>
                  <a:srgbClr val="000000"/>
                </a:solidFill>
                <a:latin typeface="Arial Black" pitchFamily="34" charset="0"/>
              </a:rPr>
              <a:t>  ARREPIENTETE</a:t>
            </a:r>
          </a:p>
        </p:txBody>
      </p:sp>
      <p:sp>
        <p:nvSpPr>
          <p:cNvPr id="51220" name="Text Box 20"/>
          <p:cNvSpPr txBox="1">
            <a:spLocks noChangeArrowheads="1"/>
          </p:cNvSpPr>
          <p:nvPr/>
        </p:nvSpPr>
        <p:spPr bwMode="auto">
          <a:xfrm>
            <a:off x="0" y="4953000"/>
            <a:ext cx="25146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Arial Black" pitchFamily="34" charset="0"/>
              </a:rPr>
              <a:t>  </a:t>
            </a:r>
            <a:r>
              <a:rPr lang="en-US" sz="2400" dirty="0">
                <a:solidFill>
                  <a:srgbClr val="0033CC"/>
                </a:solidFill>
                <a:latin typeface="Arial Black" pitchFamily="34" charset="0"/>
              </a:rPr>
              <a:t>ROM 10:9-10</a:t>
            </a:r>
            <a:endParaRPr lang="en-US" sz="2400" i="1" dirty="0">
              <a:solidFill>
                <a:srgbClr val="000000"/>
              </a:solidFill>
              <a:latin typeface="Arial Black" pitchFamily="34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i="1" dirty="0">
                <a:solidFill>
                  <a:srgbClr val="000000"/>
                </a:solidFill>
                <a:latin typeface="Arial Black" pitchFamily="34" charset="0"/>
              </a:rPr>
              <a:t>  CONFIESA</a:t>
            </a: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228600" y="1143000"/>
            <a:ext cx="2209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0033CC"/>
                </a:solidFill>
                <a:latin typeface="Arial Black" pitchFamily="34" charset="0"/>
              </a:rPr>
              <a:t>MR 16:16 </a:t>
            </a:r>
            <a:endParaRPr lang="en-US" sz="2400" i="1" dirty="0">
              <a:solidFill>
                <a:srgbClr val="000000"/>
              </a:solidFill>
              <a:latin typeface="Arial Black" pitchFamily="34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i="1" dirty="0">
                <a:solidFill>
                  <a:srgbClr val="000000"/>
                </a:solidFill>
                <a:latin typeface="Arial Black" pitchFamily="34" charset="0"/>
              </a:rPr>
              <a:t>BAUTIZATE</a:t>
            </a: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3200400" y="457200"/>
            <a:ext cx="2590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FF0000"/>
                </a:solidFill>
                <a:latin typeface="Arial Black" pitchFamily="34" charset="0"/>
              </a:rPr>
              <a:t>   REV 2:10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i="1" dirty="0">
                <a:solidFill>
                  <a:srgbClr val="000000"/>
                </a:solidFill>
                <a:latin typeface="Arial Black" pitchFamily="34" charset="0"/>
              </a:rPr>
              <a:t>   SED FIEL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1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7" grpId="0"/>
      <p:bldP spid="51218" grpId="0"/>
      <p:bldP spid="51219" grpId="0"/>
      <p:bldP spid="51220" grpId="0"/>
      <p:bldP spid="51221" grpId="0"/>
      <p:bldP spid="512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762000"/>
            <a:ext cx="4800600" cy="411162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rial Black" pitchFamily="34" charset="0"/>
              </a:rPr>
              <a:t>INTRODUCCIÓN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B3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</a:t>
            </a:r>
            <a:r>
              <a:rPr lang="es-MX" sz="2400" dirty="0">
                <a:latin typeface="Arial Black" pitchFamily="34" charset="0"/>
                <a:sym typeface="Wingdings"/>
              </a:rPr>
              <a:t> </a:t>
            </a:r>
            <a:r>
              <a:rPr lang="es-MX" sz="2400" dirty="0">
                <a:latin typeface="Arial Black" pitchFamily="34" charset="0"/>
              </a:rPr>
              <a:t>Como introducción vamos leyendo algunos dichos o declaraciones.</a:t>
            </a:r>
          </a:p>
          <a:p>
            <a:pPr>
              <a:buNone/>
            </a:pPr>
            <a:r>
              <a:rPr lang="es-MX" sz="2400" i="1" dirty="0">
                <a:latin typeface="Arial Black" pitchFamily="34" charset="0"/>
              </a:rPr>
              <a:t> </a:t>
            </a:r>
            <a:r>
              <a:rPr lang="es-MX" sz="2400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= </a:t>
            </a:r>
            <a:r>
              <a:rPr lang="es-MX" sz="2400" i="1" dirty="0">
                <a:latin typeface="Arial Black" pitchFamily="34" charset="0"/>
              </a:rPr>
              <a:t>“Recuerda,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HOY</a:t>
            </a:r>
            <a:r>
              <a:rPr lang="es-MX" sz="2400" i="1" dirty="0">
                <a:latin typeface="Arial Black" pitchFamily="34" charset="0"/>
              </a:rPr>
              <a:t> es el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</a:t>
            </a:r>
            <a:r>
              <a:rPr lang="es-ES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Ñ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ANA </a:t>
            </a:r>
            <a:r>
              <a:rPr lang="es-MX" sz="2400" i="1" dirty="0">
                <a:latin typeface="Arial Black" pitchFamily="34" charset="0"/>
              </a:rPr>
              <a:t>por el cual  te preocupabas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AYER</a:t>
            </a:r>
            <a:r>
              <a:rPr lang="es-MX" sz="2400" i="1" dirty="0">
                <a:latin typeface="Arial Black" pitchFamily="34" charset="0"/>
              </a:rPr>
              <a:t>”</a:t>
            </a:r>
          </a:p>
          <a:p>
            <a:pPr>
              <a:buNone/>
            </a:pPr>
            <a:r>
              <a:rPr lang="es-MX" sz="2400" i="1" dirty="0">
                <a:latin typeface="Arial Black" pitchFamily="34" charset="0"/>
              </a:rPr>
              <a:t>  </a:t>
            </a:r>
            <a:r>
              <a:rPr lang="es-MX" sz="24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=</a:t>
            </a:r>
            <a:r>
              <a:rPr lang="es-MX" sz="2400" i="1" dirty="0">
                <a:latin typeface="Arial Black" pitchFamily="34" charset="0"/>
              </a:rPr>
              <a:t> “Nunca arruines el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HOY</a:t>
            </a:r>
            <a:r>
              <a:rPr lang="es-MX" sz="2400" i="1" dirty="0">
                <a:latin typeface="Arial Black" pitchFamily="34" charset="0"/>
              </a:rPr>
              <a:t> con culpas de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AYER</a:t>
            </a:r>
            <a:r>
              <a:rPr lang="es-MX" sz="2400" i="1" dirty="0">
                <a:latin typeface="Arial Black" pitchFamily="34" charset="0"/>
              </a:rPr>
              <a:t> ni con dudas de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</a:t>
            </a:r>
            <a:r>
              <a:rPr lang="es-ES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Ñ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ANA</a:t>
            </a:r>
            <a:r>
              <a:rPr lang="es-MX" sz="2400" i="1" dirty="0">
                <a:latin typeface="Arial Black" pitchFamily="34" charset="0"/>
              </a:rPr>
              <a:t>”</a:t>
            </a:r>
          </a:p>
          <a:p>
            <a:pPr>
              <a:buNone/>
            </a:pPr>
            <a:r>
              <a:rPr lang="es-MX" sz="2400" i="1" dirty="0">
                <a:latin typeface="Arial Black" pitchFamily="34" charset="0"/>
              </a:rPr>
              <a:t>  </a:t>
            </a:r>
            <a:r>
              <a:rPr lang="es-MX" sz="24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=</a:t>
            </a:r>
            <a:r>
              <a:rPr lang="es-MX" sz="2400" i="1" dirty="0">
                <a:latin typeface="Arial Black" pitchFamily="34" charset="0"/>
              </a:rPr>
              <a:t> El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AYER</a:t>
            </a:r>
            <a:r>
              <a:rPr lang="es-MX" sz="2400" i="1" dirty="0">
                <a:latin typeface="Arial Black" pitchFamily="34" charset="0"/>
              </a:rPr>
              <a:t> es historia, el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</a:t>
            </a:r>
            <a:r>
              <a:rPr lang="es-ES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Ñ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ANA </a:t>
            </a:r>
            <a:r>
              <a:rPr lang="es-MX" sz="2400" i="1" dirty="0">
                <a:latin typeface="Arial Black" pitchFamily="34" charset="0"/>
              </a:rPr>
              <a:t>es un misterio pero el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HOY</a:t>
            </a:r>
            <a:r>
              <a:rPr lang="es-MX" sz="2400" i="1" dirty="0">
                <a:latin typeface="Arial Black" pitchFamily="34" charset="0"/>
              </a:rPr>
              <a:t> es un regalo por eso se llama </a:t>
            </a:r>
            <a:r>
              <a:rPr lang="es-MX" sz="24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 PRESENTE</a:t>
            </a:r>
            <a:r>
              <a:rPr lang="es-MX" sz="2400" i="1" dirty="0">
                <a:latin typeface="Arial Black" pitchFamily="34" charset="0"/>
              </a:rPr>
              <a:t>”</a:t>
            </a:r>
            <a:r>
              <a:rPr lang="es-MX" sz="2400" dirty="0"/>
              <a:t> </a:t>
            </a:r>
          </a:p>
          <a:p>
            <a:pPr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</a:t>
            </a:r>
            <a:r>
              <a:rPr lang="es-MX" sz="2400" dirty="0">
                <a:latin typeface="Arial Black" pitchFamily="34" charset="0"/>
                <a:sym typeface="Wingdings"/>
              </a:rPr>
              <a:t> </a:t>
            </a:r>
            <a:r>
              <a:rPr lang="es-MX" sz="2400" dirty="0">
                <a:latin typeface="Arial Black" pitchFamily="34" charset="0"/>
              </a:rPr>
              <a:t>Hay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dos días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MX" sz="2400" dirty="0">
                <a:latin typeface="Arial Black" pitchFamily="34" charset="0"/>
              </a:rPr>
              <a:t>en cada semana por lo cual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no deberíamos preocuparnos</a:t>
            </a:r>
            <a:r>
              <a:rPr lang="es-MX" sz="2400" dirty="0">
                <a:latin typeface="Arial Black" pitchFamily="34" charset="0"/>
              </a:rPr>
              <a:t>.</a:t>
            </a:r>
            <a:endParaRPr lang="es-MX" sz="2400" i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943600"/>
          </a:xfrm>
          <a:solidFill>
            <a:srgbClr val="FFFFB3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</a:t>
            </a:r>
            <a:r>
              <a:rPr lang="es-MX" sz="2400" dirty="0">
                <a:latin typeface="Arial Black" pitchFamily="34" charset="0"/>
                <a:sym typeface="Wingdings"/>
              </a:rPr>
              <a:t> </a:t>
            </a:r>
            <a:r>
              <a:rPr lang="es-ES" sz="2400" dirty="0">
                <a:latin typeface="Arial Black" pitchFamily="34" charset="0"/>
              </a:rPr>
              <a:t>Uno es el </a:t>
            </a:r>
            <a:r>
              <a:rPr lang="es-ES" sz="240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AYER</a:t>
            </a:r>
            <a:r>
              <a:rPr lang="es-ES" sz="2400" dirty="0">
                <a:latin typeface="Arial Black" pitchFamily="34" charset="0"/>
              </a:rPr>
              <a:t>, con sus éxitos y fallas.        El </a:t>
            </a:r>
            <a:r>
              <a:rPr lang="es-E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AYER</a:t>
            </a:r>
            <a:r>
              <a:rPr lang="es-ES" sz="2400" dirty="0">
                <a:latin typeface="Arial Black" pitchFamily="34" charset="0"/>
              </a:rPr>
              <a:t> ha pasado para siempre y esta fuera de nuestro control.</a:t>
            </a:r>
          </a:p>
          <a:p>
            <a:pPr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</a:t>
            </a:r>
            <a:r>
              <a:rPr lang="es-MX" sz="2400" dirty="0">
                <a:latin typeface="Arial Black" pitchFamily="34" charset="0"/>
                <a:sym typeface="Wingdings"/>
              </a:rPr>
              <a:t> </a:t>
            </a:r>
            <a:r>
              <a:rPr lang="es-ES" sz="2400" dirty="0">
                <a:latin typeface="Arial Black" pitchFamily="34" charset="0"/>
              </a:rPr>
              <a:t>El otro es </a:t>
            </a:r>
            <a:r>
              <a:rPr lang="es-E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MAÑANA</a:t>
            </a:r>
            <a:r>
              <a:rPr lang="es-ES" sz="2400" dirty="0">
                <a:latin typeface="Arial Black" pitchFamily="34" charset="0"/>
              </a:rPr>
              <a:t>. Para nosotros </a:t>
            </a:r>
            <a:r>
              <a:rPr lang="es-E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MAÑANA</a:t>
            </a:r>
            <a:r>
              <a:rPr lang="es-ES" sz="2400" dirty="0">
                <a:latin typeface="Arial Black" pitchFamily="34" charset="0"/>
              </a:rPr>
              <a:t>  aún ha nacido. </a:t>
            </a:r>
          </a:p>
          <a:p>
            <a:pPr>
              <a:buNone/>
            </a:pPr>
            <a:r>
              <a:rPr lang="es-MX" sz="240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</a:t>
            </a:r>
            <a:r>
              <a:rPr lang="es-MX" sz="2400" dirty="0">
                <a:latin typeface="Arial Black" pitchFamily="34" charset="0"/>
                <a:sym typeface="Wingdings"/>
              </a:rPr>
              <a:t> </a:t>
            </a:r>
            <a:r>
              <a:rPr lang="es-ES" sz="2400" dirty="0">
                <a:latin typeface="Arial Black" pitchFamily="34" charset="0"/>
              </a:rPr>
              <a:t>Esto nos deja un solo día –</a:t>
            </a:r>
            <a:r>
              <a:rPr lang="es-E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HOY</a:t>
            </a:r>
          </a:p>
          <a:p>
            <a:pPr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</a:t>
            </a:r>
            <a:r>
              <a:rPr lang="es-MX" sz="2400" dirty="0">
                <a:latin typeface="Arial Black" pitchFamily="34" charset="0"/>
                <a:sym typeface="Wingdings"/>
              </a:rPr>
              <a:t> </a:t>
            </a:r>
            <a:r>
              <a:rPr lang="es-ES" sz="2400" dirty="0">
                <a:latin typeface="Arial Black" pitchFamily="34" charset="0"/>
              </a:rPr>
              <a:t>Muchos de los problemas físicos y mentales que sufre la gente es porque </a:t>
            </a:r>
            <a:r>
              <a:rPr lang="es-ES" sz="24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(1) </a:t>
            </a:r>
            <a:r>
              <a:rPr lang="es-E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viven</a:t>
            </a:r>
            <a:r>
              <a:rPr lang="es-ES" sz="2400" dirty="0">
                <a:latin typeface="Arial Black" pitchFamily="34" charset="0"/>
              </a:rPr>
              <a:t> en lo que </a:t>
            </a:r>
            <a:r>
              <a:rPr lang="es-MX" sz="2400" dirty="0">
                <a:latin typeface="Arial Black" pitchFamily="34" charset="0"/>
              </a:rPr>
              <a:t>aconteció</a:t>
            </a:r>
            <a:r>
              <a:rPr lang="es-ES" sz="2400" dirty="0">
                <a:latin typeface="Arial Black" pitchFamily="34" charset="0"/>
              </a:rPr>
              <a:t> </a:t>
            </a:r>
            <a:r>
              <a:rPr lang="es-E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AYER</a:t>
            </a:r>
            <a:r>
              <a:rPr lang="es-ES" sz="2400" dirty="0">
                <a:latin typeface="Arial Black" pitchFamily="34" charset="0"/>
              </a:rPr>
              <a:t> o </a:t>
            </a:r>
            <a:r>
              <a:rPr lang="es-ES" sz="24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(2) </a:t>
            </a:r>
            <a:r>
              <a:rPr lang="es-ES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viven</a:t>
            </a:r>
            <a:r>
              <a:rPr lang="es-ES" sz="2400" dirty="0">
                <a:latin typeface="Arial Black" pitchFamily="34" charset="0"/>
              </a:rPr>
              <a:t> en el temor  de lo que </a:t>
            </a:r>
            <a:r>
              <a:rPr lang="es-MX" sz="2400" dirty="0">
                <a:latin typeface="Arial Black" pitchFamily="34" charset="0"/>
              </a:rPr>
              <a:t>traería </a:t>
            </a:r>
            <a:r>
              <a:rPr lang="es-E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MAÑANA</a:t>
            </a:r>
            <a:r>
              <a:rPr lang="es-ES" sz="2400" dirty="0">
                <a:latin typeface="Arial Black" pitchFamily="34" charset="0"/>
              </a:rPr>
              <a:t> </a:t>
            </a:r>
          </a:p>
          <a:p>
            <a:pPr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</a:t>
            </a:r>
            <a:r>
              <a:rPr lang="es-MX" sz="2400" dirty="0">
                <a:latin typeface="Arial Black" pitchFamily="34" charset="0"/>
                <a:sym typeface="Wingdings"/>
              </a:rPr>
              <a:t> </a:t>
            </a:r>
            <a:r>
              <a:rPr lang="es-ES" sz="2400" dirty="0">
                <a:latin typeface="Arial Black" pitchFamily="34" charset="0"/>
              </a:rPr>
              <a:t>Estas palabras, </a:t>
            </a:r>
            <a:r>
              <a:rPr lang="es-E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AYER</a:t>
            </a:r>
            <a:r>
              <a:rPr lang="es-ES" sz="2400" dirty="0">
                <a:latin typeface="Arial Black" pitchFamily="34" charset="0"/>
              </a:rPr>
              <a:t>, </a:t>
            </a:r>
            <a:r>
              <a:rPr lang="es-E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HOY</a:t>
            </a:r>
            <a:r>
              <a:rPr lang="es-ES" sz="2400" dirty="0">
                <a:latin typeface="Arial Black" pitchFamily="34" charset="0"/>
              </a:rPr>
              <a:t> y </a:t>
            </a:r>
            <a:r>
              <a:rPr lang="es-E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MAÑAN</a:t>
            </a:r>
            <a:r>
              <a:rPr lang="es-ES" sz="2400" dirty="0">
                <a:latin typeface="Arial Black" pitchFamily="34" charset="0"/>
              </a:rPr>
              <a:t>A </a:t>
            </a:r>
            <a:r>
              <a:rPr lang="es-MX" sz="2400" dirty="0">
                <a:latin typeface="Arial Black" pitchFamily="34" charset="0"/>
              </a:rPr>
              <a:t>a veces </a:t>
            </a:r>
            <a:r>
              <a:rPr lang="es-ES" sz="2400" dirty="0">
                <a:latin typeface="Arial Black" pitchFamily="34" charset="0"/>
              </a:rPr>
              <a:t>se refieren como el </a:t>
            </a:r>
            <a:r>
              <a:rPr lang="es-E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PASADO</a:t>
            </a:r>
            <a:r>
              <a:rPr lang="es-ES" sz="2400" dirty="0">
                <a:latin typeface="Arial Black" pitchFamily="34" charset="0"/>
              </a:rPr>
              <a:t>, </a:t>
            </a:r>
            <a:r>
              <a:rPr lang="es-E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PRESENTE</a:t>
            </a:r>
            <a:r>
              <a:rPr lang="es-ES" sz="2400" dirty="0">
                <a:latin typeface="Arial Black" pitchFamily="34" charset="0"/>
              </a:rPr>
              <a:t> y </a:t>
            </a:r>
            <a:r>
              <a:rPr lang="es-ES" sz="2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FUTURO</a:t>
            </a:r>
            <a:r>
              <a:rPr lang="es-ES" sz="2400" dirty="0">
                <a:latin typeface="Arial Black" pitchFamily="34" charset="0"/>
              </a:rPr>
              <a:t>.</a:t>
            </a:r>
          </a:p>
          <a:p>
            <a:pPr>
              <a:buNone/>
            </a:pPr>
            <a:r>
              <a:rPr lang="es-ES" sz="2400" dirty="0">
                <a:latin typeface="Arial Black" pitchFamily="34" charset="0"/>
              </a:rPr>
              <a:t>        Con esto vamos considerando el tema…</a:t>
            </a:r>
            <a:endParaRPr lang="en-US" sz="2400" dirty="0"/>
          </a:p>
          <a:p>
            <a:pPr>
              <a:buNone/>
            </a:pPr>
            <a:endParaRPr lang="es-ES" sz="2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http://protestantedigital.com/upload/imagenes/65393_N_08-02-14-8-41-15.jpe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096" y="304800"/>
            <a:ext cx="8651304" cy="6324600"/>
          </a:xfrm>
          <a:prstGeom prst="rect">
            <a:avLst/>
          </a:prstGeom>
          <a:noFill/>
        </p:spPr>
      </p:pic>
      <p:sp>
        <p:nvSpPr>
          <p:cNvPr id="3" name="Rounded Rectangle 2"/>
          <p:cNvSpPr/>
          <p:nvPr/>
        </p:nvSpPr>
        <p:spPr>
          <a:xfrm>
            <a:off x="5029200" y="1066800"/>
            <a:ext cx="2743200" cy="7620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124200" y="2971800"/>
            <a:ext cx="3276600" cy="7620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905000" y="4876800"/>
            <a:ext cx="2209800" cy="7620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953000" y="914400"/>
            <a:ext cx="270003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>
                <a:ln w="5715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AYER</a:t>
            </a:r>
            <a:endParaRPr lang="en-US" sz="6600" b="1" cap="none" spc="0" dirty="0">
              <a:ln w="5715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57600" y="2819400"/>
            <a:ext cx="2196692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>
                <a:ln w="57150">
                  <a:solidFill>
                    <a:schemeClr val="tx1"/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HOY</a:t>
            </a:r>
            <a:endParaRPr lang="en-US" sz="6600" b="1" cap="none" spc="0" dirty="0">
              <a:ln w="57150">
                <a:solidFill>
                  <a:schemeClr val="tx1"/>
                </a:solidFill>
              </a:ln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71876" y="4724400"/>
            <a:ext cx="436183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dirty="0">
                <a:ln w="57150">
                  <a:solidFill>
                    <a:schemeClr val="tx1"/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</a:t>
            </a:r>
            <a:r>
              <a:rPr lang="es-ES" sz="6600" b="1" dirty="0">
                <a:ln w="57150">
                  <a:solidFill>
                    <a:schemeClr val="tx1"/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Ñ</a:t>
            </a:r>
            <a:r>
              <a:rPr lang="en-US" sz="6600" b="1" dirty="0">
                <a:ln w="57150">
                  <a:solidFill>
                    <a:schemeClr val="tx1"/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ANA</a:t>
            </a:r>
            <a:endParaRPr lang="en-US" sz="6600" b="1" cap="none" spc="0" dirty="0">
              <a:ln w="57150">
                <a:solidFill>
                  <a:schemeClr val="tx1"/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MX" sz="26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</a:t>
            </a:r>
            <a:r>
              <a:rPr lang="es-MX" sz="2600" dirty="0">
                <a:latin typeface="Arial Black" pitchFamily="34" charset="0"/>
                <a:sym typeface="Wingdings"/>
              </a:rPr>
              <a:t> </a:t>
            </a:r>
            <a:r>
              <a:rPr lang="es-MX" sz="2600" dirty="0">
                <a:latin typeface="Arial Black" pitchFamily="34" charset="0"/>
              </a:rPr>
              <a:t>Algunos viven un vida miserable e infeliz porque viven “</a:t>
            </a:r>
            <a:r>
              <a:rPr lang="es-MX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pensando</a:t>
            </a:r>
            <a:r>
              <a:rPr lang="es-MX" sz="2600" dirty="0">
                <a:latin typeface="Arial Black" pitchFamily="34" charset="0"/>
              </a:rPr>
              <a:t>” en los errores, cuidados, fallas y equivocaciones del el </a:t>
            </a:r>
            <a:r>
              <a:rPr lang="es-MX" sz="2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AYER</a:t>
            </a:r>
          </a:p>
          <a:p>
            <a:pPr>
              <a:buNone/>
            </a:pPr>
            <a:r>
              <a:rPr lang="es-MX" sz="26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</a:t>
            </a:r>
            <a:r>
              <a:rPr lang="es-MX" sz="2600" dirty="0">
                <a:latin typeface="Arial Black" pitchFamily="34" charset="0"/>
                <a:sym typeface="Wingdings"/>
              </a:rPr>
              <a:t> </a:t>
            </a:r>
            <a:r>
              <a:rPr lang="es-MX" sz="2600" dirty="0">
                <a:latin typeface="Arial Black" pitchFamily="34" charset="0"/>
              </a:rPr>
              <a:t>¿Qué nos dice la Palabra de Dios sobre el </a:t>
            </a:r>
            <a:r>
              <a:rPr lang="es-MX" sz="2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AYER</a:t>
            </a:r>
            <a:r>
              <a:rPr lang="es-MX" sz="2600" dirty="0">
                <a:latin typeface="Arial Black" pitchFamily="34" charset="0"/>
              </a:rPr>
              <a:t>?</a:t>
            </a:r>
          </a:p>
          <a:p>
            <a:pPr>
              <a:buNone/>
            </a:pP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[1] </a:t>
            </a:r>
            <a:r>
              <a:rPr lang="es-MX" sz="26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ISA 43:18</a:t>
            </a:r>
            <a:r>
              <a:rPr lang="es-MX" sz="2600" dirty="0">
                <a:solidFill>
                  <a:srgbClr val="A50021"/>
                </a:solidFill>
                <a:latin typeface="Arial Black" pitchFamily="34" charset="0"/>
              </a:rPr>
              <a:t>.</a:t>
            </a:r>
          </a:p>
          <a:p>
            <a:pPr>
              <a:buNone/>
            </a:pPr>
            <a:r>
              <a:rPr lang="es-MX" sz="2600" dirty="0">
                <a:latin typeface="Arial Black" pitchFamily="34" charset="0"/>
              </a:rPr>
              <a:t>  Aquí Dios le dice a Israel que </a:t>
            </a:r>
            <a:r>
              <a:rPr lang="es-MX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no se acuerden ni piensen en lo pasad</a:t>
            </a:r>
            <a:r>
              <a:rPr lang="es-MX" sz="2600" u="sng" dirty="0">
                <a:latin typeface="Arial Black" pitchFamily="34" charset="0"/>
              </a:rPr>
              <a:t>o</a:t>
            </a:r>
            <a:r>
              <a:rPr lang="es-MX" sz="2600" dirty="0">
                <a:latin typeface="Arial Black" pitchFamily="34" charset="0"/>
              </a:rPr>
              <a:t> (</a:t>
            </a:r>
            <a:r>
              <a:rPr lang="es-MX" sz="26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AYER</a:t>
            </a:r>
            <a:r>
              <a:rPr lang="es-MX" sz="2600" dirty="0">
                <a:latin typeface="Arial Black" pitchFamily="34" charset="0"/>
              </a:rPr>
              <a:t>); El iba hacer cosas nuevas y mejores. Israel debería ver hacia adelante, no hacia atrás. </a:t>
            </a:r>
          </a:p>
          <a:p>
            <a:pPr>
              <a:buNone/>
            </a:pP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[2] </a:t>
            </a:r>
            <a:r>
              <a:rPr lang="es-MX" sz="26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FIL 3:13-14</a:t>
            </a:r>
          </a:p>
          <a:p>
            <a:pPr>
              <a:buNone/>
            </a:pPr>
            <a:r>
              <a:rPr lang="es-MX" sz="2600" dirty="0">
                <a:latin typeface="Arial Black" pitchFamily="34" charset="0"/>
              </a:rPr>
              <a:t>    = Pablo dice que </a:t>
            </a:r>
            <a:r>
              <a:rPr lang="es-MX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el olvida el </a:t>
            </a:r>
            <a:r>
              <a:rPr lang="es-MX" sz="26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AYER</a:t>
            </a:r>
            <a:r>
              <a:rPr lang="es-MX" sz="2600" dirty="0">
                <a:latin typeface="Arial Black" pitchFamily="34" charset="0"/>
              </a:rPr>
              <a:t> y sigue para lo que esta adelante.</a:t>
            </a:r>
          </a:p>
          <a:p>
            <a:pPr>
              <a:buNone/>
            </a:pPr>
            <a:endParaRPr lang="es-ES" sz="2400" dirty="0">
              <a:latin typeface="Arial Black" pitchFamily="34" charset="0"/>
            </a:endParaRPr>
          </a:p>
          <a:p>
            <a:pPr>
              <a:buNone/>
            </a:pPr>
            <a:endParaRPr lang="es-ES" sz="2400" dirty="0">
              <a:latin typeface="Arial Black" pitchFamily="34" charset="0"/>
            </a:endParaRPr>
          </a:p>
        </p:txBody>
      </p:sp>
      <p:pic>
        <p:nvPicPr>
          <p:cNvPr id="4" name="Picture 10" descr="http://protestantedigital.com/upload/imagenes/65393_N_08-02-14-8-41-15.jpe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48231" t="10308" r="10354" b="72958"/>
          <a:stretch>
            <a:fillRect/>
          </a:stretch>
        </p:blipFill>
        <p:spPr bwMode="auto">
          <a:xfrm>
            <a:off x="3048000" y="457200"/>
            <a:ext cx="2743200" cy="762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6" name="Rounded Rectangle 5"/>
          <p:cNvSpPr/>
          <p:nvPr/>
        </p:nvSpPr>
        <p:spPr>
          <a:xfrm>
            <a:off x="3048000" y="457200"/>
            <a:ext cx="2590800" cy="6096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124200" y="304800"/>
            <a:ext cx="2700035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AYER</a:t>
            </a:r>
            <a:endParaRPr lang="en-US" sz="6000" b="1" cap="none" spc="0" dirty="0">
              <a:ln w="1905"/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r>
              <a:rPr lang="es-ES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</a:t>
            </a:r>
            <a:r>
              <a:rPr lang="es-ES" sz="2800" dirty="0">
                <a:latin typeface="Arial Black" pitchFamily="34" charset="0"/>
                <a:sym typeface="Wingdings"/>
              </a:rPr>
              <a:t> </a:t>
            </a:r>
            <a:r>
              <a:rPr lang="es-ES" sz="2800" dirty="0">
                <a:latin typeface="Arial Black" pitchFamily="34" charset="0"/>
              </a:rPr>
              <a:t>Sin duda vamos a tener recuerdos, bueno y malos, pero hay que seguir adelante así como Pablo y no “</a:t>
            </a:r>
            <a:r>
              <a:rPr lang="es-E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vivir</a:t>
            </a:r>
            <a:r>
              <a:rPr lang="es-ES" sz="2800" dirty="0">
                <a:latin typeface="Arial Black" pitchFamily="34" charset="0"/>
              </a:rPr>
              <a:t>”  en el </a:t>
            </a:r>
            <a:r>
              <a:rPr lang="es-E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AYER</a:t>
            </a:r>
            <a:r>
              <a:rPr lang="es-ES" sz="2800" dirty="0">
                <a:latin typeface="Arial Black" pitchFamily="34" charset="0"/>
              </a:rPr>
              <a:t>. </a:t>
            </a:r>
          </a:p>
          <a:p>
            <a:pPr>
              <a:buNone/>
            </a:pPr>
            <a:r>
              <a:rPr lang="es-ES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</a:t>
            </a:r>
            <a:r>
              <a:rPr lang="es-ES" sz="2800" dirty="0">
                <a:latin typeface="Arial Black" pitchFamily="34" charset="0"/>
                <a:sym typeface="Wingdings"/>
              </a:rPr>
              <a:t> </a:t>
            </a:r>
            <a:r>
              <a:rPr lang="es-ES" sz="2800" dirty="0">
                <a:latin typeface="Arial Black" pitchFamily="34" charset="0"/>
              </a:rPr>
              <a:t>Todo lo bueno y lo malo de el </a:t>
            </a:r>
            <a:r>
              <a:rPr lang="es-E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AYER</a:t>
            </a:r>
            <a:r>
              <a:rPr lang="es-ES" sz="2800" dirty="0">
                <a:latin typeface="Arial Black" pitchFamily="34" charset="0"/>
              </a:rPr>
              <a:t> esta garbado en libro de nuestra vida!</a:t>
            </a:r>
          </a:p>
          <a:p>
            <a:pPr>
              <a:buNone/>
            </a:pPr>
            <a:r>
              <a:rPr lang="es-ES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</a:t>
            </a:r>
            <a:r>
              <a:rPr lang="es-ES" sz="2800" dirty="0">
                <a:latin typeface="Arial Black" pitchFamily="34" charset="0"/>
                <a:sym typeface="Wingdings"/>
              </a:rPr>
              <a:t> </a:t>
            </a:r>
            <a:r>
              <a:rPr lang="es-ES" sz="2800" dirty="0">
                <a:latin typeface="Arial Black" pitchFamily="34" charset="0"/>
              </a:rPr>
              <a:t>Jamás podremos regresar al </a:t>
            </a:r>
            <a:r>
              <a:rPr lang="es-E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AYER</a:t>
            </a:r>
            <a:r>
              <a:rPr lang="es-ES" sz="2800" dirty="0">
                <a:latin typeface="Arial Black" pitchFamily="34" charset="0"/>
              </a:rPr>
              <a:t> y hacer cambios o ajustes. </a:t>
            </a:r>
          </a:p>
          <a:p>
            <a:pPr>
              <a:buNone/>
            </a:pPr>
            <a:endParaRPr lang="es-ES" sz="2400" dirty="0">
              <a:latin typeface="Arial Black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http://protestantedigital.com/upload/imagenes/65393_N_08-02-14-8-41-15.jpe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9688" t="69383" r="46272" b="13466"/>
          <a:stretch>
            <a:fillRect/>
          </a:stretch>
        </p:blipFill>
        <p:spPr bwMode="auto">
          <a:xfrm>
            <a:off x="2590800" y="381000"/>
            <a:ext cx="3810000" cy="838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ounded Rectangle 5"/>
          <p:cNvSpPr/>
          <p:nvPr/>
        </p:nvSpPr>
        <p:spPr>
          <a:xfrm>
            <a:off x="2514600" y="457200"/>
            <a:ext cx="4114800" cy="6858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n w="3810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</a:t>
            </a:r>
            <a:r>
              <a:rPr lang="es-ES" sz="5400" b="1" dirty="0">
                <a:ln w="3810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Ñ</a:t>
            </a:r>
            <a:r>
              <a:rPr lang="en-US" sz="5400" b="1" dirty="0">
                <a:ln w="3810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ANA</a:t>
            </a:r>
            <a:endParaRPr lang="en-US" sz="5400" dirty="0">
              <a:ln w="38100">
                <a:solidFill>
                  <a:schemeClr val="tx1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  <a:solidFill>
            <a:schemeClr val="bg2"/>
          </a:solidFill>
          <a:ln w="381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sz="2400" dirty="0">
                <a:latin typeface="Arial Black" pitchFamily="34" charset="0"/>
                <a:sym typeface="Wingdings 3"/>
              </a:rPr>
              <a:t> </a:t>
            </a:r>
            <a:r>
              <a:rPr lang="es-MX" sz="2400" dirty="0">
                <a:latin typeface="Arial Black" pitchFamily="34" charset="0"/>
              </a:rPr>
              <a:t>Otros viven una vida llena de preocupaciones, inquietud, ansiedad y stress porque “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viven</a:t>
            </a:r>
            <a:r>
              <a:rPr lang="es-MX" sz="2400" dirty="0">
                <a:latin typeface="Arial Black" pitchFamily="34" charset="0"/>
              </a:rPr>
              <a:t>” en la incertidumbre de 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</a:t>
            </a:r>
            <a:r>
              <a:rPr lang="es-E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Ñ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ANA</a:t>
            </a:r>
            <a:r>
              <a:rPr lang="es-MX" sz="2400" dirty="0">
                <a:latin typeface="Arial Black" pitchFamily="34" charset="0"/>
              </a:rPr>
              <a:t>.  </a:t>
            </a:r>
          </a:p>
          <a:p>
            <a:pPr>
              <a:buNone/>
            </a:pPr>
            <a:r>
              <a:rPr lang="es-MX" sz="2400" dirty="0">
                <a:latin typeface="Arial Black" pitchFamily="34" charset="0"/>
                <a:sym typeface="Wingdings 3"/>
              </a:rPr>
              <a:t> </a:t>
            </a:r>
            <a:r>
              <a:rPr lang="es-MX" sz="2400" dirty="0">
                <a:latin typeface="Arial Black" pitchFamily="34" charset="0"/>
              </a:rPr>
              <a:t>Se “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mortifican</a:t>
            </a:r>
            <a:r>
              <a:rPr lang="es-MX" sz="2400" dirty="0">
                <a:latin typeface="Arial Black" pitchFamily="34" charset="0"/>
              </a:rPr>
              <a:t>” por los asuntos de 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</a:t>
            </a:r>
            <a:r>
              <a:rPr lang="es-E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Ñ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ANA </a:t>
            </a:r>
            <a:r>
              <a:rPr lang="es-MX" sz="2400" dirty="0">
                <a:latin typeface="Arial Black" pitchFamily="34" charset="0"/>
              </a:rPr>
              <a:t>al punto que se enferman y tienen que tomar medicamentos para los nervios, alta presión de sangre, estomago, dolor de cabeza, etc.</a:t>
            </a:r>
          </a:p>
          <a:p>
            <a:pPr>
              <a:buNone/>
            </a:pPr>
            <a:r>
              <a:rPr lang="es-MX" sz="2400" dirty="0">
                <a:latin typeface="Arial Black" pitchFamily="34" charset="0"/>
                <a:sym typeface="Wingdings 3"/>
              </a:rPr>
              <a:t> </a:t>
            </a:r>
            <a:r>
              <a:rPr lang="es-MX" sz="2400" dirty="0">
                <a:latin typeface="Arial Black" pitchFamily="34" charset="0"/>
              </a:rPr>
              <a:t>¿Qué dice Dios sobre el 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</a:t>
            </a:r>
            <a:r>
              <a:rPr lang="es-E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Ñ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ANA</a:t>
            </a:r>
            <a:r>
              <a:rPr lang="es-MX" sz="2400" dirty="0">
                <a:latin typeface="Arial Black" pitchFamily="34" charset="0"/>
              </a:rPr>
              <a:t>?</a:t>
            </a:r>
          </a:p>
          <a:p>
            <a:pPr>
              <a:buNone/>
            </a:pPr>
            <a:r>
              <a:rPr lang="es-MX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[1] </a:t>
            </a:r>
            <a:r>
              <a:rPr lang="es-MX" sz="2400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MT 6:34</a:t>
            </a:r>
          </a:p>
          <a:p>
            <a:pPr>
              <a:buNone/>
            </a:pPr>
            <a:r>
              <a:rPr lang="es-MX" sz="2400" dirty="0">
                <a:latin typeface="Arial Black" pitchFamily="34" charset="0"/>
              </a:rPr>
              <a:t> 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No debemos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afanarnos</a:t>
            </a:r>
            <a:r>
              <a:rPr lang="es-MX" sz="2400" dirty="0">
                <a:latin typeface="Arial Black" pitchFamily="34" charset="0"/>
              </a:rPr>
              <a:t> por el 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</a:t>
            </a:r>
            <a:r>
              <a:rPr lang="es-E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Ñ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ANA</a:t>
            </a:r>
            <a:r>
              <a:rPr lang="es-MX" sz="2400" dirty="0">
                <a:latin typeface="Arial Black" pitchFamily="34" charset="0"/>
              </a:rPr>
              <a:t>. </a:t>
            </a:r>
          </a:p>
          <a:p>
            <a:pPr>
              <a:buNone/>
            </a:pPr>
            <a:r>
              <a:rPr lang="es-MX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[2] </a:t>
            </a:r>
            <a:r>
              <a:rPr lang="es-MX" sz="24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PROV 27:1</a:t>
            </a:r>
          </a:p>
          <a:p>
            <a:pPr>
              <a:buNone/>
            </a:pPr>
            <a:r>
              <a:rPr lang="es-MX" sz="2400" dirty="0">
                <a:latin typeface="Arial Black" pitchFamily="34" charset="0"/>
              </a:rPr>
              <a:t>  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No debemos de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jactarnos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s-MX" sz="2400" dirty="0">
                <a:latin typeface="Arial Black" pitchFamily="34" charset="0"/>
              </a:rPr>
              <a:t>de 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</a:t>
            </a:r>
            <a:r>
              <a:rPr lang="es-E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Ñ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ANA</a:t>
            </a:r>
            <a:r>
              <a:rPr lang="es-MX" sz="2400" dirty="0">
                <a:latin typeface="Arial Black" pitchFamily="34" charset="0"/>
              </a:rPr>
              <a:t>.</a:t>
            </a:r>
          </a:p>
          <a:p>
            <a:pPr>
              <a:buNone/>
            </a:pPr>
            <a:endParaRPr lang="es-MX" sz="2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[3]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STG 4:13-14</a:t>
            </a:r>
          </a:p>
          <a:p>
            <a:pPr>
              <a:buNone/>
            </a:pPr>
            <a:r>
              <a:rPr lang="es-MX" sz="2800" dirty="0">
                <a:latin typeface="Arial Black" pitchFamily="34" charset="0"/>
              </a:rPr>
              <a:t>  = No debemos vivir como si estamos seguros del </a:t>
            </a:r>
            <a:r>
              <a:rPr lang="es-MX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MAÑANA</a:t>
            </a:r>
            <a:r>
              <a:rPr lang="es-MX" sz="2800" dirty="0">
                <a:latin typeface="Arial Black" pitchFamily="34" charset="0"/>
              </a:rPr>
              <a:t>. A nadie se le promete el </a:t>
            </a:r>
            <a:r>
              <a:rPr lang="es-MX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MAÑANA</a:t>
            </a:r>
            <a:r>
              <a:rPr lang="es-MX" sz="2800" dirty="0">
                <a:latin typeface="Arial Black" pitchFamily="34" charset="0"/>
              </a:rPr>
              <a:t>! (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LC 12:15-20</a:t>
            </a:r>
            <a:r>
              <a:rPr lang="es-MX" sz="2800" dirty="0">
                <a:latin typeface="Arial Black" pitchFamily="34" charset="0"/>
              </a:rPr>
              <a:t>)</a:t>
            </a:r>
          </a:p>
          <a:p>
            <a:pPr>
              <a:buNone/>
            </a:pPr>
            <a:r>
              <a:rPr lang="es-MX" sz="2800" dirty="0">
                <a:latin typeface="Arial Black" pitchFamily="34" charset="0"/>
                <a:sym typeface="Wingdings 3"/>
              </a:rPr>
              <a:t>  = </a:t>
            </a:r>
            <a:r>
              <a:rPr lang="es-MX" sz="2800" dirty="0">
                <a:latin typeface="Arial Black" pitchFamily="34" charset="0"/>
              </a:rPr>
              <a:t>No debemos vivir en el </a:t>
            </a:r>
            <a:r>
              <a:rPr lang="es-MX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MAÑANA </a:t>
            </a:r>
            <a:r>
              <a:rPr lang="es-MX" sz="2800" dirty="0">
                <a:latin typeface="Arial Black" pitchFamily="34" charset="0"/>
              </a:rPr>
              <a:t>porque no sabemos si estaremos allí!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2"/>
              </a:rPr>
              <a:t></a:t>
            </a:r>
            <a:r>
              <a:rPr lang="es-MX" sz="2400" dirty="0">
                <a:latin typeface="Arial Black" pitchFamily="34" charset="0"/>
                <a:sym typeface="Wingdings 2"/>
              </a:rPr>
              <a:t> </a:t>
            </a:r>
            <a:r>
              <a:rPr lang="es-MX" sz="2400" dirty="0">
                <a:latin typeface="Arial Black" pitchFamily="34" charset="0"/>
              </a:rPr>
              <a:t>En vista de lo que hemos dicho el único día que tenemos disponible es 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HOY</a:t>
            </a:r>
            <a:r>
              <a:rPr lang="es-MX" sz="2400" dirty="0">
                <a:latin typeface="Arial Black" pitchFamily="34" charset="0"/>
              </a:rPr>
              <a:t>,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STG 4:13-14</a:t>
            </a:r>
          </a:p>
          <a:p>
            <a:pPr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2"/>
              </a:rPr>
              <a:t></a:t>
            </a:r>
            <a:r>
              <a:rPr lang="es-MX" sz="2400" dirty="0">
                <a:latin typeface="Arial Black" pitchFamily="34" charset="0"/>
                <a:sym typeface="Wingdings 2"/>
              </a:rPr>
              <a:t> </a:t>
            </a:r>
            <a:r>
              <a:rPr lang="es-MX" sz="2400" dirty="0">
                <a:latin typeface="Arial Black" pitchFamily="34" charset="0"/>
              </a:rPr>
              <a:t>Algunos no viven en el 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HOY</a:t>
            </a:r>
            <a:r>
              <a:rPr lang="es-MX" sz="2400" dirty="0">
                <a:latin typeface="Arial Black" pitchFamily="34" charset="0"/>
              </a:rPr>
              <a:t> sino pasan el día con asuntos relatos con el AYER y el MAÑANA. (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LC 12:15-20</a:t>
            </a:r>
            <a:r>
              <a:rPr lang="es-MX" sz="2400" dirty="0">
                <a:latin typeface="Arial Black" pitchFamily="34" charset="0"/>
              </a:rPr>
              <a:t>)</a:t>
            </a:r>
          </a:p>
          <a:p>
            <a:pPr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2"/>
              </a:rPr>
              <a:t></a:t>
            </a:r>
            <a:r>
              <a:rPr lang="es-MX" sz="2400" dirty="0">
                <a:latin typeface="Arial Black" pitchFamily="34" charset="0"/>
                <a:sym typeface="Wingdings 2"/>
              </a:rPr>
              <a:t> </a:t>
            </a:r>
            <a:r>
              <a:rPr lang="es-MX" sz="2400" dirty="0">
                <a:latin typeface="Arial Black" pitchFamily="34" charset="0"/>
              </a:rPr>
              <a:t>¿Qué nos dice el Señor sobre el 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HOY</a:t>
            </a:r>
            <a:r>
              <a:rPr lang="es-MX" sz="2400" dirty="0">
                <a:latin typeface="Arial Black" pitchFamily="34" charset="0"/>
              </a:rPr>
              <a:t>?</a:t>
            </a:r>
          </a:p>
          <a:p>
            <a:pPr>
              <a:buNone/>
            </a:pPr>
            <a:r>
              <a:rPr lang="es-MX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[1]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2 COR 6:2</a:t>
            </a:r>
          </a:p>
          <a:p>
            <a:pPr>
              <a:buNone/>
            </a:pPr>
            <a:r>
              <a:rPr lang="es-MX" sz="2400" dirty="0">
                <a:latin typeface="Arial Black" pitchFamily="34" charset="0"/>
              </a:rPr>
              <a:t>   En cuanto a la salvación, Dios dice que es 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HOY</a:t>
            </a:r>
            <a:r>
              <a:rPr lang="es-MX" sz="2400" dirty="0">
                <a:latin typeface="Arial Black" pitchFamily="34" charset="0"/>
              </a:rPr>
              <a:t>! (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FIL 2:12</a:t>
            </a:r>
            <a:r>
              <a:rPr lang="es-MX" sz="2400" dirty="0">
                <a:latin typeface="Arial Black" pitchFamily="34" charset="0"/>
              </a:rPr>
              <a:t>)</a:t>
            </a:r>
          </a:p>
          <a:p>
            <a:pPr>
              <a:buNone/>
            </a:pPr>
            <a:r>
              <a:rPr lang="es-MX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[2] </a:t>
            </a:r>
            <a:r>
              <a:rPr lang="es-MX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SAL 118:24</a:t>
            </a:r>
          </a:p>
          <a:p>
            <a:pPr>
              <a:buNone/>
            </a:pPr>
            <a:r>
              <a:rPr lang="es-MX" sz="2400" dirty="0">
                <a:latin typeface="Arial Black" pitchFamily="34" charset="0"/>
              </a:rPr>
              <a:t>    Dios quiere que nosotros gocemos del </a:t>
            </a:r>
            <a:r>
              <a:rPr lang="es-MX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HOY</a:t>
            </a:r>
            <a:r>
              <a:rPr lang="es-MX" sz="2400" dirty="0">
                <a:latin typeface="Arial Black" pitchFamily="34" charset="0"/>
              </a:rPr>
              <a:t> que El ha hecho.</a:t>
            </a:r>
          </a:p>
          <a:p>
            <a:pPr>
              <a:buNone/>
            </a:pPr>
            <a:endParaRPr lang="en-US" sz="2400" dirty="0">
              <a:latin typeface="Arial Black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895600" y="228600"/>
            <a:ext cx="2895600" cy="7620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276600" y="152400"/>
            <a:ext cx="219669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>
                <a:ln w="5715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HOY</a:t>
            </a:r>
            <a:endParaRPr lang="en-US" sz="6000" b="1" cap="none" spc="0" dirty="0">
              <a:ln w="5715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1158</TotalTime>
  <Words>821</Words>
  <Application>Microsoft Office PowerPoint</Application>
  <PresentationFormat>On-screen Show (4:3)</PresentationFormat>
  <Paragraphs>77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Calibri</vt:lpstr>
      <vt:lpstr>Office Theme</vt:lpstr>
      <vt:lpstr>3_Office Theme</vt:lpstr>
      <vt:lpstr>1_Default Design</vt:lpstr>
      <vt:lpstr>PowerPoint Presentation</vt:lpstr>
      <vt:lpstr>INTRODUCCIÓN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Luis</cp:lastModifiedBy>
  <cp:revision>15</cp:revision>
  <dcterms:created xsi:type="dcterms:W3CDTF">2015-07-28T19:51:41Z</dcterms:created>
  <dcterms:modified xsi:type="dcterms:W3CDTF">2021-03-05T16:21:54Z</dcterms:modified>
</cp:coreProperties>
</file>