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62" r:id="rId3"/>
    <p:sldId id="261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71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E6F68-7438-1842-A6EA-6EFC0FAB834D}" type="datetimeFigureOut">
              <a:rPr lang="es-ES_tradnl" smtClean="0"/>
              <a:t>26/07/2023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DB10-749D-5449-8A05-FDD2A187AE4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627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BAB47-FDF8-3359-935A-11D88D093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8CB4A2-DC8B-87D7-7010-AD15F300C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0438D-D522-BAED-B2AE-57628046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3646F5-A11B-2148-8E32-D40ECFEC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1C8492-20A2-7F19-E25F-35189246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51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9E3AA-8B03-A24A-B2F0-5764B778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997D6A-A860-6A68-8713-089A8CA0E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6D8EB-8BEA-A06F-DC98-1733290E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D716B-E701-20DE-9A5E-F9AB1F0A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E9A756-747C-AB10-ABCD-9BAB8FC7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95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FB154B-0CE0-647E-63EC-951BBBF6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B1AF8D-91DA-5F15-AA06-6CC02CD4D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CFD2C-0499-64C3-5704-224D98AD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CB47F0-044B-B695-CE56-6CE2B293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C8657B-CB0D-0E9E-A698-3E36E846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68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C068F-D210-D049-2A8E-1EE714CE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211FC-80A5-DBC0-0199-834B3180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59DD26-18D4-2F15-428A-56EAEA70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D33EE-901C-51CC-0341-403C9B9F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BE202D-262F-761A-87C6-148C8F65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35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45D95-363E-AD82-038C-B9EC826A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2694-346B-7761-8C08-0FADBF659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36C4D1-2B0B-BDB9-7347-2F6A879A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8EC4C-E22E-8A3F-4B36-43F4C000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153B13-24DE-4193-F317-E9975DBB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45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B804E-B20C-0F3E-7C87-700E2489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2B0E1-7836-7006-C380-2019CDD60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C1E151-C0E3-E87D-9BB2-3534D0EB3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6497FD-BA7B-945C-B493-F7BB97A3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917B3D-FC06-ACEC-E526-7C41AD0C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4FE650-E4FD-2BE6-67A3-7290AA15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6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B6732-B089-7513-2802-3769016A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FB9B0C-80D1-52DF-A14E-01DE0129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90C26E-649A-0750-A83D-48EDDD2C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26863A-9147-3780-0A39-22AD5863A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0C5DC9-A989-9A81-B1ED-BE0266172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5B1C96-CABC-60F1-E769-B7380E10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0FDA07-AE06-BFC0-0131-7B5359AC4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E8EB61-C483-33A3-7545-229289F95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95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8DABB-7A78-7CDD-D4AA-3F1986A7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D1AB0A-CE1E-E09A-02C9-4EEBABD3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F05D12-DC7D-EC23-3460-12EE70BF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966A72-BC72-D3D2-4058-11CD798B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90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4AE590-B5CD-3972-5BEB-8B702D45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369FEC-E65E-E1A4-64B1-460E4A9D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EACF35-9221-A7FE-8C80-3B62E49C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E367C-D44D-D81C-750E-545B3183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8D6C6-F529-6CDF-D930-7DBB5301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E58ACD-605C-DCAC-6953-DC3C74C5C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18C84-AF6C-E2FE-3530-730AE62E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04A00B-96D8-FFDA-7A7B-C40BAC5D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7AB2F5-FAC1-13F8-17E2-23E14937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587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52B3B-1DDA-963D-0256-2218F70F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DE8630-5D2E-0567-870E-3564B7A6E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90D1C9-2343-92F3-3871-AECB9CB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3AED3B-0466-7786-3CE9-7290BE09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9A37EF-B353-7033-BD3E-C889189B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C1D3F4-D091-DE93-FDE5-35D231F4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87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75F7B6-2A79-7FF0-108B-16EBA711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62C2FB-04DB-D036-F8DB-93571AB50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21435D-6090-27AD-9B12-7C267157C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0582-DE67-42A4-87BC-4E8CD9DC77C6}" type="datetimeFigureOut">
              <a:rPr lang="es-MX" smtClean="0"/>
              <a:t>26/07/2023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C7A16A-BCA6-3D08-D50D-AFFCF8C9D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04D506-FC4C-320D-9378-1E04C0CC3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7DEC-DCF8-4673-8FFA-213C905EE9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91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napsicologia.com/los-mitos-del-amor-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nesher.blogspot.com/2013/01/ponerse-deacuerdo-con-dio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amvin.org/es/2021/04/10/que-seria-de-mi-sin-tu-amor-seno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sfuegosdevesta.blogspot.com/2017/02/tras-las-revueltas-de-rom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s.wikipedia.org/wiki/Imperio_romano_de_Occiden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sporlaverdad-hequinterorios.blogspot.com/2015/01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esporlaverdad-hequinterorios.blogspot.com/2015/01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xhere.com/es/photo/1444843" TargetMode="External"/><Relationship Id="rId7" Type="http://schemas.openxmlformats.org/officeDocument/2006/relationships/hyperlink" Target="https://revistahumana.com/2020/08/18/amor-pareja-y-relacion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anyrgb.com/es/free-image-ybbrmg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elperfilmenoshumano.com/2010/11/10/copia-certificada-abbas-kiarostami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xhere.com/es/photo/1444843" TargetMode="External"/><Relationship Id="rId7" Type="http://schemas.openxmlformats.org/officeDocument/2006/relationships/hyperlink" Target="https://revistahumana.com/2020/08/18/amor-pareja-y-relacion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s://www.anyrgb.com/es/free-image-ybbrmg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s://elperfilmenoshumano.com/2010/11/10/copia-certificada-abbas-kiarostam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montandoalapili.com/category/vivir-en-parej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tianosunidosonline.blogspot.com/2012/02/conoce-al-enemigo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Dibujo de la tierra&#10;&#10;Descripción generada automáticamente con confianza baja">
            <a:extLst>
              <a:ext uri="{FF2B5EF4-FFF2-40B4-BE49-F238E27FC236}">
                <a16:creationId xmlns:a16="http://schemas.microsoft.com/office/drawing/2014/main" id="{53CD1BFF-EF6A-2D10-7705-8D54D6D82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76" b="131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64FA62C-DECE-1C82-04AB-3CDFE493F86D}"/>
              </a:ext>
            </a:extLst>
          </p:cNvPr>
          <p:cNvSpPr txBox="1"/>
          <p:nvPr/>
        </p:nvSpPr>
        <p:spPr>
          <a:xfrm>
            <a:off x="411924" y="1843950"/>
            <a:ext cx="11368151" cy="3170099"/>
          </a:xfrm>
          <a:prstGeom prst="rect">
            <a:avLst/>
          </a:prstGeom>
          <a:noFill/>
          <a:effectLst>
            <a:outerShdw blurRad="76200" dist="76200" dir="5400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0000" b="1" i="1">
                <a:solidFill>
                  <a:srgbClr val="FF0000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Dios es amor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559487" y="6177984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i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1Juan 4:8</a:t>
            </a:r>
            <a:endParaRPr lang="es-ES_tradnl" sz="2400" i="1" dirty="0"/>
          </a:p>
        </p:txBody>
      </p:sp>
    </p:spTree>
    <p:extLst>
      <p:ext uri="{BB962C8B-B14F-4D97-AF65-F5344CB8AC3E}">
        <p14:creationId xmlns:p14="http://schemas.microsoft.com/office/powerpoint/2010/main" val="3510231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D536F09-F280-7D7E-E606-6149B79E6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147" b="1152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993F87-F604-1126-8B43-79FAA08AEABF}"/>
              </a:ext>
            </a:extLst>
          </p:cNvPr>
          <p:cNvSpPr txBox="1"/>
          <p:nvPr/>
        </p:nvSpPr>
        <p:spPr>
          <a:xfrm>
            <a:off x="384175" y="238243"/>
            <a:ext cx="11468100" cy="6980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200" b="1" dirty="0">
                <a:solidFill>
                  <a:srgbClr val="FFFF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4) </a:t>
            </a:r>
            <a:r>
              <a:rPr lang="es-ES_tradnl" sz="3200" b="1" dirty="0">
                <a:solidFill>
                  <a:srgbClr val="00FD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El amor de Dios, practicado en los creyentes actúa para bien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8C120-211B-0FF2-DE9B-067A52B5F21D}"/>
              </a:ext>
            </a:extLst>
          </p:cNvPr>
          <p:cNvSpPr txBox="1"/>
          <p:nvPr/>
        </p:nvSpPr>
        <p:spPr>
          <a:xfrm>
            <a:off x="533399" y="936517"/>
            <a:ext cx="11296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FDFF"/>
                </a:solidFill>
                <a:latin typeface="Amasis MT Pro Medium" panose="02040604050005020304" pitchFamily="18" charset="0"/>
              </a:rPr>
              <a:t>Romanos 8:38,39      </a:t>
            </a:r>
            <a:r>
              <a:rPr lang="es-MX" sz="2800" dirty="0">
                <a:latin typeface="Amasis MT Pro Medium" panose="02040604050005020304" pitchFamily="18" charset="0"/>
              </a:rPr>
              <a:t>Porque estoy convencido de que ni la muerte, ni la vida, ni ángeles, ni principados, ni lo presente, ni lo por venir, ni los poderes, </a:t>
            </a:r>
          </a:p>
          <a:p>
            <a:r>
              <a:rPr lang="es-MX" sz="2800" b="1" dirty="0">
                <a:solidFill>
                  <a:srgbClr val="00FDFF"/>
                </a:solidFill>
                <a:latin typeface="Amasis MT Pro Medium" panose="02040604050005020304" pitchFamily="18" charset="0"/>
              </a:rPr>
              <a:t>39</a:t>
            </a:r>
            <a:r>
              <a:rPr lang="es-MX" sz="2800" dirty="0">
                <a:latin typeface="Amasis MT Pro Medium" panose="02040604050005020304" pitchFamily="18" charset="0"/>
              </a:rPr>
              <a:t>      ni lo alto, ni lo profundo, ni ninguna otra cosa creada nos podrá separar del amor de Dios que es en Cristo Jesús Señor nuestro.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1FC584-D401-9E84-6B86-5F12BA9CF95E}"/>
              </a:ext>
            </a:extLst>
          </p:cNvPr>
          <p:cNvSpPr txBox="1"/>
          <p:nvPr/>
        </p:nvSpPr>
        <p:spPr>
          <a:xfrm>
            <a:off x="419099" y="2992764"/>
            <a:ext cx="1141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Ni aun la muerte lograría separación entre Dios y el creyente</a:t>
            </a:r>
          </a:p>
          <a:p>
            <a:endParaRPr lang="es-MX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B326DB-FC51-7D2B-0B75-FAA564373D45}"/>
              </a:ext>
            </a:extLst>
          </p:cNvPr>
          <p:cNvSpPr txBox="1"/>
          <p:nvPr/>
        </p:nvSpPr>
        <p:spPr>
          <a:xfrm>
            <a:off x="701676" y="4008657"/>
            <a:ext cx="10788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>
                <a:solidFill>
                  <a:srgbClr val="FFFF00"/>
                </a:solidFill>
                <a:latin typeface="Amasis MT Pro Medium" panose="02040604050005020304" pitchFamily="18" charset="0"/>
              </a:rPr>
              <a:t>La vida del creyente es una vida de comunión con Dios.</a:t>
            </a:r>
          </a:p>
          <a:p>
            <a:pPr algn="ctr"/>
            <a:endParaRPr lang="es-MX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1FDAAB-8B68-5EF6-034B-9A97296ABCDB}"/>
              </a:ext>
            </a:extLst>
          </p:cNvPr>
          <p:cNvSpPr txBox="1"/>
          <p:nvPr/>
        </p:nvSpPr>
        <p:spPr>
          <a:xfrm>
            <a:off x="476248" y="4704198"/>
            <a:ext cx="11410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El tiempo,  presente  con sus problemas, el futuro con sus presagios -- nada puede hacer para separarnos del </a:t>
            </a:r>
            <a:r>
              <a:rPr lang="es-MX" sz="3600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masis MT Pro Medium" panose="02040604050005020304" pitchFamily="18" charset="0"/>
              </a:rPr>
              <a:t>grande y profundo amor con que Dios en Cristo nos ama</a:t>
            </a:r>
            <a:r>
              <a:rPr lang="es-MX" sz="36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0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1C015C-8650-2C2E-A148-A0E485F28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5" b="4195"/>
          <a:stretch/>
        </p:blipFill>
        <p:spPr>
          <a:xfrm>
            <a:off x="-3047" y="0"/>
            <a:ext cx="12191999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1D7AD7-0A50-C58B-37E7-EA76F21FF9E5}"/>
              </a:ext>
            </a:extLst>
          </p:cNvPr>
          <p:cNvSpPr txBox="1"/>
          <p:nvPr/>
        </p:nvSpPr>
        <p:spPr>
          <a:xfrm>
            <a:off x="2666206" y="63313"/>
            <a:ext cx="7163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masis MT Pro Black" panose="02040A04050005020304" pitchFamily="18" charset="0"/>
              </a:rPr>
              <a:t>* </a:t>
            </a:r>
            <a:r>
              <a:rPr lang="es-MX" sz="6000">
                <a:solidFill>
                  <a:schemeClr val="bg1"/>
                </a:solidFill>
                <a:effectLst>
                  <a:glow rad="127000">
                    <a:schemeClr val="accent2">
                      <a:lumMod val="50000"/>
                    </a:schemeClr>
                  </a:glow>
                </a:effectLst>
                <a:latin typeface="Amasis MT Pro Black" panose="02040A04050005020304" pitchFamily="18" charset="0"/>
              </a:rPr>
              <a:t>Amados para amar </a:t>
            </a:r>
            <a:r>
              <a:rPr lang="es-MX" sz="600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masis MT Pro Black" panose="02040A04050005020304" pitchFamily="18" charset="0"/>
              </a:rPr>
              <a:t>*</a:t>
            </a:r>
            <a:endParaRPr lang="es-MX" sz="6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CB38A1-7CB2-1789-D8B2-A25D3C387B8F}"/>
              </a:ext>
            </a:extLst>
          </p:cNvPr>
          <p:cNvSpPr txBox="1"/>
          <p:nvPr/>
        </p:nvSpPr>
        <p:spPr>
          <a:xfrm>
            <a:off x="509586" y="933114"/>
            <a:ext cx="11349038" cy="646331"/>
          </a:xfrm>
          <a:prstGeom prst="rect">
            <a:avLst/>
          </a:prstGeom>
          <a:noFill/>
          <a:effectLst>
            <a:outerShdw blurRad="76200" dist="762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effectLst>
                  <a:glow rad="63500">
                    <a:srgbClr val="C00000"/>
                  </a:glow>
                  <a:outerShdw blurRad="50800" dist="50800" dir="5400000" algn="ctr" rotWithShape="0">
                    <a:srgbClr val="C00000">
                      <a:alpha val="89000"/>
                    </a:srgbClr>
                  </a:outerShdw>
                </a:effectLst>
                <a:latin typeface="Amasis MT Pro Black" panose="02040A04050005020304" pitchFamily="18" charset="0"/>
              </a:rPr>
              <a:t>1)</a:t>
            </a:r>
            <a:r>
              <a:rPr lang="es-MX" sz="3600" dirty="0">
                <a:solidFill>
                  <a:srgbClr val="FFFF00"/>
                </a:solidFill>
                <a:effectLst>
                  <a:glow rad="63500">
                    <a:srgbClr val="C00000"/>
                  </a:glow>
                  <a:outerShdw blurRad="50800" dist="50800" dir="5400000" algn="ctr" rotWithShape="0">
                    <a:srgbClr val="C00000">
                      <a:alpha val="89000"/>
                    </a:srgbClr>
                  </a:outerShdw>
                </a:effectLst>
                <a:latin typeface="Amasis MT Pro Black" panose="02040A04050005020304" pitchFamily="18" charset="0"/>
              </a:rPr>
              <a:t> Un acto único de amor, un regalo, el Hijo de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F8A2B7-3FD5-0C2F-C4EF-2223061FB92D}"/>
              </a:ext>
            </a:extLst>
          </p:cNvPr>
          <p:cNvSpPr txBox="1"/>
          <p:nvPr/>
        </p:nvSpPr>
        <p:spPr>
          <a:xfrm>
            <a:off x="509586" y="2007152"/>
            <a:ext cx="10977564" cy="646331"/>
          </a:xfrm>
          <a:prstGeom prst="rect">
            <a:avLst/>
          </a:prstGeom>
          <a:noFill/>
          <a:effectLst>
            <a:outerShdw blurRad="76200" dist="762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masis MT Pro Black" panose="02040A04050005020304" pitchFamily="18" charset="0"/>
              </a:rPr>
              <a:t>2) </a:t>
            </a:r>
            <a:r>
              <a:rPr lang="es-MX" sz="3600" dirty="0">
                <a:solidFill>
                  <a:srgbClr val="FFFF00"/>
                </a:solidFill>
                <a:effectLst>
                  <a:glow rad="228600">
                    <a:srgbClr val="C00000">
                      <a:alpha val="40000"/>
                    </a:srgb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masis MT Pro Black" panose="02040A04050005020304" pitchFamily="18" charset="0"/>
              </a:rPr>
              <a:t>El amor humano debe responder al amor de 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E8A786-444B-3B1E-6FD3-A64D60F94756}"/>
              </a:ext>
            </a:extLst>
          </p:cNvPr>
          <p:cNvSpPr txBox="1"/>
          <p:nvPr/>
        </p:nvSpPr>
        <p:spPr>
          <a:xfrm>
            <a:off x="509586" y="2976649"/>
            <a:ext cx="11053764" cy="646331"/>
          </a:xfrm>
          <a:prstGeom prst="rect">
            <a:avLst/>
          </a:prstGeom>
          <a:noFill/>
          <a:effectLst>
            <a:outerShdw blurRad="76200" dist="762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effectLst>
                  <a:glow rad="76200">
                    <a:srgbClr val="C00000"/>
                  </a:glow>
                  <a:outerShdw blurRad="50800" dist="50800" dir="5400000" sx="101000" sy="101000" algn="ctr" rotWithShape="0">
                    <a:srgbClr val="C00000">
                      <a:alpha val="97000"/>
                    </a:srgbClr>
                  </a:outerShdw>
                </a:effectLst>
                <a:latin typeface="Amasis MT Pro Black" panose="02040A04050005020304" pitchFamily="18" charset="0"/>
              </a:rPr>
              <a:t>3) </a:t>
            </a:r>
            <a:r>
              <a:rPr lang="es-MX" sz="3600" dirty="0">
                <a:solidFill>
                  <a:srgbClr val="FFFF00"/>
                </a:solidFill>
                <a:effectLst>
                  <a:glow rad="76200">
                    <a:srgbClr val="C00000"/>
                  </a:glow>
                  <a:outerShdw blurRad="50800" dist="50800" dir="5400000" sx="101000" sy="101000" algn="ctr" rotWithShape="0">
                    <a:srgbClr val="C00000">
                      <a:alpha val="97000"/>
                    </a:srgbClr>
                  </a:outerShdw>
                </a:effectLst>
                <a:latin typeface="Amasis MT Pro Black" panose="02040A04050005020304" pitchFamily="18" charset="0"/>
              </a:rPr>
              <a:t>Nosotros debemos ser modelos del amor de Dios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C658D3-FD4E-9853-FF58-A16B4EE0ED1C}"/>
              </a:ext>
            </a:extLst>
          </p:cNvPr>
          <p:cNvSpPr txBox="1"/>
          <p:nvPr/>
        </p:nvSpPr>
        <p:spPr>
          <a:xfrm>
            <a:off x="509586" y="3964899"/>
            <a:ext cx="10629900" cy="1077218"/>
          </a:xfrm>
          <a:prstGeom prst="rect">
            <a:avLst/>
          </a:prstGeom>
          <a:noFill/>
          <a:effectLst>
            <a:outerShdw blurRad="76200" dist="762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4)</a:t>
            </a:r>
            <a:r>
              <a:rPr lang="es-MX" sz="3200" dirty="0">
                <a:latin typeface="Amasis MT Pro Black" panose="02040A04050005020304" pitchFamily="18" charset="0"/>
              </a:rPr>
              <a:t> </a:t>
            </a:r>
            <a:r>
              <a:rPr lang="es-MX" sz="3200" dirty="0">
                <a:solidFill>
                  <a:schemeClr val="bg1"/>
                </a:solidFill>
                <a:latin typeface="Amasis MT Pro Black" panose="02040A04050005020304" pitchFamily="18" charset="0"/>
              </a:rPr>
              <a:t>El amor de Dios, practicado en los creyentes actúa para bien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6758E7-CED7-B34D-D0E8-1104A66DB2A1}"/>
              </a:ext>
            </a:extLst>
          </p:cNvPr>
          <p:cNvSpPr txBox="1"/>
          <p:nvPr/>
        </p:nvSpPr>
        <p:spPr>
          <a:xfrm>
            <a:off x="196976" y="5042118"/>
            <a:ext cx="11791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FF00"/>
                </a:solidFill>
                <a:latin typeface="Amasis MT Pro Medium" panose="02040604050005020304" pitchFamily="18" charset="0"/>
              </a:rPr>
              <a:t>Judas 20,21      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Pero ustedes, amados, edificándose en su santísima fe, orando en el Espíritu Santo, </a:t>
            </a:r>
          </a:p>
          <a:p>
            <a:r>
              <a:rPr lang="es-MX" sz="2800" b="1" dirty="0">
                <a:solidFill>
                  <a:srgbClr val="FFFF00"/>
                </a:solidFill>
                <a:latin typeface="Amasis MT Pro Medium" panose="02040604050005020304" pitchFamily="18" charset="0"/>
              </a:rPr>
              <a:t>21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  consérvense en el amor de Dios, esperando ansiosamente la misericordia de nuestro Señor Jesucristo para vida eterna. </a:t>
            </a:r>
          </a:p>
        </p:txBody>
      </p:sp>
    </p:spTree>
    <p:extLst>
      <p:ext uri="{BB962C8B-B14F-4D97-AF65-F5344CB8AC3E}">
        <p14:creationId xmlns:p14="http://schemas.microsoft.com/office/powerpoint/2010/main" val="1324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91A4EA5-B4FD-1605-C344-7B869846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C0A6D6-1E26-CA1F-A0C6-E46B1766081E}"/>
              </a:ext>
            </a:extLst>
          </p:cNvPr>
          <p:cNvSpPr txBox="1"/>
          <p:nvPr/>
        </p:nvSpPr>
        <p:spPr>
          <a:xfrm>
            <a:off x="0" y="66294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>
                <a:hlinkClick r:id="rId3" tooltip="https://famvin.org/es/2021/04/10/que-seria-de-mi-sin-tu-amor-senor/"/>
              </a:rPr>
              <a:t>Esta foto</a:t>
            </a:r>
            <a:r>
              <a:rPr lang="es-MX" sz="900"/>
              <a:t> de Autor desconocido está bajo licencia </a:t>
            </a:r>
            <a:r>
              <a:rPr lang="es-MX" sz="900">
                <a:hlinkClick r:id="rId4" tooltip="https://creativecommons.org/licenses/by/3.0/"/>
              </a:rPr>
              <a:t>CC BY</a:t>
            </a:r>
            <a:endParaRPr lang="es-MX" sz="9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58EEDC-42B8-120B-66A0-B983040B60F4}"/>
              </a:ext>
            </a:extLst>
          </p:cNvPr>
          <p:cNvSpPr txBox="1"/>
          <p:nvPr/>
        </p:nvSpPr>
        <p:spPr>
          <a:xfrm>
            <a:off x="457200" y="3657600"/>
            <a:ext cx="11303000" cy="2692400"/>
          </a:xfrm>
          <a:prstGeom prst="rect">
            <a:avLst/>
          </a:prstGeom>
          <a:noFill/>
          <a:effectLst>
            <a:outerShdw blurRad="76200" dist="76200" dir="5400000" algn="ctr" rotWithShape="0">
              <a:srgbClr val="FF0000"/>
            </a:outerShdw>
          </a:effectLst>
          <a:scene3d>
            <a:camera prst="perspectiveBelow"/>
            <a:lightRig rig="threePt" dir="t"/>
          </a:scene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MX" sz="8000" dirty="0">
                <a:effectLst>
                  <a:glow rad="127000">
                    <a:srgbClr val="FFFF00"/>
                  </a:glow>
                </a:effectLst>
                <a:latin typeface="Amasis MT Pro Black" panose="02040A04050005020304" pitchFamily="18" charset="0"/>
              </a:rPr>
              <a:t>*Amados para amar*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234042" y="6165503"/>
            <a:ext cx="2731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i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Juan 3:16; Rom. 1:7</a:t>
            </a:r>
            <a:endParaRPr lang="es-ES_tradnl" sz="2400" i="1" dirty="0"/>
          </a:p>
        </p:txBody>
      </p:sp>
    </p:spTree>
    <p:extLst>
      <p:ext uri="{BB962C8B-B14F-4D97-AF65-F5344CB8AC3E}">
        <p14:creationId xmlns:p14="http://schemas.microsoft.com/office/powerpoint/2010/main" val="283267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2449E93-4C15-CAD0-C737-F5C780A4CFAD}"/>
              </a:ext>
            </a:extLst>
          </p:cNvPr>
          <p:cNvSpPr txBox="1"/>
          <p:nvPr/>
        </p:nvSpPr>
        <p:spPr>
          <a:xfrm>
            <a:off x="62195" y="139977"/>
            <a:ext cx="6367464" cy="1688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_tradnl" sz="2800" b="1" dirty="0">
                <a:solidFill>
                  <a:srgbClr val="00FDFF"/>
                </a:solidFill>
                <a:latin typeface="Amasis MT Pro Medium" panose="02040604050005020304" pitchFamily="18" charset="0"/>
              </a:rPr>
              <a:t>Romanos 1:7    </a:t>
            </a:r>
            <a:r>
              <a:rPr lang="es-ES_tradnl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A todos los amados de Dios que están en Roma, llamados a ser santos: Gracia y paz a ustedes de parte de Dios nuestro Padre y del Señor Jesucristo.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2000" dirty="0">
              <a:solidFill>
                <a:schemeClr val="bg1"/>
              </a:solidFill>
            </a:endParaRPr>
          </a:p>
        </p:txBody>
      </p:sp>
      <p:pic>
        <p:nvPicPr>
          <p:cNvPr id="7" name="Imagen 6" descr="Un grupo de personas en frente de un caballo&#10;&#10;Descripción generada automáticamente con confianza media">
            <a:extLst>
              <a:ext uri="{FF2B5EF4-FFF2-40B4-BE49-F238E27FC236}">
                <a16:creationId xmlns:a16="http://schemas.microsoft.com/office/drawing/2014/main" id="{D4EB6EA2-A25F-1FC4-E676-10DCA979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367"/>
          <a:stretch/>
        </p:blipFill>
        <p:spPr>
          <a:xfrm>
            <a:off x="6645193" y="386060"/>
            <a:ext cx="3588640" cy="2840436"/>
          </a:xfrm>
          <a:prstGeom prst="rect">
            <a:avLst/>
          </a:prstGeom>
        </p:spPr>
      </p:pic>
      <p:sp>
        <p:nvSpPr>
          <p:cNvPr id="46" name="Rectangle 3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3295CE0B-3A01-F194-53E6-CC093A5F77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733" r="6488" b="-1"/>
          <a:stretch/>
        </p:blipFill>
        <p:spPr>
          <a:xfrm>
            <a:off x="8038661" y="3741357"/>
            <a:ext cx="3588640" cy="2888738"/>
          </a:xfrm>
          <a:prstGeom prst="rect">
            <a:avLst/>
          </a:prstGeom>
        </p:spPr>
      </p:pic>
      <p:sp>
        <p:nvSpPr>
          <p:cNvPr id="47" name="Rectangle 3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923B54-37EB-D637-5183-9484F626EAB7}"/>
              </a:ext>
            </a:extLst>
          </p:cNvPr>
          <p:cNvSpPr txBox="1"/>
          <p:nvPr/>
        </p:nvSpPr>
        <p:spPr>
          <a:xfrm>
            <a:off x="142875" y="3429000"/>
            <a:ext cx="7348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>
                <a:solidFill>
                  <a:srgbClr val="FFFF00"/>
                </a:solidFill>
                <a:latin typeface="Amasis MT Pro Medium" panose="02040604050005020304" pitchFamily="18" charset="0"/>
              </a:rPr>
              <a:t>Amor eterno bajó la misericordia de Dios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6C76A9-6C46-611D-214E-43D12B248489}"/>
              </a:ext>
            </a:extLst>
          </p:cNvPr>
          <p:cNvSpPr txBox="1"/>
          <p:nvPr/>
        </p:nvSpPr>
        <p:spPr>
          <a:xfrm>
            <a:off x="223838" y="5067300"/>
            <a:ext cx="7348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 El afecto de Dios por sus hijos es una cadena irrompible</a:t>
            </a:r>
          </a:p>
        </p:txBody>
      </p:sp>
    </p:spTree>
    <p:extLst>
      <p:ext uri="{BB962C8B-B14F-4D97-AF65-F5344CB8AC3E}">
        <p14:creationId xmlns:p14="http://schemas.microsoft.com/office/powerpoint/2010/main" val="76470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E713C-8CF1-AF25-E1B8-64E907D5B63B}"/>
              </a:ext>
            </a:extLst>
          </p:cNvPr>
          <p:cNvSpPr txBox="1"/>
          <p:nvPr/>
        </p:nvSpPr>
        <p:spPr>
          <a:xfrm>
            <a:off x="685800" y="-86811"/>
            <a:ext cx="10820400" cy="69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600" kern="1200" dirty="0">
                <a:solidFill>
                  <a:srgbClr val="FFFF00"/>
                </a:solidFill>
                <a:latin typeface="Amasis MT Pro Black" panose="02040A04050005020304" pitchFamily="18" charset="0"/>
                <a:ea typeface="+mj-ea"/>
                <a:cs typeface="+mj-cs"/>
              </a:rPr>
              <a:t>1) </a:t>
            </a:r>
            <a:r>
              <a:rPr lang="es-ES_tradnl" sz="3600" kern="1200" dirty="0">
                <a:solidFill>
                  <a:srgbClr val="00FD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Un acto único de amor, un regalo, el Hijo de Dios</a:t>
            </a:r>
          </a:p>
        </p:txBody>
      </p:sp>
      <p:pic>
        <p:nvPicPr>
          <p:cNvPr id="4" name="Imagen 3" descr="Imagen que contiene oscuro, puesta de sol, iluminado, noche&#10;&#10;Descripción generada automáticamente">
            <a:extLst>
              <a:ext uri="{FF2B5EF4-FFF2-40B4-BE49-F238E27FC236}">
                <a16:creationId xmlns:a16="http://schemas.microsoft.com/office/drawing/2014/main" id="{4D5E1133-8706-283A-18E0-9AD409AF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2074" y="994254"/>
            <a:ext cx="4018430" cy="39253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80244A-2A2F-2CC3-5DE8-51A399D0037A}"/>
              </a:ext>
            </a:extLst>
          </p:cNvPr>
          <p:cNvSpPr txBox="1"/>
          <p:nvPr/>
        </p:nvSpPr>
        <p:spPr>
          <a:xfrm>
            <a:off x="728103" y="923926"/>
            <a:ext cx="6048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FDFF"/>
                </a:solidFill>
                <a:latin typeface="Amasis MT Pro Medium" panose="02040604050005020304" pitchFamily="18" charset="0"/>
              </a:rPr>
              <a:t>1Juan 4:9,10      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En esto se manifestó el amor de Dios en nosotros: en que Dios ha enviado a Su Hijo unigénito al mundo para que vivamos por medio de Él. </a:t>
            </a:r>
          </a:p>
          <a:p>
            <a:r>
              <a:rPr lang="es-MX" sz="2400" dirty="0">
                <a:solidFill>
                  <a:srgbClr val="00FDFF"/>
                </a:solidFill>
                <a:latin typeface="Amasis MT Pro Medium" panose="02040604050005020304" pitchFamily="18" charset="0"/>
              </a:rPr>
              <a:t>10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En esto consiste el amor: no en que nosotros hayamos amado a Dios, sino en que Él nos amó a nosotros y envió a Su Hijo como propiciación por nuestros pecados.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9F1B0F-ACB4-83F2-97C8-2DA4CCBBB716}"/>
              </a:ext>
            </a:extLst>
          </p:cNvPr>
          <p:cNvSpPr txBox="1"/>
          <p:nvPr/>
        </p:nvSpPr>
        <p:spPr>
          <a:xfrm>
            <a:off x="869157" y="5112209"/>
            <a:ext cx="5724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>
                <a:solidFill>
                  <a:srgbClr val="FFFF00"/>
                </a:solidFill>
                <a:latin typeface="Amasis MT Pro Medium" panose="02040604050005020304" pitchFamily="18" charset="0"/>
              </a:rPr>
              <a:t>La prueba de este amor dio a su Hijo único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FDC34B-01BE-A838-527E-D670BBEE0658}"/>
              </a:ext>
            </a:extLst>
          </p:cNvPr>
          <p:cNvSpPr txBox="1"/>
          <p:nvPr/>
        </p:nvSpPr>
        <p:spPr>
          <a:xfrm>
            <a:off x="856970" y="4048199"/>
            <a:ext cx="58483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>
                <a:solidFill>
                  <a:srgbClr val="FFFF00"/>
                </a:solidFill>
                <a:latin typeface="Amasis MT Pro Medium" panose="02040604050005020304" pitchFamily="18" charset="0"/>
              </a:rPr>
              <a:t>Envió a su Hijo unigénito para que vivamos por él</a:t>
            </a:r>
          </a:p>
          <a:p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56613C-A5E6-F146-0A5D-04D6CB53808B}"/>
              </a:ext>
            </a:extLst>
          </p:cNvPr>
          <p:cNvSpPr txBox="1"/>
          <p:nvPr/>
        </p:nvSpPr>
        <p:spPr>
          <a:xfrm>
            <a:off x="6675438" y="4924446"/>
            <a:ext cx="4791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Juan 3:16   </a:t>
            </a:r>
            <a:r>
              <a:rPr lang="es-MX" sz="2000" dirty="0">
                <a:solidFill>
                  <a:schemeClr val="bg1"/>
                </a:solidFill>
                <a:latin typeface="Amasis MT Pro Medium" panose="02040604050005020304" pitchFamily="18" charset="0"/>
              </a:rPr>
              <a:t>Porque de tal manera amó Dios al mundo, que dio a Su Hijo unigénito, para que todo aquel que cree en Él, no se pierda, sino que tenga vida eterna.</a:t>
            </a:r>
          </a:p>
        </p:txBody>
      </p:sp>
    </p:spTree>
    <p:extLst>
      <p:ext uri="{BB962C8B-B14F-4D97-AF65-F5344CB8AC3E}">
        <p14:creationId xmlns:p14="http://schemas.microsoft.com/office/powerpoint/2010/main" val="108421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E713C-8CF1-AF25-E1B8-64E907D5B63B}"/>
              </a:ext>
            </a:extLst>
          </p:cNvPr>
          <p:cNvSpPr txBox="1"/>
          <p:nvPr/>
        </p:nvSpPr>
        <p:spPr>
          <a:xfrm>
            <a:off x="685799" y="547688"/>
            <a:ext cx="10820400" cy="69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>
              <a:solidFill>
                <a:srgbClr val="FF0000">
                  <a:alpha val="60000"/>
                </a:srgbClr>
              </a:solidFill>
              <a:latin typeface="Amasis MT Pro Black" panose="02040A04050005020304" pitchFamily="18" charset="0"/>
              <a:ea typeface="+mj-ea"/>
              <a:cs typeface="+mj-cs"/>
            </a:endParaRPr>
          </a:p>
        </p:txBody>
      </p:sp>
      <p:pic>
        <p:nvPicPr>
          <p:cNvPr id="4" name="Imagen 3" descr="Imagen que contiene oscuro, puesta de sol, iluminado, noche&#10;&#10;Descripción generada automáticamente">
            <a:extLst>
              <a:ext uri="{FF2B5EF4-FFF2-40B4-BE49-F238E27FC236}">
                <a16:creationId xmlns:a16="http://schemas.microsoft.com/office/drawing/2014/main" id="{4D5E1133-8706-283A-18E0-9AD409AF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41135" y="1484448"/>
            <a:ext cx="4018430" cy="338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603E76-D7C5-D375-D561-D5BC675A1B8B}"/>
              </a:ext>
            </a:extLst>
          </p:cNvPr>
          <p:cNvSpPr txBox="1"/>
          <p:nvPr/>
        </p:nvSpPr>
        <p:spPr>
          <a:xfrm>
            <a:off x="792957" y="164890"/>
            <a:ext cx="1074896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rgbClr val="00FDFF"/>
                </a:solidFill>
                <a:latin typeface="Amasis MT Pro Medium" panose="02040604050005020304" pitchFamily="18" charset="0"/>
              </a:rPr>
              <a:t>Esto es amor: </a:t>
            </a:r>
          </a:p>
          <a:p>
            <a:r>
              <a:rPr lang="es-MX" sz="32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No que nosotros hayamos amado a Dios sino que él nos amó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B3592-6B01-073E-C097-B454D927F1E9}"/>
              </a:ext>
            </a:extLst>
          </p:cNvPr>
          <p:cNvSpPr txBox="1"/>
          <p:nvPr/>
        </p:nvSpPr>
        <p:spPr>
          <a:xfrm>
            <a:off x="774700" y="1432549"/>
            <a:ext cx="6239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FDFF"/>
                </a:solidFill>
                <a:latin typeface="Amasis MT Pro Medium" panose="02040604050005020304" pitchFamily="18" charset="0"/>
              </a:rPr>
              <a:t>Romanos 5:7   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Porque difícilmente habrá alguien que muera por un justo, aunque tal vez alguno se atreva a morir por el bueno. </a:t>
            </a:r>
          </a:p>
          <a:p>
            <a:r>
              <a:rPr lang="es-MX" sz="2800" b="1" dirty="0">
                <a:solidFill>
                  <a:srgbClr val="00FDFF"/>
                </a:solidFill>
                <a:latin typeface="Amasis MT Pro Medium" panose="02040604050005020304" pitchFamily="18" charset="0"/>
              </a:rPr>
              <a:t>8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  Pero </a:t>
            </a:r>
            <a:r>
              <a:rPr lang="es-MX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Dios demuestra su amor </a:t>
            </a:r>
            <a:r>
              <a:rPr lang="es-MX" sz="2800" i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para con nosotros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, en que </a:t>
            </a:r>
            <a:r>
              <a:rPr lang="es-MX" sz="2800" u="sng" dirty="0">
                <a:solidFill>
                  <a:schemeClr val="bg1"/>
                </a:solidFill>
                <a:latin typeface="Amasis MT Pro Medium" panose="02040604050005020304" pitchFamily="18" charset="0"/>
              </a:rPr>
              <a:t>siendo aún pecadores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, </a:t>
            </a:r>
            <a:r>
              <a:rPr lang="es-MX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Cristo murió por nosotros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3EC8F6-37D1-F91B-D72D-1293EBCA4CC5}"/>
              </a:ext>
            </a:extLst>
          </p:cNvPr>
          <p:cNvSpPr txBox="1"/>
          <p:nvPr/>
        </p:nvSpPr>
        <p:spPr>
          <a:xfrm>
            <a:off x="800101" y="4300538"/>
            <a:ext cx="57911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>
                <a:solidFill>
                  <a:srgbClr val="FFFF00"/>
                </a:solidFill>
                <a:latin typeface="Amasis MT Pro Medium" panose="02040604050005020304" pitchFamily="18" charset="0"/>
              </a:rPr>
              <a:t>Dios ama al que no merece amor.</a:t>
            </a:r>
          </a:p>
          <a:p>
            <a:endParaRPr lang="es-MX">
              <a:solidFill>
                <a:srgbClr val="FFFF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8AE1C3-3702-D4CB-EF95-5F9583A90B05}"/>
              </a:ext>
            </a:extLst>
          </p:cNvPr>
          <p:cNvSpPr txBox="1"/>
          <p:nvPr/>
        </p:nvSpPr>
        <p:spPr>
          <a:xfrm>
            <a:off x="800102" y="4933712"/>
            <a:ext cx="107775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Ningún mérito de parte nuestra podría haber movido a Cristo a morir por nosotros, porque él murió por nosotros “cuando éramos todavía pecadores”.</a:t>
            </a:r>
          </a:p>
          <a:p>
            <a:endParaRPr lang="es-MX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76077A66-26E5-4BDD-99AC-19998AC56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CC7C8FC4-294D-4B63-9B55-1E1BF34CE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16BA2A44-9824-4572-8098-0929558C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000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3881C908-FA5D-4DC1-BC31-59002F2C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470EF6E7-F4E0-4ECC-BF0C-E00309A15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-4498"/>
            <a:ext cx="12191997" cy="6416004"/>
          </a:xfrm>
          <a:prstGeom prst="rect">
            <a:avLst/>
          </a:prstGeom>
          <a:gradFill>
            <a:gsLst>
              <a:gs pos="12000">
                <a:srgbClr val="000000">
                  <a:alpha val="63000"/>
                </a:srgb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CABDEF-7A93-403A-BEB2-DDC0F89A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2"/>
          </a:xfrm>
          <a:prstGeom prst="rect">
            <a:avLst/>
          </a:prstGeom>
          <a:gradFill>
            <a:gsLst>
              <a:gs pos="30000">
                <a:schemeClr val="accent1">
                  <a:alpha val="13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1D1AF0-0A5D-4548-869C-5A5CBCE0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0" y="446494"/>
            <a:ext cx="4026023" cy="6414505"/>
          </a:xfrm>
          <a:prstGeom prst="rect">
            <a:avLst/>
          </a:prstGeom>
          <a:gradFill>
            <a:gsLst>
              <a:gs pos="15000">
                <a:schemeClr val="accent1">
                  <a:lumMod val="75000"/>
                  <a:alpha val="29000"/>
                </a:schemeClr>
              </a:gs>
              <a:gs pos="52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655931-8158-16EC-91F7-898C03774A10}"/>
              </a:ext>
            </a:extLst>
          </p:cNvPr>
          <p:cNvSpPr txBox="1"/>
          <p:nvPr/>
        </p:nvSpPr>
        <p:spPr>
          <a:xfrm>
            <a:off x="428625" y="109537"/>
            <a:ext cx="11568113" cy="10297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4000" dirty="0">
                <a:solidFill>
                  <a:srgbClr val="00FD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2) El amor humano debe responder al amor de Dios</a:t>
            </a:r>
          </a:p>
        </p:txBody>
      </p:sp>
      <p:pic>
        <p:nvPicPr>
          <p:cNvPr id="12" name="Imagen 1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0AB11F3-8FBA-7204-0429-E6EF9764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5117" y="3040519"/>
            <a:ext cx="2216688" cy="1439231"/>
          </a:xfrm>
          <a:prstGeom prst="rect">
            <a:avLst/>
          </a:prstGeom>
        </p:spPr>
      </p:pic>
      <p:pic>
        <p:nvPicPr>
          <p:cNvPr id="4" name="Imagen 3" descr="Imagen en blanco y negro de una mujer hablando por teléfono&#10;&#10;Descripción generada automáticamente con confianza baja">
            <a:extLst>
              <a:ext uri="{FF2B5EF4-FFF2-40B4-BE49-F238E27FC236}">
                <a16:creationId xmlns:a16="http://schemas.microsoft.com/office/drawing/2014/main" id="{23CB69C2-0468-08E4-71FA-308E3C7DD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90680" y="3013721"/>
            <a:ext cx="2216688" cy="1475605"/>
          </a:xfrm>
          <a:prstGeom prst="rect">
            <a:avLst/>
          </a:prstGeom>
        </p:spPr>
      </p:pic>
      <p:pic>
        <p:nvPicPr>
          <p:cNvPr id="6" name="Imagen 5" descr="Imagen que contiene hombre, sostener, parado, café&#10;&#10;Descripción generada automáticamente">
            <a:extLst>
              <a:ext uri="{FF2B5EF4-FFF2-40B4-BE49-F238E27FC236}">
                <a16:creationId xmlns:a16="http://schemas.microsoft.com/office/drawing/2014/main" id="{D879CEDE-5FDE-88E6-F021-E09953701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46243" y="3023298"/>
            <a:ext cx="2216688" cy="1456452"/>
          </a:xfrm>
          <a:prstGeom prst="rect">
            <a:avLst/>
          </a:prstGeom>
        </p:spPr>
      </p:pic>
      <p:pic>
        <p:nvPicPr>
          <p:cNvPr id="9" name="Imagen 8" descr="Hombre sentado en una banca de piedra&#10;&#10;Descripción generada automáticamente con confianza media">
            <a:extLst>
              <a:ext uri="{FF2B5EF4-FFF2-40B4-BE49-F238E27FC236}">
                <a16:creationId xmlns:a16="http://schemas.microsoft.com/office/drawing/2014/main" id="{A0E74F3D-6282-BDAB-B2DE-9CA5CA297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84025" y="3073207"/>
            <a:ext cx="2216688" cy="139406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7FC9D1D-D2AE-C4D1-5AEC-BA4D9804CBF8}"/>
              </a:ext>
            </a:extLst>
          </p:cNvPr>
          <p:cNvSpPr txBox="1"/>
          <p:nvPr/>
        </p:nvSpPr>
        <p:spPr>
          <a:xfrm>
            <a:off x="1135117" y="852200"/>
            <a:ext cx="92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FF00"/>
                </a:solidFill>
              </a:rPr>
              <a:t>1Juan 4:19   </a:t>
            </a:r>
            <a:r>
              <a:rPr lang="es-MX" sz="2400" dirty="0">
                <a:solidFill>
                  <a:schemeClr val="bg1"/>
                </a:solidFill>
              </a:rPr>
              <a:t>Nosotros amamos porque Él nos amó primero.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A1AE0B-8A34-2C63-BECE-579FCD7F7B94}"/>
              </a:ext>
            </a:extLst>
          </p:cNvPr>
          <p:cNvSpPr txBox="1"/>
          <p:nvPr/>
        </p:nvSpPr>
        <p:spPr>
          <a:xfrm>
            <a:off x="1001879" y="1232413"/>
            <a:ext cx="83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“Nosotros amamos”. ¿Pero a quién amamos?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00BA15-911C-FD7C-6A8A-AF2D4979CC8E}"/>
              </a:ext>
            </a:extLst>
          </p:cNvPr>
          <p:cNvSpPr txBox="1"/>
          <p:nvPr/>
        </p:nvSpPr>
        <p:spPr>
          <a:xfrm>
            <a:off x="747713" y="1747424"/>
            <a:ext cx="11082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FDFF"/>
                </a:solidFill>
                <a:latin typeface="Amasis MT Pro Medium" panose="02040604050005020304" pitchFamily="18" charset="0"/>
              </a:rPr>
              <a:t>1Juan 4:7  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Amados, amémonos unos a otros, porque el amor es de Dios, y todo el que ama es nacido de Dios y conoce a Dios. </a:t>
            </a:r>
          </a:p>
          <a:p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CCB70D8-079A-C6CD-4ED5-AD9E931B3161}"/>
              </a:ext>
            </a:extLst>
          </p:cNvPr>
          <p:cNvSpPr txBox="1"/>
          <p:nvPr/>
        </p:nvSpPr>
        <p:spPr>
          <a:xfrm>
            <a:off x="553593" y="5174939"/>
            <a:ext cx="1156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1Juan 4:11   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Amados, si Dios así nos amó, también nosotros debemos amarnos unos a otros. </a:t>
            </a:r>
          </a:p>
          <a:p>
            <a:r>
              <a:rPr lang="es-MX" sz="2400" b="1" dirty="0">
                <a:solidFill>
                  <a:srgbClr val="FFFF00"/>
                </a:solidFill>
                <a:latin typeface="Amasis MT Pro Medium" panose="02040604050005020304" pitchFamily="18" charset="0"/>
              </a:rPr>
              <a:t>12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  A Dios nunca lo ha visto nadie. Si nos amamos unos a otros, Dios permanece en nosotros y Su amor se perfecciona en nosotros.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CA1D73A-1C64-3E0D-9531-BC0A07873BC3}"/>
              </a:ext>
            </a:extLst>
          </p:cNvPr>
          <p:cNvSpPr txBox="1"/>
          <p:nvPr/>
        </p:nvSpPr>
        <p:spPr>
          <a:xfrm>
            <a:off x="3751996" y="2454953"/>
            <a:ext cx="4988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>
                <a:solidFill>
                  <a:srgbClr val="FFFF00"/>
                </a:solidFill>
                <a:latin typeface="Amasis MT Pro Black" panose="02040A04050005020304" pitchFamily="18" charset="0"/>
              </a:rPr>
              <a:t>Amad a Dios y al prójimo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F2C093A-4C75-B4D3-F923-EC6967C40990}"/>
              </a:ext>
            </a:extLst>
          </p:cNvPr>
          <p:cNvSpPr txBox="1"/>
          <p:nvPr/>
        </p:nvSpPr>
        <p:spPr>
          <a:xfrm>
            <a:off x="1447801" y="4558613"/>
            <a:ext cx="941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Efesios 5:1 </a:t>
            </a:r>
            <a:r>
              <a:rPr lang="es-MX" sz="2800" dirty="0">
                <a:solidFill>
                  <a:srgbClr val="00FDFF"/>
                </a:solidFill>
                <a:latin typeface="Amasis MT Pro Black" panose="02040A04050005020304" pitchFamily="18" charset="0"/>
              </a:rPr>
              <a:t>Sean, pues, imitadores de Dios como hijos amados; </a:t>
            </a:r>
          </a:p>
        </p:txBody>
      </p:sp>
    </p:spTree>
    <p:extLst>
      <p:ext uri="{BB962C8B-B14F-4D97-AF65-F5344CB8AC3E}">
        <p14:creationId xmlns:p14="http://schemas.microsoft.com/office/powerpoint/2010/main" val="41891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76077A66-26E5-4BDD-99AC-19998AC56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CC7C8FC4-294D-4B63-9B55-1E1BF34CE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16BA2A44-9824-4572-8098-0929558C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000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3881C908-FA5D-4DC1-BC31-59002F2C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470EF6E7-F4E0-4ECC-BF0C-E00309A15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-4498"/>
            <a:ext cx="12191997" cy="6416004"/>
          </a:xfrm>
          <a:prstGeom prst="rect">
            <a:avLst/>
          </a:prstGeom>
          <a:gradFill>
            <a:gsLst>
              <a:gs pos="12000">
                <a:srgbClr val="000000">
                  <a:alpha val="63000"/>
                </a:srgb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CABDEF-7A93-403A-BEB2-DDC0F89A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2"/>
          </a:xfrm>
          <a:prstGeom prst="rect">
            <a:avLst/>
          </a:prstGeom>
          <a:gradFill>
            <a:gsLst>
              <a:gs pos="30000">
                <a:schemeClr val="accent1">
                  <a:alpha val="13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1D1AF0-0A5D-4548-869C-5A5CBCE0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0" y="446494"/>
            <a:ext cx="4026023" cy="6414505"/>
          </a:xfrm>
          <a:prstGeom prst="rect">
            <a:avLst/>
          </a:prstGeom>
          <a:gradFill>
            <a:gsLst>
              <a:gs pos="15000">
                <a:schemeClr val="accent1">
                  <a:lumMod val="75000"/>
                  <a:alpha val="29000"/>
                </a:schemeClr>
              </a:gs>
              <a:gs pos="52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9655931-8158-16EC-91F7-898C03774A10}"/>
              </a:ext>
            </a:extLst>
          </p:cNvPr>
          <p:cNvSpPr txBox="1"/>
          <p:nvPr/>
        </p:nvSpPr>
        <p:spPr>
          <a:xfrm>
            <a:off x="428625" y="109538"/>
            <a:ext cx="11568113" cy="611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>
              <a:solidFill>
                <a:srgbClr val="FF0000"/>
              </a:solidFill>
              <a:latin typeface="Amasis MT Pro Black" panose="02040A04050005020304" pitchFamily="18" charset="0"/>
              <a:ea typeface="+mj-ea"/>
              <a:cs typeface="+mj-cs"/>
            </a:endParaRPr>
          </a:p>
        </p:txBody>
      </p:sp>
      <p:pic>
        <p:nvPicPr>
          <p:cNvPr id="12" name="Imagen 11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0AB11F3-8FBA-7204-0429-E6EF97644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5117" y="3023298"/>
            <a:ext cx="2216688" cy="1500881"/>
          </a:xfrm>
          <a:prstGeom prst="rect">
            <a:avLst/>
          </a:prstGeom>
        </p:spPr>
      </p:pic>
      <p:pic>
        <p:nvPicPr>
          <p:cNvPr id="4" name="Imagen 3" descr="Imagen en blanco y negro de una mujer hablando por teléfono&#10;&#10;Descripción generada automáticamente con confianza baja">
            <a:extLst>
              <a:ext uri="{FF2B5EF4-FFF2-40B4-BE49-F238E27FC236}">
                <a16:creationId xmlns:a16="http://schemas.microsoft.com/office/drawing/2014/main" id="{23CB69C2-0468-08E4-71FA-308E3C7DD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73859" y="3013720"/>
            <a:ext cx="2216688" cy="1475605"/>
          </a:xfrm>
          <a:prstGeom prst="rect">
            <a:avLst/>
          </a:prstGeom>
        </p:spPr>
      </p:pic>
      <p:pic>
        <p:nvPicPr>
          <p:cNvPr id="6" name="Imagen 5" descr="Imagen que contiene hombre, sostener, parado, café&#10;&#10;Descripción generada automáticamente">
            <a:extLst>
              <a:ext uri="{FF2B5EF4-FFF2-40B4-BE49-F238E27FC236}">
                <a16:creationId xmlns:a16="http://schemas.microsoft.com/office/drawing/2014/main" id="{D879CEDE-5FDE-88E6-F021-E09953701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46243" y="3023298"/>
            <a:ext cx="2216688" cy="1456452"/>
          </a:xfrm>
          <a:prstGeom prst="rect">
            <a:avLst/>
          </a:prstGeom>
        </p:spPr>
      </p:pic>
      <p:pic>
        <p:nvPicPr>
          <p:cNvPr id="9" name="Imagen 8" descr="Hombre sentado en una banca de piedra&#10;&#10;Descripción generada automáticamente con confianza media">
            <a:extLst>
              <a:ext uri="{FF2B5EF4-FFF2-40B4-BE49-F238E27FC236}">
                <a16:creationId xmlns:a16="http://schemas.microsoft.com/office/drawing/2014/main" id="{A0E74F3D-6282-BDAB-B2DE-9CA5CA297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84025" y="3025631"/>
            <a:ext cx="2216688" cy="139736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CCB70D8-079A-C6CD-4ED5-AD9E931B3161}"/>
              </a:ext>
            </a:extLst>
          </p:cNvPr>
          <p:cNvSpPr txBox="1"/>
          <p:nvPr/>
        </p:nvSpPr>
        <p:spPr>
          <a:xfrm>
            <a:off x="557213" y="4951546"/>
            <a:ext cx="1156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>
              <a:solidFill>
                <a:schemeClr val="bg1"/>
              </a:solidFill>
              <a:latin typeface="Amasis MT Pro Medium" panose="02040604050005020304" pitchFamily="18" charset="0"/>
            </a:endParaRPr>
          </a:p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A368C6-D72B-D265-D8C5-B20D7A71EBBE}"/>
              </a:ext>
            </a:extLst>
          </p:cNvPr>
          <p:cNvSpPr txBox="1"/>
          <p:nvPr/>
        </p:nvSpPr>
        <p:spPr>
          <a:xfrm>
            <a:off x="519113" y="166688"/>
            <a:ext cx="114395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Colosenses 3:12,14    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Entonces, ustedes como escogidos de Dios, santos y amados, revístanse de tierna compasión, bondad, humildad, mansedumbre y paciencia; </a:t>
            </a:r>
          </a:p>
          <a:p>
            <a:r>
              <a:rPr lang="es-MX" sz="24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13 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  soportándose unos a otros y perdonándose unos a otros, si alguien tiene queja contra otro. Como Cristo los perdonó, así también háganlo ustedes. </a:t>
            </a:r>
          </a:p>
          <a:p>
            <a:r>
              <a:rPr lang="es-MX" sz="24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14 </a:t>
            </a:r>
            <a:r>
              <a:rPr lang="es-MX" sz="24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  Sobre todas estas cosas, vístanse de amor, que es el vínculo de la unidad.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8447A9-7E87-0D58-9D8C-4D7546A2327B}"/>
              </a:ext>
            </a:extLst>
          </p:cNvPr>
          <p:cNvSpPr txBox="1"/>
          <p:nvPr/>
        </p:nvSpPr>
        <p:spPr>
          <a:xfrm>
            <a:off x="1467599" y="2115655"/>
            <a:ext cx="925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Debemos “vestirnos de” las </a:t>
            </a:r>
            <a:r>
              <a:rPr lang="es-MX" sz="3600">
                <a:solidFill>
                  <a:srgbClr val="FFFF00"/>
                </a:solidFill>
                <a:latin typeface="Amasis MT Pro Medium" panose="02040604050005020304" pitchFamily="18" charset="0"/>
              </a:rPr>
              <a:t>nuevas virtudes</a:t>
            </a:r>
            <a:endParaRPr lang="es-MX" sz="3600" dirty="0">
              <a:solidFill>
                <a:srgbClr val="FFFF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08D0F4-CCAB-84E6-8DA2-59C995289DC6}"/>
              </a:ext>
            </a:extLst>
          </p:cNvPr>
          <p:cNvSpPr txBox="1"/>
          <p:nvPr/>
        </p:nvSpPr>
        <p:spPr>
          <a:xfrm>
            <a:off x="595313" y="4911195"/>
            <a:ext cx="114014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Si hemos abrazado a Cristo dentro de vuestro corazón, vivamos en la practica</a:t>
            </a:r>
          </a:p>
          <a:p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EA146B-4313-6D83-5F9D-AEED4133E9F0}"/>
              </a:ext>
            </a:extLst>
          </p:cNvPr>
          <p:cNvSpPr txBox="1"/>
          <p:nvPr/>
        </p:nvSpPr>
        <p:spPr>
          <a:xfrm>
            <a:off x="2392763" y="5553282"/>
            <a:ext cx="740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>
                <a:solidFill>
                  <a:srgbClr val="FFFF00"/>
                </a:solidFill>
                <a:latin typeface="Amasis MT Pro Medium" panose="02040604050005020304" pitchFamily="18" charset="0"/>
              </a:rPr>
              <a:t>Ser así “como escogidos de Dios”</a:t>
            </a:r>
          </a:p>
        </p:txBody>
      </p:sp>
    </p:spTree>
    <p:extLst>
      <p:ext uri="{BB962C8B-B14F-4D97-AF65-F5344CB8AC3E}">
        <p14:creationId xmlns:p14="http://schemas.microsoft.com/office/powerpoint/2010/main" val="16542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C6F87F-6F54-8C51-BBBE-06FD08830A7D}"/>
              </a:ext>
            </a:extLst>
          </p:cNvPr>
          <p:cNvSpPr txBox="1"/>
          <p:nvPr/>
        </p:nvSpPr>
        <p:spPr>
          <a:xfrm>
            <a:off x="431800" y="14253"/>
            <a:ext cx="10887076" cy="110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_tradnl" sz="3600" kern="1200" dirty="0">
                <a:solidFill>
                  <a:srgbClr val="FFFF00"/>
                </a:solidFill>
                <a:latin typeface="Amasis MT Pro Black" panose="02040A04050005020304" pitchFamily="18" charset="0"/>
                <a:ea typeface="+mj-ea"/>
                <a:cs typeface="+mj-cs"/>
              </a:rPr>
              <a:t>3) </a:t>
            </a:r>
            <a:r>
              <a:rPr lang="es-ES_tradnl" sz="3600" kern="1200" dirty="0">
                <a:solidFill>
                  <a:srgbClr val="00FDFF"/>
                </a:solidFill>
                <a:latin typeface="Amasis MT Pro Black" panose="02040A04050005020304" pitchFamily="18" charset="0"/>
                <a:ea typeface="+mj-ea"/>
                <a:cs typeface="+mj-cs"/>
              </a:rPr>
              <a:t>Nosotros debemos ser modelos del amor de Dios 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271A406-E398-3846-2DD6-96C97D9AE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74802" y="974044"/>
            <a:ext cx="3510430" cy="377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C60C2A-32A8-9A20-ED66-FDCA6408ABAF}"/>
              </a:ext>
            </a:extLst>
          </p:cNvPr>
          <p:cNvSpPr txBox="1"/>
          <p:nvPr/>
        </p:nvSpPr>
        <p:spPr>
          <a:xfrm>
            <a:off x="685800" y="917643"/>
            <a:ext cx="61251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1Juan 4:11,12  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Amados, si Dios así nos amó, también nosotros debemos amarnos unos a otros. </a:t>
            </a:r>
          </a:p>
          <a:p>
            <a:r>
              <a:rPr lang="es-MX" sz="28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12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 A Dios nunca lo ha visto nadie. Si nos amamos unos a otros, Dios permanece en nosotros y Su amor se perfecciona en nosotros.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A92456-FF52-3993-C1D7-B1614DF2C8EA}"/>
              </a:ext>
            </a:extLst>
          </p:cNvPr>
          <p:cNvSpPr txBox="1"/>
          <p:nvPr/>
        </p:nvSpPr>
        <p:spPr>
          <a:xfrm>
            <a:off x="1252539" y="4072975"/>
            <a:ext cx="555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Dios permanece en nosotros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DF638E-1043-122C-D559-BC99A0C53EF1}"/>
              </a:ext>
            </a:extLst>
          </p:cNvPr>
          <p:cNvSpPr txBox="1"/>
          <p:nvPr/>
        </p:nvSpPr>
        <p:spPr>
          <a:xfrm>
            <a:off x="698219" y="4822329"/>
            <a:ext cx="103870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00FDFF"/>
                </a:solidFill>
                <a:latin typeface="Amasis MT Pro Medium" panose="02040604050005020304" pitchFamily="18" charset="0"/>
              </a:rPr>
              <a:t>1Juan 4:17   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En esto se perfecciona el amor en nosotros, para que tengamos confianza en el día del juicio, pues </a:t>
            </a:r>
            <a:r>
              <a:rPr lang="es-MX" sz="28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como Él es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, </a:t>
            </a:r>
            <a:r>
              <a:rPr lang="es-MX" sz="2800" dirty="0">
                <a:solidFill>
                  <a:srgbClr val="FFFF00"/>
                </a:solidFill>
                <a:latin typeface="Amasis MT Pro Medium" panose="02040604050005020304" pitchFamily="18" charset="0"/>
              </a:rPr>
              <a:t>así somos también nosotros</a:t>
            </a:r>
            <a:r>
              <a:rPr lang="es-MX" sz="2800" dirty="0">
                <a:solidFill>
                  <a:schemeClr val="bg1"/>
                </a:solidFill>
                <a:latin typeface="Amasis MT Pro Medium" panose="02040604050005020304" pitchFamily="18" charset="0"/>
              </a:rPr>
              <a:t> en este mundo. </a:t>
            </a:r>
          </a:p>
          <a:p>
            <a:endParaRPr lang="es-MX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6C15FB-7F52-DDA4-8BA0-6493262B3F95}"/>
              </a:ext>
            </a:extLst>
          </p:cNvPr>
          <p:cNvSpPr txBox="1"/>
          <p:nvPr/>
        </p:nvSpPr>
        <p:spPr>
          <a:xfrm>
            <a:off x="261938" y="271463"/>
            <a:ext cx="7205662" cy="313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3200" b="1" dirty="0">
                <a:solidFill>
                  <a:srgbClr val="00FDFF"/>
                </a:solidFill>
              </a:rPr>
              <a:t>Mateo 5:44, 45  </a:t>
            </a:r>
            <a:r>
              <a:rPr lang="es-ES_tradnl" sz="3200" dirty="0">
                <a:solidFill>
                  <a:srgbClr val="FFFFFF"/>
                </a:solidFill>
              </a:rPr>
              <a:t>Pero Yo les digo: amen a sus enemigos y oren por los que los persiguen,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3200" b="1" dirty="0">
                <a:solidFill>
                  <a:srgbClr val="00FDFF"/>
                </a:solidFill>
              </a:rPr>
              <a:t>45</a:t>
            </a:r>
            <a:r>
              <a:rPr lang="es-ES_tradnl" sz="3200" dirty="0">
                <a:solidFill>
                  <a:srgbClr val="FFFFFF"/>
                </a:solidFill>
              </a:rPr>
              <a:t> para que ustedes sean hijos de su Padre que está en los cielos; porque Él hace salir Su sol sobre malos y buenos, y llover sobre justos e injustos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accent4">
                  <a:lumMod val="40000"/>
                  <a:lumOff val="60000"/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3200" dirty="0">
              <a:solidFill>
                <a:schemeClr val="accent4">
                  <a:lumMod val="40000"/>
                  <a:lumOff val="60000"/>
                  <a:alpha val="80000"/>
                </a:schemeClr>
              </a:solidFill>
            </a:endParaRPr>
          </a:p>
        </p:txBody>
      </p:sp>
      <p:pic>
        <p:nvPicPr>
          <p:cNvPr id="6" name="Imagen 5" descr="Imagen que contiene par, puesto, mujer, sostener&#10;&#10;Descripción generada automáticamente">
            <a:extLst>
              <a:ext uri="{FF2B5EF4-FFF2-40B4-BE49-F238E27FC236}">
                <a16:creationId xmlns:a16="http://schemas.microsoft.com/office/drawing/2014/main" id="{0525CCF6-2A99-C3F4-AD36-0E52D2B5F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9038" y="271464"/>
            <a:ext cx="4414837" cy="63769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936E190-6EB9-449A-8B32-AD2A84737707}"/>
              </a:ext>
            </a:extLst>
          </p:cNvPr>
          <p:cNvSpPr txBox="1"/>
          <p:nvPr/>
        </p:nvSpPr>
        <p:spPr>
          <a:xfrm>
            <a:off x="261938" y="3534363"/>
            <a:ext cx="7186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>
                <a:solidFill>
                  <a:srgbClr val="FFFF00"/>
                </a:solidFill>
                <a:latin typeface="Amasis MT Pro Medium" panose="02040604050005020304" pitchFamily="18" charset="0"/>
              </a:rPr>
              <a:t>Cambien, amen y vivan, para ser hijos de Dios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F1A8BF-DCC5-3578-BECA-7A2E90B2100F}"/>
              </a:ext>
            </a:extLst>
          </p:cNvPr>
          <p:cNvSpPr txBox="1"/>
          <p:nvPr/>
        </p:nvSpPr>
        <p:spPr>
          <a:xfrm>
            <a:off x="347663" y="4759583"/>
            <a:ext cx="7015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FDFF"/>
                </a:solidFill>
              </a:rPr>
              <a:t>1Juan 2:15   </a:t>
            </a:r>
            <a:r>
              <a:rPr lang="es-MX" sz="3200" dirty="0">
                <a:solidFill>
                  <a:srgbClr val="FFFF00"/>
                </a:solidFill>
              </a:rPr>
              <a:t>No amen al mundo </a:t>
            </a:r>
            <a:r>
              <a:rPr lang="es-MX" sz="3200" dirty="0">
                <a:solidFill>
                  <a:schemeClr val="bg1"/>
                </a:solidFill>
              </a:rPr>
              <a:t>ni las cosas que están en el mundo. Si alguien ama al mundo, el amor del Padre no está en él. </a:t>
            </a:r>
          </a:p>
        </p:txBody>
      </p:sp>
    </p:spTree>
    <p:extLst>
      <p:ext uri="{BB962C8B-B14F-4D97-AF65-F5344CB8AC3E}">
        <p14:creationId xmlns:p14="http://schemas.microsoft.com/office/powerpoint/2010/main" val="25578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956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Amasis MT Pro Black</vt:lpstr>
      <vt:lpstr>Amasis MT Pro Medium</vt:lpstr>
      <vt:lpstr>Arial</vt:lpstr>
      <vt:lpstr>Brush Script MT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Juan 3:16      »Porque de tal manera amó Dios al mundo, que dio a Su Hijo unigénito, para que todo aquel que cree en Él, no se pierda, sino que tenga vida eterna.  </dc:title>
  <dc:subject/>
  <dc:creator>Eleazar Sanchez</dc:creator>
  <cp:keywords/>
  <dc:description/>
  <cp:lastModifiedBy>MARIO MORENO</cp:lastModifiedBy>
  <cp:revision>21</cp:revision>
  <cp:lastPrinted>2023-07-25T21:02:14Z</cp:lastPrinted>
  <dcterms:created xsi:type="dcterms:W3CDTF">2023-03-23T04:52:02Z</dcterms:created>
  <dcterms:modified xsi:type="dcterms:W3CDTF">2023-07-26T21:52:16Z</dcterms:modified>
  <cp:category/>
</cp:coreProperties>
</file>