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319" r:id="rId11"/>
    <p:sldId id="268" r:id="rId12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00CC"/>
    <a:srgbClr val="FF0066"/>
    <a:srgbClr val="99FF99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1CB4A6-84B6-832E-B318-D029508091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7926830-3159-D3CB-B186-2E77600FE8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6E8BB68-0CEE-7F3C-D3E2-913F684112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97EFCB8-68D3-132A-7E08-22EA5ED4C4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ES" noProof="0"/>
              <a:t>Click to edit Master text styles</a:t>
            </a:r>
          </a:p>
          <a:p>
            <a:pPr lvl="1"/>
            <a:r>
              <a:rPr lang="es-MX" altLang="es-ES" noProof="0"/>
              <a:t>Second level</a:t>
            </a:r>
          </a:p>
          <a:p>
            <a:pPr lvl="2"/>
            <a:r>
              <a:rPr lang="es-MX" altLang="es-ES" noProof="0"/>
              <a:t>Third level</a:t>
            </a:r>
          </a:p>
          <a:p>
            <a:pPr lvl="3"/>
            <a:r>
              <a:rPr lang="es-MX" altLang="es-ES" noProof="0"/>
              <a:t>Fourth level</a:t>
            </a:r>
          </a:p>
          <a:p>
            <a:pPr lvl="4"/>
            <a:r>
              <a:rPr lang="es-MX" altLang="es-E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A02C8CB8-E5FD-F4D5-2A97-E05C6BB379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240C6510-BD6C-0DF1-ADC4-EB933410A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95124-FE5A-4F13-9426-D4074C4BE503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CE4E7D-899C-B6C8-241A-D2771D905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B76E8-4EBD-41AC-7F09-81B4BA42B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46EE0A-C774-37DC-AF99-9B6B6051A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16B-9787-4B59-B6A0-B24C723248EC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71421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D447B-3C3B-5C5B-5A5B-47C0D7411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686E30-EC15-FC17-2419-DE06B995F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AB5DB-5F0E-1CFC-9A61-871561E2D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CF30A-E957-4BFA-8BB9-4653860ED3A5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408248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C4D00-6865-7D31-D41D-D2058109F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392E86-46D0-6286-2BB3-FE90171ED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73B35F-2CA2-B062-8A39-E66D3D19C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F488-BA29-435F-B039-107BA1982B45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09454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B6816044-3F4E-C49E-7964-FA1825D5A24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0"/>
            <a:ext cx="241300" cy="258763"/>
          </a:xfrm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>
              <a:defRPr/>
            </a:pPr>
            <a:fld id="{516360E0-6A06-40F0-BFAB-C10BF9C52012}" type="slidenum">
              <a:rPr lang="es-NI" altLang="es-NI"/>
              <a:pPr>
                <a:defRPr/>
              </a:pPr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19032713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6704D-5792-3549-5169-C5DD4C575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BD75E-A969-A34F-89A2-7505D2F24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21A730-BD54-5EBB-AFB7-F1F9CFC9F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F4FB-FEBB-4223-9C95-EC79DAF00733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28927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A93AE3-F3C6-5631-847A-DCD40867E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429DBC-04FB-033E-0E42-9704AA828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9B64A6-AFBA-B441-C3B4-6BDF21AE3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6AE8-B924-47A0-9482-4DEC81A50CE5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94704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4C4D1-9645-F734-9353-D05510BE5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E43FA-893A-0212-C803-51DB19CD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317D8-11DE-7FA9-4694-296792487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5EC9-A0A9-4D1A-9990-AD9D3042F07E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33076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FC07A4-8503-AF2E-A4A4-4C229E48E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B6CA65-3FE1-29CE-7B53-12414B460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16444C-5366-760B-F2AC-DB187F340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F4BC-D5E7-400E-A1F9-D382F2833FD7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21035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EC45E3-2ED6-98A6-8A52-D2E612C4A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6C46CD-25D9-F16E-0D33-F056F6E6D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790EF3-1598-666D-262A-840414B08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D58F-CA9E-481D-8C50-FDCBE0334ECD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42913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77B704-AEA9-6B52-7F14-1D86DDB91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3FB6DE-7BF1-6AF8-973F-B39E25BC9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0EBA84-CD13-FC79-88E6-D0260C140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B19D-B8A2-4C58-9861-3002B503BA24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33003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10D29-185F-EB25-B656-587078AD9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9EB88-5BFB-DD30-BDFF-6166FD5F0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4E9D9-7B4D-9D5B-8561-A3DDC720D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392B-8C2F-424F-AC80-B34E62AB8E02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86918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ECB9A-37FF-131E-EF9F-33229B52C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5F07D-B930-93B3-BDAA-947F30F98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33147-5A18-1532-BE44-2C1A45B89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B0B4-3A45-4EBC-97E1-99B81A6C4F7F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83926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5789AC09-124E-85FD-EEE0-FD2B6C30B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93BCA11-5A21-23C2-93F8-DC89D1B4D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D54684-1816-AB5D-65DA-9E81E7855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ES"/>
              <a:t>Click to edit Master text styles</a:t>
            </a:r>
          </a:p>
          <a:p>
            <a:pPr lvl="1"/>
            <a:r>
              <a:rPr lang="es-MX" altLang="es-ES"/>
              <a:t>Second level</a:t>
            </a:r>
          </a:p>
          <a:p>
            <a:pPr lvl="2"/>
            <a:r>
              <a:rPr lang="es-MX" altLang="es-ES"/>
              <a:t>Third level</a:t>
            </a:r>
          </a:p>
          <a:p>
            <a:pPr lvl="3"/>
            <a:r>
              <a:rPr lang="es-MX" altLang="es-ES"/>
              <a:t>Fourth level</a:t>
            </a:r>
          </a:p>
          <a:p>
            <a:pPr lvl="4"/>
            <a:r>
              <a:rPr lang="es-MX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35669C-2BD0-9A68-8440-B180283FCE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B0B005-3598-8797-99CB-6A890C16D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MX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DB16F1-BB54-D9FE-063B-7A1E1B3BD8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6324600"/>
            <a:ext cx="838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C8E5B3-0B1B-4960-9916-3E3BFE4AEF6C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7" grpId="0" build="p" animBg="1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CC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>
            <a:extLst>
              <a:ext uri="{FF2B5EF4-FFF2-40B4-BE49-F238E27FC236}">
                <a16:creationId xmlns:a16="http://schemas.microsoft.com/office/drawing/2014/main" id="{30362D59-F122-92EA-1015-21450D0E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79AF58-ABD7-4292-8CE6-B962DFE448C9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A79E62-C407-48B5-6F8A-74EBD2B1AD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228850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ES" dirty="0"/>
              <a:t>Aplicando lo oído, para no </a:t>
            </a:r>
            <a:r>
              <a:rPr lang="es-MX" altLang="es-ES" u="sng" dirty="0"/>
              <a:t>deslizarno</a:t>
            </a:r>
            <a:r>
              <a:rPr lang="es-MX" altLang="es-ES" dirty="0"/>
              <a:t>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EF609F2-32F7-D007-4264-1218D49179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ES" dirty="0"/>
              <a:t>Hebreos.2:1-3.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8322238F-604A-4BE6-2BBF-98F0C3C70515}"/>
              </a:ext>
            </a:extLst>
          </p:cNvPr>
          <p:cNvSpPr/>
          <p:nvPr/>
        </p:nvSpPr>
        <p:spPr>
          <a:xfrm>
            <a:off x="28575" y="4167188"/>
            <a:ext cx="4572000" cy="923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/>
              <a:t>Por tanto,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debemos prestar mucha mayor atención a lo que hemos oído</a:t>
            </a:r>
            <a:r>
              <a:rPr lang="es-ES" b="1" dirty="0"/>
              <a:t>, no sea que nos desviemos.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7C533663-4CA4-96C3-7E07-F76A009F6D66}"/>
              </a:ext>
            </a:extLst>
          </p:cNvPr>
          <p:cNvSpPr/>
          <p:nvPr/>
        </p:nvSpPr>
        <p:spPr>
          <a:xfrm>
            <a:off x="0" y="5257800"/>
            <a:ext cx="4572000" cy="1200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Porque si la palabra hablada por medio de ángeles resultó ser inmutable,</a:t>
            </a:r>
            <a:r>
              <a:rPr lang="es-ES" b="1" dirty="0"/>
              <a:t> y toda transgresión y desobediencia recibió una justa retribución,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2533037-C8B7-06CA-142C-D5AF29CEBCA1}"/>
              </a:ext>
            </a:extLst>
          </p:cNvPr>
          <p:cNvSpPr/>
          <p:nvPr/>
        </p:nvSpPr>
        <p:spPr>
          <a:xfrm>
            <a:off x="4552950" y="4430713"/>
            <a:ext cx="4572000" cy="17541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¿cómo escaparemos nosotros si descuidamos una salvación tan grande?</a:t>
            </a:r>
            <a:r>
              <a:rPr lang="es-ES" b="1" dirty="0"/>
              <a:t> La cual, después que fue anunciada primeramente por medio del Señor, nos fue confirmada por los que oyeron,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24A8002C-D078-6957-3544-AEA61BA1740A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7D3D7B02-5A37-B2CD-8F3E-B1C730DC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938588"/>
            <a:ext cx="189547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27C82C3-372E-25BB-7C93-FDAC7A5C9744}"/>
              </a:ext>
            </a:extLst>
          </p:cNvPr>
          <p:cNvSpPr/>
          <p:nvPr/>
        </p:nvSpPr>
        <p:spPr>
          <a:xfrm>
            <a:off x="3717925" y="1606550"/>
            <a:ext cx="1654175" cy="796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FCDE-81F7-ECD4-2EDC-B01A0A59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5313363"/>
            <a:ext cx="3144837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13318" name="CuadroTexto 7">
            <a:extLst>
              <a:ext uri="{FF2B5EF4-FFF2-40B4-BE49-F238E27FC236}">
                <a16:creationId xmlns:a16="http://schemas.microsoft.com/office/drawing/2014/main" id="{AE2E4154-89FC-7F90-ACB6-68698E6E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2952750"/>
            <a:ext cx="365125" cy="2308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0">
                <a:solidFill>
                  <a:srgbClr val="C00000"/>
                </a:solidFill>
                <a:latin typeface="Britannic Bold" panose="020B0903060703020204" pitchFamily="34" charset="0"/>
                <a:ea typeface="MS PGothic" panose="020B0600070205080204" pitchFamily="34" charset="-128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0">
                <a:solidFill>
                  <a:srgbClr val="C00000"/>
                </a:solidFill>
                <a:latin typeface="Britannic Bold" panose="020B0903060703020204" pitchFamily="34" charset="0"/>
                <a:ea typeface="MS PGothic" panose="020B0600070205080204" pitchFamily="34" charset="-128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0">
                <a:solidFill>
                  <a:srgbClr val="C00000"/>
                </a:solidFill>
                <a:latin typeface="Britannic Bold" panose="020B0903060703020204" pitchFamily="34" charset="0"/>
                <a:ea typeface="MS PGothic" panose="020B0600070205080204" pitchFamily="34" charset="-128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0">
                <a:solidFill>
                  <a:srgbClr val="C00000"/>
                </a:solidFill>
                <a:latin typeface="Britannic Bold" panose="020B0903060703020204" pitchFamily="34" charset="0"/>
                <a:ea typeface="MS PGothic" panose="020B0600070205080204" pitchFamily="34" charset="-128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0">
                <a:solidFill>
                  <a:srgbClr val="C00000"/>
                </a:solidFill>
                <a:latin typeface="Britannic Bold" panose="020B0903060703020204" pitchFamily="34" charset="0"/>
                <a:ea typeface="MS PGothic" panose="020B0600070205080204" pitchFamily="34" charset="-128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0">
                <a:solidFill>
                  <a:srgbClr val="C00000"/>
                </a:solidFill>
                <a:latin typeface="Britannic Bold" panose="020B0903060703020204" pitchFamily="34" charset="0"/>
                <a:ea typeface="MS PGothic" panose="020B0600070205080204" pitchFamily="34" charset="-128"/>
              </a:rPr>
              <a:t>O</a:t>
            </a:r>
            <a:endParaRPr lang="es-ES" altLang="es-ES" sz="1500" b="0">
              <a:solidFill>
                <a:srgbClr val="C00000"/>
              </a:solidFill>
              <a:latin typeface="Britannic Bold" panose="020B0903060703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2BDD66-0AAF-F584-BC49-AD83982B5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2922588"/>
            <a:ext cx="98266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4FF7D6E-9FFB-4875-1CE5-B80D9C449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6245225"/>
            <a:ext cx="1784350" cy="323850"/>
          </a:xfrm>
          <a:prstGeom prst="rect">
            <a:avLst/>
          </a:prstGeom>
          <a:solidFill>
            <a:srgbClr val="94C6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NI" sz="15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18E768-5D85-E95D-C305-E3DA53DF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922963"/>
            <a:ext cx="2136775" cy="322262"/>
          </a:xfrm>
          <a:prstGeom prst="rect">
            <a:avLst/>
          </a:prstGeom>
          <a:solidFill>
            <a:srgbClr val="FFC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NI" sz="15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BAFB12-C98A-7C76-24E7-E8F09A83E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5599113"/>
            <a:ext cx="2641600" cy="323850"/>
          </a:xfrm>
          <a:prstGeom prst="rect">
            <a:avLst/>
          </a:prstGeom>
          <a:solidFill>
            <a:srgbClr val="00B0F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NI" sz="15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74A003-3EC1-830B-B39F-626A7C17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5284788"/>
            <a:ext cx="2641600" cy="322262"/>
          </a:xfrm>
          <a:prstGeom prst="rect">
            <a:avLst/>
          </a:prstGeom>
          <a:solidFill>
            <a:srgbClr val="C0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NI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31DE70-01F8-37B5-196B-367C59ED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4960938"/>
            <a:ext cx="2476500" cy="323850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>
                <a:latin typeface="Century Gothic" panose="020B0502020202020204" pitchFamily="34" charset="0"/>
                <a:ea typeface="MS PGothic" panose="020B0600070205080204" pitchFamily="34" charset="-128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A8E41B-5529-D17C-9D65-626912F324E6}"/>
              </a:ext>
            </a:extLst>
          </p:cNvPr>
          <p:cNvSpPr txBox="1"/>
          <p:nvPr/>
        </p:nvSpPr>
        <p:spPr>
          <a:xfrm>
            <a:off x="0" y="2840038"/>
            <a:ext cx="2936875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C1F74F8B-C15D-E8B3-7B53-BB2B06D9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1676400"/>
            <a:ext cx="297338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3615FCE-ABB2-3D8D-92C2-A255D539E010}"/>
              </a:ext>
            </a:extLst>
          </p:cNvPr>
          <p:cNvSpPr/>
          <p:nvPr/>
        </p:nvSpPr>
        <p:spPr>
          <a:xfrm>
            <a:off x="5872163" y="1695450"/>
            <a:ext cx="2903537" cy="1016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>
              <a:defRPr/>
            </a:pPr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CBD9E3-7E13-7022-54C3-42B0D249E02B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D79A9C1-4EA6-C63B-4657-D42EA9A5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816225"/>
            <a:ext cx="393541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>
            <a:extLst>
              <a:ext uri="{FF2B5EF4-FFF2-40B4-BE49-F238E27FC236}">
                <a16:creationId xmlns:a16="http://schemas.microsoft.com/office/drawing/2014/main" id="{1FBB4F1D-3490-56E5-9CFA-E0AD35C5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710873-5C85-4E5B-B575-783B60126370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Mario Moreno\Desktop\Señales\Gracias\Gracias Animadas\ffab23fae1299a8f2fdc30651b3977b7_from-sehila-sent-28-10-2011-muchas-gracias-por-su-atencion-gif_388-259.gif">
            <a:extLst>
              <a:ext uri="{FF2B5EF4-FFF2-40B4-BE49-F238E27FC236}">
                <a16:creationId xmlns:a16="http://schemas.microsoft.com/office/drawing/2014/main" id="{A55831C9-6979-7693-B5F6-8B7AE3DC7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Mario Moreno\Desktop\Señales\Gracias\DIOS NOS BENDIGA\DIOS20TE20BENDIGA1.gif">
            <a:extLst>
              <a:ext uri="{FF2B5EF4-FFF2-40B4-BE49-F238E27FC236}">
                <a16:creationId xmlns:a16="http://schemas.microsoft.com/office/drawing/2014/main" id="{E2383022-8C81-E8DD-EAF1-1A4EE33FF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>
            <a:extLst>
              <a:ext uri="{FF2B5EF4-FFF2-40B4-BE49-F238E27FC236}">
                <a16:creationId xmlns:a16="http://schemas.microsoft.com/office/drawing/2014/main" id="{3A9E371F-88EF-8836-3BA5-B7847A67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063AF-0CE6-49B5-9372-82EC5038987A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2F92E06-0829-1329-B17F-3187B8B8A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s-ES" dirty="0"/>
              <a:t>Introducción: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15CDE43-826C-3CEC-2D51-E7DA48A27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7050" y="1676400"/>
            <a:ext cx="5340350" cy="48768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  <a:defRPr/>
            </a:pPr>
            <a:r>
              <a:rPr lang="es-MX" altLang="es-ES" dirty="0"/>
              <a:t>La razón de la carta.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s-MX" altLang="es-ES" dirty="0"/>
              <a:t>Mucho de ella tiene aplicación a nosotros.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s-MX" altLang="es-ES" dirty="0"/>
              <a:t>Tal es el caso de </a:t>
            </a:r>
            <a:r>
              <a:rPr lang="es-MX" altLang="es-ES" dirty="0" err="1"/>
              <a:t>Heb</a:t>
            </a:r>
            <a:r>
              <a:rPr lang="es-MX" altLang="es-ES" dirty="0"/>
              <a:t> 2:1-3.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s-MX" altLang="es-ES" dirty="0"/>
              <a:t>He allí la posibilidad de un terrible </a:t>
            </a:r>
            <a:r>
              <a:rPr lang="es-MX" altLang="es-ES" u="sng" dirty="0"/>
              <a:t>desliz.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627CBA34-3EF7-69A5-D1DA-17C0146B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51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16A6BBC7-2958-5B88-151A-C274C387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81168-6980-41C1-A466-F82E5A834B76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pic>
        <p:nvPicPr>
          <p:cNvPr id="6147" name="Picture 6" descr="47062">
            <a:extLst>
              <a:ext uri="{FF2B5EF4-FFF2-40B4-BE49-F238E27FC236}">
                <a16:creationId xmlns:a16="http://schemas.microsoft.com/office/drawing/2014/main" id="{E3BFA903-AE89-1A6B-F787-BD1078C6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819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CBC823C-FBA8-8E24-491C-8F0E63675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s-ES" sz="4000" dirty="0"/>
              <a:t>1.  El peligro de </a:t>
            </a:r>
            <a:r>
              <a:rPr lang="es-MX" altLang="es-ES" sz="4000" u="sng" dirty="0"/>
              <a:t>deslizarse</a:t>
            </a:r>
            <a:r>
              <a:rPr lang="es-MX" altLang="es-ES" sz="4000" dirty="0"/>
              <a:t> se ve en su significado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311B80-D558-D788-4FD7-BE9B56F29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724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s-MX" altLang="es-ES" dirty="0"/>
              <a:t>Examinando la palabra.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s-MX" altLang="es-ES" dirty="0"/>
              <a:t>El deslizamiento es sumamente peligroso.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dirty="0"/>
              <a:t>Nos deslizamos sin percibirlo.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dirty="0"/>
              <a:t>Aun sin hacer acciones malas.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dirty="0"/>
              <a:t>La facilidad lo hace enemigo de cuidado.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endParaRPr lang="es-MX" alt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Marcador de número de diapositiva">
            <a:extLst>
              <a:ext uri="{FF2B5EF4-FFF2-40B4-BE49-F238E27FC236}">
                <a16:creationId xmlns:a16="http://schemas.microsoft.com/office/drawing/2014/main" id="{5C6E852A-62C5-0B88-B3EA-E3806C8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C6805-1723-40F4-AC17-626DECE4087D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pic>
        <p:nvPicPr>
          <p:cNvPr id="7171" name="Picture 5" descr="goofi-distraido">
            <a:extLst>
              <a:ext uri="{FF2B5EF4-FFF2-40B4-BE49-F238E27FC236}">
                <a16:creationId xmlns:a16="http://schemas.microsoft.com/office/drawing/2014/main" id="{DB714687-1744-3407-B8E9-CC0675EA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54859F7-F6A3-BF5F-4606-6A2D0B42F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s-ES" sz="4000" dirty="0"/>
              <a:t>2. EL DESLIZ TIENE SUS CAUSAS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A4DD43-F2A2-E15C-6F4B-3F1EB91E2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s-MX" altLang="es-ES" sz="2800" dirty="0"/>
              <a:t>Por descuido.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Del estudio.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 obligaciones.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 lo espiritual.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 una clara comprensión.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s-MX" altLang="es-ES" sz="2800" dirty="0"/>
              <a:t>Por falta de estima.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 la salvación.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Del castigo eterno.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De la vida en el cielo.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MX" altLang="es-ES" sz="2400" dirty="0"/>
              <a:t>A lo que encuentra al meditar.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endParaRPr lang="es-MX" altLang="es-E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arcador de número de diapositiva">
            <a:extLst>
              <a:ext uri="{FF2B5EF4-FFF2-40B4-BE49-F238E27FC236}">
                <a16:creationId xmlns:a16="http://schemas.microsoft.com/office/drawing/2014/main" id="{7FB8F6FF-8E35-5DB7-E3AE-0A5C35D3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391F94-3423-4F7D-B746-436A59DC67DF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44768-0CF2-E4EE-A878-0E74D78B1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s-ES" sz="4000" dirty="0"/>
              <a:t>3. </a:t>
            </a:r>
            <a:r>
              <a:rPr lang="es-MX" altLang="es-ES" sz="4000" i="1" dirty="0"/>
              <a:t>SI DESCUIDAMOS NO ESCAPAREMOS</a:t>
            </a:r>
            <a:r>
              <a:rPr lang="en-US" altLang="es-ES" sz="4000" dirty="0"/>
              <a:t> </a:t>
            </a:r>
            <a:endParaRPr lang="es-MX" altLang="es-ES" sz="40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D8FE92-B3DD-2AD5-65C4-4D183798E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  <a:defRPr/>
            </a:pPr>
            <a:r>
              <a:rPr lang="es-MX" altLang="es-ES" sz="2800" dirty="0"/>
              <a:t>Como escaparemos?  V.3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s-MX" altLang="es-ES" sz="2400" dirty="0"/>
              <a:t>1. Si los antiguos no escaparon.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s-MX" altLang="es-ES" sz="2400" dirty="0"/>
              <a:t>	a. El que recogió leña. Numeros.15:32-36.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s-MX" altLang="es-ES" sz="2400" dirty="0"/>
              <a:t>	b. </a:t>
            </a:r>
            <a:r>
              <a:rPr lang="es-MX" altLang="es-ES" sz="2400" dirty="0" err="1"/>
              <a:t>Nadab</a:t>
            </a:r>
            <a:r>
              <a:rPr lang="es-MX" altLang="es-ES" sz="2400" dirty="0"/>
              <a:t> y </a:t>
            </a:r>
            <a:r>
              <a:rPr lang="es-MX" altLang="es-ES" sz="2400" dirty="0" err="1"/>
              <a:t>Abiu</a:t>
            </a:r>
            <a:r>
              <a:rPr lang="es-MX" altLang="es-ES" sz="2400" dirty="0"/>
              <a:t>. Leviticos.10:1-2.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s-MX" altLang="es-ES" sz="2400" dirty="0"/>
              <a:t>	c. Muchos otros no escaparon. I Corintios.10:6-11.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7C8C41C1-6E61-5284-332D-B7668D4C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04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Marcador de número de diapositiva">
            <a:extLst>
              <a:ext uri="{FF2B5EF4-FFF2-40B4-BE49-F238E27FC236}">
                <a16:creationId xmlns:a16="http://schemas.microsoft.com/office/drawing/2014/main" id="{414F190C-45B8-B9FD-D538-B2A61717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208E04-DCE5-4874-957A-954331A9EC19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E8CE6F-0115-AE92-69E3-2DC51233F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55838"/>
            <a:ext cx="4495800" cy="46021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 startAt="2"/>
              <a:defRPr/>
            </a:pPr>
            <a:r>
              <a:rPr lang="es-MX" altLang="es-ES" sz="2800" dirty="0"/>
              <a:t>Como escaparemos si no escaparon los que descuidaron un pacto dado por ángeles, inferior al Nuevo…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ES" sz="2400" dirty="0"/>
              <a:t>1. Este Nuevo Pacto fue dado por Cristo mismo. Heb.2:2-3; 1:1-2.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ES" sz="2400" dirty="0"/>
              <a:t>2. Cristo es mas grande que los ángeles. 1:4-8, 13; 2:2.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s-MX" altLang="es-ES" sz="2800" dirty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5AEEF99-54F4-8178-F07E-8FFF8106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172200" cy="143192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altLang="es-ES" sz="4400" b="1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</a:t>
            </a:r>
            <a:r>
              <a:rPr lang="es-MX" altLang="es-ES" sz="4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 DESCUIDAMOS NO ESCAPAREMOS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36801067-096E-2D69-D543-DA64A1DF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Marcador de número de diapositiva">
            <a:extLst>
              <a:ext uri="{FF2B5EF4-FFF2-40B4-BE49-F238E27FC236}">
                <a16:creationId xmlns:a16="http://schemas.microsoft.com/office/drawing/2014/main" id="{3A9ECE27-6A0B-461E-C138-B60B6FB0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BD762-E949-49F1-96F7-C11B863DB351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FF343F-D14A-9144-858B-EAE0AE93D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2057400"/>
            <a:ext cx="41910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 startAt="3"/>
              <a:defRPr/>
            </a:pPr>
            <a:r>
              <a:rPr lang="es-MX" altLang="es-ES" dirty="0"/>
              <a:t>Después el autor de Hebreos afirma que la violación del N. P. acarrea peores consecuencias que la violación del Antiguo: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s-MX" altLang="es-ES" dirty="0"/>
              <a:t>Hebreos.10:26-32.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4B737CE-D124-3317-4185-6A0D339C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0"/>
            <a:ext cx="6172200" cy="143192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altLang="es-ES" sz="4400" b="1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</a:t>
            </a:r>
            <a:r>
              <a:rPr lang="es-MX" altLang="es-ES" sz="4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 DESCUIDAMOS NO ESCAPAREMOS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7A6CBEB5-7C86-5CD5-FFB4-D5AFCE0E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>
            <a:extLst>
              <a:ext uri="{FF2B5EF4-FFF2-40B4-BE49-F238E27FC236}">
                <a16:creationId xmlns:a16="http://schemas.microsoft.com/office/drawing/2014/main" id="{4A89EE53-0E36-F629-72F4-2D1523A4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83AAE1-C959-47B0-9EF3-E1BF93CAD079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pic>
        <p:nvPicPr>
          <p:cNvPr id="11267" name="Picture 4" descr="[PENSANDO.jpg]">
            <a:extLst>
              <a:ext uri="{FF2B5EF4-FFF2-40B4-BE49-F238E27FC236}">
                <a16:creationId xmlns:a16="http://schemas.microsoft.com/office/drawing/2014/main" id="{1BD1133B-8A04-B509-6EAA-C7E4F6CD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72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155A468-B767-DB13-18F3-389026505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s-ES" i="1" dirty="0"/>
              <a:t>Conclusión:</a:t>
            </a:r>
            <a:endParaRPr lang="es-MX" altLang="es-E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005B21-4F19-C84B-DE86-EB618DA6E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600200"/>
            <a:ext cx="4648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ES" sz="2800" dirty="0"/>
              <a:t>1. Hermanos: Cuando nosotros nos acercamos a Cristo en  obediencia al evangelio vinimos a ser las personas más  bendecidas de la Tierra.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ES" sz="2800" dirty="0"/>
              <a:t>2. Pero es relativamente fácil perder todo lo recibido </a:t>
            </a:r>
            <a:r>
              <a:rPr lang="es-ES" altLang="es-ES" sz="2800" dirty="0"/>
              <a:t>y</a:t>
            </a:r>
            <a:r>
              <a:rPr lang="es-MX" altLang="es-ES" sz="2800" dirty="0"/>
              <a:t> recibir  además la retribución de nuestra frialdad y tolerancia al pecado.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>
            <a:extLst>
              <a:ext uri="{FF2B5EF4-FFF2-40B4-BE49-F238E27FC236}">
                <a16:creationId xmlns:a16="http://schemas.microsoft.com/office/drawing/2014/main" id="{14E081C9-D26B-1B30-6D5A-972A0A38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D6A6D-972E-4B46-86A8-F2C960FE7525}" type="slidenum">
              <a:rPr lang="es-MX" altLang="es-E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MX" altLang="es-ES" sz="1400" b="0">
              <a:solidFill>
                <a:schemeClr val="tx1"/>
              </a:solidFill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5B32C34C-D6CE-2973-6DE5-6C7A17CB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58225F69-E9CB-7A2D-A113-07C1D5DB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973D940A-2044-9F62-79BE-A3D785B8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600"/>
            <a:ext cx="21336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9">
            <a:extLst>
              <a:ext uri="{FF2B5EF4-FFF2-40B4-BE49-F238E27FC236}">
                <a16:creationId xmlns:a16="http://schemas.microsoft.com/office/drawing/2014/main" id="{CCF7EE7D-2E03-36D4-1E1A-6090B19B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2858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2" descr="enojo">
            <a:extLst>
              <a:ext uri="{FF2B5EF4-FFF2-40B4-BE49-F238E27FC236}">
                <a16:creationId xmlns:a16="http://schemas.microsoft.com/office/drawing/2014/main" id="{BBAC729E-C945-5D63-A719-564ADA29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4478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>
            <a:extLst>
              <a:ext uri="{FF2B5EF4-FFF2-40B4-BE49-F238E27FC236}">
                <a16:creationId xmlns:a16="http://schemas.microsoft.com/office/drawing/2014/main" id="{B4976D4F-F4BC-8961-DD06-3B326C94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648200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B99F5CC0-E17D-AEA0-FA53-188BDCDB6228}"/>
              </a:ext>
            </a:extLst>
          </p:cNvPr>
          <p:cNvSpPr/>
          <p:nvPr/>
        </p:nvSpPr>
        <p:spPr>
          <a:xfrm>
            <a:off x="1600200" y="2286000"/>
            <a:ext cx="5257800" cy="2246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800" b="1" dirty="0"/>
              <a:t>Pero nosotros no somos de los que retroceden para perdición, sino de los que tienen fe para la preservación del alma.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54227F60-EC48-48DD-1101-240E213D1C3A}"/>
              </a:ext>
            </a:extLst>
          </p:cNvPr>
          <p:cNvSpPr/>
          <p:nvPr/>
        </p:nvSpPr>
        <p:spPr>
          <a:xfrm>
            <a:off x="628650" y="1274763"/>
            <a:ext cx="8313738" cy="584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3200" b="1" dirty="0"/>
              <a:t>Por eso debemos de decir Hebreos.10:39.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570</Words>
  <Application>Microsoft Office PowerPoint</Application>
  <PresentationFormat>Presentación en pantalla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Al Bayan Plain</vt:lpstr>
      <vt:lpstr>Al Nile</vt:lpstr>
      <vt:lpstr>Arial</vt:lpstr>
      <vt:lpstr>Britannic Bold</vt:lpstr>
      <vt:lpstr>Cambria</vt:lpstr>
      <vt:lpstr>Century Gothic</vt:lpstr>
      <vt:lpstr>Cochin</vt:lpstr>
      <vt:lpstr>Default Design</vt:lpstr>
      <vt:lpstr>Aplicando lo oído, para no deslizarnos</vt:lpstr>
      <vt:lpstr>Introducción: </vt:lpstr>
      <vt:lpstr>1.  El peligro de deslizarse se ve en su significado</vt:lpstr>
      <vt:lpstr>2. EL DESLIZ TIENE SUS CAUSAS</vt:lpstr>
      <vt:lpstr>3. SI DESCUIDAMOS NO ESCAPAREMOS </vt:lpstr>
      <vt:lpstr>Presentación de PowerPoint</vt:lpstr>
      <vt:lpstr>Presentación de PowerPoint</vt:lpstr>
      <vt:lpstr>Conclusión: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Atendamos a las cosas que hemos oído,  no sea que nos deslicemos.</dc:title>
  <dc:creator>Owner</dc:creator>
  <cp:lastModifiedBy>MARIO MORENO</cp:lastModifiedBy>
  <cp:revision>10</cp:revision>
  <dcterms:created xsi:type="dcterms:W3CDTF">2008-12-19T18:35:53Z</dcterms:created>
  <dcterms:modified xsi:type="dcterms:W3CDTF">2024-02-19T02:03:23Z</dcterms:modified>
</cp:coreProperties>
</file>