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4" r:id="rId2"/>
    <p:sldId id="256" r:id="rId3"/>
    <p:sldId id="257" r:id="rId4"/>
    <p:sldId id="258" r:id="rId5"/>
    <p:sldId id="259" r:id="rId6"/>
    <p:sldId id="262" r:id="rId7"/>
    <p:sldId id="265" r:id="rId8"/>
    <p:sldId id="266" r:id="rId9"/>
    <p:sldId id="267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63"/>
  </p:normalViewPr>
  <p:slideViewPr>
    <p:cSldViewPr snapToGrid="0">
      <p:cViewPr varScale="1">
        <p:scale>
          <a:sx n="60" d="100"/>
          <a:sy n="60" d="100"/>
        </p:scale>
        <p:origin x="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A163B-0763-7C43-A3A6-D64215BDEE07}" type="datetimeFigureOut">
              <a:rPr lang="es-ES_tradnl" smtClean="0"/>
              <a:t>17/9/23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AF31B-0387-5A44-B8CF-B7CAE6A13D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114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AF31B-0387-5A44-B8CF-B7CAE6A13D6E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419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AF31B-0387-5A44-B8CF-B7CAE6A13D6E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256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Sangre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 esparcimiento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vez cada año, en el gran día de la expiación, </a:t>
            </a:r>
            <a:r>
              <a:rPr lang="es-ES_trad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{#Heb 12.24}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Sumo Sacerdote iba al Lugar Santísimo, llevando sangre que esparcía en el propiciatorio, para hacer expiación por todos los pecados de los hijos de Israel. </a:t>
            </a:r>
            <a:r>
              <a:rPr lang="es-ES_trad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{#Lev 16.15,16}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Así Cristo, después de hacer el sacrificio de sí mismo, entró ante la presencia de Dios en el cielo, </a:t>
            </a:r>
            <a:r>
              <a:rPr lang="es-ES_trad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{Heb. 9:12,24}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presentando, con el carácter de gran Sumo Sacerdote, su propia sangre, como expiación por el pecado. En virtud de esta sangre del esparcimiento, el pecador que se ha arrepentido y que cree en Cristo, puede acercarse a Dios, y recibir mediante la gracia de su Salvador una cordial bienvenida, pues la sangre de Cristo no pide venganza como la de Abel, </a:t>
            </a:r>
            <a:r>
              <a:rPr lang="es-ES_trad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{Gén 4:10,11}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sino que habla de perdón, de paz con Dios, y de vida eterna; {comp. </a:t>
            </a:r>
            <a:r>
              <a:rPr lang="es-ES_trad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Heb. 9:13-22; 10:19-22,29; </a:t>
            </a:r>
            <a:r>
              <a:rPr lang="es-ES_tradn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</a:t>
            </a:r>
            <a:r>
              <a:rPr lang="es-ES_trad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2:.6-8; Lev. 8:30; 14:6,7; Núm. 19:17-19; Isa 52:15; Apoc. 1.5,6}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AF31B-0387-5A44-B8CF-B7CAE6A13D6E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6274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AF31B-0387-5A44-B8CF-B7CAE6A13D6E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947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907178" y="0"/>
            <a:ext cx="10284822" cy="685800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79607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_tradnl" dirty="0"/>
          </a:p>
        </p:txBody>
      </p:sp>
      <p:sp>
        <p:nvSpPr>
          <p:cNvPr id="10" name="Rectangle 18"/>
          <p:cNvSpPr/>
          <p:nvPr userDrawn="1"/>
        </p:nvSpPr>
        <p:spPr>
          <a:xfrm>
            <a:off x="1907178" y="0"/>
            <a:ext cx="10284822" cy="685800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907178" y="0"/>
            <a:ext cx="10284822" cy="685800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8"/>
          <p:cNvSpPr/>
          <p:nvPr userDrawn="1"/>
        </p:nvSpPr>
        <p:spPr>
          <a:xfrm>
            <a:off x="1907178" y="0"/>
            <a:ext cx="10284822" cy="685800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93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/>
          <p:cNvSpPr txBox="1">
            <a:spLocks noGrp="1"/>
          </p:cNvSpPr>
          <p:nvPr>
            <p:ph type="sldNum" sz="quarter" idx="10"/>
          </p:nvPr>
        </p:nvSpPr>
        <p:spPr>
          <a:xfrm>
            <a:off x="5928784" y="6330951"/>
            <a:ext cx="321733" cy="2587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/>
            </a:pPr>
            <a:fld id="{4159303A-960C-1E48-97EC-93C32A993FC2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5834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914400" y="1346948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7"/>
          <p:cNvSpPr/>
          <p:nvPr/>
        </p:nvSpPr>
        <p:spPr>
          <a:xfrm>
            <a:off x="914400" y="4282764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8"/>
          <p:cNvSpPr/>
          <p:nvPr/>
        </p:nvSpPr>
        <p:spPr>
          <a:xfrm>
            <a:off x="914400" y="1484779"/>
            <a:ext cx="103632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auto">
          <a:xfrm>
            <a:off x="9645651" y="4106863"/>
            <a:ext cx="1219200" cy="914400"/>
            <a:chOff x="9685338" y="4460675"/>
            <a:chExt cx="1080904" cy="1080902"/>
          </a:xfrm>
        </p:grpSpPr>
        <p:sp>
          <p:nvSpPr>
            <p:cNvPr id="8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  <a:ea typeface="+mn-ea"/>
              </a:endParaRPr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9794179" y="4569516"/>
              <a:ext cx="863222" cy="86322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es-ES_tradnl" altLang="es-ES_tradnl" sz="1800" smtClean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012444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90418" y="6272214"/>
            <a:ext cx="3272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3734" y="6272214"/>
            <a:ext cx="63267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8351" y="4227513"/>
            <a:ext cx="1193800" cy="639762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951526ED-ACA9-A241-8218-3EC78697EEF1}" type="slidenum">
              <a:rPr lang="en-US" altLang="es-ES_tradnl"/>
              <a:pPr>
                <a:defRPr/>
              </a:pPr>
              <a:t>‹Nr.›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304987844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09"/>
            <a:ext cx="12191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69802" y="-1"/>
            <a:ext cx="10222196" cy="6841091"/>
          </a:xfrm>
          <a:prstGeom prst="rect">
            <a:avLst/>
          </a:prstGeom>
        </p:spPr>
      </p:pic>
      <p:sp>
        <p:nvSpPr>
          <p:cNvPr id="13" name="Rectangle 11"/>
          <p:cNvSpPr/>
          <p:nvPr userDrawn="1"/>
        </p:nvSpPr>
        <p:spPr>
          <a:xfrm>
            <a:off x="-18067" y="0"/>
            <a:ext cx="198786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62" r:id="rId5"/>
    <p:sldLayoutId id="2147483663" r:id="rId6"/>
    <p:sldLayoutId id="214748366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238212" y="5841739"/>
            <a:ext cx="771557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400" dirty="0">
                <a:solidFill>
                  <a:srgbClr val="C00000"/>
                </a:solidFill>
                <a:effectLst>
                  <a:glow rad="127000">
                    <a:schemeClr val="tx2">
                      <a:lumMod val="20000"/>
                      <a:lumOff val="80000"/>
                    </a:schemeClr>
                  </a:glow>
                </a:effectLst>
              </a:rPr>
              <a:t>Queridos hermanos, y amigos</a:t>
            </a:r>
          </a:p>
        </p:txBody>
      </p:sp>
    </p:spTree>
    <p:extLst>
      <p:ext uri="{BB962C8B-B14F-4D97-AF65-F5344CB8AC3E}">
        <p14:creationId xmlns:p14="http://schemas.microsoft.com/office/powerpoint/2010/main" val="595028635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6" y="193868"/>
            <a:ext cx="3036618" cy="25556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19" y="131846"/>
            <a:ext cx="3334239" cy="254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6" y="2982017"/>
            <a:ext cx="2487978" cy="36014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030910"/>
            <a:ext cx="2478504" cy="35036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05" y="131846"/>
            <a:ext cx="3200399" cy="26796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409" t="9825" r="26959" b="18596"/>
          <a:stretch/>
        </p:blipFill>
        <p:spPr>
          <a:xfrm>
            <a:off x="3180505" y="2941043"/>
            <a:ext cx="2595182" cy="3683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598" y="3073047"/>
            <a:ext cx="2734491" cy="355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576548" y="5736183"/>
            <a:ext cx="4499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Genesis 25:29-34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963" y="2"/>
            <a:ext cx="4459037" cy="685799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732962" y="5937151"/>
            <a:ext cx="44590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/>
              <a:t>Viviendo esta vida terrenal </a:t>
            </a:r>
          </a:p>
          <a:p>
            <a:r>
              <a:rPr lang="es-ES_tradnl" sz="2400" dirty="0"/>
              <a:t>CON UN ENFOQUE ETERNO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69B2E5FF-4BF4-40BE-98F4-9E1113DCB501}"/>
              </a:ext>
            </a:extLst>
          </p:cNvPr>
          <p:cNvSpPr txBox="1">
            <a:spLocks/>
          </p:cNvSpPr>
          <p:nvPr/>
        </p:nvSpPr>
        <p:spPr>
          <a:xfrm rot="16200000">
            <a:off x="-2489295" y="2837614"/>
            <a:ext cx="6858000" cy="1182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15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Lo eterno</a:t>
            </a:r>
            <a:endParaRPr lang="es-CL" sz="11500" b="1" dirty="0">
              <a:ln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426C955-D411-40D2-A442-35EB1564F238}"/>
              </a:ext>
            </a:extLst>
          </p:cNvPr>
          <p:cNvSpPr txBox="1">
            <a:spLocks/>
          </p:cNvSpPr>
          <p:nvPr/>
        </p:nvSpPr>
        <p:spPr>
          <a:xfrm>
            <a:off x="3168451" y="1"/>
            <a:ext cx="7673720" cy="2479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115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ES_tradnl" sz="1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errenal y lo eterno</a:t>
            </a:r>
            <a:endParaRPr lang="es-ES_tradnl" sz="1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A88DFC-85A0-4269-8E19-C4A8EA30BA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51346" y="1282023"/>
            <a:ext cx="7642541" cy="50947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Esaú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Génesis 25:32-34</a:t>
            </a:r>
          </a:p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 joven rico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Mateo 19:16-22</a:t>
            </a:r>
          </a:p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agricultor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Lucas 12:16-21</a:t>
            </a:r>
            <a:endParaRPr lang="es-ES_tradnl" sz="4000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351346" y="53712"/>
            <a:ext cx="446872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Lo Temporal</a:t>
            </a:r>
            <a:endParaRPr lang="es-ES_tradnl" sz="66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9B2E5FF-4BF4-40BE-98F4-9E1113DCB501}"/>
              </a:ext>
            </a:extLst>
          </p:cNvPr>
          <p:cNvSpPr txBox="1">
            <a:spLocks/>
          </p:cNvSpPr>
          <p:nvPr/>
        </p:nvSpPr>
        <p:spPr>
          <a:xfrm rot="16200000">
            <a:off x="-2489295" y="2837614"/>
            <a:ext cx="6858000" cy="1182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15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Lo eterno</a:t>
            </a:r>
            <a:endParaRPr lang="es-CL" sz="11500" b="1" dirty="0">
              <a:ln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09" y="1161708"/>
            <a:ext cx="3191839" cy="425195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8669510" y="5533980"/>
            <a:ext cx="326403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ES_tradnl" sz="240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 joven </a:t>
            </a:r>
            <a:r>
              <a:rPr lang="es-ES_tradnl" sz="24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principal y  </a:t>
            </a:r>
            <a:r>
              <a:rPr lang="es-ES_tradnl" sz="2400" dirty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rico </a:t>
            </a:r>
            <a:r>
              <a:rPr lang="es-ES_tradnl" sz="2400" dirty="0" smtClean="0">
                <a:ln w="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_tradnl" sz="2400" dirty="0">
              <a:ln w="0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75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A88DFC-85A0-4269-8E19-C4A8EA30BA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99109" y="310757"/>
            <a:ext cx="9735839" cy="62082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atin typeface="Corbel" charset="0"/>
                <a:ea typeface="Corbel" charset="0"/>
                <a:cs typeface="Corbel" charset="0"/>
              </a:rPr>
              <a:t>Hijos de Dios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Juan 1:11-12; 1 Juan 3:1-2</a:t>
            </a:r>
          </a:p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3200" b="1" dirty="0" smtClean="0">
                <a:latin typeface="Corbel" charset="0"/>
                <a:ea typeface="Corbel" charset="0"/>
                <a:cs typeface="Corbel" charset="0"/>
              </a:rPr>
              <a:t>Comprados por precio “la sangre del Hijo de Dios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 Corintios 6:19-20</a:t>
            </a:r>
          </a:p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3600" b="1" dirty="0" smtClean="0">
                <a:latin typeface="Corbel" charset="0"/>
                <a:ea typeface="Corbel" charset="0"/>
                <a:cs typeface="Corbel" charset="0"/>
              </a:rPr>
              <a:t>Herederos de Dios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Gálatas 3:26-27; Romanos 8:16-17</a:t>
            </a:r>
          </a:p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3600" b="1" dirty="0" smtClean="0">
                <a:latin typeface="Corbel" charset="0"/>
                <a:ea typeface="Corbel" charset="0"/>
                <a:cs typeface="Corbel" charset="0"/>
              </a:rPr>
              <a:t>Ciudadanía está en el cielo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Filipenses 3:20-21</a:t>
            </a:r>
            <a:endParaRPr lang="es-ES_tradnl" sz="4000" b="1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69B2E5FF-4BF4-40BE-98F4-9E1113DCB501}"/>
              </a:ext>
            </a:extLst>
          </p:cNvPr>
          <p:cNvSpPr txBox="1">
            <a:spLocks/>
          </p:cNvSpPr>
          <p:nvPr/>
        </p:nvSpPr>
        <p:spPr>
          <a:xfrm rot="16200000">
            <a:off x="-2213326" y="3114459"/>
            <a:ext cx="6208297" cy="6531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6000" b="1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Nuestro derecho de nacimiento</a:t>
            </a:r>
            <a:endParaRPr lang="es-CL" sz="6000" b="1" dirty="0">
              <a:ln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A88DFC-85A0-4269-8E19-C4A8EA30BA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50493" y="229089"/>
            <a:ext cx="9403570" cy="63160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Tesoros en el cielo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Mateo 6:19-21</a:t>
            </a:r>
          </a:p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Busquemos primero el reino de Dios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Mateo 6:33-34</a:t>
            </a:r>
          </a:p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Fija tu mente en las cosas de arriba </a:t>
            </a:r>
            <a:endParaRPr lang="es-ES_tradnl" sz="4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Colosenses 3:1-2</a:t>
            </a:r>
          </a:p>
          <a:p>
            <a: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Mira y enfócate en las cosa eternas</a:t>
            </a:r>
          </a:p>
          <a:p>
            <a:pPr lvl="1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</a:pPr>
            <a:r>
              <a:rPr lang="es-ES_tradnl" sz="4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alibri" charset="0"/>
                <a:ea typeface="Calibri" charset="0"/>
                <a:cs typeface="Calibri" charset="0"/>
              </a:rPr>
              <a:t>2 Corintios 4:16-18</a:t>
            </a:r>
            <a:endParaRPr lang="es-ES_tradnl" sz="4000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69B2E5FF-4BF4-40BE-98F4-9E1113DCB501}"/>
              </a:ext>
            </a:extLst>
          </p:cNvPr>
          <p:cNvSpPr txBox="1">
            <a:spLocks/>
          </p:cNvSpPr>
          <p:nvPr/>
        </p:nvSpPr>
        <p:spPr>
          <a:xfrm rot="16200000">
            <a:off x="-2489295" y="2837614"/>
            <a:ext cx="6858000" cy="11827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15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Lo eterno</a:t>
            </a:r>
            <a:endParaRPr lang="es-CL" sz="11500" b="1" dirty="0">
              <a:ln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6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/>
          <p:cNvSpPr txBox="1"/>
          <p:nvPr/>
        </p:nvSpPr>
        <p:spPr>
          <a:xfrm>
            <a:off x="470263" y="915991"/>
            <a:ext cx="5426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30">
              <a:defRPr/>
            </a:pPr>
            <a:r>
              <a:rPr lang="es-CL" sz="320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+mj-lt"/>
                <a:ea typeface="Cambria" charset="0"/>
                <a:cs typeface="Cambria" charset="0"/>
              </a:rPr>
              <a:t>¿</a:t>
            </a:r>
            <a:r>
              <a:rPr lang="es-CL" sz="320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+mj-lt"/>
                <a:ea typeface="Al Bayan Plain" charset="-78"/>
                <a:cs typeface="Al Bayan Plain" charset="-78"/>
              </a:rPr>
              <a:t>Que debo hacer </a:t>
            </a:r>
          </a:p>
          <a:p>
            <a:pPr defTabSz="685730">
              <a:defRPr/>
            </a:pPr>
            <a:r>
              <a:rPr lang="es-CL" sz="320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+mj-lt"/>
                <a:ea typeface="Al Bayan Plain" charset="-78"/>
                <a:cs typeface="Al Bayan Plain" charset="-78"/>
              </a:rPr>
              <a:t>para ser  salvo…</a:t>
            </a:r>
            <a:r>
              <a:rPr lang="es-CL" sz="320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+mj-lt"/>
                <a:ea typeface="Cambria" charset="0"/>
                <a:cs typeface="Cambria" charset="0"/>
              </a:rPr>
              <a:t>?</a:t>
            </a: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8450262" y="3037672"/>
            <a:ext cx="32514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685730">
              <a:defRPr/>
            </a:pPr>
            <a:r>
              <a:rPr lang="es-ES" altLang="es-ES" b="1" dirty="0">
                <a:solidFill>
                  <a:srgbClr val="002060"/>
                </a:solidFill>
                <a:latin typeface="+mj-lt"/>
                <a:ea typeface="Al Nile" charset="-78"/>
                <a:cs typeface="Al Nile" charset="-78"/>
              </a:rPr>
              <a:t>Cristo es el Salvador de los que le obedecen </a:t>
            </a:r>
          </a:p>
          <a:p>
            <a:pPr defTabSz="685730">
              <a:defRPr/>
            </a:pPr>
            <a:r>
              <a:rPr lang="es-ES" altLang="es-ES" b="1" dirty="0">
                <a:solidFill>
                  <a:srgbClr val="C00000"/>
                </a:solidFill>
                <a:latin typeface="+mj-lt"/>
                <a:ea typeface="Al Nile" charset="-78"/>
                <a:cs typeface="Al Nile" charset="-78"/>
              </a:rPr>
              <a:t>“…</a:t>
            </a:r>
            <a:r>
              <a:rPr lang="es-ES" altLang="es-ES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l Nile" charset="-78"/>
                <a:cs typeface="Al Nile" charset="-78"/>
              </a:rPr>
              <a:t>” (</a:t>
            </a:r>
            <a:r>
              <a:rPr lang="es-ES" altLang="es-ES" dirty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l Nile" charset="-78"/>
                <a:cs typeface="Al Nile" charset="-78"/>
              </a:rPr>
              <a:t>Hebreos 5:9</a:t>
            </a:r>
            <a:r>
              <a:rPr lang="es-ES" altLang="es-E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l Nile" charset="-78"/>
                <a:cs typeface="Al Nile" charset="-78"/>
              </a:rPr>
              <a:t>) </a:t>
            </a: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6429331" y="3037672"/>
            <a:ext cx="417558" cy="3142467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" sz="3200">
                <a:solidFill>
                  <a:srgbClr val="C00000"/>
                </a:solidFill>
                <a:latin typeface="Britannic Bold" charset="0"/>
              </a:rPr>
              <a:t>P</a:t>
            </a:r>
          </a:p>
          <a:p>
            <a:r>
              <a:rPr lang="es-ES" altLang="es-ES" sz="3200" dirty="0">
                <a:solidFill>
                  <a:srgbClr val="C00000"/>
                </a:solidFill>
                <a:latin typeface="Britannic Bold" charset="0"/>
              </a:rPr>
              <a:t>E</a:t>
            </a:r>
          </a:p>
          <a:p>
            <a:r>
              <a:rPr lang="es-ES" altLang="es-ES" sz="3200" dirty="0">
                <a:solidFill>
                  <a:srgbClr val="C00000"/>
                </a:solidFill>
                <a:latin typeface="Britannic Bold" charset="0"/>
              </a:rPr>
              <a:t>C</a:t>
            </a:r>
          </a:p>
          <a:p>
            <a:r>
              <a:rPr lang="es-ES" altLang="es-ES" sz="3200" dirty="0">
                <a:solidFill>
                  <a:srgbClr val="C00000"/>
                </a:solidFill>
                <a:latin typeface="Britannic Bold" charset="0"/>
              </a:rPr>
              <a:t>A</a:t>
            </a:r>
          </a:p>
          <a:p>
            <a:r>
              <a:rPr lang="es-ES" altLang="es-ES" sz="3200" dirty="0">
                <a:solidFill>
                  <a:srgbClr val="C00000"/>
                </a:solidFill>
                <a:latin typeface="Britannic Bold" charset="0"/>
              </a:rPr>
              <a:t>D</a:t>
            </a:r>
          </a:p>
          <a:p>
            <a:r>
              <a:rPr lang="es-ES" altLang="es-ES" sz="3200" dirty="0">
                <a:solidFill>
                  <a:srgbClr val="C00000"/>
                </a:solidFill>
                <a:latin typeface="Britannic Bold" charset="0"/>
              </a:rPr>
              <a:t>O</a:t>
            </a:r>
            <a:endParaRPr lang="es-ES" altLang="es-ES" sz="2000" dirty="0">
              <a:solidFill>
                <a:srgbClr val="C00000"/>
              </a:solidFill>
              <a:latin typeface="Britannic Bold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86" y="1532744"/>
            <a:ext cx="1139825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/>
            </a:extLst>
          </p:cNvPr>
          <p:cNvSpPr txBox="1"/>
          <p:nvPr/>
        </p:nvSpPr>
        <p:spPr>
          <a:xfrm>
            <a:off x="3282701" y="6025060"/>
            <a:ext cx="1697683" cy="338554"/>
          </a:xfrm>
          <a:prstGeom prst="rect">
            <a:avLst/>
          </a:prstGeom>
          <a:solidFill>
            <a:srgbClr val="FFFFCC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defTabSz="685730">
              <a:defRPr/>
            </a:pPr>
            <a:r>
              <a:rPr lang="es-ES" sz="1600" b="1" dirty="0">
                <a:solidFill>
                  <a:srgbClr val="C00000"/>
                </a:solidFill>
                <a:latin typeface="Century Gothic"/>
              </a:rPr>
              <a:t>OIR</a:t>
            </a:r>
            <a:r>
              <a:rPr lang="es-ES" sz="1600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s-ES" sz="1050" b="1" dirty="0">
                <a:solidFill>
                  <a:prstClr val="black"/>
                </a:solidFill>
                <a:latin typeface="Century Gothic"/>
              </a:rPr>
              <a:t>(Rom. 10:17).</a:t>
            </a:r>
          </a:p>
        </p:txBody>
      </p:sp>
      <p:sp>
        <p:nvSpPr>
          <p:cNvPr id="11" name="CuadroTexto 10"/>
          <p:cNvSpPr txBox="1">
            <a:spLocks noChangeArrowheads="1"/>
          </p:cNvSpPr>
          <p:nvPr/>
        </p:nvSpPr>
        <p:spPr bwMode="auto">
          <a:xfrm>
            <a:off x="3424786" y="5660352"/>
            <a:ext cx="2177503" cy="307777"/>
          </a:xfrm>
          <a:prstGeom prst="rect">
            <a:avLst/>
          </a:prstGeom>
          <a:solidFill>
            <a:srgbClr val="FFFFCC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_tradnl" sz="1400" b="1">
                <a:solidFill>
                  <a:srgbClr val="C00000"/>
                </a:solidFill>
                <a:latin typeface="Century Gothic" charset="0"/>
              </a:rPr>
              <a:t>CREER </a:t>
            </a:r>
            <a:r>
              <a:rPr lang="es-ES" altLang="es-ES_tradnl" sz="1000" b="1">
                <a:solidFill>
                  <a:srgbClr val="000000"/>
                </a:solidFill>
                <a:latin typeface="Century Gothic" charset="0"/>
              </a:rPr>
              <a:t>(Mar. </a:t>
            </a:r>
            <a:r>
              <a:rPr lang="es-ES" altLang="es-ES_tradnl" sz="1000" b="1" dirty="0">
                <a:solidFill>
                  <a:srgbClr val="000000"/>
                </a:solidFill>
                <a:latin typeface="Century Gothic" charset="0"/>
              </a:rPr>
              <a:t>16:15-16)</a:t>
            </a:r>
          </a:p>
        </p:txBody>
      </p:sp>
      <p:sp>
        <p:nvSpPr>
          <p:cNvPr id="12" name="CuadroTexto 11">
            <a:extLst>
              <a:ext uri="{FF2B5EF4-FFF2-40B4-BE49-F238E27FC236}"/>
            </a:extLst>
          </p:cNvPr>
          <p:cNvSpPr txBox="1"/>
          <p:nvPr/>
        </p:nvSpPr>
        <p:spPr>
          <a:xfrm>
            <a:off x="3611313" y="5303169"/>
            <a:ext cx="2285071" cy="307777"/>
          </a:xfrm>
          <a:prstGeom prst="rect">
            <a:avLst/>
          </a:prstGeom>
          <a:solidFill>
            <a:srgbClr val="FFFFCC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defTabSz="685730">
              <a:defRPr/>
            </a:pPr>
            <a:r>
              <a:rPr lang="es-ES" sz="1400" b="1" dirty="0">
                <a:solidFill>
                  <a:srgbClr val="C00000"/>
                </a:solidFill>
                <a:latin typeface="Century Gothic"/>
              </a:rPr>
              <a:t>ARREPENTIRSE</a:t>
            </a:r>
            <a:r>
              <a:rPr lang="es-ES" sz="1400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s-ES" sz="1000" b="1" dirty="0">
                <a:solidFill>
                  <a:prstClr val="black"/>
                </a:solidFill>
                <a:latin typeface="Century Gothic"/>
              </a:rPr>
              <a:t>(Hech. 17:30)</a:t>
            </a:r>
          </a:p>
        </p:txBody>
      </p:sp>
      <p:sp>
        <p:nvSpPr>
          <p:cNvPr id="13" name="CuadroTexto 12">
            <a:extLst>
              <a:ext uri="{FF2B5EF4-FFF2-40B4-BE49-F238E27FC236}"/>
            </a:extLst>
          </p:cNvPr>
          <p:cNvSpPr txBox="1"/>
          <p:nvPr/>
        </p:nvSpPr>
        <p:spPr>
          <a:xfrm>
            <a:off x="3827464" y="4947148"/>
            <a:ext cx="2155823" cy="307777"/>
          </a:xfrm>
          <a:prstGeom prst="rect">
            <a:avLst/>
          </a:prstGeom>
          <a:solidFill>
            <a:srgbClr val="FFFFCC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defTabSz="685730">
              <a:defRPr/>
            </a:pPr>
            <a:r>
              <a:rPr lang="es-ES" sz="1400" b="1" dirty="0">
                <a:solidFill>
                  <a:srgbClr val="C00000"/>
                </a:solidFill>
                <a:latin typeface="Century Gothic"/>
              </a:rPr>
              <a:t>CONFESAR </a:t>
            </a:r>
            <a:r>
              <a:rPr lang="es-ES" sz="1000" b="1" dirty="0">
                <a:solidFill>
                  <a:prstClr val="black"/>
                </a:solidFill>
                <a:latin typeface="Century Gothic"/>
              </a:rPr>
              <a:t>(Rom. 10:9,10)</a:t>
            </a:r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4026313" y="4560349"/>
            <a:ext cx="2145889" cy="307777"/>
          </a:xfrm>
          <a:prstGeom prst="rect">
            <a:avLst/>
          </a:prstGeom>
          <a:solidFill>
            <a:srgbClr val="FFFFCC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_tradnl" sz="1400" b="1">
                <a:solidFill>
                  <a:srgbClr val="C00000"/>
                </a:solidFill>
                <a:latin typeface="Century Gothic" charset="0"/>
              </a:rPr>
              <a:t>BAUTIZARSE </a:t>
            </a:r>
            <a:r>
              <a:rPr lang="es-ES" altLang="es-ES_tradnl" sz="1000" b="1" smtClean="0">
                <a:solidFill>
                  <a:srgbClr val="000000"/>
                </a:solidFill>
                <a:latin typeface="Century Gothic" charset="0"/>
              </a:rPr>
              <a:t>(Hechos. </a:t>
            </a:r>
            <a:r>
              <a:rPr lang="es-ES" altLang="es-ES_tradnl" sz="1000" b="1" dirty="0">
                <a:solidFill>
                  <a:srgbClr val="000000"/>
                </a:solidFill>
                <a:latin typeface="Century Gothic" charset="0"/>
              </a:rPr>
              <a:t>2:38)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09007" y="2181225"/>
            <a:ext cx="37899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l Nile" charset="-78"/>
                <a:cs typeface="Al Nile" charset="-78"/>
              </a:rPr>
              <a:t>“por cuanto todos pecaron, y están destituidos de la gloria de Dios”         </a:t>
            </a:r>
            <a:r>
              <a:rPr lang="es-ES" sz="2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l Nile" charset="-78"/>
                <a:cs typeface="Al Nile" charset="-78"/>
              </a:rPr>
              <a:t>(Romanos 323).  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9072168" y="915991"/>
            <a:ext cx="2350288" cy="16689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_tradnl" sz="2400"/>
          </a:p>
        </p:txBody>
      </p:sp>
      <p:sp>
        <p:nvSpPr>
          <p:cNvPr id="17" name="Rectángulo 16"/>
          <p:cNvSpPr/>
          <p:nvPr/>
        </p:nvSpPr>
        <p:spPr>
          <a:xfrm>
            <a:off x="9133680" y="1011506"/>
            <a:ext cx="2227263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CL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“el </a:t>
            </a:r>
            <a:r>
              <a:rPr lang="es-CL" b="1" dirty="0">
                <a:ln w="0"/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Señor añadía </a:t>
            </a:r>
            <a:r>
              <a:rPr lang="es-CL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cada día a la iglesia los que habían de ser salvos”</a:t>
            </a:r>
          </a:p>
          <a:p>
            <a:pPr algn="ctr">
              <a:defRPr/>
            </a:pPr>
            <a:r>
              <a:rPr lang="es-CL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Hechos 2:47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538651" y="18187"/>
            <a:ext cx="8889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defRPr/>
            </a:pPr>
            <a:r>
              <a:rPr lang="es-CL" sz="4800" b="1" dirty="0">
                <a:ln w="22225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Al Bayan Plain" charset="-78"/>
                <a:cs typeface="Al Bayan Plain" charset="-78"/>
              </a:rPr>
              <a:t>Plan de salvación </a:t>
            </a:r>
            <a:r>
              <a:rPr lang="es-CL" sz="4800" b="1">
                <a:ln w="22225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Al Bayan Plain" charset="-78"/>
                <a:cs typeface="Al Bayan Plain" charset="-78"/>
              </a:rPr>
              <a:t>según Dios</a:t>
            </a:r>
            <a:endParaRPr lang="es-CL" sz="4800" b="1" dirty="0">
              <a:ln w="22225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+mj-lt"/>
              <a:ea typeface="Al Bayan Plain" charset="-78"/>
              <a:cs typeface="Al Bayan Plain" charset="-78"/>
            </a:endParaRPr>
          </a:p>
        </p:txBody>
      </p:sp>
      <p:pic>
        <p:nvPicPr>
          <p:cNvPr id="26640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/>
          <a:stretch>
            <a:fillRect/>
          </a:stretch>
        </p:blipFill>
        <p:spPr bwMode="auto">
          <a:xfrm>
            <a:off x="4357688" y="2751138"/>
            <a:ext cx="16256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59" y="4656932"/>
            <a:ext cx="1325563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345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04581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5927" r="4074" b="592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008812" y="586377"/>
            <a:ext cx="5560422" cy="1555932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</a:bodyPr>
          <a:lstStyle/>
          <a:p>
            <a:pPr>
              <a:defRPr/>
            </a:pPr>
            <a:r>
              <a:rPr lang="es-ES_tradnl" b="1" dirty="0">
                <a:ln w="22225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Bendiciones</a:t>
            </a:r>
          </a:p>
        </p:txBody>
      </p:sp>
    </p:spTree>
    <p:extLst>
      <p:ext uri="{BB962C8B-B14F-4D97-AF65-F5344CB8AC3E}">
        <p14:creationId xmlns:p14="http://schemas.microsoft.com/office/powerpoint/2010/main" val="2034712366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332</TotalTime>
  <Words>245</Words>
  <Application>Microsoft Macintosh PowerPoint</Application>
  <PresentationFormat>Panorámica</PresentationFormat>
  <Paragraphs>60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4" baseType="lpstr">
      <vt:lpstr>Abadi MT Condensed Light</vt:lpstr>
      <vt:lpstr>Al Bayan Plain</vt:lpstr>
      <vt:lpstr>Al Nile</vt:lpstr>
      <vt:lpstr>Arial</vt:lpstr>
      <vt:lpstr>Britannic Bold</vt:lpstr>
      <vt:lpstr>Calibri</vt:lpstr>
      <vt:lpstr>Cambria</vt:lpstr>
      <vt:lpstr>Century Gothic</vt:lpstr>
      <vt:lpstr>Cochin</vt:lpstr>
      <vt:lpstr>Corbel</vt:lpstr>
      <vt:lpstr>ＭＳ Ｐゴシック</vt:lpstr>
      <vt:lpstr>Rockwell Extra Bold</vt:lpstr>
      <vt:lpstr>Wingdings</vt:lpstr>
      <vt:lpstr>Madison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Terrenal y lo eterno</dc:title>
  <dc:subject/>
  <dc:creator>rtigldcristojg</dc:creator>
  <cp:keywords/>
  <dc:description/>
  <cp:lastModifiedBy>Microsoft Office User</cp:lastModifiedBy>
  <cp:revision>44</cp:revision>
  <cp:lastPrinted>2023-09-17T20:55:40Z</cp:lastPrinted>
  <dcterms:created xsi:type="dcterms:W3CDTF">2020-05-13T19:50:22Z</dcterms:created>
  <dcterms:modified xsi:type="dcterms:W3CDTF">2023-09-17T21:05:29Z</dcterms:modified>
  <cp:category/>
</cp:coreProperties>
</file>