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2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320" r:id="rId22"/>
    <p:sldId id="321" r:id="rId23"/>
    <p:sldId id="319" r:id="rId24"/>
    <p:sldId id="275" r:id="rId2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15/02/2025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0681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15/02/2025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44051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15/02/2025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6884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e diapositiva">
            <a:extLst>
              <a:ext uri="{FF2B5EF4-FFF2-40B4-BE49-F238E27FC236}">
                <a16:creationId xmlns:a16="http://schemas.microsoft.com/office/drawing/2014/main" id="{9509371E-2EA5-697C-664D-1AC1B9C6D04A}"/>
              </a:ext>
            </a:extLst>
          </p:cNvPr>
          <p:cNvSpPr txBox="1">
            <a:spLocks noGrp="1"/>
          </p:cNvSpPr>
          <p:nvPr>
            <p:ph type="sldNum" sz="quarter" idx="10"/>
          </p:nvPr>
        </p:nvSpPr>
        <p:spPr>
          <a:xfrm>
            <a:off x="4446588" y="6330952"/>
            <a:ext cx="241300" cy="258763"/>
          </a:xfrm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/>
          <a:lstStyle>
            <a:lvl1pPr>
              <a:defRPr>
                <a:solidFill>
                  <a:srgbClr val="6F6A5A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fld id="{252D97F6-1B40-4E0E-916B-E7E84456EDA4}" type="slidenum">
              <a:rPr lang="es-NI" altLang="es-NI"/>
              <a:pPr/>
              <a:t>‹Nº›</a:t>
            </a:fld>
            <a:endParaRPr lang="es-NI" altLang="es-NI"/>
          </a:p>
        </p:txBody>
      </p:sp>
    </p:spTree>
    <p:extLst>
      <p:ext uri="{BB962C8B-B14F-4D97-AF65-F5344CB8AC3E}">
        <p14:creationId xmlns:p14="http://schemas.microsoft.com/office/powerpoint/2010/main" val="185926550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15/02/2025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62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15/02/2025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5457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15/02/2025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5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15/02/2025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95992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15/02/2025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974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15/02/2025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62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15/02/2025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5968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F6F5E-EB75-4C11-B48B-3C09A4E294EF}" type="datetimeFigureOut">
              <a:rPr lang="es-ES" smtClean="0"/>
              <a:t>15/02/2025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2938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F6F5E-EB75-4C11-B48B-3C09A4E294EF}" type="datetimeFigureOut">
              <a:rPr lang="es-ES" smtClean="0"/>
              <a:t>15/02/2025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BA826-7FF3-4ED1-8D5F-0F8698BBDA0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551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Llamada de nube 2"/>
          <p:cNvSpPr/>
          <p:nvPr/>
        </p:nvSpPr>
        <p:spPr>
          <a:xfrm>
            <a:off x="66675" y="17396"/>
            <a:ext cx="9077325" cy="1475228"/>
          </a:xfrm>
          <a:prstGeom prst="cloudCallout">
            <a:avLst>
              <a:gd name="adj1" fmla="val -25471"/>
              <a:gd name="adj2" fmla="val 12366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" y="111760"/>
            <a:ext cx="9144000" cy="1231199"/>
          </a:xfrm>
        </p:spPr>
        <p:txBody>
          <a:bodyPr>
            <a:normAutofit fontScale="90000"/>
          </a:bodyPr>
          <a:lstStyle/>
          <a:p>
            <a:pPr algn="ctr"/>
            <a:br>
              <a:rPr lang="es-ES" b="1" dirty="0"/>
            </a:b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BASTA EL TIEMPO PASADO.</a:t>
            </a:r>
            <a:b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PEDRO.4:3-5.</a:t>
            </a:r>
            <a:br>
              <a:rPr lang="es-E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s-ES" b="1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0" y="1510020"/>
            <a:ext cx="9144000" cy="5347979"/>
          </a:xfrm>
        </p:spPr>
        <p:txBody>
          <a:bodyPr>
            <a:normAutofit/>
          </a:bodyPr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INTRODUCCIÓN: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Porque el tiempo ya pasado les es suficiente para haber hecho lo que agrada a los gentiles,</a:t>
            </a:r>
            <a:r>
              <a:rPr lang="es-ES" b="1" dirty="0">
                <a:solidFill>
                  <a:schemeClr val="bg1"/>
                </a:solidFill>
              </a:rPr>
              <a:t> habiendo andado en sensualidad, lujurias, borracheras, orgías, embriagueces, y abominables idolatrías.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V.4.</a:t>
            </a:r>
            <a:r>
              <a:rPr lang="es-ES" b="1" dirty="0">
                <a:solidFill>
                  <a:schemeClr val="bg1"/>
                </a:solidFill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Y en todo esto, se sorprenden de que ustedes no corren con ellos</a:t>
            </a:r>
            <a:r>
              <a:rPr lang="es-ES" b="1" dirty="0">
                <a:solidFill>
                  <a:schemeClr val="bg1"/>
                </a:solidFill>
              </a:rPr>
              <a:t> en el mismo desenfreno de disolución, y los insultan. 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V.5.</a:t>
            </a:r>
            <a:r>
              <a:rPr lang="es-ES" b="1" dirty="0">
                <a:solidFill>
                  <a:schemeClr val="bg1"/>
                </a:solidFill>
              </a:rPr>
              <a:t> 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Pero ellos darán cuenta a Aquel que está preparado</a:t>
            </a:r>
            <a:r>
              <a:rPr lang="es-ES" b="1" dirty="0">
                <a:solidFill>
                  <a:schemeClr val="bg1"/>
                </a:solidFill>
              </a:rPr>
              <a:t> para juzgar a los vivos y a los muertos. </a:t>
            </a:r>
          </a:p>
        </p:txBody>
      </p:sp>
    </p:spTree>
    <p:extLst>
      <p:ext uri="{BB962C8B-B14F-4D97-AF65-F5344CB8AC3E}">
        <p14:creationId xmlns:p14="http://schemas.microsoft.com/office/powerpoint/2010/main" val="299869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69542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Los gentiles se emborrachan hasta perder el juicio.</a:t>
            </a:r>
          </a:p>
          <a:p>
            <a:r>
              <a:rPr lang="es-ES" b="1" dirty="0">
                <a:solidFill>
                  <a:schemeClr val="bg1"/>
                </a:solidFill>
              </a:rPr>
              <a:t>4. Orgías- Cualquier extremo  de intemperancia y lascivia indulgente, usualmente acompañadas de adoración pagana.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Gálatas.5:21.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Envidias, borracheras, orgías y cosas semejantes,</a:t>
            </a:r>
            <a:r>
              <a:rPr lang="es-ES" b="1" dirty="0">
                <a:solidFill>
                  <a:schemeClr val="bg1"/>
                </a:solidFill>
              </a:rPr>
              <a:t> contra las cuales os advierto, como ya os lo he dicho antes, que los que practican tales cosas no heredarán el reino de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Es diversión con ruido, de ruido excesivo, glotonería, banquetes ruidosos.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542" y="-1"/>
            <a:ext cx="4072430" cy="6857999"/>
          </a:xfrm>
          <a:prstGeom prst="rect">
            <a:avLst/>
          </a:prstGeom>
          <a:solidFill>
            <a:srgbClr val="00B050"/>
          </a:solidFill>
        </p:spPr>
      </p:pic>
    </p:spTree>
    <p:extLst>
      <p:ext uri="{BB962C8B-B14F-4D97-AF65-F5344CB8AC3E}">
        <p14:creationId xmlns:p14="http://schemas.microsoft.com/office/powerpoint/2010/main" val="311414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Esta palabra en Griego es aplicada a la práctica pagana de correr los hombres por las calles con antorchas, canciones y ruido. </a:t>
            </a:r>
          </a:p>
          <a:p>
            <a:r>
              <a:rPr lang="es-ES" b="1" dirty="0">
                <a:solidFill>
                  <a:schemeClr val="bg1"/>
                </a:solidFill>
              </a:rPr>
              <a:t>Como hoy en día las personas hacen sus actividades sociales con música y ruidos. </a:t>
            </a:r>
          </a:p>
          <a:p>
            <a:r>
              <a:rPr lang="es-ES" b="1" dirty="0">
                <a:solidFill>
                  <a:schemeClr val="bg1"/>
                </a:solidFill>
              </a:rPr>
              <a:t>Los gentiles hacen estas cosas.</a:t>
            </a:r>
          </a:p>
          <a:p>
            <a:r>
              <a:rPr lang="es-ES" b="1" dirty="0">
                <a:solidFill>
                  <a:schemeClr val="bg1"/>
                </a:solidFill>
              </a:rPr>
              <a:t>5. Disipación- Significa exceso en el beber. </a:t>
            </a:r>
          </a:p>
          <a:p>
            <a:r>
              <a:rPr lang="es-ES" b="1" dirty="0">
                <a:solidFill>
                  <a:schemeClr val="bg1"/>
                </a:solidFill>
              </a:rPr>
              <a:t>La referencia es a concursos en que la actividad principal, y esto en competencia es la de beber intoxicarte.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8000"/>
          </a:xfrm>
          <a:prstGeom prst="rect">
            <a:avLst/>
          </a:prstGeom>
          <a:solidFill>
            <a:srgbClr val="002060"/>
          </a:solidFill>
        </p:spPr>
      </p:pic>
    </p:spTree>
    <p:extLst>
      <p:ext uri="{BB962C8B-B14F-4D97-AF65-F5344CB8AC3E}">
        <p14:creationId xmlns:p14="http://schemas.microsoft.com/office/powerpoint/2010/main" val="106409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6. Abominables idolatría- La palabra aquí abominable significa “No legales”. </a:t>
            </a:r>
          </a:p>
          <a:p>
            <a:r>
              <a:rPr lang="es-ES" b="1" dirty="0">
                <a:solidFill>
                  <a:schemeClr val="bg1"/>
                </a:solidFill>
              </a:rPr>
              <a:t>Pedro se refiere a las practicas en conexión con la adoración a los ídolos. </a:t>
            </a:r>
          </a:p>
          <a:p>
            <a:r>
              <a:rPr lang="es-ES" b="1" dirty="0">
                <a:solidFill>
                  <a:schemeClr val="bg1"/>
                </a:solidFill>
              </a:rPr>
              <a:t>Debemos de abandonar la idolatría.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Corintios.10:14. </a:t>
            </a:r>
          </a:p>
          <a:p>
            <a:r>
              <a:rPr lang="es-ES" b="1" dirty="0">
                <a:solidFill>
                  <a:schemeClr val="bg1"/>
                </a:solidFill>
              </a:rPr>
              <a:t>Por tanto, amados míos,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huid de la idolatría.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Los gentiles andan adorando sus ídolos, Él cristiano ya no.</a:t>
            </a:r>
          </a:p>
          <a:p>
            <a:r>
              <a:rPr lang="es-ES" b="1" dirty="0">
                <a:solidFill>
                  <a:schemeClr val="bg1"/>
                </a:solidFill>
              </a:rPr>
              <a:t>Tal vez cuando éramos gentiles nos practicábamos ningunas de estas cosas, pero aquí no esta completa la lista de los pecados que hacen los gentiles.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6724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14425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Y tal vez no practicábamos estas cosas pero si practicábamos:</a:t>
            </a:r>
          </a:p>
          <a:p>
            <a:r>
              <a:rPr lang="es-ES" b="1" dirty="0">
                <a:solidFill>
                  <a:schemeClr val="bg1"/>
                </a:solidFill>
              </a:rPr>
              <a:t>1. La mentira.</a:t>
            </a:r>
          </a:p>
          <a:p>
            <a:r>
              <a:rPr lang="es-ES" b="1" dirty="0">
                <a:solidFill>
                  <a:schemeClr val="bg1"/>
                </a:solidFill>
              </a:rPr>
              <a:t>2. El robo.</a:t>
            </a:r>
          </a:p>
          <a:p>
            <a:r>
              <a:rPr lang="es-ES" b="1" dirty="0">
                <a:solidFill>
                  <a:schemeClr val="bg1"/>
                </a:solidFill>
              </a:rPr>
              <a:t>3. Palabras deshonestas.</a:t>
            </a:r>
          </a:p>
          <a:p>
            <a:r>
              <a:rPr lang="es-ES" b="1" dirty="0">
                <a:solidFill>
                  <a:schemeClr val="bg1"/>
                </a:solidFill>
              </a:rPr>
              <a:t>4. La calumnia.</a:t>
            </a:r>
          </a:p>
          <a:p>
            <a:r>
              <a:rPr lang="es-ES" b="1" dirty="0">
                <a:solidFill>
                  <a:schemeClr val="bg1"/>
                </a:solidFill>
              </a:rPr>
              <a:t>5. El chisme.</a:t>
            </a:r>
          </a:p>
          <a:p>
            <a:r>
              <a:rPr lang="es-ES" b="1" dirty="0">
                <a:solidFill>
                  <a:schemeClr val="bg1"/>
                </a:solidFill>
              </a:rPr>
              <a:t>Pedro dice basta ya, Ósea debemos de dejar de practicar todas estas cosas que practican los gentiles. </a:t>
            </a:r>
          </a:p>
          <a:p>
            <a:r>
              <a:rPr lang="es-ES" b="1" dirty="0">
                <a:solidFill>
                  <a:schemeClr val="bg1"/>
                </a:solidFill>
              </a:rPr>
              <a:t>Para que el tiempo que nos queda de vida lo vivamos. </a:t>
            </a:r>
          </a:p>
          <a:p>
            <a:r>
              <a:rPr lang="es-ES" b="1" dirty="0">
                <a:solidFill>
                  <a:schemeClr val="bg1"/>
                </a:solidFill>
              </a:rPr>
              <a:t>“Para hacer la voluntad de Dios”.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0"/>
            <a:ext cx="4112772" cy="231289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22" y="2312895"/>
            <a:ext cx="4100650" cy="2286000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426" y="4592171"/>
            <a:ext cx="412754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97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27732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Pedro.4:2. </a:t>
            </a:r>
          </a:p>
          <a:p>
            <a:r>
              <a:rPr lang="es-ES" b="1" dirty="0">
                <a:solidFill>
                  <a:schemeClr val="bg1"/>
                </a:solidFill>
              </a:rPr>
              <a:t>Para vivir el tiempo que le queda en la carne, no ya para las pasiones humanas,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sino para la voluntad de Dios.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Ya que no nos pertenecemos a nosotros mismos sino a Dios.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Gálatas.2:20.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Con Cristo he sido crucificado, y ya no soy yo el que vive, sino que Cristo vive en mí;</a:t>
            </a:r>
            <a:r>
              <a:rPr lang="es-ES" b="1" dirty="0">
                <a:solidFill>
                  <a:schemeClr val="bg1"/>
                </a:solidFill>
              </a:rPr>
              <a:t> y la vida que ahora vivo en la carne, la vivo por fe en el Hijo de Dios, el cual me amó y se entregó a sí mismo por mí. </a:t>
            </a:r>
          </a:p>
          <a:p>
            <a:r>
              <a:rPr lang="es-ES" b="1" dirty="0">
                <a:solidFill>
                  <a:schemeClr val="bg1"/>
                </a:solidFill>
              </a:rPr>
              <a:t>“Somos nuevas criaturas”.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760" y="-1"/>
            <a:ext cx="4114240" cy="6857999"/>
          </a:xfrm>
          <a:prstGeom prst="rect">
            <a:avLst/>
          </a:prstGeom>
          <a:solidFill>
            <a:srgbClr val="C00000"/>
          </a:solidFill>
        </p:spPr>
      </p:pic>
    </p:spTree>
    <p:extLst>
      <p:ext uri="{BB962C8B-B14F-4D97-AF65-F5344CB8AC3E}">
        <p14:creationId xmlns:p14="http://schemas.microsoft.com/office/powerpoint/2010/main" val="33723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99654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II Corintios.5:17.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De modo que si alguno está en Cristo, nueva criatura es;</a:t>
            </a:r>
            <a:r>
              <a:rPr lang="es-ES" b="1" dirty="0">
                <a:solidFill>
                  <a:schemeClr val="bg1"/>
                </a:solidFill>
              </a:rPr>
              <a:t> las cosas viejas pasaron; he aquí, son hechas nuevas. </a:t>
            </a:r>
          </a:p>
          <a:p>
            <a:r>
              <a:rPr lang="es-ES" b="1" dirty="0">
                <a:solidFill>
                  <a:schemeClr val="bg1"/>
                </a:solidFill>
              </a:rPr>
              <a:t>“Por eso los gentiles se sorprenden de nuestra conducta”.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Pedro.4:4. 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Y en todo esto, se sorprenden de que no corráis con ellos</a:t>
            </a:r>
            <a:r>
              <a:rPr lang="es-ES" b="1" dirty="0">
                <a:solidFill>
                  <a:schemeClr val="bg1"/>
                </a:solidFill>
              </a:rPr>
              <a:t> en el mismo desenfreno de disolución, y os ultrajan; </a:t>
            </a:r>
          </a:p>
          <a:p>
            <a:r>
              <a:rPr lang="es-ES" b="1" dirty="0">
                <a:solidFill>
                  <a:schemeClr val="bg1"/>
                </a:solidFill>
              </a:rPr>
              <a:t>Antes de convertirnos hacíamos lo mismo que los gentiles.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654" y="-1"/>
            <a:ext cx="414434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7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Pero ahora Ellos se sorprenden de nuestra buena conducta si es que nos estamos conduciendo como Dios lo desea.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muchas veces nuestra conducta es igual o peor que la de los gentiles, por eso mucha gente dice para ser como tal persona mejor no soy nada.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cuando andamos como Dios lo desea las personas del mundo nos ultrajan. </a:t>
            </a:r>
          </a:p>
          <a:p>
            <a:r>
              <a:rPr lang="es-ES" b="1" dirty="0">
                <a:solidFill>
                  <a:schemeClr val="bg1"/>
                </a:solidFill>
              </a:rPr>
              <a:t>En la mayoría de los casos, esta actitud insultante se debe a que la buena conducta de los creyentes es una acusación silenciosa del libertinaje de los incrédulos. </a:t>
            </a:r>
          </a:p>
          <a:p>
            <a:endParaRPr lang="es-ES" b="1" dirty="0">
              <a:solidFill>
                <a:schemeClr val="bg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5121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Como en el caso del apóstol Pablo que decían “Aquel que perseguía a la iglesia ahora predica el evangelio”.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Gálatas.1:23.</a:t>
            </a:r>
          </a:p>
          <a:p>
            <a:r>
              <a:rPr lang="es-ES" b="1" dirty="0">
                <a:solidFill>
                  <a:schemeClr val="bg1"/>
                </a:solidFill>
              </a:rPr>
              <a:t>Sino que sólo oían decir: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El que en otro tiempo nos perseguía,</a:t>
            </a:r>
            <a:r>
              <a:rPr lang="es-ES" b="1" dirty="0">
                <a:solidFill>
                  <a:schemeClr val="bg1"/>
                </a:solidFill>
              </a:rPr>
              <a:t> ahora predica la fe que en un tiempo quería destruir. </a:t>
            </a:r>
          </a:p>
          <a:p>
            <a:r>
              <a:rPr lang="es-ES" b="1" dirty="0">
                <a:solidFill>
                  <a:schemeClr val="bg1"/>
                </a:solidFill>
              </a:rPr>
              <a:t>Pero no debemos de afligirnos si nos ultrajan por que: </a:t>
            </a:r>
          </a:p>
          <a:p>
            <a:r>
              <a:rPr lang="es-ES" b="1" dirty="0">
                <a:solidFill>
                  <a:schemeClr val="bg1"/>
                </a:solidFill>
              </a:rPr>
              <a:t>“Ellos darán cuenta a Dios”.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Pedro.4:5.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pero ellos darán cuenta a aquel que está preparado para juzgar</a:t>
            </a:r>
            <a:r>
              <a:rPr lang="es-ES" b="1" dirty="0">
                <a:solidFill>
                  <a:schemeClr val="bg1"/>
                </a:solidFill>
              </a:rPr>
              <a:t> a los vivos y a los muertos.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-1"/>
            <a:ext cx="4235121" cy="6858000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70745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Él apóstol Pedro nos anima para no inquietarnos ante esa reacción desfavorable de quienes se sienten ofendidos por la buena conducta y aun aprovechan cualquier desliz anterior o presente para criticarles y aun calumniarles. </a:t>
            </a:r>
          </a:p>
          <a:p>
            <a:r>
              <a:rPr lang="es-ES" b="1" dirty="0">
                <a:solidFill>
                  <a:schemeClr val="bg1"/>
                </a:solidFill>
              </a:rPr>
              <a:t>Puesto que tendrán que dar cuenta a Dios. </a:t>
            </a:r>
          </a:p>
          <a:p>
            <a:r>
              <a:rPr lang="es-ES" b="1" dirty="0">
                <a:solidFill>
                  <a:schemeClr val="bg1"/>
                </a:solidFill>
              </a:rPr>
              <a:t>Es decir ninguno de ellos podrá escapar de ser responsable ante el trono de Dios de las palabras y de las obras que hayan cometido.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Mateo.12:36.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1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Y yo os digo que de toda palabra vana que hablen los hombres,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darán cuenta de ella en el día del juicio.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Romanos.14:12. </a:t>
            </a:r>
          </a:p>
          <a:p>
            <a:r>
              <a:rPr lang="es-ES" b="1" dirty="0">
                <a:solidFill>
                  <a:schemeClr val="bg1"/>
                </a:solidFill>
              </a:rPr>
              <a:t>De modo que cada uno de nosotros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dará a Dios cuenta de sí mismo.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Hebreos.4:13.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Y no hay cosa creada oculta a su vista, sino que todas las cosas están al descubierto</a:t>
            </a:r>
            <a:r>
              <a:rPr lang="es-ES" b="1" dirty="0">
                <a:solidFill>
                  <a:schemeClr val="bg1"/>
                </a:solidFill>
              </a:rPr>
              <a:t> y desnudas ante los ojos de aquel a quien tenemos que dar cuenta.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5121" cy="341986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49" y="3465027"/>
            <a:ext cx="4235121" cy="3392971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38915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C461F-DCE4-ACD0-6725-22836C93C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20D61A80-3F4A-E98C-9094-7E33150C7DEE}"/>
              </a:ext>
            </a:extLst>
          </p:cNvPr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C67136BF-D68A-7538-B904-6DFF85823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Él apóstol Pedro exhorta a sus lectores que ya es suficiente haber hecho lo que agrada a los gentiles.</a:t>
            </a:r>
          </a:p>
          <a:p>
            <a:r>
              <a:rPr lang="es-ES" b="1" dirty="0">
                <a:solidFill>
                  <a:schemeClr val="bg1"/>
                </a:solidFill>
              </a:rPr>
              <a:t>Al igual a Nosotros es suficiente el tiempo cuando no éramos cristianos haber hecho lo que agrada a los gentiles.</a:t>
            </a:r>
          </a:p>
          <a:p>
            <a:r>
              <a:rPr lang="es-ES" b="1" dirty="0">
                <a:solidFill>
                  <a:schemeClr val="bg1"/>
                </a:solidFill>
              </a:rPr>
              <a:t>Veremos en este estudio que Dios desea que terminemos con lo que agrada a los gentiles y que dejemos de practicar el pecado.</a:t>
            </a:r>
          </a:p>
          <a:p>
            <a:r>
              <a:rPr lang="es-ES" b="1" dirty="0">
                <a:solidFill>
                  <a:schemeClr val="bg1"/>
                </a:solidFill>
              </a:rPr>
              <a:t>Los gentiles andan:</a:t>
            </a:r>
          </a:p>
          <a:p>
            <a:r>
              <a:rPr lang="es-ES" b="1" dirty="0">
                <a:solidFill>
                  <a:schemeClr val="bg1"/>
                </a:solidFill>
              </a:rPr>
              <a:t>1. La Sensualidad- O lascivias.</a:t>
            </a:r>
          </a:p>
          <a:p>
            <a:r>
              <a:rPr lang="es-ES" b="1" dirty="0">
                <a:solidFill>
                  <a:schemeClr val="bg1"/>
                </a:solidFill>
              </a:rPr>
              <a:t>2. La Lujurias- O Concupiscencia.</a:t>
            </a:r>
          </a:p>
          <a:p>
            <a:r>
              <a:rPr lang="es-ES" b="1" dirty="0">
                <a:solidFill>
                  <a:schemeClr val="bg1"/>
                </a:solidFill>
              </a:rPr>
              <a:t>3. La Borrachera.</a:t>
            </a:r>
          </a:p>
          <a:p>
            <a:r>
              <a:rPr lang="es-ES" b="1" dirty="0">
                <a:solidFill>
                  <a:schemeClr val="bg1"/>
                </a:solidFill>
              </a:rPr>
              <a:t>4. Las Orgías.</a:t>
            </a:r>
          </a:p>
          <a:p>
            <a:r>
              <a:rPr lang="es-ES" b="1" dirty="0">
                <a:solidFill>
                  <a:schemeClr val="bg1"/>
                </a:solidFill>
              </a:rPr>
              <a:t>5. La Disipación- O embriagueces.</a:t>
            </a:r>
          </a:p>
          <a:p>
            <a:r>
              <a:rPr lang="es-ES" b="1" dirty="0">
                <a:solidFill>
                  <a:schemeClr val="bg1"/>
                </a:solidFill>
              </a:rPr>
              <a:t>6. Abominable Idolatría.</a:t>
            </a: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37659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Llamada de nube 4"/>
          <p:cNvSpPr/>
          <p:nvPr/>
        </p:nvSpPr>
        <p:spPr>
          <a:xfrm>
            <a:off x="0" y="0"/>
            <a:ext cx="9141971" cy="1325563"/>
          </a:xfrm>
          <a:prstGeom prst="cloudCallout">
            <a:avLst>
              <a:gd name="adj1" fmla="val -26731"/>
              <a:gd name="adj2" fmla="val -39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2029" y="0"/>
            <a:ext cx="9143999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CONCLUSIÓN: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1473200"/>
            <a:ext cx="9144000" cy="53848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Pedro nos dice que basta el tiempo pasado para haber hecho lo que agrada a los gentiles.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Pedro.4:3.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Porque el tiempo ya pasado les es suficiente para haber hecho lo que agrada a los gentiles,</a:t>
            </a:r>
            <a:r>
              <a:rPr lang="es-ES" b="1" dirty="0">
                <a:solidFill>
                  <a:schemeClr val="bg1"/>
                </a:solidFill>
              </a:rPr>
              <a:t> habiendo andado en sensualidad, lujurias, borracheras, orgías, embriagueces, y abominables idolatrías. </a:t>
            </a:r>
          </a:p>
          <a:p>
            <a:r>
              <a:rPr lang="es-ES" b="1" dirty="0">
                <a:solidFill>
                  <a:schemeClr val="bg1"/>
                </a:solidFill>
              </a:rPr>
              <a:t>Ahora que somos cristianos debemos de avergonzarnos de estas cosas.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Romanos.6:21.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00"/>
                </a:highlight>
              </a:rPr>
              <a:t>¿Qué fruto teníais entonces en aquellas cosas de las cuales ahora os avergonzáis?</a:t>
            </a:r>
            <a:r>
              <a:rPr lang="es-ES" b="1" dirty="0">
                <a:solidFill>
                  <a:schemeClr val="bg1"/>
                </a:solidFill>
              </a:rPr>
              <a:t> Porque el fin de esas cosas es muerte. </a:t>
            </a:r>
          </a:p>
          <a:p>
            <a:pPr marL="0" indent="0">
              <a:buNone/>
            </a:pPr>
            <a:endParaRPr lang="es-ES" b="1" dirty="0">
              <a:solidFill>
                <a:schemeClr val="bg1"/>
              </a:solidFill>
            </a:endParaRP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20996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894C33-F74B-74E2-6B41-F8F841FF7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779A850-2544-B6BB-CE2E-B07596208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Llamada de nube 4">
            <a:extLst>
              <a:ext uri="{FF2B5EF4-FFF2-40B4-BE49-F238E27FC236}">
                <a16:creationId xmlns:a16="http://schemas.microsoft.com/office/drawing/2014/main" id="{686518A1-94F4-8B2D-D6E7-88A07B871E9F}"/>
              </a:ext>
            </a:extLst>
          </p:cNvPr>
          <p:cNvSpPr/>
          <p:nvPr/>
        </p:nvSpPr>
        <p:spPr>
          <a:xfrm>
            <a:off x="0" y="0"/>
            <a:ext cx="9141971" cy="1325563"/>
          </a:xfrm>
          <a:prstGeom prst="cloudCallout">
            <a:avLst>
              <a:gd name="adj1" fmla="val -26731"/>
              <a:gd name="adj2" fmla="val -39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E712A-CE8F-0864-93C7-2100B68E6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CONCLUSIÓN: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5BCD304-80A2-D3B9-0E40-9248357238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3200"/>
            <a:ext cx="9144000" cy="5384800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No se debe ni nombrar entre los cristianos.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Efesios.5:3.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8000"/>
                </a:highlight>
              </a:rPr>
              <a:t>Pero que la inmoralidad, y toda impureza o avaricia, ni siquiera se mencionen entre vosotros,</a:t>
            </a:r>
            <a:r>
              <a:rPr lang="es-ES" b="1" dirty="0">
                <a:solidFill>
                  <a:schemeClr val="bg1"/>
                </a:solidFill>
              </a:rPr>
              <a:t> como corresponde a los santos; </a:t>
            </a:r>
          </a:p>
          <a:p>
            <a:r>
              <a:rPr lang="es-ES" b="1" dirty="0">
                <a:solidFill>
                  <a:schemeClr val="bg1"/>
                </a:solidFill>
              </a:rPr>
              <a:t>No debemos de practicar lo que practican los gentiles, Ósea la gente del mundo que no conoce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No importa que ellos se sorprendan y nos ultrajen, por que darán cuenta a Dios en el día final.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I Pedro.4:4-5.</a:t>
            </a:r>
          </a:p>
          <a:p>
            <a:r>
              <a:rPr lang="es-ES" b="1" dirty="0">
                <a:solidFill>
                  <a:schemeClr val="bg1"/>
                </a:solidFill>
              </a:rPr>
              <a:t>Y en todo esto, se sorprenden de que no corráis con ellos en el mismo desenfreno de disolución, y os ultrajan; </a:t>
            </a:r>
          </a:p>
        </p:txBody>
      </p:sp>
    </p:spTree>
    <p:extLst>
      <p:ext uri="{BB962C8B-B14F-4D97-AF65-F5344CB8AC3E}">
        <p14:creationId xmlns:p14="http://schemas.microsoft.com/office/powerpoint/2010/main" val="29648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0887F-8DA3-2A81-0416-F8E1DDA84F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369C843-50E5-9985-7FE6-6ADB67A9E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5" name="Llamada de nube 4">
            <a:extLst>
              <a:ext uri="{FF2B5EF4-FFF2-40B4-BE49-F238E27FC236}">
                <a16:creationId xmlns:a16="http://schemas.microsoft.com/office/drawing/2014/main" id="{78B483F5-9365-DEC2-65AA-BD8665EE59D9}"/>
              </a:ext>
            </a:extLst>
          </p:cNvPr>
          <p:cNvSpPr/>
          <p:nvPr/>
        </p:nvSpPr>
        <p:spPr>
          <a:xfrm>
            <a:off x="0" y="0"/>
            <a:ext cx="9141971" cy="1325563"/>
          </a:xfrm>
          <a:prstGeom prst="cloudCallout">
            <a:avLst>
              <a:gd name="adj1" fmla="val -26731"/>
              <a:gd name="adj2" fmla="val -39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E572CA-DA71-ADC1-1D21-D06E3FF5AE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CONCLUSIÓN: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7925055-757B-940F-53B5-A7EA11AF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73200"/>
            <a:ext cx="9144000" cy="5384800"/>
          </a:xfrm>
        </p:spPr>
        <p:txBody>
          <a:bodyPr>
            <a:normAutofit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V.5.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Pero ellos darán cuenta a aquel que está preparado</a:t>
            </a:r>
            <a:r>
              <a:rPr lang="es-ES" b="1" dirty="0">
                <a:solidFill>
                  <a:schemeClr val="bg1"/>
                </a:solidFill>
              </a:rPr>
              <a:t> para juzgar a los vivos y a los muertos. </a:t>
            </a:r>
          </a:p>
          <a:p>
            <a:r>
              <a:rPr lang="es-ES" b="1" dirty="0">
                <a:solidFill>
                  <a:schemeClr val="bg1"/>
                </a:solidFill>
              </a:rPr>
              <a:t>Seamos fieles a Dios, dejemos Nuestra vana manera de vivir, y vivimos el resto de Nuestros días para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Y así poder agradarle y recibir la corona de vida que nos tiene preparada en los cielos.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II Timoteo.4:8.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En el futuro me está reservada la corona de justicia que el Señor, el Juez justo, me entregará en aquel día;</a:t>
            </a:r>
            <a:r>
              <a:rPr lang="es-ES" b="1" dirty="0">
                <a:solidFill>
                  <a:schemeClr val="bg1"/>
                </a:solidFill>
              </a:rPr>
              <a:t> y no solo a mí, sino también a todos los que aman Su venida. </a:t>
            </a:r>
          </a:p>
          <a:p>
            <a:endParaRPr lang="es-ES" b="1" dirty="0">
              <a:solidFill>
                <a:schemeClr val="bg1"/>
              </a:solidFill>
            </a:endParaRPr>
          </a:p>
          <a:p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345647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CuadroTexto">
            <a:extLst>
              <a:ext uri="{FF2B5EF4-FFF2-40B4-BE49-F238E27FC236}">
                <a16:creationId xmlns:a16="http://schemas.microsoft.com/office/drawing/2014/main" id="{79C5EFC5-4953-9DE2-2CBB-C2A6BEAD0D45}"/>
              </a:ext>
            </a:extLst>
          </p:cNvPr>
          <p:cNvSpPr txBox="1"/>
          <p:nvPr/>
        </p:nvSpPr>
        <p:spPr>
          <a:xfrm>
            <a:off x="75877" y="1670603"/>
            <a:ext cx="2371862" cy="5078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514298">
              <a:defRPr/>
            </a:pP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¿</a:t>
            </a: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Que debo hacer </a:t>
            </a:r>
          </a:p>
          <a:p>
            <a:pPr algn="ctr" defTabSz="514298">
              <a:defRPr/>
            </a:pPr>
            <a:r>
              <a:rPr lang="es-CL" sz="1350" dirty="0">
                <a:ln w="0"/>
                <a:solidFill>
                  <a:srgbClr val="002060"/>
                </a:solidFill>
                <a:effectLst>
                  <a:reflection blurRad="6350" stA="91000" endPos="7000" dir="5400000" sy="-90000" algn="bl" rotWithShape="0"/>
                </a:effectLst>
                <a:latin typeface="Al Bayan Plain" charset="-78"/>
                <a:ea typeface="Al Bayan Plain" charset="-78"/>
                <a:cs typeface="Al Bayan Plain" charset="-78"/>
              </a:rPr>
              <a:t>para ser  salvo…</a:t>
            </a:r>
            <a:r>
              <a:rPr lang="es-CL" sz="1350" b="1" dirty="0">
                <a:ln w="0"/>
                <a:solidFill>
                  <a:srgbClr val="C00000"/>
                </a:solidFill>
                <a:effectLst>
                  <a:reflection blurRad="6350" stA="91000" endPos="7000" dir="5400000" sy="-90000" algn="bl" rotWithShape="0"/>
                </a:effectLst>
                <a:latin typeface="Cambria" charset="0"/>
                <a:ea typeface="Cambria" charset="0"/>
                <a:cs typeface="Cambria" charset="0"/>
              </a:rPr>
              <a:t>?</a:t>
            </a:r>
          </a:p>
        </p:txBody>
      </p:sp>
      <p:pic>
        <p:nvPicPr>
          <p:cNvPr id="4" name="Picture 2" descr="C:\Users\Emilio\Downloads\images (7).jpg">
            <a:extLst>
              <a:ext uri="{FF2B5EF4-FFF2-40B4-BE49-F238E27FC236}">
                <a16:creationId xmlns:a16="http://schemas.microsoft.com/office/drawing/2014/main" id="{0446778D-E693-90B8-0D0F-2070D29E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39" y="3938380"/>
            <a:ext cx="1895918" cy="291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4576378A-A95F-E39C-A19F-1D437D74B7A3}"/>
              </a:ext>
            </a:extLst>
          </p:cNvPr>
          <p:cNvSpPr/>
          <p:nvPr/>
        </p:nvSpPr>
        <p:spPr>
          <a:xfrm>
            <a:off x="3717132" y="1606155"/>
            <a:ext cx="1654969" cy="79652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514298">
              <a:defRPr/>
            </a:pPr>
            <a:r>
              <a:rPr lang="es-ES" sz="3300" b="1" dirty="0">
                <a:solidFill>
                  <a:sysClr val="windowText" lastClr="000000"/>
                </a:solidFill>
                <a:latin typeface="Cambria" charset="0"/>
                <a:ea typeface="Cambria" charset="0"/>
                <a:cs typeface="Cambria" charset="0"/>
              </a:rPr>
              <a:t>DIOS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1CA3919-7DE0-B10A-51EB-97EA0C159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661" y="5313299"/>
            <a:ext cx="31457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defTabSz="514298">
              <a:defRPr/>
            </a:pPr>
            <a:r>
              <a:rPr lang="es-ES" altLang="es-ES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l Nile" charset="-78"/>
                <a:ea typeface="Al Nile" charset="-78"/>
                <a:cs typeface="Al Nile" charset="-78"/>
              </a:rPr>
              <a:t>Cristo es Él Salvador de los que le obedecen </a:t>
            </a:r>
          </a:p>
          <a:p>
            <a:pPr algn="ctr" defTabSz="514298">
              <a:defRPr/>
            </a:pPr>
            <a:r>
              <a:rPr lang="es-ES" altLang="es-ES" sz="1500" b="1" dirty="0">
                <a:solidFill>
                  <a:schemeClr val="bg1"/>
                </a:solidFill>
                <a:latin typeface="Al Nile" charset="-78"/>
                <a:ea typeface="Al Nile" charset="-78"/>
                <a:cs typeface="Al Nile" charset="-78"/>
              </a:rPr>
              <a:t>“…</a:t>
            </a:r>
            <a:r>
              <a:rPr lang="es-ES" altLang="es-ES" sz="1500" i="1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y habiendo sido perfeccionado, vino a ser autor de eterna salvación para todos los que le obedecen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” </a:t>
            </a:r>
            <a:r>
              <a:rPr lang="es-ES" altLang="es-ES" sz="1500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Hebreos.5:9</a:t>
            </a:r>
            <a:r>
              <a:rPr lang="es-ES" altLang="es-ES" sz="150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. 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89631D9-40F9-F1CB-3D09-37BCA2C57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7553" y="2952715"/>
            <a:ext cx="365522" cy="2308324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es-ES" sz="2400" dirty="0">
                <a:solidFill>
                  <a:srgbClr val="C00000"/>
                </a:solidFill>
                <a:latin typeface="Britannic Bold" panose="020B0903060703020204" pitchFamily="34" charset="0"/>
              </a:rPr>
              <a:t>O</a:t>
            </a:r>
            <a:endParaRPr lang="es-ES" altLang="es-ES" sz="1500" dirty="0">
              <a:solidFill>
                <a:srgbClr val="C00000"/>
              </a:solidFill>
              <a:latin typeface="Britannic Bold" panose="020B09030607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F349F5E-AC64-0989-2CDB-2C0A5F31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168" y="2922984"/>
            <a:ext cx="982790" cy="2239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30D1886-63E9-4AE6-B79D-CF6E9D981291}"/>
              </a:ext>
            </a:extLst>
          </p:cNvPr>
          <p:cNvSpPr txBox="1"/>
          <p:nvPr/>
        </p:nvSpPr>
        <p:spPr>
          <a:xfrm>
            <a:off x="1857379" y="6245656"/>
            <a:ext cx="1783555" cy="323165"/>
          </a:xfrm>
          <a:prstGeom prst="rect">
            <a:avLst/>
          </a:prstGeom>
          <a:solidFill>
            <a:srgbClr val="94C6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OIR, Rom.10:17.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3BD85DE-6E44-B60B-AEE6-E0D435956483}"/>
              </a:ext>
            </a:extLst>
          </p:cNvPr>
          <p:cNvSpPr txBox="1"/>
          <p:nvPr/>
        </p:nvSpPr>
        <p:spPr>
          <a:xfrm>
            <a:off x="2037994" y="5922491"/>
            <a:ext cx="2137013" cy="323165"/>
          </a:xfrm>
          <a:prstGeom prst="rect">
            <a:avLst/>
          </a:prstGeom>
          <a:solidFill>
            <a:srgbClr val="FFC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CREER, Mar.16:15-16.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95FE9622-05DA-B1B7-773B-9454F4093B95}"/>
              </a:ext>
            </a:extLst>
          </p:cNvPr>
          <p:cNvSpPr txBox="1"/>
          <p:nvPr/>
        </p:nvSpPr>
        <p:spPr>
          <a:xfrm>
            <a:off x="2254525" y="5599326"/>
            <a:ext cx="2641846" cy="323165"/>
          </a:xfrm>
          <a:prstGeom prst="rect">
            <a:avLst/>
          </a:prstGeom>
          <a:solidFill>
            <a:srgbClr val="00B0F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prstClr val="black"/>
                </a:solidFill>
                <a:latin typeface="Century Gothic"/>
                <a:ea typeface="ＭＳ Ｐゴシック" charset="-128"/>
              </a:rPr>
              <a:t>ARREPENTIRSE. Hech.17:30.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CDD576C0-B80A-3433-ECAC-660BBBBE4E12}"/>
              </a:ext>
            </a:extLst>
          </p:cNvPr>
          <p:cNvSpPr txBox="1"/>
          <p:nvPr/>
        </p:nvSpPr>
        <p:spPr>
          <a:xfrm>
            <a:off x="2606874" y="5284019"/>
            <a:ext cx="2641846" cy="323165"/>
          </a:xfrm>
          <a:prstGeom prst="rect">
            <a:avLst/>
          </a:prstGeom>
          <a:solidFill>
            <a:srgbClr val="C00000"/>
          </a:solidFill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defTabSz="514298">
              <a:defRPr/>
            </a:pPr>
            <a:r>
              <a:rPr lang="es-ES" sz="1500" b="1" dirty="0">
                <a:solidFill>
                  <a:schemeClr val="bg1"/>
                </a:solidFill>
                <a:latin typeface="Century Gothic"/>
                <a:ea typeface="ＭＳ Ｐゴシック" charset="-128"/>
              </a:rPr>
              <a:t>CONFESAR. Rom.10:9-10.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EC04EB7-F467-71A3-C7D4-E4A0212AAC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757" y="4960854"/>
            <a:ext cx="2476500" cy="323165"/>
          </a:xfrm>
          <a:prstGeom prst="rect">
            <a:avLst/>
          </a:prstGeom>
          <a:solidFill>
            <a:srgbClr val="7030A0"/>
          </a:solidFill>
          <a:ln w="9525">
            <a:solidFill>
              <a:srgbClr val="92D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defTabSz="6842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 defTabSz="68421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 defTabSz="68421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 defTabSz="68421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 defTabSz="68421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defTabSz="68421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s-ES" altLang="es-ES_tradnl" sz="1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BAUTIZARSE. Hech.2:38.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A907AE1B-3B3F-8BAD-2F38-1A11E8E6FC97}"/>
              </a:ext>
            </a:extLst>
          </p:cNvPr>
          <p:cNvSpPr txBox="1"/>
          <p:nvPr/>
        </p:nvSpPr>
        <p:spPr>
          <a:xfrm>
            <a:off x="0" y="2839865"/>
            <a:ext cx="2936757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s-ES" sz="135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“por cuanto todos pecaron, y están destituidos de la gloria de Dios”    </a:t>
            </a:r>
            <a:r>
              <a:rPr lang="es-ES" sz="135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l Nile" charset="-78"/>
                <a:ea typeface="Al Nile" charset="-78"/>
                <a:cs typeface="Al Nile" charset="-78"/>
              </a:rPr>
              <a:t>Romanos. 3:23.  </a:t>
            </a:r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FDEEEF5-F656-7945-CC4A-34403DF03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1916" y="1676400"/>
            <a:ext cx="2974337" cy="10287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9393FF"/>
              </a:gs>
              <a:gs pos="100000">
                <a:srgbClr val="1818CE"/>
              </a:gs>
            </a:gsLst>
            <a:lin ang="5400000"/>
          </a:gradFill>
          <a:ln w="9525">
            <a:solidFill>
              <a:srgbClr val="2828B8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endParaRPr lang="es-ES_tradnl" altLang="es-NI" sz="1800">
              <a:solidFill>
                <a:srgbClr val="FFFFFF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2C7EC741-F295-149C-A33C-A18243F2C835}"/>
              </a:ext>
            </a:extLst>
          </p:cNvPr>
          <p:cNvSpPr/>
          <p:nvPr/>
        </p:nvSpPr>
        <p:spPr>
          <a:xfrm>
            <a:off x="5872163" y="1695450"/>
            <a:ext cx="2904090" cy="1015663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/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“EL </a:t>
            </a:r>
            <a:r>
              <a:rPr lang="es-CL" altLang="es-NI" sz="1500" dirty="0">
                <a:solidFill>
                  <a:srgbClr val="FFF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mbria" panose="02040503050406030204" pitchFamily="18" charset="0"/>
              </a:rPr>
              <a:t>SEÑOR AÑADÍA </a:t>
            </a:r>
            <a:r>
              <a:rPr lang="es-CL" altLang="es-NI" sz="1500" dirty="0">
                <a:solidFill>
                  <a:srgbClr val="F2F2F2"/>
                </a:solidFill>
                <a:latin typeface="Cambria" panose="02040503050406030204" pitchFamily="18" charset="0"/>
              </a:rPr>
              <a:t>CADA DÍA A LA IGLESIA LOS QUE HABÍAN DE SER SALVOS”</a:t>
            </a:r>
          </a:p>
          <a:p>
            <a:pPr algn="ctr"/>
            <a:r>
              <a:rPr lang="es-CL" altLang="es-NI" sz="1500" b="1" dirty="0">
                <a:solidFill>
                  <a:srgbClr val="CCCCCC"/>
                </a:solidFill>
                <a:latin typeface="Cambria" panose="02040503050406030204" pitchFamily="18" charset="0"/>
              </a:rPr>
              <a:t>HECHOS.2:47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9D8CF95-803F-CEFB-40CA-3661EBF19AF0}"/>
              </a:ext>
            </a:extLst>
          </p:cNvPr>
          <p:cNvSpPr/>
          <p:nvPr/>
        </p:nvSpPr>
        <p:spPr>
          <a:xfrm>
            <a:off x="1438850" y="994849"/>
            <a:ext cx="7756675" cy="6278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1">
              <a:defRPr/>
            </a:pPr>
            <a:r>
              <a:rPr lang="es-CL" sz="3480" b="1">
                <a:ln w="22225">
                  <a:solidFill>
                    <a:schemeClr val="accent5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l Bayan Plain" charset="-78"/>
                <a:ea typeface="Al Bayan Plain" charset="-78"/>
                <a:cs typeface="Al Bayan Plain" charset="-78"/>
              </a:rPr>
              <a:t>PLAN DE SALVACIÓN SEGÚN DIOS</a:t>
            </a:r>
            <a:endParaRPr lang="es-CL" sz="3480" b="1" dirty="0">
              <a:ln w="22225">
                <a:solidFill>
                  <a:schemeClr val="accent5">
                    <a:lumMod val="60000"/>
                    <a:lumOff val="40000"/>
                  </a:schemeClr>
                </a:solidFill>
                <a:prstDash val="solid"/>
              </a:ln>
              <a:solidFill>
                <a:srgbClr val="FF0000"/>
              </a:solidFill>
              <a:latin typeface="Al Bayan Plain" charset="-78"/>
              <a:ea typeface="Al Bayan Plain" charset="-78"/>
              <a:cs typeface="Al Bayan Plain" charset="-78"/>
            </a:endParaRP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53CB41E-D63B-5EA5-2F8C-9662A3BE76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5" y="2816293"/>
            <a:ext cx="3935160" cy="20842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0" y="5838824"/>
            <a:ext cx="9144000" cy="10191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5400" b="1" dirty="0"/>
              <a:t>DIOS NOS BENDIGA A TODOS.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838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1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0" y="2138082"/>
            <a:ext cx="5109882" cy="15195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Todas estas cosas las practican los gentiles, las personas que no han obedecido a Dios, y nosotros ya no somos del mundo, y por eso no debemos practicar estas cosas.</a:t>
            </a:r>
          </a:p>
          <a:p>
            <a:pPr algn="ctr"/>
            <a:r>
              <a:rPr lang="es-ES" b="1" u="sng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BASTA YA EL TIEMPO PARA HABER HECHO LO QUE AGRADA A LOS GENTILES. I PEDRO.4:3.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Porque el tiempo ya pasado os es suficiente para haber hecho lo que agrada a los gentiles,</a:t>
            </a:r>
            <a:r>
              <a:rPr lang="es-ES" b="1" dirty="0">
                <a:solidFill>
                  <a:schemeClr val="bg1"/>
                </a:solidFill>
              </a:rPr>
              <a:t> habiendo andado en sensualidad, lujurias, borracheras, orgías, embriagueces y abominables idolatrías.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882" y="0"/>
            <a:ext cx="4032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</a:rPr>
              <a:t>“Basta ya el tiempo” </a:t>
            </a:r>
          </a:p>
          <a:p>
            <a:r>
              <a:rPr lang="es-ES" b="1" dirty="0">
                <a:solidFill>
                  <a:schemeClr val="bg1"/>
                </a:solidFill>
              </a:rPr>
              <a:t>¿Cual tiempo? </a:t>
            </a:r>
          </a:p>
          <a:p>
            <a:r>
              <a:rPr lang="es-ES" b="1" dirty="0">
                <a:solidFill>
                  <a:schemeClr val="bg1"/>
                </a:solidFill>
              </a:rPr>
              <a:t>El tiempo cuando no éramos cristianos, sino inconverso.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 Corintios.12:2. </a:t>
            </a:r>
          </a:p>
          <a:p>
            <a:r>
              <a:rPr lang="es-ES" b="1" dirty="0">
                <a:solidFill>
                  <a:schemeClr val="bg1"/>
                </a:solidFill>
              </a:rPr>
              <a:t>Sabéis que cuando erais paganos, </a:t>
            </a:r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de una manera u otra erais arrastrados hacia los ídolos mudos.</a:t>
            </a:r>
            <a:r>
              <a:rPr lang="es-ES" b="1" dirty="0">
                <a:solidFill>
                  <a:schemeClr val="bg1"/>
                </a:solidFill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</a:rPr>
              <a:t>En este tiempo no conocíamos a Dios ni sus leyes y por eso hacíamos cosas que no agradaban a Dios.</a:t>
            </a:r>
          </a:p>
          <a:p>
            <a:r>
              <a:rPr lang="es-ES" b="1" dirty="0">
                <a:solidFill>
                  <a:schemeClr val="bg1"/>
                </a:solidFill>
              </a:rPr>
              <a:t>“Para haber hecho lo que agrada a los gentiles”.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5121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50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¿Qué es lo que hacen los gentiles?. </a:t>
            </a:r>
          </a:p>
          <a:p>
            <a:r>
              <a:rPr lang="es-ES" b="1" dirty="0">
                <a:solidFill>
                  <a:schemeClr val="bg1"/>
                </a:solidFill>
              </a:rPr>
              <a:t>Hacen lo que le gusta hacer sus placeres- Sus vicios.</a:t>
            </a:r>
          </a:p>
          <a:p>
            <a:r>
              <a:rPr lang="es-ES" b="1" dirty="0">
                <a:solidFill>
                  <a:schemeClr val="bg1"/>
                </a:solidFill>
              </a:rPr>
              <a:t>Los gentiles andan o caminan en:</a:t>
            </a:r>
          </a:p>
          <a:p>
            <a:r>
              <a:rPr lang="es-ES" b="1" dirty="0">
                <a:solidFill>
                  <a:schemeClr val="bg1"/>
                </a:solidFill>
              </a:rPr>
              <a:t>1. Sensualidad- O lascivia- Esta palabra en Griego significa insolencia, petulancia, descaro, desvergüenza y pasiones desenfrenadas, tales actitudes se expresan en la fornicación, la homosexualidad, el incesto y en la música y los bailes modernos de hoy en día. </a:t>
            </a:r>
          </a:p>
          <a:p>
            <a:r>
              <a:rPr lang="es-ES" b="1" dirty="0">
                <a:solidFill>
                  <a:schemeClr val="bg1"/>
                </a:solidFill>
              </a:rPr>
              <a:t>Y es una obra de la carne.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1" y="22581"/>
            <a:ext cx="4237149" cy="68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76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Gálatas.5:19.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Ahora bien, las obras de la carne son evidentes,</a:t>
            </a:r>
            <a:r>
              <a:rPr lang="es-ES" b="1" dirty="0">
                <a:solidFill>
                  <a:schemeClr val="bg1"/>
                </a:solidFill>
              </a:rPr>
              <a:t> las cuales son: inmoralidad, impureza, sensualidad, </a:t>
            </a:r>
          </a:p>
          <a:p>
            <a:r>
              <a:rPr lang="es-ES" b="1" dirty="0">
                <a:solidFill>
                  <a:schemeClr val="bg1"/>
                </a:solidFill>
              </a:rPr>
              <a:t>2. Lujurias- O concupiscencia- Deseo intenso e inmoderado de tener o hacer lo que Dios no quiere que tengamos o hagamos.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Marcos.4:19.</a:t>
            </a:r>
          </a:p>
          <a:p>
            <a:r>
              <a:rPr lang="es-ES" b="1" dirty="0">
                <a:solidFill>
                  <a:schemeClr val="bg1"/>
                </a:solidFill>
              </a:rPr>
              <a:t>pero las preocupaciones del mundo, y el engaño de las riquezas, </a:t>
            </a:r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FF"/>
                </a:highlight>
              </a:rPr>
              <a:t>y los deseos de las demás cosas entran y ahogan la palabra,</a:t>
            </a:r>
            <a:r>
              <a:rPr lang="es-ES" b="1" dirty="0">
                <a:solidFill>
                  <a:schemeClr val="bg1"/>
                </a:solidFill>
              </a:rPr>
              <a:t> y se vuelve estéril. 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Romanos.1:24.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512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94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FF"/>
                </a:highlight>
              </a:rPr>
              <a:t>Por consiguiente, Dios los entregó a la impureza en la lujuria de sus corazones,</a:t>
            </a:r>
            <a:r>
              <a:rPr lang="es-ES" b="1" dirty="0">
                <a:solidFill>
                  <a:schemeClr val="bg1"/>
                </a:solidFill>
              </a:rPr>
              <a:t> de modo que deshonraron entre sí sus propios cuerpos; </a:t>
            </a:r>
          </a:p>
          <a:p>
            <a:r>
              <a:rPr lang="es-ES" b="1" dirty="0">
                <a:solidFill>
                  <a:schemeClr val="bg1"/>
                </a:solidFill>
              </a:rPr>
              <a:t>3. Borrachera- Se hace referencia a ella en la Biblia, considerándola, ya en casos especiales o bien cono un hábito. </a:t>
            </a:r>
          </a:p>
          <a:p>
            <a:r>
              <a:rPr lang="es-ES" b="1" dirty="0">
                <a:solidFill>
                  <a:schemeClr val="bg1"/>
                </a:solidFill>
              </a:rPr>
              <a:t>La locura de este vicio esta ilustrada a menudo como:</a:t>
            </a:r>
          </a:p>
          <a:p>
            <a:r>
              <a:rPr lang="es-ES" b="1" dirty="0">
                <a:solidFill>
                  <a:schemeClr val="bg1"/>
                </a:solidFill>
              </a:rPr>
              <a:t>Temblantes y Titubeantes.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Salmos.107:27.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FF"/>
                </a:highlight>
              </a:rPr>
              <a:t>Temblaban y se tambaleaban como ebrios,</a:t>
            </a:r>
            <a:r>
              <a:rPr lang="es-ES" b="1" dirty="0">
                <a:solidFill>
                  <a:schemeClr val="bg1"/>
                </a:solidFill>
              </a:rPr>
              <a:t> y toda su pericia desapareció.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-1"/>
            <a:ext cx="4237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87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4906851" cy="683541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Isaías.19:14.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80"/>
                </a:highlight>
              </a:rPr>
              <a:t>El SEÑOR ha mezclado en medio de ella un espíritu de distorsión,</a:t>
            </a:r>
            <a:r>
              <a:rPr lang="es-ES" b="1" dirty="0">
                <a:solidFill>
                  <a:schemeClr val="bg1"/>
                </a:solidFill>
              </a:rPr>
              <a:t> y han hecho extraviar a Egipto en todas sus empresas, como se tambalea el ebrio en su vómito.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Isaias.24:20.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80"/>
                </a:highlight>
              </a:rPr>
              <a:t>Se tambalea, oscila la tierra como un ebrio,</a:t>
            </a:r>
            <a:r>
              <a:rPr lang="es-ES" b="1" dirty="0">
                <a:solidFill>
                  <a:schemeClr val="bg1"/>
                </a:solidFill>
              </a:rPr>
              <a:t> se balancea como una choza, pues pesa sobre ella su transgresión, y caerá, y no volverá a levantarse. </a:t>
            </a:r>
          </a:p>
          <a:p>
            <a:r>
              <a:rPr lang="es-ES" b="1" dirty="0">
                <a:solidFill>
                  <a:schemeClr val="bg1"/>
                </a:solidFill>
              </a:rPr>
              <a:t>Errar y entontecerse y tropezar.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Isaías.28:7-8.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850" y="22581"/>
            <a:ext cx="4235121" cy="6835418"/>
          </a:xfrm>
          <a:prstGeom prst="rect">
            <a:avLst/>
          </a:prstGeom>
          <a:solidFill>
            <a:srgbClr val="7030A0"/>
          </a:solidFill>
        </p:spPr>
      </p:pic>
    </p:spTree>
    <p:extLst>
      <p:ext uri="{BB962C8B-B14F-4D97-AF65-F5344CB8AC3E}">
        <p14:creationId xmlns:p14="http://schemas.microsoft.com/office/powerpoint/2010/main" val="2763189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8" y="0"/>
            <a:ext cx="9139944" cy="6858000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0" y="22582"/>
            <a:ext cx="5035016" cy="6835417"/>
          </a:xfrm>
        </p:spPr>
        <p:txBody>
          <a:bodyPr>
            <a:normAutofit fontScale="92500"/>
          </a:bodyPr>
          <a:lstStyle/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00080"/>
                </a:highlight>
              </a:rPr>
              <a:t>También estos se tambalean por el vino y dan traspiés por el licor:</a:t>
            </a:r>
            <a:r>
              <a:rPr lang="es-ES" b="1" dirty="0">
                <a:solidFill>
                  <a:schemeClr val="bg1"/>
                </a:solidFill>
              </a:rPr>
              <a:t> el sacerdote y el profeta por el licor se tambalean, están ofuscados por el vino, por el licor dan traspiés; vacilan en sus visiones, titubean al pronunciar juicio. </a:t>
            </a:r>
          </a:p>
          <a:p>
            <a:pPr algn="ctr"/>
            <a:r>
              <a:rPr lang="es-E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V.8.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8000"/>
                </a:highlight>
              </a:rPr>
              <a:t>Porque todas las mesas están llenas de vómito asqueroso,</a:t>
            </a:r>
            <a:r>
              <a:rPr lang="es-ES" b="1" dirty="0">
                <a:solidFill>
                  <a:schemeClr val="bg1"/>
                </a:solidFill>
              </a:rPr>
              <a:t> sin un solo lugar limpio. </a:t>
            </a:r>
          </a:p>
          <a:p>
            <a:r>
              <a:rPr lang="es-ES" b="1" dirty="0">
                <a:solidFill>
                  <a:schemeClr val="bg1"/>
                </a:solidFill>
              </a:rPr>
              <a:t>Es un delito. </a:t>
            </a:r>
          </a:p>
          <a:p>
            <a:pPr algn="ctr"/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</a:rPr>
              <a:t>Isaias.5:22. </a:t>
            </a:r>
          </a:p>
          <a:p>
            <a:r>
              <a:rPr lang="es-E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0000"/>
                </a:highlight>
              </a:rPr>
              <a:t>¡Ay de los héroes para beber vino</a:t>
            </a:r>
            <a:r>
              <a:rPr lang="es-ES" b="1" dirty="0">
                <a:solidFill>
                  <a:schemeClr val="bg1"/>
                </a:solidFill>
              </a:rPr>
              <a:t> y valientes para mezclar bebidas, </a:t>
            </a:r>
          </a:p>
          <a:p>
            <a:endParaRPr lang="es-ES" b="1" dirty="0"/>
          </a:p>
          <a:p>
            <a:endParaRPr lang="es-E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44" y="0"/>
            <a:ext cx="4106956" cy="31062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044" y="3106271"/>
            <a:ext cx="4104928" cy="3751727"/>
          </a:xfrm>
          <a:prstGeom prst="rect">
            <a:avLst/>
          </a:prstGeom>
          <a:solidFill>
            <a:srgbClr val="92D050"/>
          </a:solidFill>
        </p:spPr>
      </p:pic>
    </p:spTree>
    <p:extLst>
      <p:ext uri="{BB962C8B-B14F-4D97-AF65-F5344CB8AC3E}">
        <p14:creationId xmlns:p14="http://schemas.microsoft.com/office/powerpoint/2010/main" val="355856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</TotalTime>
  <Words>2082</Words>
  <Application>Microsoft Office PowerPoint</Application>
  <PresentationFormat>Presentación en pantalla (4:3)</PresentationFormat>
  <Paragraphs>157</Paragraphs>
  <Slides>24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4" baseType="lpstr">
      <vt:lpstr>Al Bayan Plain</vt:lpstr>
      <vt:lpstr>Al Nile</vt:lpstr>
      <vt:lpstr>Arial</vt:lpstr>
      <vt:lpstr>Britannic Bold</vt:lpstr>
      <vt:lpstr>Calibri</vt:lpstr>
      <vt:lpstr>Calibri Light</vt:lpstr>
      <vt:lpstr>Cambria</vt:lpstr>
      <vt:lpstr>Century Gothic</vt:lpstr>
      <vt:lpstr>Cochin</vt:lpstr>
      <vt:lpstr>Tema de Office</vt:lpstr>
      <vt:lpstr> BASTA EL TIEMPO PASADO. I PEDRO.4:3-5.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CONCLUSIÓN:</vt:lpstr>
      <vt:lpstr>CONCLUSIÓN:</vt:lpstr>
      <vt:lpstr>CONCLUSIÓN: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MARIO</dc:creator>
  <cp:lastModifiedBy>Mario Moreno</cp:lastModifiedBy>
  <cp:revision>25</cp:revision>
  <dcterms:created xsi:type="dcterms:W3CDTF">2019-05-13T16:03:36Z</dcterms:created>
  <dcterms:modified xsi:type="dcterms:W3CDTF">2025-02-16T03:06:03Z</dcterms:modified>
</cp:coreProperties>
</file>