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3" r:id="rId4"/>
    <p:sldId id="262" r:id="rId5"/>
    <p:sldId id="261" r:id="rId6"/>
    <p:sldId id="260" r:id="rId7"/>
    <p:sldId id="259" r:id="rId8"/>
    <p:sldId id="297" r:id="rId9"/>
    <p:sldId id="296" r:id="rId10"/>
    <p:sldId id="295" r:id="rId11"/>
    <p:sldId id="264" r:id="rId12"/>
    <p:sldId id="265" r:id="rId13"/>
    <p:sldId id="273" r:id="rId14"/>
    <p:sldId id="272" r:id="rId15"/>
    <p:sldId id="271" r:id="rId16"/>
    <p:sldId id="270" r:id="rId17"/>
    <p:sldId id="269" r:id="rId18"/>
    <p:sldId id="268" r:id="rId19"/>
    <p:sldId id="266" r:id="rId20"/>
    <p:sldId id="267" r:id="rId21"/>
    <p:sldId id="302" r:id="rId22"/>
    <p:sldId id="301" r:id="rId23"/>
    <p:sldId id="300" r:id="rId24"/>
    <p:sldId id="299" r:id="rId25"/>
    <p:sldId id="306" r:id="rId26"/>
    <p:sldId id="305" r:id="rId27"/>
    <p:sldId id="304" r:id="rId28"/>
    <p:sldId id="303" r:id="rId29"/>
    <p:sldId id="298" r:id="rId30"/>
    <p:sldId id="311" r:id="rId31"/>
    <p:sldId id="307" r:id="rId32"/>
    <p:sldId id="310" r:id="rId33"/>
    <p:sldId id="274" r:id="rId34"/>
    <p:sldId id="283" r:id="rId35"/>
    <p:sldId id="282" r:id="rId36"/>
    <p:sldId id="281" r:id="rId37"/>
    <p:sldId id="280" r:id="rId38"/>
    <p:sldId id="279" r:id="rId39"/>
    <p:sldId id="278" r:id="rId40"/>
    <p:sldId id="277" r:id="rId41"/>
    <p:sldId id="275" r:id="rId42"/>
    <p:sldId id="276" r:id="rId43"/>
    <p:sldId id="312" r:id="rId44"/>
    <p:sldId id="313" r:id="rId45"/>
    <p:sldId id="320" r:id="rId46"/>
    <p:sldId id="319" r:id="rId47"/>
    <p:sldId id="318" r:id="rId48"/>
    <p:sldId id="317" r:id="rId49"/>
    <p:sldId id="316" r:id="rId50"/>
    <p:sldId id="315" r:id="rId51"/>
    <p:sldId id="326" r:id="rId52"/>
    <p:sldId id="325" r:id="rId53"/>
    <p:sldId id="324" r:id="rId54"/>
    <p:sldId id="323" r:id="rId55"/>
    <p:sldId id="322" r:id="rId56"/>
    <p:sldId id="321" r:id="rId57"/>
    <p:sldId id="314" r:id="rId58"/>
    <p:sldId id="327" r:id="rId59"/>
    <p:sldId id="332" r:id="rId60"/>
    <p:sldId id="331" r:id="rId61"/>
    <p:sldId id="330" r:id="rId62"/>
    <p:sldId id="329" r:id="rId63"/>
    <p:sldId id="328" r:id="rId64"/>
    <p:sldId id="333" r:id="rId65"/>
    <p:sldId id="336" r:id="rId66"/>
    <p:sldId id="335" r:id="rId67"/>
    <p:sldId id="257" r:id="rId68"/>
    <p:sldId id="285" r:id="rId69"/>
    <p:sldId id="293" r:id="rId70"/>
    <p:sldId id="292" r:id="rId71"/>
    <p:sldId id="291" r:id="rId72"/>
    <p:sldId id="290" r:id="rId73"/>
    <p:sldId id="289" r:id="rId74"/>
    <p:sldId id="288" r:id="rId75"/>
    <p:sldId id="287" r:id="rId76"/>
    <p:sldId id="286" r:id="rId77"/>
    <p:sldId id="340" r:id="rId78"/>
    <p:sldId id="339" r:id="rId79"/>
    <p:sldId id="338" r:id="rId80"/>
    <p:sldId id="337" r:id="rId81"/>
    <p:sldId id="345" r:id="rId82"/>
    <p:sldId id="344" r:id="rId83"/>
    <p:sldId id="343" r:id="rId84"/>
    <p:sldId id="342" r:id="rId85"/>
    <p:sldId id="341" r:id="rId86"/>
    <p:sldId id="346" r:id="rId87"/>
    <p:sldId id="348" r:id="rId88"/>
    <p:sldId id="347" r:id="rId89"/>
    <p:sldId id="352" r:id="rId90"/>
    <p:sldId id="351" r:id="rId91"/>
    <p:sldId id="284" r:id="rId92"/>
    <p:sldId id="356" r:id="rId93"/>
    <p:sldId id="355" r:id="rId94"/>
    <p:sldId id="354" r:id="rId9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C66FF"/>
    <a:srgbClr val="6600CC"/>
    <a:srgbClr val="9900CC"/>
    <a:srgbClr val="66FFCC"/>
    <a:srgbClr val="9900FF"/>
    <a:srgbClr val="CC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62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F337234-0F36-41EA-9588-AB74E3450A3C}" type="datetimeFigureOut">
              <a:rPr lang="es-NI" smtClean="0"/>
              <a:t>18/12/2025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4F3F96D0-A30D-4F25-A599-D1BB34E3C8F1}" type="slidenum">
              <a:rPr lang="es-NI" smtClean="0"/>
              <a:t>‹Nº›</a:t>
            </a:fld>
            <a:endParaRPr lang="es-NI"/>
          </a:p>
        </p:txBody>
      </p:sp>
    </p:spTree>
    <p:extLst>
      <p:ext uri="{BB962C8B-B14F-4D97-AF65-F5344CB8AC3E}">
        <p14:creationId xmlns:p14="http://schemas.microsoft.com/office/powerpoint/2010/main" val="57992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337234-0F36-41EA-9588-AB74E3450A3C}" type="datetimeFigureOut">
              <a:rPr lang="es-NI" smtClean="0"/>
              <a:t>18/12/2025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4F3F96D0-A30D-4F25-A599-D1BB34E3C8F1}" type="slidenum">
              <a:rPr lang="es-NI" smtClean="0"/>
              <a:t>‹Nº›</a:t>
            </a:fld>
            <a:endParaRPr lang="es-NI"/>
          </a:p>
        </p:txBody>
      </p:sp>
    </p:spTree>
    <p:extLst>
      <p:ext uri="{BB962C8B-B14F-4D97-AF65-F5344CB8AC3E}">
        <p14:creationId xmlns:p14="http://schemas.microsoft.com/office/powerpoint/2010/main" val="179395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337234-0F36-41EA-9588-AB74E3450A3C}" type="datetimeFigureOut">
              <a:rPr lang="es-NI" smtClean="0"/>
              <a:t>18/12/2025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4F3F96D0-A30D-4F25-A599-D1BB34E3C8F1}" type="slidenum">
              <a:rPr lang="es-NI" smtClean="0"/>
              <a:t>‹Nº›</a:t>
            </a:fld>
            <a:endParaRPr lang="es-NI"/>
          </a:p>
        </p:txBody>
      </p:sp>
    </p:spTree>
    <p:extLst>
      <p:ext uri="{BB962C8B-B14F-4D97-AF65-F5344CB8AC3E}">
        <p14:creationId xmlns:p14="http://schemas.microsoft.com/office/powerpoint/2010/main" val="397858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337234-0F36-41EA-9588-AB74E3450A3C}" type="datetimeFigureOut">
              <a:rPr lang="es-NI" smtClean="0"/>
              <a:t>18/12/2025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4F3F96D0-A30D-4F25-A599-D1BB34E3C8F1}" type="slidenum">
              <a:rPr lang="es-NI" smtClean="0"/>
              <a:t>‹Nº›</a:t>
            </a:fld>
            <a:endParaRPr lang="es-NI"/>
          </a:p>
        </p:txBody>
      </p:sp>
    </p:spTree>
    <p:extLst>
      <p:ext uri="{BB962C8B-B14F-4D97-AF65-F5344CB8AC3E}">
        <p14:creationId xmlns:p14="http://schemas.microsoft.com/office/powerpoint/2010/main" val="39383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F337234-0F36-41EA-9588-AB74E3450A3C}" type="datetimeFigureOut">
              <a:rPr lang="es-NI" smtClean="0"/>
              <a:t>18/12/2025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4F3F96D0-A30D-4F25-A599-D1BB34E3C8F1}" type="slidenum">
              <a:rPr lang="es-NI" smtClean="0"/>
              <a:t>‹Nº›</a:t>
            </a:fld>
            <a:endParaRPr lang="es-NI"/>
          </a:p>
        </p:txBody>
      </p:sp>
    </p:spTree>
    <p:extLst>
      <p:ext uri="{BB962C8B-B14F-4D97-AF65-F5344CB8AC3E}">
        <p14:creationId xmlns:p14="http://schemas.microsoft.com/office/powerpoint/2010/main" val="252015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F337234-0F36-41EA-9588-AB74E3450A3C}" type="datetimeFigureOut">
              <a:rPr lang="es-NI" smtClean="0"/>
              <a:t>18/12/2025</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4F3F96D0-A30D-4F25-A599-D1BB34E3C8F1}" type="slidenum">
              <a:rPr lang="es-NI" smtClean="0"/>
              <a:t>‹Nº›</a:t>
            </a:fld>
            <a:endParaRPr lang="es-NI"/>
          </a:p>
        </p:txBody>
      </p:sp>
    </p:spTree>
    <p:extLst>
      <p:ext uri="{BB962C8B-B14F-4D97-AF65-F5344CB8AC3E}">
        <p14:creationId xmlns:p14="http://schemas.microsoft.com/office/powerpoint/2010/main" val="1597147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F337234-0F36-41EA-9588-AB74E3450A3C}" type="datetimeFigureOut">
              <a:rPr lang="es-NI" smtClean="0"/>
              <a:t>18/12/2025</a:t>
            </a:fld>
            <a:endParaRPr lang="es-NI"/>
          </a:p>
        </p:txBody>
      </p:sp>
      <p:sp>
        <p:nvSpPr>
          <p:cNvPr id="8" name="Footer Placeholder 7"/>
          <p:cNvSpPr>
            <a:spLocks noGrp="1"/>
          </p:cNvSpPr>
          <p:nvPr>
            <p:ph type="ftr" sz="quarter" idx="11"/>
          </p:nvPr>
        </p:nvSpPr>
        <p:spPr/>
        <p:txBody>
          <a:bodyPr/>
          <a:lstStyle/>
          <a:p>
            <a:endParaRPr lang="es-NI"/>
          </a:p>
        </p:txBody>
      </p:sp>
      <p:sp>
        <p:nvSpPr>
          <p:cNvPr id="9" name="Slide Number Placeholder 8"/>
          <p:cNvSpPr>
            <a:spLocks noGrp="1"/>
          </p:cNvSpPr>
          <p:nvPr>
            <p:ph type="sldNum" sz="quarter" idx="12"/>
          </p:nvPr>
        </p:nvSpPr>
        <p:spPr/>
        <p:txBody>
          <a:bodyPr/>
          <a:lstStyle/>
          <a:p>
            <a:fld id="{4F3F96D0-A30D-4F25-A599-D1BB34E3C8F1}" type="slidenum">
              <a:rPr lang="es-NI" smtClean="0"/>
              <a:t>‹Nº›</a:t>
            </a:fld>
            <a:endParaRPr lang="es-NI"/>
          </a:p>
        </p:txBody>
      </p:sp>
    </p:spTree>
    <p:extLst>
      <p:ext uri="{BB962C8B-B14F-4D97-AF65-F5344CB8AC3E}">
        <p14:creationId xmlns:p14="http://schemas.microsoft.com/office/powerpoint/2010/main" val="324687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F337234-0F36-41EA-9588-AB74E3450A3C}" type="datetimeFigureOut">
              <a:rPr lang="es-NI" smtClean="0"/>
              <a:t>18/12/2025</a:t>
            </a:fld>
            <a:endParaRPr lang="es-NI"/>
          </a:p>
        </p:txBody>
      </p:sp>
      <p:sp>
        <p:nvSpPr>
          <p:cNvPr id="4" name="Footer Placeholder 3"/>
          <p:cNvSpPr>
            <a:spLocks noGrp="1"/>
          </p:cNvSpPr>
          <p:nvPr>
            <p:ph type="ftr" sz="quarter" idx="11"/>
          </p:nvPr>
        </p:nvSpPr>
        <p:spPr/>
        <p:txBody>
          <a:bodyPr/>
          <a:lstStyle/>
          <a:p>
            <a:endParaRPr lang="es-NI"/>
          </a:p>
        </p:txBody>
      </p:sp>
      <p:sp>
        <p:nvSpPr>
          <p:cNvPr id="5" name="Slide Number Placeholder 4"/>
          <p:cNvSpPr>
            <a:spLocks noGrp="1"/>
          </p:cNvSpPr>
          <p:nvPr>
            <p:ph type="sldNum" sz="quarter" idx="12"/>
          </p:nvPr>
        </p:nvSpPr>
        <p:spPr/>
        <p:txBody>
          <a:bodyPr/>
          <a:lstStyle/>
          <a:p>
            <a:fld id="{4F3F96D0-A30D-4F25-A599-D1BB34E3C8F1}" type="slidenum">
              <a:rPr lang="es-NI" smtClean="0"/>
              <a:t>‹Nº›</a:t>
            </a:fld>
            <a:endParaRPr lang="es-NI"/>
          </a:p>
        </p:txBody>
      </p:sp>
    </p:spTree>
    <p:extLst>
      <p:ext uri="{BB962C8B-B14F-4D97-AF65-F5344CB8AC3E}">
        <p14:creationId xmlns:p14="http://schemas.microsoft.com/office/powerpoint/2010/main" val="30585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337234-0F36-41EA-9588-AB74E3450A3C}" type="datetimeFigureOut">
              <a:rPr lang="es-NI" smtClean="0"/>
              <a:t>18/12/2025</a:t>
            </a:fld>
            <a:endParaRPr lang="es-NI"/>
          </a:p>
        </p:txBody>
      </p:sp>
      <p:sp>
        <p:nvSpPr>
          <p:cNvPr id="3" name="Footer Placeholder 2"/>
          <p:cNvSpPr>
            <a:spLocks noGrp="1"/>
          </p:cNvSpPr>
          <p:nvPr>
            <p:ph type="ftr" sz="quarter" idx="11"/>
          </p:nvPr>
        </p:nvSpPr>
        <p:spPr/>
        <p:txBody>
          <a:bodyPr/>
          <a:lstStyle/>
          <a:p>
            <a:endParaRPr lang="es-NI"/>
          </a:p>
        </p:txBody>
      </p:sp>
      <p:sp>
        <p:nvSpPr>
          <p:cNvPr id="4" name="Slide Number Placeholder 3"/>
          <p:cNvSpPr>
            <a:spLocks noGrp="1"/>
          </p:cNvSpPr>
          <p:nvPr>
            <p:ph type="sldNum" sz="quarter" idx="12"/>
          </p:nvPr>
        </p:nvSpPr>
        <p:spPr/>
        <p:txBody>
          <a:bodyPr/>
          <a:lstStyle/>
          <a:p>
            <a:fld id="{4F3F96D0-A30D-4F25-A599-D1BB34E3C8F1}" type="slidenum">
              <a:rPr lang="es-NI" smtClean="0"/>
              <a:t>‹Nº›</a:t>
            </a:fld>
            <a:endParaRPr lang="es-NI"/>
          </a:p>
        </p:txBody>
      </p:sp>
    </p:spTree>
    <p:extLst>
      <p:ext uri="{BB962C8B-B14F-4D97-AF65-F5344CB8AC3E}">
        <p14:creationId xmlns:p14="http://schemas.microsoft.com/office/powerpoint/2010/main" val="134675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F337234-0F36-41EA-9588-AB74E3450A3C}" type="datetimeFigureOut">
              <a:rPr lang="es-NI" smtClean="0"/>
              <a:t>18/12/2025</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4F3F96D0-A30D-4F25-A599-D1BB34E3C8F1}" type="slidenum">
              <a:rPr lang="es-NI" smtClean="0"/>
              <a:t>‹Nº›</a:t>
            </a:fld>
            <a:endParaRPr lang="es-NI"/>
          </a:p>
        </p:txBody>
      </p:sp>
    </p:spTree>
    <p:extLst>
      <p:ext uri="{BB962C8B-B14F-4D97-AF65-F5344CB8AC3E}">
        <p14:creationId xmlns:p14="http://schemas.microsoft.com/office/powerpoint/2010/main" val="232070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F337234-0F36-41EA-9588-AB74E3450A3C}" type="datetimeFigureOut">
              <a:rPr lang="es-NI" smtClean="0"/>
              <a:t>18/12/2025</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4F3F96D0-A30D-4F25-A599-D1BB34E3C8F1}" type="slidenum">
              <a:rPr lang="es-NI" smtClean="0"/>
              <a:t>‹Nº›</a:t>
            </a:fld>
            <a:endParaRPr lang="es-NI"/>
          </a:p>
        </p:txBody>
      </p:sp>
    </p:spTree>
    <p:extLst>
      <p:ext uri="{BB962C8B-B14F-4D97-AF65-F5344CB8AC3E}">
        <p14:creationId xmlns:p14="http://schemas.microsoft.com/office/powerpoint/2010/main" val="94997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37234-0F36-41EA-9588-AB74E3450A3C}" type="datetimeFigureOut">
              <a:rPr lang="es-NI" smtClean="0"/>
              <a:t>18/12/2025</a:t>
            </a:fld>
            <a:endParaRPr lang="es-N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F96D0-A30D-4F25-A599-D1BB34E3C8F1}" type="slidenum">
              <a:rPr lang="es-NI" smtClean="0"/>
              <a:t>‹Nº›</a:t>
            </a:fld>
            <a:endParaRPr lang="es-NI"/>
          </a:p>
        </p:txBody>
      </p:sp>
    </p:spTree>
    <p:extLst>
      <p:ext uri="{BB962C8B-B14F-4D97-AF65-F5344CB8AC3E}">
        <p14:creationId xmlns:p14="http://schemas.microsoft.com/office/powerpoint/2010/main" val="1709414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9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70A491E-DBB9-DB61-5D86-6843E5DD1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59F07188-A6F3-6C5A-D603-2C222C21C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AD16DFDA-CDF3-4C89-32EA-469AABB09DB1}"/>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BUENO FUE PARA MI SER AFLIGIDO. SALMOS.119:67, 71, 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48EC6E7-4440-C741-2220-2221FE1623E5}"/>
              </a:ext>
            </a:extLst>
          </p:cNvPr>
          <p:cNvSpPr>
            <a:spLocks noGrp="1"/>
          </p:cNvSpPr>
          <p:nvPr>
            <p:ph idx="1"/>
          </p:nvPr>
        </p:nvSpPr>
        <p:spPr>
          <a:xfrm>
            <a:off x="3353413" y="1325564"/>
            <a:ext cx="5790587" cy="5532436"/>
          </a:xfrm>
        </p:spPr>
        <p:txBody>
          <a:bodyPr/>
          <a:lstStyle/>
          <a:p>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INTRODUCCIÒN:</a:t>
            </a:r>
          </a:p>
          <a:p>
            <a:r>
              <a:rPr lang="es-ES" b="1" dirty="0">
                <a:solidFill>
                  <a:schemeClr val="bg1"/>
                </a:solidFill>
                <a:latin typeface="Maiandra GD" panose="020E0502030308020204" pitchFamily="34" charset="0"/>
              </a:rPr>
              <a:t>Antes que fuera afligido,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yo me descarrié,</a:t>
            </a:r>
            <a:r>
              <a:rPr lang="es-ES" b="1" dirty="0">
                <a:solidFill>
                  <a:schemeClr val="bg1"/>
                </a:solidFill>
                <a:latin typeface="Maiandra GD" panose="020E0502030308020204" pitchFamily="34" charset="0"/>
              </a:rPr>
              <a:t> mas ahora guardo tu palabra.</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V.71.</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Bueno es para mí ser afligido,</a:t>
            </a:r>
            <a:r>
              <a:rPr lang="es-ES" b="1" dirty="0">
                <a:solidFill>
                  <a:schemeClr val="bg1"/>
                </a:solidFill>
                <a:latin typeface="Maiandra GD" panose="020E0502030308020204" pitchFamily="34" charset="0"/>
              </a:rPr>
              <a:t> para que aprenda tus estatutos.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V.75.</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Yo sé, SEÑOR, que tus juicios son justos,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y que en tu fidelidad me has afligido.</a:t>
            </a:r>
          </a:p>
          <a:p>
            <a:endParaRPr lang="es-NI" b="1" dirty="0">
              <a:solidFill>
                <a:schemeClr val="bg1"/>
              </a:solidFill>
              <a:latin typeface="Maiandra GD" panose="020E0502030308020204" pitchFamily="34" charset="0"/>
            </a:endParaRPr>
          </a:p>
        </p:txBody>
      </p:sp>
      <p:pic>
        <p:nvPicPr>
          <p:cNvPr id="13" name="Imagen 12">
            <a:extLst>
              <a:ext uri="{FF2B5EF4-FFF2-40B4-BE49-F238E27FC236}">
                <a16:creationId xmlns:a16="http://schemas.microsoft.com/office/drawing/2014/main" id="{60C16CF6-4D6E-8F0C-2E7B-00402505D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2" y="1325562"/>
            <a:ext cx="3333749" cy="5532436"/>
          </a:xfrm>
          <a:prstGeom prst="rect">
            <a:avLst/>
          </a:prstGeom>
          <a:solidFill>
            <a:srgbClr val="00B0F0"/>
          </a:solidFill>
        </p:spPr>
      </p:pic>
    </p:spTree>
    <p:extLst>
      <p:ext uri="{BB962C8B-B14F-4D97-AF65-F5344CB8AC3E}">
        <p14:creationId xmlns:p14="http://schemas.microsoft.com/office/powerpoint/2010/main" val="2303994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B728A-9D45-E14B-AFB4-301BE3588D43}"/>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3D36AD0-5763-0F1D-ABDD-BA325920C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7A29B905-0FCE-4ED2-F486-BC9923C88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1FC7267F-E488-E953-D9E6-2222344EDE0C}"/>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effectLst>
                  <a:outerShdw blurRad="38100" dist="38100" dir="2700000" algn="tl">
                    <a:srgbClr val="000000">
                      <a:alpha val="43137"/>
                    </a:srgbClr>
                  </a:outerShdw>
                </a:effectLst>
                <a:latin typeface="Maiandra GD" panose="020E0502030308020204" pitchFamily="34" charset="0"/>
              </a:rPr>
              <a:t>INTRODUCCIÒN:</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5AB6032-B7C2-5613-8A6E-18718D71FA4D}"/>
              </a:ext>
            </a:extLst>
          </p:cNvPr>
          <p:cNvSpPr>
            <a:spLocks noGrp="1"/>
          </p:cNvSpPr>
          <p:nvPr>
            <p:ph idx="1"/>
          </p:nvPr>
        </p:nvSpPr>
        <p:spPr>
          <a:xfrm>
            <a:off x="3353413" y="1325564"/>
            <a:ext cx="5790587" cy="5532436"/>
          </a:xfrm>
        </p:spPr>
        <p:txBody>
          <a:bodyPr/>
          <a:lstStyle/>
          <a:p>
            <a:r>
              <a:rPr lang="es-ES" b="1" dirty="0">
                <a:solidFill>
                  <a:schemeClr val="bg1"/>
                </a:solidFill>
                <a:latin typeface="Maiandra GD" panose="020E0502030308020204" pitchFamily="34" charset="0"/>
              </a:rPr>
              <a:t>El Escritor del Salmo 119 tenía mucho que decir sobre los problemas. Evidentemente, había sufrido tanto que se había convertido en una especie de experto en la materia. </a:t>
            </a:r>
          </a:p>
          <a:p>
            <a:r>
              <a:rPr lang="es-ES" b="1" dirty="0">
                <a:solidFill>
                  <a:schemeClr val="bg1"/>
                </a:solidFill>
                <a:latin typeface="Maiandra GD" panose="020E0502030308020204" pitchFamily="34" charset="0"/>
              </a:rPr>
              <a:t>Los tres versículos de nuestro texto nos recuerdan con fuerza que Dios está íntimamente involucrado en nuestros problemas. </a:t>
            </a:r>
          </a:p>
          <a:p>
            <a:r>
              <a:rPr lang="es-ES" b="1" dirty="0">
                <a:solidFill>
                  <a:schemeClr val="bg1"/>
                </a:solidFill>
                <a:latin typeface="Maiandra GD" panose="020E0502030308020204" pitchFamily="34" charset="0"/>
              </a:rPr>
              <a:t>Nada sucede, no importa cuán malo parezca, por accidente, o por el tal “Karma”.</a:t>
            </a:r>
          </a:p>
        </p:txBody>
      </p:sp>
      <p:pic>
        <p:nvPicPr>
          <p:cNvPr id="13" name="Imagen 12">
            <a:extLst>
              <a:ext uri="{FF2B5EF4-FFF2-40B4-BE49-F238E27FC236}">
                <a16:creationId xmlns:a16="http://schemas.microsoft.com/office/drawing/2014/main" id="{FF7357C7-6E71-A6CD-5F2A-53F75A95F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2" y="1325562"/>
            <a:ext cx="3333749" cy="5532436"/>
          </a:xfrm>
          <a:prstGeom prst="rect">
            <a:avLst/>
          </a:prstGeom>
          <a:solidFill>
            <a:srgbClr val="00B0F0"/>
          </a:solidFill>
        </p:spPr>
      </p:pic>
    </p:spTree>
    <p:extLst>
      <p:ext uri="{BB962C8B-B14F-4D97-AF65-F5344CB8AC3E}">
        <p14:creationId xmlns:p14="http://schemas.microsoft.com/office/powerpoint/2010/main" val="3749044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0F04A-4E8B-B348-B001-0F6BEF3AD73C}"/>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694DD94-1827-FCAB-AEFC-45C97F8E5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9D550A6E-1A6E-539E-3D42-EF2879482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1011436A-3810-B5AE-9C8B-55DE3496EEF2}"/>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07E13CA5-F508-06F1-9F43-9114370EA097}"/>
              </a:ext>
            </a:extLst>
          </p:cNvPr>
          <p:cNvSpPr>
            <a:spLocks noGrp="1"/>
          </p:cNvSpPr>
          <p:nvPr>
            <p:ph idx="1"/>
          </p:nvPr>
        </p:nvSpPr>
        <p:spPr>
          <a:xfrm>
            <a:off x="3353413" y="1325564"/>
            <a:ext cx="5790587" cy="5532436"/>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Antes que fuera afligido, yo me descarrié,</a:t>
            </a:r>
            <a:r>
              <a:rPr lang="es-ES" b="1" dirty="0">
                <a:solidFill>
                  <a:schemeClr val="bg1"/>
                </a:solidFill>
                <a:latin typeface="Maiandra GD" panose="020E0502030308020204" pitchFamily="34" charset="0"/>
              </a:rPr>
              <a:t> mas ahora guardo tu palabra.</a:t>
            </a:r>
          </a:p>
          <a:p>
            <a:r>
              <a:rPr lang="es-ES" b="1" dirty="0">
                <a:solidFill>
                  <a:schemeClr val="bg1"/>
                </a:solidFill>
                <a:latin typeface="Maiandra GD" panose="020E0502030308020204" pitchFamily="34" charset="0"/>
              </a:rPr>
              <a:t>Significa que antes de experimentar dificultades o aflicciones, Él Salmista se desviaba o andaba errante, pero el sufrimiento lo llevó a obedecer la Palabra de Dios. </a:t>
            </a:r>
          </a:p>
          <a:p>
            <a:r>
              <a:rPr lang="es-ES" b="1" dirty="0">
                <a:solidFill>
                  <a:schemeClr val="bg1"/>
                </a:solidFill>
                <a:latin typeface="Maiandra GD" panose="020E0502030308020204" pitchFamily="34" charset="0"/>
              </a:rPr>
              <a:t>Aprendiendo de sus enseñanzas y estatutos, lo que se convierte en una gran bendición y un punto de inflexión espiritual para volver a Dios y seguir su camino. </a:t>
            </a:r>
          </a:p>
        </p:txBody>
      </p:sp>
      <p:pic>
        <p:nvPicPr>
          <p:cNvPr id="3" name="Imagen 2">
            <a:extLst>
              <a:ext uri="{FF2B5EF4-FFF2-40B4-BE49-F238E27FC236}">
                <a16:creationId xmlns:a16="http://schemas.microsoft.com/office/drawing/2014/main" id="{EEF50F5B-A4EE-22D7-0EF7-4CD1428B9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92D050"/>
          </a:solidFill>
        </p:spPr>
      </p:pic>
    </p:spTree>
    <p:extLst>
      <p:ext uri="{BB962C8B-B14F-4D97-AF65-F5344CB8AC3E}">
        <p14:creationId xmlns:p14="http://schemas.microsoft.com/office/powerpoint/2010/main" val="2500943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4BEE9-96A0-9DAD-0F20-F58C4E75416D}"/>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895C4926-DFF5-32FC-759E-C3F253741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0B414107-CCD1-B4ED-7E11-7DFC65116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91A684CB-D0EF-0605-595D-D831B429A077}"/>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A56A6BA-8959-9EEF-71E4-1675F2D2AB2E}"/>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Es un reconocimiento de que el dolor, a menudo, es una herramienta divina para la corrección y el crecimiento espiritual, llevando al cristiano o la humildad y a una obediencia más profunda.</a:t>
            </a:r>
          </a:p>
          <a:p>
            <a:r>
              <a:rPr lang="es-ES" b="1" dirty="0">
                <a:solidFill>
                  <a:schemeClr val="bg1"/>
                </a:solidFill>
                <a:latin typeface="Maiandra GD" panose="020E0502030308020204" pitchFamily="34" charset="0"/>
              </a:rPr>
              <a:t>A primera vista, este versículo podría parecer aplicable solo a quienes se desvían hacia algún tipo de pecado. </a:t>
            </a:r>
          </a:p>
          <a:p>
            <a:r>
              <a:rPr lang="es-ES" b="1" dirty="0">
                <a:solidFill>
                  <a:schemeClr val="bg1"/>
                </a:solidFill>
                <a:latin typeface="Maiandra GD" panose="020E0502030308020204" pitchFamily="34" charset="0"/>
              </a:rPr>
              <a:t>Pero la palabra "descarriarse" simplemente significa seguir nuestro propio camino. </a:t>
            </a:r>
          </a:p>
        </p:txBody>
      </p:sp>
      <p:pic>
        <p:nvPicPr>
          <p:cNvPr id="3" name="Imagen 2">
            <a:extLst>
              <a:ext uri="{FF2B5EF4-FFF2-40B4-BE49-F238E27FC236}">
                <a16:creationId xmlns:a16="http://schemas.microsoft.com/office/drawing/2014/main" id="{DA255DA1-0EB2-62A7-0FF6-212A5E2E96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9900FF"/>
          </a:solidFill>
        </p:spPr>
      </p:pic>
    </p:spTree>
    <p:extLst>
      <p:ext uri="{BB962C8B-B14F-4D97-AF65-F5344CB8AC3E}">
        <p14:creationId xmlns:p14="http://schemas.microsoft.com/office/powerpoint/2010/main" val="241291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A738D-1100-A5C1-2CB2-7B99BEC245A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2B120BE5-37E6-E0DB-A636-5408BA98F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7B026B66-257A-F01F-EA7A-174F1FF28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A836AC61-AD98-0027-D0B4-5F005EC4D2BC}"/>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EC277BCE-24EA-0FC5-6FD9-0F16184B6853}"/>
              </a:ext>
            </a:extLst>
          </p:cNvPr>
          <p:cNvSpPr>
            <a:spLocks noGrp="1"/>
          </p:cNvSpPr>
          <p:nvPr>
            <p:ph idx="1"/>
          </p:nvPr>
        </p:nvSpPr>
        <p:spPr>
          <a:xfrm>
            <a:off x="3353413" y="1325564"/>
            <a:ext cx="5790587" cy="5532436"/>
          </a:xfrm>
        </p:spPr>
        <p:txBody>
          <a:bodyPr/>
          <a:lstStyle/>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Isaías.53:6.</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Todos nosotros nos descarriamos como ovejas,</a:t>
            </a:r>
            <a:r>
              <a:rPr lang="es-ES" b="1" dirty="0">
                <a:solidFill>
                  <a:schemeClr val="bg1"/>
                </a:solidFill>
                <a:latin typeface="Maiandra GD" panose="020E0502030308020204" pitchFamily="34" charset="0"/>
              </a:rPr>
              <a:t> nos apartamos cada cual por su camino; pero el SEÑOR hizo que cayera sobre El la iniquidad de todos nosotros.</a:t>
            </a:r>
          </a:p>
          <a:p>
            <a:r>
              <a:rPr lang="es-ES" b="1" dirty="0">
                <a:solidFill>
                  <a:schemeClr val="bg1"/>
                </a:solidFill>
                <a:latin typeface="Maiandra GD" panose="020E0502030308020204" pitchFamily="34" charset="0"/>
              </a:rPr>
              <a:t>Él Salmista quiere decir que antes de que llegaran sus problemas, estaba en la cima del mundo. </a:t>
            </a:r>
          </a:p>
          <a:p>
            <a:r>
              <a:rPr lang="es-ES" b="1" dirty="0">
                <a:solidFill>
                  <a:schemeClr val="bg1"/>
                </a:solidFill>
                <a:latin typeface="Maiandra GD" panose="020E0502030308020204" pitchFamily="34" charset="0"/>
              </a:rPr>
              <a:t>Era "Él más grande de costa a costa", su vida estaba muy bien, las cosas iban bien, su esposa era feliz, sus hijos iban de maravilla.</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FAC666F0-A619-78CA-304F-D60452495B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00B050"/>
          </a:solidFill>
        </p:spPr>
      </p:pic>
    </p:spTree>
    <p:extLst>
      <p:ext uri="{BB962C8B-B14F-4D97-AF65-F5344CB8AC3E}">
        <p14:creationId xmlns:p14="http://schemas.microsoft.com/office/powerpoint/2010/main" val="23442162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5CECB-5692-E388-A3AD-9543115FC89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DEEFBE9F-ED71-41A1-044A-648EF1D4E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6F08DE9C-9B23-02B4-5E12-111251A03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32EB5EDE-3E6B-7FEA-BC84-8E14F650A287}"/>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DA38F7D-51FB-B201-0B03-37B147673571}"/>
              </a:ext>
            </a:extLst>
          </p:cNvPr>
          <p:cNvSpPr>
            <a:spLocks noGrp="1"/>
          </p:cNvSpPr>
          <p:nvPr>
            <p:ph idx="1"/>
          </p:nvPr>
        </p:nvSpPr>
        <p:spPr>
          <a:xfrm>
            <a:off x="3353413" y="1325564"/>
            <a:ext cx="5790587" cy="5532436"/>
          </a:xfrm>
        </p:spPr>
        <p:txBody>
          <a:bodyPr/>
          <a:lstStyle/>
          <a:p>
            <a:r>
              <a:rPr lang="es-ES" b="1" dirty="0">
                <a:solidFill>
                  <a:schemeClr val="bg1"/>
                </a:solidFill>
                <a:latin typeface="Maiandra GD" panose="020E0502030308020204" pitchFamily="34" charset="0"/>
              </a:rPr>
              <a:t>Su carrera iba en ascenso y poco a poco estaba alcanzando sus metas. </a:t>
            </a:r>
          </a:p>
          <a:p>
            <a:r>
              <a:rPr lang="es-ES" b="1" dirty="0">
                <a:solidFill>
                  <a:schemeClr val="bg1"/>
                </a:solidFill>
                <a:latin typeface="Maiandra GD" panose="020E0502030308020204" pitchFamily="34" charset="0"/>
              </a:rPr>
              <a:t>La vida no era perfecta, pero sin duda era buena. </a:t>
            </a:r>
          </a:p>
          <a:p>
            <a:r>
              <a:rPr lang="es-ES" b="1" dirty="0">
                <a:solidFill>
                  <a:schemeClr val="bg1"/>
                </a:solidFill>
                <a:latin typeface="Maiandra GD" panose="020E0502030308020204" pitchFamily="34" charset="0"/>
              </a:rPr>
              <a:t>Oraba, pero no mucho. </a:t>
            </a:r>
          </a:p>
          <a:p>
            <a:r>
              <a:rPr lang="es-ES" b="1" dirty="0">
                <a:solidFill>
                  <a:schemeClr val="bg1"/>
                </a:solidFill>
                <a:latin typeface="Maiandra GD" panose="020E0502030308020204" pitchFamily="34" charset="0"/>
              </a:rPr>
              <a:t>Leía la Biblia, pero no con mucha convicción. </a:t>
            </a:r>
          </a:p>
          <a:p>
            <a:r>
              <a:rPr lang="es-ES" b="1" dirty="0">
                <a:solidFill>
                  <a:schemeClr val="bg1"/>
                </a:solidFill>
                <a:latin typeface="Maiandra GD" panose="020E0502030308020204" pitchFamily="34" charset="0"/>
              </a:rPr>
              <a:t>Seguía las instrucciones, pero en su corazón se sentía bastante bien con cómo iban las cosas. Su prosperidad lo había llevado a dejar a Dios al margen de la vida.</a:t>
            </a:r>
          </a:p>
        </p:txBody>
      </p:sp>
      <p:pic>
        <p:nvPicPr>
          <p:cNvPr id="3" name="Imagen 2">
            <a:extLst>
              <a:ext uri="{FF2B5EF4-FFF2-40B4-BE49-F238E27FC236}">
                <a16:creationId xmlns:a16="http://schemas.microsoft.com/office/drawing/2014/main" id="{CCB5C9A1-9D06-28C9-DE66-1C0A42563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chemeClr val="accent2">
              <a:lumMod val="40000"/>
              <a:lumOff val="60000"/>
            </a:schemeClr>
          </a:solidFill>
        </p:spPr>
      </p:pic>
    </p:spTree>
    <p:extLst>
      <p:ext uri="{BB962C8B-B14F-4D97-AF65-F5344CB8AC3E}">
        <p14:creationId xmlns:p14="http://schemas.microsoft.com/office/powerpoint/2010/main" val="32533059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9560D-F342-24EB-2C3C-7287BB8C65BA}"/>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189E2FA-8BD1-4149-290E-172D485A4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E653AC69-3B60-50FE-F13E-DF153847C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4701C6F3-775D-8CAA-5170-9EE9BFE0346F}"/>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65C0EC40-6E03-7EBA-4EB5-D0487C357806}"/>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Pero ahora todo eso ha cambiado. Dios tenía otros planes para Él. Me pregunto con qué frecuencia consideramos lo delgada que es la línea entre la alegría y la tristeza. </a:t>
            </a:r>
          </a:p>
          <a:p>
            <a:r>
              <a:rPr lang="es-ES" b="1" dirty="0">
                <a:solidFill>
                  <a:schemeClr val="bg1"/>
                </a:solidFill>
                <a:latin typeface="Maiandra GD" panose="020E0502030308020204" pitchFamily="34" charset="0"/>
              </a:rPr>
              <a:t>Una sola llamada y tu vida podría quedar destrozada para siempre. Eso es todo lo que se necesita. Una sola llamada y nada volverá a ser igual. </a:t>
            </a:r>
          </a:p>
          <a:p>
            <a:r>
              <a:rPr lang="es-ES" b="1" dirty="0">
                <a:solidFill>
                  <a:schemeClr val="bg1"/>
                </a:solidFill>
                <a:latin typeface="Maiandra GD" panose="020E0502030308020204" pitchFamily="34" charset="0"/>
              </a:rPr>
              <a:t>Claro que vivimos como si esa llamada nunca fuera a llegar. Pero podría llegar en cualquier momento. Y cuando llega, nuestro castillo de naipes se derrumba. </a:t>
            </a:r>
          </a:p>
        </p:txBody>
      </p:sp>
      <p:pic>
        <p:nvPicPr>
          <p:cNvPr id="3" name="Imagen 2">
            <a:extLst>
              <a:ext uri="{FF2B5EF4-FFF2-40B4-BE49-F238E27FC236}">
                <a16:creationId xmlns:a16="http://schemas.microsoft.com/office/drawing/2014/main" id="{689760E7-822A-347F-ED37-FDC1B54075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7030A0"/>
          </a:solidFill>
        </p:spPr>
      </p:pic>
    </p:spTree>
    <p:extLst>
      <p:ext uri="{BB962C8B-B14F-4D97-AF65-F5344CB8AC3E}">
        <p14:creationId xmlns:p14="http://schemas.microsoft.com/office/powerpoint/2010/main" val="3796689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7075F-1768-CFB1-3D25-B14AE41BC66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69DDF23-DBFD-9208-3DC4-6C3B722B3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26A84056-EFDE-19FA-48CC-3612A64D6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DB4D2A14-5DC0-D31A-B29F-65859F144F85}"/>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145FB71-0DB5-4EF8-BE73-16A9361ACD2C}"/>
              </a:ext>
            </a:extLst>
          </p:cNvPr>
          <p:cNvSpPr>
            <a:spLocks noGrp="1"/>
          </p:cNvSpPr>
          <p:nvPr>
            <p:ph idx="1"/>
          </p:nvPr>
        </p:nvSpPr>
        <p:spPr>
          <a:xfrm>
            <a:off x="3353413" y="1325564"/>
            <a:ext cx="5790587" cy="5532436"/>
          </a:xfrm>
        </p:spPr>
        <p:txBody>
          <a:bodyPr/>
          <a:lstStyle/>
          <a:p>
            <a:r>
              <a:rPr lang="es-ES" b="1" dirty="0">
                <a:solidFill>
                  <a:schemeClr val="bg1"/>
                </a:solidFill>
                <a:latin typeface="Maiandra GD" panose="020E0502030308020204" pitchFamily="34" charset="0"/>
              </a:rPr>
              <a:t>Fue lo que sucedió con Job, su vida cambió drásticamente en un abrir y cerrar de ojo.</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Job.1:13-19.</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Y aconteció que un día</a:t>
            </a:r>
            <a:r>
              <a:rPr lang="es-ES" b="1" dirty="0">
                <a:solidFill>
                  <a:schemeClr val="bg1"/>
                </a:solidFill>
                <a:latin typeface="Maiandra GD" panose="020E0502030308020204" pitchFamily="34" charset="0"/>
              </a:rPr>
              <a:t> en que sus hijos y sus hijas estaban comiendo y bebiendo vino en la casa del hermano mayor,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V.14.</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vino un mensajero a Job y dijo:</a:t>
            </a:r>
            <a:r>
              <a:rPr lang="es-ES" b="1" dirty="0">
                <a:solidFill>
                  <a:schemeClr val="bg1"/>
                </a:solidFill>
                <a:latin typeface="Maiandra GD" panose="020E0502030308020204" pitchFamily="34" charset="0"/>
              </a:rPr>
              <a:t> Los bueyes estaban arando y las asnas paciendo junto a ellos, </a:t>
            </a:r>
          </a:p>
          <a:p>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AD9AF205-5831-ABAA-7C6C-0BD64FB6B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6600CC"/>
          </a:solidFill>
        </p:spPr>
      </p:pic>
    </p:spTree>
    <p:extLst>
      <p:ext uri="{BB962C8B-B14F-4D97-AF65-F5344CB8AC3E}">
        <p14:creationId xmlns:p14="http://schemas.microsoft.com/office/powerpoint/2010/main" val="2662373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BDCB-311D-A467-1D19-E00D66984655}"/>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10B6F361-938B-EC3B-BAD6-52197FCBF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FC8E3F54-64A4-5F52-AC3C-FFD71B1A6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A3530053-4318-0646-D71A-422DE0984DB0}"/>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EEF73843-6F5B-3985-85EA-3ED3E38CBFA6}"/>
              </a:ext>
            </a:extLst>
          </p:cNvPr>
          <p:cNvSpPr>
            <a:spLocks noGrp="1"/>
          </p:cNvSpPr>
          <p:nvPr>
            <p:ph idx="1"/>
          </p:nvPr>
        </p:nvSpPr>
        <p:spPr>
          <a:xfrm>
            <a:off x="3353413" y="1325564"/>
            <a:ext cx="5790587" cy="5532436"/>
          </a:xfrm>
        </p:spPr>
        <p:txBody>
          <a:bodyPr/>
          <a:lstStyle/>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V.15.</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y los sabeos atacaron y se los llevaron.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También mataron a los criados a filo de espada;</a:t>
            </a:r>
            <a:r>
              <a:rPr lang="es-ES" b="1" dirty="0">
                <a:solidFill>
                  <a:schemeClr val="bg1"/>
                </a:solidFill>
                <a:latin typeface="Maiandra GD" panose="020E0502030308020204" pitchFamily="34" charset="0"/>
              </a:rPr>
              <a:t> sólo yo escapé para contártelo.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V.16.</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Mientras estaba éste hablando, vino otro y dijo: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Fuego de Dios cayó del cielo y quemó las ovejas</a:t>
            </a:r>
            <a:r>
              <a:rPr lang="es-ES" b="1" dirty="0">
                <a:solidFill>
                  <a:schemeClr val="bg1"/>
                </a:solidFill>
                <a:latin typeface="Maiandra GD" panose="020E0502030308020204" pitchFamily="34" charset="0"/>
              </a:rPr>
              <a:t> y a los criados y los consumió; sólo yo escapé para contártelo.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V.17.</a:t>
            </a:r>
            <a:r>
              <a:rPr lang="es-ES" b="1" dirty="0">
                <a:solidFill>
                  <a:schemeClr val="bg1"/>
                </a:solidFill>
                <a:latin typeface="Maiandra GD" panose="020E0502030308020204" pitchFamily="34" charset="0"/>
              </a:rPr>
              <a:t> </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070CDBBB-9CE6-8939-0A10-C79CD5EB2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9900CC"/>
          </a:solidFill>
        </p:spPr>
      </p:pic>
    </p:spTree>
    <p:extLst>
      <p:ext uri="{BB962C8B-B14F-4D97-AF65-F5344CB8AC3E}">
        <p14:creationId xmlns:p14="http://schemas.microsoft.com/office/powerpoint/2010/main" val="21528130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DE42-2712-FACB-6FF8-6183BA93A8B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2B43B4C9-3002-39DF-910D-754087D29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027757DE-260B-9691-2A48-F2AA63FD8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BBD2D9F3-8E26-250D-CD53-6F6B9B2F95FC}"/>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84E08FD-609B-67DF-80C9-11CBCCE3C736}"/>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Mientras estaba éste hablando, vino otro y dijo: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Los caldeos formaron tres cuadrillas y atacaron los camellos y se los llevaron,</a:t>
            </a:r>
            <a:r>
              <a:rPr lang="es-ES" b="1" dirty="0">
                <a:solidFill>
                  <a:schemeClr val="bg1"/>
                </a:solidFill>
                <a:latin typeface="Maiandra GD" panose="020E0502030308020204" pitchFamily="34" charset="0"/>
              </a:rPr>
              <a:t> y mataron a los criados a filo de espada; sólo yo escapé para contártelo.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V.18.</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CC66FF"/>
                </a:highlight>
                <a:latin typeface="Maiandra GD" panose="020E0502030308020204" pitchFamily="34" charset="0"/>
              </a:rPr>
              <a:t>Mientras estaba éste hablando, vino otro y dijo:</a:t>
            </a:r>
            <a:r>
              <a:rPr lang="es-ES" b="1" dirty="0">
                <a:solidFill>
                  <a:schemeClr val="bg1"/>
                </a:solidFill>
                <a:latin typeface="Maiandra GD" panose="020E0502030308020204" pitchFamily="34" charset="0"/>
              </a:rPr>
              <a:t> Tus hijos y tus hijas estaban comiendo y bebiendo vino en la casa de su hermano mayor,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V.19.</a:t>
            </a:r>
            <a:r>
              <a:rPr lang="es-ES" b="1" dirty="0">
                <a:solidFill>
                  <a:schemeClr val="bg1"/>
                </a:solidFill>
                <a:latin typeface="Maiandra GD" panose="020E0502030308020204" pitchFamily="34" charset="0"/>
              </a:rPr>
              <a:t> </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0E026895-B043-A0C9-F22B-9693923A9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FF3399"/>
          </a:solidFill>
        </p:spPr>
      </p:pic>
    </p:spTree>
    <p:extLst>
      <p:ext uri="{BB962C8B-B14F-4D97-AF65-F5344CB8AC3E}">
        <p14:creationId xmlns:p14="http://schemas.microsoft.com/office/powerpoint/2010/main" val="13757832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C52DF-F9DF-71DC-9D6A-73A2D38C9112}"/>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CFF0675-B43B-99A7-A75B-FACBC44B9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A92A9FA3-C20B-8E1A-5115-308705786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38B889DF-2783-BAF5-291A-C7FBD6D93DFE}"/>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1A484FC-297A-9C0E-F86A-1812F00FC027}"/>
              </a:ext>
            </a:extLst>
          </p:cNvPr>
          <p:cNvSpPr>
            <a:spLocks noGrp="1"/>
          </p:cNvSpPr>
          <p:nvPr>
            <p:ph idx="1"/>
          </p:nvPr>
        </p:nvSpPr>
        <p:spPr>
          <a:xfrm>
            <a:off x="3353413" y="1325564"/>
            <a:ext cx="5790587" cy="5532436"/>
          </a:xfrm>
        </p:spPr>
        <p:txBody>
          <a:bodyPr/>
          <a:lstStyle/>
          <a:p>
            <a:r>
              <a:rPr lang="es-ES" b="1" dirty="0">
                <a:solidFill>
                  <a:schemeClr val="bg1"/>
                </a:solidFill>
                <a:latin typeface="Maiandra GD" panose="020E0502030308020204" pitchFamily="34" charset="0"/>
              </a:rPr>
              <a:t>y he aquí, vino un gran viento del otro lado del desierto y azotó las cuatro esquinas de la casa, </a:t>
            </a: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y ésta cayó sobre los jóvenes y murieron; sólo yo escapé para contártelo.</a:t>
            </a:r>
          </a:p>
          <a:p>
            <a:r>
              <a:rPr lang="es-ES" b="1" dirty="0">
                <a:solidFill>
                  <a:schemeClr val="bg1"/>
                </a:solidFill>
                <a:latin typeface="Maiandra GD" panose="020E0502030308020204" pitchFamily="34" charset="0"/>
              </a:rPr>
              <a:t>Igualmente paso con el pueblo de Israel. Dios castigó a Israel repetidamente por su pecado. </a:t>
            </a:r>
          </a:p>
          <a:p>
            <a:r>
              <a:rPr lang="es-ES" b="1" dirty="0">
                <a:solidFill>
                  <a:schemeClr val="bg1"/>
                </a:solidFill>
                <a:latin typeface="Maiandra GD" panose="020E0502030308020204" pitchFamily="34" charset="0"/>
              </a:rPr>
              <a:t>Usando juicios como la peregrinación en el desierto durante 40 años por la incredulidad (Números 14) </a:t>
            </a:r>
          </a:p>
        </p:txBody>
      </p:sp>
      <p:pic>
        <p:nvPicPr>
          <p:cNvPr id="3" name="Imagen 2">
            <a:extLst>
              <a:ext uri="{FF2B5EF4-FFF2-40B4-BE49-F238E27FC236}">
                <a16:creationId xmlns:a16="http://schemas.microsoft.com/office/drawing/2014/main" id="{170864F8-228A-20A6-CDF4-33FD2DAF1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00B0F0"/>
          </a:solidFill>
        </p:spPr>
      </p:pic>
    </p:spTree>
    <p:extLst>
      <p:ext uri="{BB962C8B-B14F-4D97-AF65-F5344CB8AC3E}">
        <p14:creationId xmlns:p14="http://schemas.microsoft.com/office/powerpoint/2010/main" val="9021929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8EEEF-CB9D-B49D-8E1C-E943FB2AAD5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A8F7735-1F41-A49C-05A5-FB7D2F8A1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58E6A812-621C-3233-4DA4-1F19A2199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8D3CBDE4-1428-20C5-48C2-8A2D7B6D8013}"/>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effectLst>
                  <a:outerShdw blurRad="38100" dist="38100" dir="2700000" algn="tl">
                    <a:srgbClr val="000000">
                      <a:alpha val="43137"/>
                    </a:srgbClr>
                  </a:outerShdw>
                </a:effectLst>
                <a:latin typeface="Maiandra GD" panose="020E0502030308020204" pitchFamily="34" charset="0"/>
              </a:rPr>
              <a:t>INTRODUCCIÒN:</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B9BFD71-B352-BC63-57C9-8692874F9DD7}"/>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Nos revela que la aflicción es una herramienta divina para enseñarnos, acercarnos a Dios y moldear nuestro carácter, produciendo obediencia, humildad, fe y paciencia. </a:t>
            </a:r>
          </a:p>
          <a:p>
            <a:r>
              <a:rPr lang="es-ES" b="1" dirty="0">
                <a:solidFill>
                  <a:schemeClr val="bg1"/>
                </a:solidFill>
                <a:latin typeface="Maiandra GD" panose="020E0502030308020204" pitchFamily="34" charset="0"/>
              </a:rPr>
              <a:t>Incluso cuando duele, porque nos lleva a valorar más Sus estatutos y a depender de Su gracia, transformándonos para un bien mayor.</a:t>
            </a:r>
          </a:p>
          <a:p>
            <a:r>
              <a:rPr lang="es-ES" b="1" dirty="0">
                <a:solidFill>
                  <a:schemeClr val="bg1"/>
                </a:solidFill>
                <a:latin typeface="Maiandra GD" panose="020E0502030308020204" pitchFamily="34" charset="0"/>
              </a:rPr>
              <a:t>Los tres versículos usan el verbo "afligido", que viene del sustantivo "aflicción"</a:t>
            </a:r>
            <a:endParaRPr lang="es-NI" b="1" dirty="0">
              <a:solidFill>
                <a:schemeClr val="bg1"/>
              </a:solidFill>
              <a:latin typeface="Maiandra GD" panose="020E0502030308020204" pitchFamily="34" charset="0"/>
            </a:endParaRPr>
          </a:p>
        </p:txBody>
      </p:sp>
      <p:pic>
        <p:nvPicPr>
          <p:cNvPr id="13" name="Imagen 12">
            <a:extLst>
              <a:ext uri="{FF2B5EF4-FFF2-40B4-BE49-F238E27FC236}">
                <a16:creationId xmlns:a16="http://schemas.microsoft.com/office/drawing/2014/main" id="{3553BCAC-1122-177C-DD7D-6BC1C5619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2" y="1325562"/>
            <a:ext cx="3333749" cy="5532436"/>
          </a:xfrm>
          <a:prstGeom prst="rect">
            <a:avLst/>
          </a:prstGeom>
          <a:solidFill>
            <a:srgbClr val="92D050"/>
          </a:solidFill>
        </p:spPr>
      </p:pic>
    </p:spTree>
    <p:extLst>
      <p:ext uri="{BB962C8B-B14F-4D97-AF65-F5344CB8AC3E}">
        <p14:creationId xmlns:p14="http://schemas.microsoft.com/office/powerpoint/2010/main" val="2925986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67F6A-0564-215F-477C-705EE8A448A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5CE415D-AB87-632C-AED1-382090D9D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1EF45B82-D18A-B5F3-FE62-ACEDB54D1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E5CFDD20-1014-A9A3-64E1-B86507E434D2}"/>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DF668F8-BED0-9EFE-7320-E378C73F41EC}"/>
              </a:ext>
            </a:extLst>
          </p:cNvPr>
          <p:cNvSpPr>
            <a:spLocks noGrp="1"/>
          </p:cNvSpPr>
          <p:nvPr>
            <p:ph idx="1"/>
          </p:nvPr>
        </p:nvSpPr>
        <p:spPr>
          <a:xfrm>
            <a:off x="3353413" y="1325564"/>
            <a:ext cx="5790587" cy="5532436"/>
          </a:xfrm>
        </p:spPr>
        <p:txBody>
          <a:bodyPr>
            <a:normAutofit/>
          </a:bodyPr>
          <a:lstStyle/>
          <a:p>
            <a:r>
              <a:rPr lang="es-ES" b="1" dirty="0">
                <a:solidFill>
                  <a:schemeClr val="bg1"/>
                </a:solidFill>
                <a:latin typeface="Maiandra GD" panose="020E0502030308020204" pitchFamily="34" charset="0"/>
              </a:rPr>
              <a:t>Las plagas y enfermedades (Números 11, II Samuel 24) </a:t>
            </a:r>
          </a:p>
          <a:p>
            <a:r>
              <a:rPr lang="es-ES" b="1" dirty="0">
                <a:solidFill>
                  <a:schemeClr val="bg1"/>
                </a:solidFill>
                <a:latin typeface="Maiandra GD" panose="020E0502030308020204" pitchFamily="34" charset="0"/>
              </a:rPr>
              <a:t>Pérdidas de batallas por la desobediencia (Josué 7) </a:t>
            </a:r>
          </a:p>
          <a:p>
            <a:r>
              <a:rPr lang="es-ES" b="1" dirty="0">
                <a:solidFill>
                  <a:schemeClr val="bg1"/>
                </a:solidFill>
                <a:latin typeface="Maiandra GD" panose="020E0502030308020204" pitchFamily="34" charset="0"/>
              </a:rPr>
              <a:t>Exilio y cautiverio (Isaías 42)  </a:t>
            </a:r>
          </a:p>
          <a:p>
            <a:r>
              <a:rPr lang="es-ES" b="1" dirty="0">
                <a:solidFill>
                  <a:schemeClr val="bg1"/>
                </a:solidFill>
                <a:latin typeface="Maiandra GD" panose="020E0502030308020204" pitchFamily="34" charset="0"/>
              </a:rPr>
              <a:t>Muerte por no obedecer leyes (Levítico 24), mostrando que Dios disciplina a quienes ama, pero no tolera la idolatría ni la rebelión.</a:t>
            </a:r>
          </a:p>
          <a:p>
            <a:r>
              <a:rPr lang="es-ES" b="1" dirty="0">
                <a:solidFill>
                  <a:schemeClr val="bg1"/>
                </a:solidFill>
                <a:latin typeface="Maiandra GD" panose="020E0502030308020204" pitchFamily="34" charset="0"/>
              </a:rPr>
              <a:t>Atraves de estas aflicciones el pueblo regresaba a Dios.</a:t>
            </a:r>
          </a:p>
          <a:p>
            <a:r>
              <a:rPr lang="es-ES" b="1" dirty="0">
                <a:solidFill>
                  <a:schemeClr val="bg1"/>
                </a:solidFill>
                <a:latin typeface="Maiandra GD" panose="020E0502030308020204" pitchFamily="34" charset="0"/>
              </a:rPr>
              <a:t>“Haz lo que sea necesario, Señor.”</a:t>
            </a:r>
          </a:p>
        </p:txBody>
      </p:sp>
      <p:pic>
        <p:nvPicPr>
          <p:cNvPr id="3" name="Imagen 2">
            <a:extLst>
              <a:ext uri="{FF2B5EF4-FFF2-40B4-BE49-F238E27FC236}">
                <a16:creationId xmlns:a16="http://schemas.microsoft.com/office/drawing/2014/main" id="{349F4606-963B-CCC6-F54D-3F741AFDF5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92D050"/>
          </a:solidFill>
        </p:spPr>
      </p:pic>
    </p:spTree>
    <p:extLst>
      <p:ext uri="{BB962C8B-B14F-4D97-AF65-F5344CB8AC3E}">
        <p14:creationId xmlns:p14="http://schemas.microsoft.com/office/powerpoint/2010/main" val="11079762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4074A-9D25-7783-D8FF-BF250767BCF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5CE094A-E788-8EA2-F4BB-5B0001F41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7E42602D-B091-C053-AE52-4B396F6E2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5F02CECA-6520-772A-0D4D-474269D7DAD4}"/>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593A31F-670C-E0E7-7228-D542739E144B}"/>
              </a:ext>
            </a:extLst>
          </p:cNvPr>
          <p:cNvSpPr>
            <a:spLocks noGrp="1"/>
          </p:cNvSpPr>
          <p:nvPr>
            <p:ph idx="1"/>
          </p:nvPr>
        </p:nvSpPr>
        <p:spPr>
          <a:xfrm>
            <a:off x="3353413" y="1325564"/>
            <a:ext cx="5790587" cy="5532436"/>
          </a:xfrm>
        </p:spPr>
        <p:txBody>
          <a:bodyPr>
            <a:normAutofit fontScale="92500" lnSpcReduction="10000"/>
          </a:bodyPr>
          <a:lstStyle/>
          <a:p>
            <a:r>
              <a:rPr lang="es-ES" b="1" dirty="0">
                <a:solidFill>
                  <a:schemeClr val="bg1"/>
                </a:solidFill>
                <a:latin typeface="Maiandra GD" panose="020E0502030308020204" pitchFamily="34" charset="0"/>
              </a:rPr>
              <a:t>Si nunca enfrentas las consecuencias, ¿por qué dejar de pecar? </a:t>
            </a:r>
          </a:p>
          <a:p>
            <a:r>
              <a:rPr lang="es-ES" b="1" dirty="0">
                <a:solidFill>
                  <a:schemeClr val="bg1"/>
                </a:solidFill>
                <a:latin typeface="Maiandra GD" panose="020E0502030308020204" pitchFamily="34" charset="0"/>
              </a:rPr>
              <a:t>Muchas veces he instado a los cristianos a orar así por sus seres queridos que están lejos de Dios: «Señor, haz lo que sea necesario. </a:t>
            </a:r>
          </a:p>
          <a:p>
            <a:r>
              <a:rPr lang="es-ES" b="1" dirty="0">
                <a:solidFill>
                  <a:schemeClr val="bg1"/>
                </a:solidFill>
                <a:latin typeface="Maiandra GD" panose="020E0502030308020204" pitchFamily="34" charset="0"/>
              </a:rPr>
              <a:t>No te guardes nada. Si tiene que ser a través del dolor, que sea a través del dolor para que mis seres queridos recuperen la cordura y corran a la cruz de Cristo en busca de perdón». </a:t>
            </a:r>
          </a:p>
          <a:p>
            <a:r>
              <a:rPr lang="es-ES" b="1" dirty="0">
                <a:solidFill>
                  <a:schemeClr val="bg1"/>
                </a:solidFill>
                <a:latin typeface="Maiandra GD" panose="020E0502030308020204" pitchFamily="34" charset="0"/>
              </a:rPr>
              <a:t>No es fácil orar así, pero estoy convencido de que es completamente Bíblico y necesario siempre. </a:t>
            </a:r>
          </a:p>
        </p:txBody>
      </p:sp>
      <p:pic>
        <p:nvPicPr>
          <p:cNvPr id="3" name="Imagen 2">
            <a:extLst>
              <a:ext uri="{FF2B5EF4-FFF2-40B4-BE49-F238E27FC236}">
                <a16:creationId xmlns:a16="http://schemas.microsoft.com/office/drawing/2014/main" id="{457039A7-4F9B-9D7D-27B4-F05768936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chemeClr val="accent2">
              <a:lumMod val="40000"/>
              <a:lumOff val="60000"/>
            </a:schemeClr>
          </a:solidFill>
        </p:spPr>
      </p:pic>
    </p:spTree>
    <p:extLst>
      <p:ext uri="{BB962C8B-B14F-4D97-AF65-F5344CB8AC3E}">
        <p14:creationId xmlns:p14="http://schemas.microsoft.com/office/powerpoint/2010/main" val="30740739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0AC13-3558-20A2-D2D1-56ECCF553054}"/>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8FC25FF-95C7-21EF-BADD-276393384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DC739262-7DAE-07D8-70BE-FB97DF538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5F39C801-6BC7-9B51-1F52-E7C1D0C8F1C8}"/>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A3AB0D2-6A0D-B131-FEFE-0F6A2C39C31F}"/>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Dios siempre permitió situaciones difíciles para que sus fieles volvieran a Él.</a:t>
            </a:r>
          </a:p>
          <a:p>
            <a:r>
              <a:rPr lang="es-ES" b="1" dirty="0">
                <a:solidFill>
                  <a:schemeClr val="bg1"/>
                </a:solidFill>
                <a:latin typeface="Maiandra GD" panose="020E0502030308020204" pitchFamily="34" charset="0"/>
              </a:rPr>
              <a:t>Como Jonás.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Jonas.2:1-10.</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66FFCC"/>
                </a:highlight>
                <a:latin typeface="Maiandra GD" panose="020E0502030308020204" pitchFamily="34" charset="0"/>
              </a:rPr>
              <a:t>Entonces oró Jonás al SEÑOR su Dios</a:t>
            </a:r>
            <a:r>
              <a:rPr lang="es-ES" b="1" dirty="0">
                <a:solidFill>
                  <a:schemeClr val="bg1"/>
                </a:solidFill>
                <a:latin typeface="Maiandra GD" panose="020E0502030308020204" pitchFamily="34" charset="0"/>
              </a:rPr>
              <a:t> desde el vientre del pez,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V.2.</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y dijo: En mi angustia clamé al SEÑOR, y El me respondió.</a:t>
            </a:r>
            <a:r>
              <a:rPr lang="es-ES" b="1" dirty="0">
                <a:solidFill>
                  <a:schemeClr val="bg1"/>
                </a:solidFill>
                <a:latin typeface="Maiandra GD" panose="020E0502030308020204" pitchFamily="34" charset="0"/>
              </a:rPr>
              <a:t> Desde el seno del Seol pedí auxilio, y tú escuchaste mi voz;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V.3.</a:t>
            </a:r>
            <a:r>
              <a:rPr lang="es-ES" b="1" dirty="0">
                <a:solidFill>
                  <a:schemeClr val="bg1"/>
                </a:solidFill>
                <a:latin typeface="Maiandra GD" panose="020E0502030308020204" pitchFamily="34" charset="0"/>
              </a:rPr>
              <a:t> </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AC78C6EC-5B91-3913-74D7-A97E72D1E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7030A0"/>
          </a:solidFill>
        </p:spPr>
      </p:pic>
    </p:spTree>
    <p:extLst>
      <p:ext uri="{BB962C8B-B14F-4D97-AF65-F5344CB8AC3E}">
        <p14:creationId xmlns:p14="http://schemas.microsoft.com/office/powerpoint/2010/main" val="1407754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55C33-B03B-8728-D387-438FE66CDE4E}"/>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FFE19BC-85F9-087D-8400-DFEE75548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274139A5-865E-FDA5-70AE-AEECF1BD4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5B89FF04-D5B7-938B-D1AC-F3DAD494A0E4}"/>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66ED813-41C6-80B2-D6F2-329516AF3193}"/>
              </a:ext>
            </a:extLst>
          </p:cNvPr>
          <p:cNvSpPr>
            <a:spLocks noGrp="1"/>
          </p:cNvSpPr>
          <p:nvPr>
            <p:ph idx="1"/>
          </p:nvPr>
        </p:nvSpPr>
        <p:spPr>
          <a:xfrm>
            <a:off x="3353413" y="1325564"/>
            <a:ext cx="5790587" cy="5532436"/>
          </a:xfrm>
        </p:spPr>
        <p:txBody>
          <a:bodyPr>
            <a:normAutofit fontScale="92500" lnSpcReduction="10000"/>
          </a:bodyPr>
          <a:lstStyle/>
          <a:p>
            <a:r>
              <a:rPr lang="es-ES" b="1" u="sng" dirty="0">
                <a:solidFill>
                  <a:schemeClr val="bg1"/>
                </a:solidFill>
                <a:effectLst>
                  <a:outerShdw blurRad="38100" dist="38100" dir="2700000" algn="tl">
                    <a:srgbClr val="000000">
                      <a:alpha val="43137"/>
                    </a:srgbClr>
                  </a:outerShdw>
                </a:effectLst>
                <a:highlight>
                  <a:srgbClr val="9900CC"/>
                </a:highlight>
                <a:latin typeface="Maiandra GD" panose="020E0502030308020204" pitchFamily="34" charset="0"/>
              </a:rPr>
              <a:t>pues me habías echado a lo profundo,</a:t>
            </a:r>
            <a:r>
              <a:rPr lang="es-ES" b="1" dirty="0">
                <a:solidFill>
                  <a:schemeClr val="bg1"/>
                </a:solidFill>
                <a:latin typeface="Maiandra GD" panose="020E0502030308020204" pitchFamily="34" charset="0"/>
              </a:rPr>
              <a:t> en el corazón de los mares, y la corriente me envolvió; todas tus encrespadas olas y tus ondas pasaron sobre mí.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V.4.</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Entonces dije: "He sido expulsado de delante de tus ojos;</a:t>
            </a:r>
            <a:r>
              <a:rPr lang="es-ES" b="1" dirty="0">
                <a:solidFill>
                  <a:schemeClr val="bg1"/>
                </a:solidFill>
                <a:latin typeface="Maiandra GD" panose="020E0502030308020204" pitchFamily="34" charset="0"/>
              </a:rPr>
              <a:t> sin embargo, volveré a mirar hacia tu santo templo."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V.5.</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Me rodearon las aguas hasta el alma, el gran abismo me envolvió, </a:t>
            </a: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las algas se enredaron a mi cabeza.</a:t>
            </a:r>
          </a:p>
        </p:txBody>
      </p:sp>
      <p:pic>
        <p:nvPicPr>
          <p:cNvPr id="3" name="Imagen 2">
            <a:extLst>
              <a:ext uri="{FF2B5EF4-FFF2-40B4-BE49-F238E27FC236}">
                <a16:creationId xmlns:a16="http://schemas.microsoft.com/office/drawing/2014/main" id="{13BDCB4B-F75A-A6A9-C5DF-31CBB87A74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00B050"/>
          </a:solidFill>
        </p:spPr>
      </p:pic>
    </p:spTree>
    <p:extLst>
      <p:ext uri="{BB962C8B-B14F-4D97-AF65-F5344CB8AC3E}">
        <p14:creationId xmlns:p14="http://schemas.microsoft.com/office/powerpoint/2010/main" val="34609776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29F00-038D-6D31-4989-64839A313A65}"/>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403DF8-2329-0D15-4B71-70474B75D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1BFFCB2A-97E2-3DE6-3E8B-D3E613BD7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0C77EF7A-7BFA-0375-AAC4-DCCEB45DD64C}"/>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D412754-CAA3-6057-FF74-BE720D2A1678}"/>
              </a:ext>
            </a:extLst>
          </p:cNvPr>
          <p:cNvSpPr>
            <a:spLocks noGrp="1"/>
          </p:cNvSpPr>
          <p:nvPr>
            <p:ph idx="1"/>
          </p:nvPr>
        </p:nvSpPr>
        <p:spPr>
          <a:xfrm>
            <a:off x="3353413" y="1325564"/>
            <a:ext cx="5790587" cy="5532436"/>
          </a:xfrm>
        </p:spPr>
        <p:txBody>
          <a:bodyPr>
            <a:normAutofit fontScale="92500"/>
          </a:bodyPr>
          <a:lstStyle/>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V.6.</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Descendí hasta las raíces de los montes, la tierra con sus cerrojos me ponía cerco para siempre; </a:t>
            </a:r>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pero tú sacaste de la fosa mi vida, oh SEÑOR, Dios mío.</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V.7.</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Cuando en mí desfallecía mi alma, del SEÑOR me acordé;</a:t>
            </a:r>
            <a:r>
              <a:rPr lang="es-ES" b="1" dirty="0">
                <a:solidFill>
                  <a:schemeClr val="bg1"/>
                </a:solidFill>
                <a:latin typeface="Maiandra GD" panose="020E0502030308020204" pitchFamily="34" charset="0"/>
              </a:rPr>
              <a:t> y mi oración llegó hasta ti, hasta tu santo templo.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V.8.</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Los que confían en vanos ídolos</a:t>
            </a:r>
            <a:r>
              <a:rPr lang="es-ES" b="1" dirty="0">
                <a:solidFill>
                  <a:schemeClr val="bg1"/>
                </a:solidFill>
                <a:latin typeface="Maiandra GD" panose="020E0502030308020204" pitchFamily="34" charset="0"/>
              </a:rPr>
              <a:t> su propia misericordia abandonan, </a:t>
            </a:r>
          </a:p>
          <a:p>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1C8343EF-4681-7706-6F35-B7E0D9646A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0070C0"/>
          </a:solidFill>
        </p:spPr>
      </p:pic>
    </p:spTree>
    <p:extLst>
      <p:ext uri="{BB962C8B-B14F-4D97-AF65-F5344CB8AC3E}">
        <p14:creationId xmlns:p14="http://schemas.microsoft.com/office/powerpoint/2010/main" val="506983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06D5E-0528-AE55-27A7-16ED91899074}"/>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30E2A46-7D1A-ED56-809B-F00873769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69AFD373-066A-654A-CFAA-2154E25EB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6EB58935-5512-DB12-31DF-5B5A876C218C}"/>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0CADF18-755E-4D98-D195-32FBB7169646}"/>
              </a:ext>
            </a:extLst>
          </p:cNvPr>
          <p:cNvSpPr>
            <a:spLocks noGrp="1"/>
          </p:cNvSpPr>
          <p:nvPr>
            <p:ph idx="1"/>
          </p:nvPr>
        </p:nvSpPr>
        <p:spPr>
          <a:xfrm>
            <a:off x="3353413" y="1325564"/>
            <a:ext cx="5790587" cy="5532436"/>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V.9.</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más yo con voz de acción de gracias te ofreceré sacrificios.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Lo que prometí, pagaré. La salvación es del SEÑOR.</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V.10.</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Entonces el SEÑOR dio orden al pez,</a:t>
            </a:r>
            <a:r>
              <a:rPr lang="es-ES" b="1" dirty="0">
                <a:solidFill>
                  <a:schemeClr val="bg1"/>
                </a:solidFill>
                <a:latin typeface="Maiandra GD" panose="020E0502030308020204" pitchFamily="34" charset="0"/>
              </a:rPr>
              <a:t> y éste vomitó a Jonás en tierra firme. </a:t>
            </a:r>
          </a:p>
          <a:p>
            <a:r>
              <a:rPr lang="es-ES" b="1" dirty="0">
                <a:solidFill>
                  <a:schemeClr val="bg1"/>
                </a:solidFill>
                <a:latin typeface="Maiandra GD" panose="020E0502030308020204" pitchFamily="34" charset="0"/>
              </a:rPr>
              <a:t>Si Jonás no hubiera pasado por esta aflicción, difícilmente hubiera reconocido su pecado y no hubiera orado y pedido la ayuda a Dios.</a:t>
            </a:r>
          </a:p>
        </p:txBody>
      </p:sp>
      <p:pic>
        <p:nvPicPr>
          <p:cNvPr id="3" name="Imagen 2">
            <a:extLst>
              <a:ext uri="{FF2B5EF4-FFF2-40B4-BE49-F238E27FC236}">
                <a16:creationId xmlns:a16="http://schemas.microsoft.com/office/drawing/2014/main" id="{41C49E95-C61B-6AD7-F7E5-FA4B5ACD6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CC66FF"/>
          </a:solidFill>
        </p:spPr>
      </p:pic>
    </p:spTree>
    <p:extLst>
      <p:ext uri="{BB962C8B-B14F-4D97-AF65-F5344CB8AC3E}">
        <p14:creationId xmlns:p14="http://schemas.microsoft.com/office/powerpoint/2010/main" val="37875113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A43B5-A66C-F350-D06E-DFCAF69B908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D8CE9F0-E834-BE3C-F918-656B97046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BE73C57F-1FBA-A3C2-0032-720FC42EB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7278C2E7-244D-3D5E-1657-A903031DD0AF}"/>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366BA62-A802-4079-44E8-9403057C01B8}"/>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Como Él hijo prodigo también.</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Lucas.15:14-18.</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Cuando lo había gastado todo, vino una gran hambre en aquel país,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y comenzó a pasar necesidad.</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Nos presenta que después de malgastar toda su herencia en una vida disoluta. </a:t>
            </a:r>
          </a:p>
          <a:p>
            <a:r>
              <a:rPr lang="es-ES" b="1" dirty="0">
                <a:solidFill>
                  <a:schemeClr val="bg1"/>
                </a:solidFill>
                <a:latin typeface="Maiandra GD" panose="020E0502030308020204" pitchFamily="34" charset="0"/>
              </a:rPr>
              <a:t>Él hijo se encuentra en la miseria, experimentando una gran hambre y necesidad, lo que lo lleva a la desesperación y al reconocimiento de su terrible situación.</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E0D0400A-BAF6-4637-1E97-E663E34A1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66FFCC"/>
          </a:solidFill>
        </p:spPr>
      </p:pic>
    </p:spTree>
    <p:extLst>
      <p:ext uri="{BB962C8B-B14F-4D97-AF65-F5344CB8AC3E}">
        <p14:creationId xmlns:p14="http://schemas.microsoft.com/office/powerpoint/2010/main" val="2517423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423ED-AAD7-7C1F-32BB-DA9BBAC9B0E5}"/>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42E6FA4-1C99-F3D8-0AD4-676F7A227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534C7164-9BD3-0500-EB3B-EB69488F8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F7687643-5023-68E3-6367-98A7442E846A}"/>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94EA58A9-A9C0-6CBD-B241-50FEDFC7FD7C}"/>
              </a:ext>
            </a:extLst>
          </p:cNvPr>
          <p:cNvSpPr>
            <a:spLocks noGrp="1"/>
          </p:cNvSpPr>
          <p:nvPr>
            <p:ph idx="1"/>
          </p:nvPr>
        </p:nvSpPr>
        <p:spPr>
          <a:xfrm>
            <a:off x="3353413" y="1325564"/>
            <a:ext cx="5790587" cy="5532436"/>
          </a:xfrm>
        </p:spPr>
        <p:txBody>
          <a:bodyPr>
            <a:normAutofit/>
          </a:bodyPr>
          <a:lstStyle/>
          <a:p>
            <a:r>
              <a:rPr lang="es-ES" b="1" dirty="0">
                <a:solidFill>
                  <a:schemeClr val="bg1"/>
                </a:solidFill>
                <a:latin typeface="Maiandra GD" panose="020E0502030308020204" pitchFamily="34" charset="0"/>
              </a:rPr>
              <a:t>Lejos de Dios y de su hogar. </a:t>
            </a:r>
          </a:p>
          <a:p>
            <a:r>
              <a:rPr lang="es-ES" b="1" dirty="0">
                <a:solidFill>
                  <a:schemeClr val="bg1"/>
                </a:solidFill>
                <a:latin typeface="Maiandra GD" panose="020E0502030308020204" pitchFamily="34" charset="0"/>
              </a:rPr>
              <a:t>Es el punto de inflexión donde la falta total de recursos materiales (y espirituales) lo obliga a reflexionar y considerar volver al padre, buscando trabajo y una vida digna, aunque sea como jornalero.</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V.15.</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Entonces fue y se acercó a uno de los ciudadanos de aquel país,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y él lo mandó a sus campos a apacentar cerdos.</a:t>
            </a:r>
            <a:r>
              <a:rPr lang="es-ES" b="1" dirty="0">
                <a:solidFill>
                  <a:schemeClr val="bg1"/>
                </a:solidFill>
                <a:latin typeface="Maiandra GD" panose="020E0502030308020204" pitchFamily="34" charset="0"/>
              </a:rPr>
              <a:t> </a:t>
            </a:r>
          </a:p>
        </p:txBody>
      </p:sp>
      <p:pic>
        <p:nvPicPr>
          <p:cNvPr id="3" name="Imagen 2">
            <a:extLst>
              <a:ext uri="{FF2B5EF4-FFF2-40B4-BE49-F238E27FC236}">
                <a16:creationId xmlns:a16="http://schemas.microsoft.com/office/drawing/2014/main" id="{7C5719CD-15A6-401D-8811-D81F60F61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00B0F0"/>
          </a:solidFill>
        </p:spPr>
      </p:pic>
    </p:spTree>
    <p:extLst>
      <p:ext uri="{BB962C8B-B14F-4D97-AF65-F5344CB8AC3E}">
        <p14:creationId xmlns:p14="http://schemas.microsoft.com/office/powerpoint/2010/main" val="30781536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D1C4B-34A4-B96B-7A6E-C01E4FB0D1DD}"/>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5904907-FE97-781C-26EC-65F568755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DD2DEE44-CA4B-1474-CB5A-AE4A7C447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80D1B061-BB0C-7A1F-C2AF-8FB8E511DF6C}"/>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C3E8AA4-5BED-4515-7FAB-FE6E6EBA6470}"/>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El punto más bajo del hijo menor en la Parábola del Hijo Pródigo, donde, hambriento y sin nada, se ve forzado a trabajar cuidando cerdos para un ciudadano, una labor despreciable para un judío. </a:t>
            </a:r>
          </a:p>
          <a:p>
            <a:r>
              <a:rPr lang="es-ES" b="1" dirty="0">
                <a:solidFill>
                  <a:schemeClr val="bg1"/>
                </a:solidFill>
                <a:latin typeface="Maiandra GD" panose="020E0502030308020204" pitchFamily="34" charset="0"/>
              </a:rPr>
              <a:t>Simbolizando la profundidad de su miseria y rebelión contra Dios y su familia. </a:t>
            </a:r>
          </a:p>
          <a:p>
            <a:r>
              <a:rPr lang="es-ES" b="1" dirty="0">
                <a:solidFill>
                  <a:schemeClr val="bg1"/>
                </a:solidFill>
                <a:latin typeface="Maiandra GD" panose="020E0502030308020204" pitchFamily="34" charset="0"/>
              </a:rPr>
              <a:t>Este versículo marca el clímax de su caída, mostrando su total deshonra y la necesidad de su arrepentimiento, un estado del que Dios desea rescatarlo.</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E470CA13-F211-84B1-E7F5-EE016D5FD4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92D050"/>
          </a:solidFill>
        </p:spPr>
      </p:pic>
    </p:spTree>
    <p:extLst>
      <p:ext uri="{BB962C8B-B14F-4D97-AF65-F5344CB8AC3E}">
        <p14:creationId xmlns:p14="http://schemas.microsoft.com/office/powerpoint/2010/main" val="17795466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1AB9C-CD83-158C-FB92-389F1509776C}"/>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525A0E5-56A2-DEC2-5BFE-8241AF22F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799B672A-7A09-6154-74F9-6D63EE15B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B30BF1FB-561A-0308-75B0-0B22673BE36D}"/>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69312B1-4177-5DCC-3A76-797964017382}"/>
              </a:ext>
            </a:extLst>
          </p:cNvPr>
          <p:cNvSpPr>
            <a:spLocks noGrp="1"/>
          </p:cNvSpPr>
          <p:nvPr>
            <p:ph idx="1"/>
          </p:nvPr>
        </p:nvSpPr>
        <p:spPr>
          <a:xfrm>
            <a:off x="3353413" y="1325564"/>
            <a:ext cx="5790587" cy="5532436"/>
          </a:xfrm>
        </p:spPr>
        <p:txBody>
          <a:bodyPr>
            <a:normAutofit fontScale="92500" lnSpcReduction="10000"/>
          </a:bodyPr>
          <a:lstStyle/>
          <a:p>
            <a:r>
              <a:rPr lang="es-ES" b="1" dirty="0">
                <a:solidFill>
                  <a:schemeClr val="bg1"/>
                </a:solidFill>
                <a:latin typeface="Maiandra GD" panose="020E0502030308020204" pitchFamily="34" charset="0"/>
              </a:rPr>
              <a:t>Como se ve en el resto del capítulo, que trata sobre la alegría de encontrar lo perdido.</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V.16.</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Y deseaba llenarse el estómago</a:t>
            </a:r>
            <a:r>
              <a:rPr lang="es-ES" b="1" dirty="0">
                <a:solidFill>
                  <a:schemeClr val="bg1"/>
                </a:solidFill>
                <a:latin typeface="Maiandra GD" panose="020E0502030308020204" pitchFamily="34" charset="0"/>
              </a:rPr>
              <a:t> de las algarrobas que comían los cerdos, pero nadie le daba nada. </a:t>
            </a:r>
          </a:p>
          <a:p>
            <a:r>
              <a:rPr lang="es-ES" b="1" dirty="0">
                <a:solidFill>
                  <a:schemeClr val="bg1"/>
                </a:solidFill>
                <a:latin typeface="Maiandra GD" panose="020E0502030308020204" pitchFamily="34" charset="0"/>
              </a:rPr>
              <a:t>La profunda miseria y desesperación del hijo que había malgastado todo, al punto de querer comer la comida de los cerdos (vainas de algarrobo), algo humillante para un judío, simbolizando la pérdida total de dignidad y la caída en lo más bajo por alejarse de su padre.</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E09411D8-11CF-D64C-195B-BC98030DF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9900FF"/>
          </a:solidFill>
        </p:spPr>
      </p:pic>
    </p:spTree>
    <p:extLst>
      <p:ext uri="{BB962C8B-B14F-4D97-AF65-F5344CB8AC3E}">
        <p14:creationId xmlns:p14="http://schemas.microsoft.com/office/powerpoint/2010/main" val="31944136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EF939-7A22-521C-489A-D0184D5E7EED}"/>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F64D31F-CBF4-211A-97AD-70715F8CB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16D53582-6EFA-1ACF-810A-7BFDC2EFB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2757D484-FBB4-4EC0-4ED4-BBC0AC2CEC18}"/>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effectLst>
                  <a:outerShdw blurRad="38100" dist="38100" dir="2700000" algn="tl">
                    <a:srgbClr val="000000">
                      <a:alpha val="43137"/>
                    </a:srgbClr>
                  </a:outerShdw>
                </a:effectLst>
                <a:latin typeface="Maiandra GD" panose="020E0502030308020204" pitchFamily="34" charset="0"/>
              </a:rPr>
              <a:t>INTRODUCCIÒN:</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F377115-FAAC-72B6-A580-62525F887C62}"/>
              </a:ext>
            </a:extLst>
          </p:cNvPr>
          <p:cNvSpPr>
            <a:spLocks noGrp="1"/>
          </p:cNvSpPr>
          <p:nvPr>
            <p:ph idx="1"/>
          </p:nvPr>
        </p:nvSpPr>
        <p:spPr>
          <a:xfrm>
            <a:off x="3353413" y="1325564"/>
            <a:ext cx="5790587" cy="5532436"/>
          </a:xfrm>
        </p:spPr>
        <p:txBody>
          <a:bodyPr>
            <a:normAutofit fontScale="92500"/>
          </a:bodyPr>
          <a:lstStyle/>
          <a:p>
            <a:r>
              <a:rPr lang="es-ES" b="1" dirty="0">
                <a:solidFill>
                  <a:schemeClr val="bg1"/>
                </a:solidFill>
                <a:latin typeface="Maiandra GD" panose="020E0502030308020204" pitchFamily="34" charset="0"/>
              </a:rPr>
              <a:t>Una palabra antigua que significa cualquier circunstancia difícil o dolorosa. </a:t>
            </a:r>
          </a:p>
          <a:p>
            <a:r>
              <a:rPr lang="es-ES" b="1" dirty="0">
                <a:solidFill>
                  <a:schemeClr val="bg1"/>
                </a:solidFill>
                <a:latin typeface="Maiandra GD" panose="020E0502030308020204" pitchFamily="34" charset="0"/>
              </a:rPr>
              <a:t>Las aflicciones vienen en todas las formas y tamaños. </a:t>
            </a:r>
          </a:p>
          <a:p>
            <a:r>
              <a:rPr lang="es-ES" b="1" dirty="0">
                <a:solidFill>
                  <a:schemeClr val="bg1"/>
                </a:solidFill>
                <a:latin typeface="Maiandra GD" panose="020E0502030308020204" pitchFamily="34" charset="0"/>
              </a:rPr>
              <a:t>Una aflicción puede ser tan pequeña como un resfriado molesto o tan grande como una enfermedad grave, la pérdida de un trabajo, la persecución pública o los rumores difundidos por tus enemigos. </a:t>
            </a:r>
          </a:p>
          <a:p>
            <a:r>
              <a:rPr lang="es-ES" b="1" dirty="0">
                <a:solidFill>
                  <a:schemeClr val="bg1"/>
                </a:solidFill>
                <a:latin typeface="Maiandra GD" panose="020E0502030308020204" pitchFamily="34" charset="0"/>
              </a:rPr>
              <a:t>O una aflicción podría ser el tipo de sufrimiento que experimentó Job. </a:t>
            </a:r>
          </a:p>
        </p:txBody>
      </p:sp>
      <p:pic>
        <p:nvPicPr>
          <p:cNvPr id="13" name="Imagen 12">
            <a:extLst>
              <a:ext uri="{FF2B5EF4-FFF2-40B4-BE49-F238E27FC236}">
                <a16:creationId xmlns:a16="http://schemas.microsoft.com/office/drawing/2014/main" id="{A37CC533-5AB0-7B39-E290-609311684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2" y="1325562"/>
            <a:ext cx="3333749" cy="5532436"/>
          </a:xfrm>
          <a:prstGeom prst="rect">
            <a:avLst/>
          </a:prstGeom>
          <a:solidFill>
            <a:srgbClr val="9900CC"/>
          </a:solidFill>
        </p:spPr>
      </p:pic>
    </p:spTree>
    <p:extLst>
      <p:ext uri="{BB962C8B-B14F-4D97-AF65-F5344CB8AC3E}">
        <p14:creationId xmlns:p14="http://schemas.microsoft.com/office/powerpoint/2010/main" val="20528681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B274A-D7EC-E0D2-137D-22E51028F2F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A85E81C-371C-9B63-378A-534A5BD51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FA8D9A87-6A23-E0BD-27B3-B2FA7F2EB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394E9F7A-AAC1-6F73-EC5C-D3FDF3B4CB6A}"/>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15F526F-032D-2312-5DC3-06EC99FB1019}"/>
              </a:ext>
            </a:extLst>
          </p:cNvPr>
          <p:cNvSpPr>
            <a:spLocks noGrp="1"/>
          </p:cNvSpPr>
          <p:nvPr>
            <p:ph idx="1"/>
          </p:nvPr>
        </p:nvSpPr>
        <p:spPr>
          <a:xfrm>
            <a:off x="3353413" y="1325564"/>
            <a:ext cx="5790587" cy="5532436"/>
          </a:xfrm>
        </p:spPr>
        <p:txBody>
          <a:bodyPr/>
          <a:lstStyle/>
          <a:p>
            <a:r>
              <a:rPr lang="es-ES" b="1" dirty="0">
                <a:solidFill>
                  <a:schemeClr val="bg1"/>
                </a:solidFill>
                <a:latin typeface="Maiandra GD" panose="020E0502030308020204" pitchFamily="34" charset="0"/>
              </a:rPr>
              <a:t>Y el deseo de llenar un vacío profundo que ni siquiera la comida de los cerdos podía satisfacer, preparando el terreno para su eventual arrepentimiento y regreso a la misericordia de Dios.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V.17.</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Entonces, volviendo en sí,</a:t>
            </a:r>
            <a:r>
              <a:rPr lang="es-ES" b="1" dirty="0">
                <a:solidFill>
                  <a:schemeClr val="bg1"/>
                </a:solidFill>
                <a:latin typeface="Maiandra GD" panose="020E0502030308020204" pitchFamily="34" charset="0"/>
              </a:rPr>
              <a:t> dijo: "¡Cuántos de los trabajadores de mi padre tienen pan de sobra, pero yo aquí perezco de hambre! </a:t>
            </a:r>
          </a:p>
          <a:p>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C0E6782E-9CD7-CF74-007D-B867CFBFA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0070C0"/>
          </a:solidFill>
        </p:spPr>
      </p:pic>
    </p:spTree>
    <p:extLst>
      <p:ext uri="{BB962C8B-B14F-4D97-AF65-F5344CB8AC3E}">
        <p14:creationId xmlns:p14="http://schemas.microsoft.com/office/powerpoint/2010/main" val="3496280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AB1F0-7421-A185-5FE2-F160621419BC}"/>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4CE2232-1FAB-FFDB-0F78-7BEED7014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2FA4F047-ADE2-D495-6CE9-2DADF78CC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5DB3B4C3-02A3-8405-E8A9-28E194B79745}"/>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2B566A1-8739-E833-85B3-7925C59BFA38}"/>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"Al volver en sí" (es decir, recobrando el juicio o la conciencia), se da cuenta de su terrible situación al compararla con la abundancia de comida que tienen los jornaleros de su padre, y decide arrepentirse y volver a casa para pedir perdón, representando el primer paso del arrepentimiento: reconocer el error y la necesidad de Dios.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V.18.</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"Me levantaré e iré a mi padre, y le diré: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'Padre, he pecado contra el cielo y ante ti;</a:t>
            </a:r>
          </a:p>
        </p:txBody>
      </p:sp>
      <p:pic>
        <p:nvPicPr>
          <p:cNvPr id="3" name="Imagen 2">
            <a:extLst>
              <a:ext uri="{FF2B5EF4-FFF2-40B4-BE49-F238E27FC236}">
                <a16:creationId xmlns:a16="http://schemas.microsoft.com/office/drawing/2014/main" id="{5BDA2AB3-08D8-5C43-1AA1-904B47A2B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9900CC"/>
          </a:solidFill>
        </p:spPr>
      </p:pic>
    </p:spTree>
    <p:extLst>
      <p:ext uri="{BB962C8B-B14F-4D97-AF65-F5344CB8AC3E}">
        <p14:creationId xmlns:p14="http://schemas.microsoft.com/office/powerpoint/2010/main" val="1579894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8F530-A073-29DA-E713-B8A760FB8BE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BA3E61A-D885-1F03-58BD-25011E0C5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C2777169-16EB-1BA3-F8CF-5167E6530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6183CC9B-8813-805D-C005-335F20C1C425}"/>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4900" b="1" u="sng" dirty="0">
                <a:effectLst>
                  <a:outerShdw blurRad="38100" dist="38100" dir="2700000" algn="tl">
                    <a:srgbClr val="000000">
                      <a:alpha val="43137"/>
                    </a:srgbClr>
                  </a:outerShdw>
                </a:effectLst>
                <a:latin typeface="Maiandra GD" panose="020E0502030308020204" pitchFamily="34" charset="0"/>
              </a:rPr>
              <a:t>ANTES DE LA AFLICCIÒN ME HABIA DESVIADO. SALMOS.119:67.</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21808F2-3764-59BD-15E8-A3DE68C57863}"/>
              </a:ext>
            </a:extLst>
          </p:cNvPr>
          <p:cNvSpPr>
            <a:spLocks noGrp="1"/>
          </p:cNvSpPr>
          <p:nvPr>
            <p:ph idx="1"/>
          </p:nvPr>
        </p:nvSpPr>
        <p:spPr>
          <a:xfrm>
            <a:off x="3353413" y="1325564"/>
            <a:ext cx="5790587" cy="5532436"/>
          </a:xfrm>
        </p:spPr>
        <p:txBody>
          <a:bodyPr>
            <a:normAutofit fontScale="92500"/>
          </a:bodyPr>
          <a:lstStyle/>
          <a:p>
            <a:r>
              <a:rPr lang="es-ES" b="1" dirty="0">
                <a:solidFill>
                  <a:schemeClr val="bg1"/>
                </a:solidFill>
                <a:latin typeface="Maiandra GD" panose="020E0502030308020204" pitchFamily="34" charset="0"/>
              </a:rPr>
              <a:t>Nos demuestra el arrepentimiento y la decisión de volver a Dios; describe al hijo que, tras tocar fondo, decide levantarse y confesar su pecado ("contra el cielo y contra ti"), </a:t>
            </a:r>
          </a:p>
          <a:p>
            <a:r>
              <a:rPr lang="es-ES" b="1" dirty="0">
                <a:solidFill>
                  <a:schemeClr val="bg1"/>
                </a:solidFill>
                <a:latin typeface="Maiandra GD" panose="020E0502030308020204" pitchFamily="34" charset="0"/>
              </a:rPr>
              <a:t>Reconociendo su falta y buscando el perdón de su Padre, que representa a Dios, quien siempre está listo para recibir a quien se arrepiente sinceramente.</a:t>
            </a:r>
          </a:p>
          <a:p>
            <a:r>
              <a:rPr lang="es-ES" b="1" dirty="0">
                <a:solidFill>
                  <a:schemeClr val="bg1"/>
                </a:solidFill>
                <a:latin typeface="Maiandra GD" panose="020E0502030308020204" pitchFamily="34" charset="0"/>
              </a:rPr>
              <a:t>Pero tuvo que ser afligido para reconocer su pecado, y volver a su Padre, de lo contrario sería difícil que hubiera vuelto a su Padre.</a:t>
            </a:r>
          </a:p>
        </p:txBody>
      </p:sp>
      <p:pic>
        <p:nvPicPr>
          <p:cNvPr id="3" name="Imagen 2">
            <a:extLst>
              <a:ext uri="{FF2B5EF4-FFF2-40B4-BE49-F238E27FC236}">
                <a16:creationId xmlns:a16="http://schemas.microsoft.com/office/drawing/2014/main" id="{8E2BDC34-1C90-CE0E-64F4-CA855EBFD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a:solidFill>
            <a:srgbClr val="FF3399"/>
          </a:solidFill>
        </p:spPr>
      </p:pic>
    </p:spTree>
    <p:extLst>
      <p:ext uri="{BB962C8B-B14F-4D97-AF65-F5344CB8AC3E}">
        <p14:creationId xmlns:p14="http://schemas.microsoft.com/office/powerpoint/2010/main" val="3309520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C363F-6F9B-0A8C-D76D-E6D91C56B9B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5A255706-9C35-4465-71DE-D32327D6E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A495102A-282C-D59C-211F-6BD229185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9A84DC0B-1BAF-A59B-6C33-28BE72ED5CAA}"/>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DCCB6F72-FA9A-1FA2-D954-EE566034A75D}"/>
              </a:ext>
            </a:extLst>
          </p:cNvPr>
          <p:cNvSpPr>
            <a:spLocks noGrp="1"/>
          </p:cNvSpPr>
          <p:nvPr>
            <p:ph idx="1"/>
          </p:nvPr>
        </p:nvSpPr>
        <p:spPr>
          <a:xfrm>
            <a:off x="3353413" y="1325564"/>
            <a:ext cx="5790587" cy="5532436"/>
          </a:xfrm>
        </p:spPr>
        <p:txBody>
          <a:bodyPr/>
          <a:lstStyle/>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Bueno es para mí ser afligido,</a:t>
            </a:r>
            <a:r>
              <a:rPr lang="es-ES" b="1" dirty="0">
                <a:solidFill>
                  <a:schemeClr val="bg1"/>
                </a:solidFill>
                <a:latin typeface="Maiandra GD" panose="020E0502030308020204" pitchFamily="34" charset="0"/>
              </a:rPr>
              <a:t> para que aprenda tus estatutos.</a:t>
            </a:r>
          </a:p>
          <a:p>
            <a:r>
              <a:rPr lang="es-ES" b="1" dirty="0">
                <a:solidFill>
                  <a:schemeClr val="bg1"/>
                </a:solidFill>
                <a:latin typeface="Maiandra GD" panose="020E0502030308020204" pitchFamily="34" charset="0"/>
              </a:rPr>
              <a:t>A la mayoría de nosotros nos costaría decir: </a:t>
            </a:r>
          </a:p>
          <a:p>
            <a:r>
              <a:rPr lang="es-ES" b="1" dirty="0">
                <a:solidFill>
                  <a:schemeClr val="bg1"/>
                </a:solidFill>
                <a:latin typeface="Maiandra GD" panose="020E0502030308020204" pitchFamily="34" charset="0"/>
              </a:rPr>
              <a:t>«Me hizo bien estar afligido». </a:t>
            </a:r>
          </a:p>
          <a:p>
            <a:r>
              <a:rPr lang="es-ES" b="1" dirty="0">
                <a:solidFill>
                  <a:schemeClr val="bg1"/>
                </a:solidFill>
                <a:latin typeface="Maiandra GD" panose="020E0502030308020204" pitchFamily="34" charset="0"/>
              </a:rPr>
              <a:t>Por definición, la aflicción es dolorosa de soportar. </a:t>
            </a:r>
          </a:p>
          <a:p>
            <a:r>
              <a:rPr lang="es-ES" b="1" dirty="0">
                <a:solidFill>
                  <a:schemeClr val="bg1"/>
                </a:solidFill>
                <a:latin typeface="Maiandra GD" panose="020E0502030308020204" pitchFamily="34" charset="0"/>
              </a:rPr>
              <a:t>¿Cómo podríamos llamarla buena? </a:t>
            </a:r>
          </a:p>
          <a:p>
            <a:r>
              <a:rPr lang="es-ES" b="1" dirty="0">
                <a:solidFill>
                  <a:schemeClr val="bg1"/>
                </a:solidFill>
                <a:latin typeface="Maiandra GD" panose="020E0502030308020204" pitchFamily="34" charset="0"/>
              </a:rPr>
              <a:t>Sin embargo, eso es exactamente lo que dijo Él Salmista sobre su propio sufrimiento. </a:t>
            </a:r>
          </a:p>
        </p:txBody>
      </p:sp>
      <p:pic>
        <p:nvPicPr>
          <p:cNvPr id="3" name="Imagen 2">
            <a:extLst>
              <a:ext uri="{FF2B5EF4-FFF2-40B4-BE49-F238E27FC236}">
                <a16:creationId xmlns:a16="http://schemas.microsoft.com/office/drawing/2014/main" id="{4ADCE589-ACE0-051E-0FAC-AC1888B8C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2011207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D0DB0-A54A-C7AA-A3A4-E8B9531792AD}"/>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07093E7-65C9-3838-3C1F-A80DF4F1F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B508B1D2-73D3-5268-0F20-C741B71C7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3827EE8B-90DD-E442-2A99-0746976BB2EA}"/>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0F4CAA3-F309-2226-028E-BC97820E795C}"/>
              </a:ext>
            </a:extLst>
          </p:cNvPr>
          <p:cNvSpPr>
            <a:spLocks noGrp="1"/>
          </p:cNvSpPr>
          <p:nvPr>
            <p:ph idx="1"/>
          </p:nvPr>
        </p:nvSpPr>
        <p:spPr>
          <a:xfrm>
            <a:off x="3353413" y="1325564"/>
            <a:ext cx="5790587" cy="5532436"/>
          </a:xfrm>
        </p:spPr>
        <p:txBody>
          <a:bodyPr>
            <a:normAutofit fontScale="92500"/>
          </a:bodyPr>
          <a:lstStyle/>
          <a:p>
            <a:r>
              <a:rPr lang="es-ES" b="1" dirty="0">
                <a:solidFill>
                  <a:schemeClr val="bg1"/>
                </a:solidFill>
                <a:latin typeface="Maiandra GD" panose="020E0502030308020204" pitchFamily="34" charset="0"/>
              </a:rPr>
              <a:t>Creo que la mayoría de los cristianos modernos preferiríamos identificarnos con Pedro en el Monte de la Transfiguración cuando, tras ver a Jesús junto a Moisés y Elías. </a:t>
            </a:r>
          </a:p>
          <a:p>
            <a:r>
              <a:rPr lang="es-ES" b="1" dirty="0">
                <a:solidFill>
                  <a:schemeClr val="bg1"/>
                </a:solidFill>
                <a:latin typeface="Maiandra GD" panose="020E0502030308020204" pitchFamily="34" charset="0"/>
              </a:rPr>
              <a:t>Declaró: </a:t>
            </a:r>
          </a:p>
          <a:p>
            <a:r>
              <a:rPr lang="es-ES" b="1" dirty="0">
                <a:solidFill>
                  <a:schemeClr val="bg1"/>
                </a:solidFill>
                <a:latin typeface="Maiandra GD" panose="020E0502030308020204" pitchFamily="34" charset="0"/>
              </a:rPr>
              <a:t>«Es bueno para nosotros estar aquí».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Mateo.17:4.</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Entonces Pedro, tomando la palabra, dijo a Jesús: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Señor, bueno es estarnos aquí;</a:t>
            </a:r>
            <a:r>
              <a:rPr lang="es-ES" b="1" dirty="0">
                <a:solidFill>
                  <a:schemeClr val="bg1"/>
                </a:solidFill>
                <a:latin typeface="Maiandra GD" panose="020E0502030308020204" pitchFamily="34" charset="0"/>
              </a:rPr>
              <a:t> si quieres, haré aquí tres enramadas, una para ti, otra para Moisés y otra para Elías.</a:t>
            </a:r>
          </a:p>
        </p:txBody>
      </p:sp>
      <p:pic>
        <p:nvPicPr>
          <p:cNvPr id="3" name="Imagen 2">
            <a:extLst>
              <a:ext uri="{FF2B5EF4-FFF2-40B4-BE49-F238E27FC236}">
                <a16:creationId xmlns:a16="http://schemas.microsoft.com/office/drawing/2014/main" id="{15E28A2D-0329-0DB0-AF62-7D2C33B33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26534730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27EFB-9416-7121-1FD9-DB8AB4E1217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36E2683-7825-408F-801C-537582C9A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67E845BE-1ACE-CEBD-A01B-20469DCDC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E4A95154-3F18-8C5B-186E-FE0AF453489B}"/>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0AFC321-C8F7-E4E9-9181-9EC903DA2BE4}"/>
              </a:ext>
            </a:extLst>
          </p:cNvPr>
          <p:cNvSpPr>
            <a:spLocks noGrp="1"/>
          </p:cNvSpPr>
          <p:nvPr>
            <p:ph idx="1"/>
          </p:nvPr>
        </p:nvSpPr>
        <p:spPr>
          <a:xfrm>
            <a:off x="3353413" y="1325564"/>
            <a:ext cx="5790587" cy="5532436"/>
          </a:xfrm>
        </p:spPr>
        <p:txBody>
          <a:bodyPr>
            <a:normAutofit/>
          </a:bodyPr>
          <a:lstStyle/>
          <a:p>
            <a:r>
              <a:rPr lang="es-ES" b="1" dirty="0">
                <a:solidFill>
                  <a:schemeClr val="bg1"/>
                </a:solidFill>
                <a:latin typeface="Maiandra GD" panose="020E0502030308020204" pitchFamily="34" charset="0"/>
              </a:rPr>
              <a:t>Luego se ofreció a construir tres enramadas para que pudieran quedarse allí un tiempo y tener una experiencia personal. </a:t>
            </a:r>
          </a:p>
          <a:p>
            <a:r>
              <a:rPr lang="es-ES" b="1" dirty="0">
                <a:solidFill>
                  <a:schemeClr val="bg1"/>
                </a:solidFill>
                <a:latin typeface="Maiandra GD" panose="020E0502030308020204" pitchFamily="34" charset="0"/>
              </a:rPr>
              <a:t>Claro, ¿por qué no? </a:t>
            </a:r>
          </a:p>
          <a:p>
            <a:r>
              <a:rPr lang="es-ES" b="1" dirty="0">
                <a:solidFill>
                  <a:schemeClr val="bg1"/>
                </a:solidFill>
                <a:latin typeface="Maiandra GD" panose="020E0502030308020204" pitchFamily="34" charset="0"/>
              </a:rPr>
              <a:t>Parece una buena idea. </a:t>
            </a:r>
          </a:p>
          <a:p>
            <a:r>
              <a:rPr lang="es-ES" b="1" dirty="0">
                <a:solidFill>
                  <a:schemeClr val="bg1"/>
                </a:solidFill>
                <a:latin typeface="Maiandra GD" panose="020E0502030308020204" pitchFamily="34" charset="0"/>
              </a:rPr>
              <a:t>No hay nada de malo en estar en la cima de la montaña. </a:t>
            </a:r>
          </a:p>
          <a:p>
            <a:r>
              <a:rPr lang="es-ES" b="1" dirty="0">
                <a:solidFill>
                  <a:schemeClr val="bg1"/>
                </a:solidFill>
                <a:latin typeface="Maiandra GD" panose="020E0502030308020204" pitchFamily="34" charset="0"/>
              </a:rPr>
              <a:t>Todos necesitamos esas experiencias de vez en cuando y, sin duda, nos gustaría quedarnos allí si pudiéramos. </a:t>
            </a:r>
          </a:p>
        </p:txBody>
      </p:sp>
      <p:pic>
        <p:nvPicPr>
          <p:cNvPr id="3" name="Imagen 2">
            <a:extLst>
              <a:ext uri="{FF2B5EF4-FFF2-40B4-BE49-F238E27FC236}">
                <a16:creationId xmlns:a16="http://schemas.microsoft.com/office/drawing/2014/main" id="{2DE193C0-AD0B-94BB-314F-42710ECD3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35795085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67750-6922-E7D1-7ECA-EFDC082CBAF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C6A82BA3-3C66-CA40-0CAB-47574F0C9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0233B448-A14A-3CDF-A137-8E5E13E1C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1F074DA4-EE28-20FE-FD57-AD8B9EA035B4}"/>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BA2A10E-E093-7BCE-C7E1-9298A663329D}"/>
              </a:ext>
            </a:extLst>
          </p:cNvPr>
          <p:cNvSpPr>
            <a:spLocks noGrp="1"/>
          </p:cNvSpPr>
          <p:nvPr>
            <p:ph idx="1"/>
          </p:nvPr>
        </p:nvSpPr>
        <p:spPr>
          <a:xfrm>
            <a:off x="3353413" y="1325564"/>
            <a:ext cx="5790587" cy="5532436"/>
          </a:xfrm>
        </p:spPr>
        <p:txBody>
          <a:bodyPr>
            <a:normAutofit fontScale="92500" lnSpcReduction="10000"/>
          </a:bodyPr>
          <a:lstStyle/>
          <a:p>
            <a:r>
              <a:rPr lang="es-ES" b="1" dirty="0">
                <a:solidFill>
                  <a:schemeClr val="bg1"/>
                </a:solidFill>
                <a:latin typeface="Maiandra GD" panose="020E0502030308020204" pitchFamily="34" charset="0"/>
              </a:rPr>
              <a:t>Pero recordemos la observación que Lucas declara sobre esta situación: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Lucas.9:33.</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Y sucedió que al retirarse ellos de Él, Pedro dijo a Jesús: Maestro, bueno es que estemos aquí; hagamos tres enramadas, una para ti, otra para Moisés y otra para Elías;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no sabiendo lo que decía.</a:t>
            </a:r>
          </a:p>
          <a:p>
            <a:r>
              <a:rPr lang="es-ES" b="1" dirty="0">
                <a:solidFill>
                  <a:schemeClr val="bg1"/>
                </a:solidFill>
                <a:latin typeface="Maiandra GD" panose="020E0502030308020204" pitchFamily="34" charset="0"/>
              </a:rPr>
              <a:t>No sabía lo que decía.</a:t>
            </a:r>
          </a:p>
          <a:p>
            <a:r>
              <a:rPr lang="es-ES" b="1" dirty="0">
                <a:solidFill>
                  <a:schemeClr val="bg1"/>
                </a:solidFill>
                <a:latin typeface="Maiandra GD" panose="020E0502030308020204" pitchFamily="34" charset="0"/>
              </a:rPr>
              <a:t>Tarde o temprano, todos tenemos que volver al valle. La cima de la montaña es un buen descanso de la rutina, pero no dura para siempre. </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49B2D3A8-C91D-DC8B-82B5-7B6851D5E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8180066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12BDD-6897-13EC-A6D0-E305D6C38743}"/>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BDDBA17-F703-0475-FC69-B667718FA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F815B6BC-DBB7-8126-9EF9-CAD44C9DF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2C30AE4C-87CA-9846-F590-9FF2EFD7150A}"/>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D7EE522-0E2F-0F5C-2529-3D441F5441C1}"/>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Tenemos que regresar al mundo del dolor y el sufrimiento, donde a la gente buena le pasan cosas malas, y donde la vida no es fácil ni siempre divertida. </a:t>
            </a:r>
          </a:p>
          <a:p>
            <a:r>
              <a:rPr lang="es-ES" b="1" dirty="0">
                <a:solidFill>
                  <a:schemeClr val="bg1"/>
                </a:solidFill>
                <a:latin typeface="Maiandra GD" panose="020E0502030308020204" pitchFamily="34" charset="0"/>
              </a:rPr>
              <a:t>Si nuestro Dios es solo un "Dios de los buenos tiempos" o un "Dios de las cimas de las montañas", entonces tu Dios no es Él Dios de la Biblia. </a:t>
            </a:r>
          </a:p>
          <a:p>
            <a:r>
              <a:rPr lang="es-ES" b="1" dirty="0">
                <a:solidFill>
                  <a:schemeClr val="bg1"/>
                </a:solidFill>
                <a:latin typeface="Maiandra GD" panose="020E0502030308020204" pitchFamily="34" charset="0"/>
              </a:rPr>
              <a:t>El verdadero Dios a menudo se ve mejor en la oscuridad y su presencia se siente con mayor fuerza en los momentos de mayor dolor.</a:t>
            </a:r>
          </a:p>
        </p:txBody>
      </p:sp>
      <p:pic>
        <p:nvPicPr>
          <p:cNvPr id="3" name="Imagen 2">
            <a:extLst>
              <a:ext uri="{FF2B5EF4-FFF2-40B4-BE49-F238E27FC236}">
                <a16:creationId xmlns:a16="http://schemas.microsoft.com/office/drawing/2014/main" id="{CF8AF1A3-970D-58CA-1746-4940630C85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182533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49473-83D9-4C43-CDA3-0D0DDB9F0DC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B97DFA5-1329-BAFC-E192-FB1C27988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DD8BAE53-9AAA-C829-5625-F166FDA8F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A37B957A-6CE4-79AA-2485-8074EE7F5DFE}"/>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C888E91-81CD-E456-5B71-1A65BE7AA3BA}"/>
              </a:ext>
            </a:extLst>
          </p:cNvPr>
          <p:cNvSpPr>
            <a:spLocks noGrp="1"/>
          </p:cNvSpPr>
          <p:nvPr>
            <p:ph idx="1"/>
          </p:nvPr>
        </p:nvSpPr>
        <p:spPr>
          <a:xfrm>
            <a:off x="3353413" y="1325564"/>
            <a:ext cx="5790587" cy="5532436"/>
          </a:xfrm>
        </p:spPr>
        <p:txBody>
          <a:bodyPr/>
          <a:lstStyle/>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II Corintios.1:3-4.</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Bendito sea el Dios y Padre de nuestro Señor Jesucristo, </a:t>
            </a: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Padre de misericordias y Dios de toda consolación,</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V.4.</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el cual nos consuela en toda tribulación nuestra,</a:t>
            </a:r>
            <a:r>
              <a:rPr lang="es-ES" b="1" dirty="0">
                <a:solidFill>
                  <a:schemeClr val="bg1"/>
                </a:solidFill>
                <a:latin typeface="Maiandra GD" panose="020E0502030308020204" pitchFamily="34" charset="0"/>
              </a:rPr>
              <a:t> para que nosotros podamos consolar a los que están en cualquier aflicción con el consuelo con que nosotros mismos somos consolados por Dios.</a:t>
            </a:r>
          </a:p>
        </p:txBody>
      </p:sp>
      <p:pic>
        <p:nvPicPr>
          <p:cNvPr id="3" name="Imagen 2">
            <a:extLst>
              <a:ext uri="{FF2B5EF4-FFF2-40B4-BE49-F238E27FC236}">
                <a16:creationId xmlns:a16="http://schemas.microsoft.com/office/drawing/2014/main" id="{D0F01B36-8A1F-C96B-68D7-006BA39FA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5254321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A0AD1-066F-9578-67CD-379D1E91AB33}"/>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BD4F80C-A7E2-1369-2E54-0A01DC57C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A7EC8D9F-43BA-62EE-58DC-0DEAD3593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58DAFC06-7B2B-9E79-9E66-2987BED9C620}"/>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033CD5E-FF01-FB09-1AEF-858034C3C189}"/>
              </a:ext>
            </a:extLst>
          </p:cNvPr>
          <p:cNvSpPr>
            <a:spLocks noGrp="1"/>
          </p:cNvSpPr>
          <p:nvPr>
            <p:ph idx="1"/>
          </p:nvPr>
        </p:nvSpPr>
        <p:spPr>
          <a:xfrm>
            <a:off x="3353413" y="1325564"/>
            <a:ext cx="5790587" cy="5532436"/>
          </a:xfrm>
        </p:spPr>
        <p:txBody>
          <a:bodyPr>
            <a:normAutofit fontScale="92500" lnSpcReduction="10000"/>
          </a:bodyPr>
          <a:lstStyle/>
          <a:p>
            <a:r>
              <a:rPr lang="es-ES" b="1" dirty="0">
                <a:solidFill>
                  <a:schemeClr val="bg1"/>
                </a:solidFill>
                <a:latin typeface="Maiandra GD" panose="020E0502030308020204" pitchFamily="34" charset="0"/>
              </a:rPr>
              <a:t>Él Salmista declara que pasar por el valle de la tristeza le hizo bien porque a través de él aprendió la Palabra de Dios. </a:t>
            </a:r>
          </a:p>
          <a:p>
            <a:r>
              <a:rPr lang="es-ES" b="1" dirty="0">
                <a:solidFill>
                  <a:schemeClr val="bg1"/>
                </a:solidFill>
                <a:latin typeface="Maiandra GD" panose="020E0502030308020204" pitchFamily="34" charset="0"/>
              </a:rPr>
              <a:t>¿Ahora porque son buenas las aflicciones?</a:t>
            </a:r>
          </a:p>
          <a:p>
            <a:r>
              <a:rPr lang="es-ES" b="1" dirty="0">
                <a:solidFill>
                  <a:schemeClr val="bg1"/>
                </a:solidFill>
                <a:latin typeface="Maiandra GD" panose="020E0502030308020204" pitchFamily="34" charset="0"/>
              </a:rPr>
              <a:t>Porque atraves de ella vamos entrar al reino de Dios.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Hechos.14:22.</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fortaleciendo los ánimos de los discípulos, exhortándolos a que perseveraran en la fe, y diciendo: </a:t>
            </a:r>
            <a:r>
              <a:rPr lang="es-ES" b="1" u="sng" dirty="0">
                <a:effectLst>
                  <a:outerShdw blurRad="38100" dist="38100" dir="2700000" algn="tl">
                    <a:srgbClr val="000000">
                      <a:alpha val="43137"/>
                    </a:srgbClr>
                  </a:outerShdw>
                </a:effectLst>
                <a:highlight>
                  <a:srgbClr val="66FFCC"/>
                </a:highlight>
                <a:latin typeface="Maiandra GD" panose="020E0502030308020204" pitchFamily="34" charset="0"/>
              </a:rPr>
              <a:t>Es necesario que a través de muchas tribulaciones entremos en el reino de Dios.</a:t>
            </a:r>
          </a:p>
        </p:txBody>
      </p:sp>
      <p:pic>
        <p:nvPicPr>
          <p:cNvPr id="3" name="Imagen 2">
            <a:extLst>
              <a:ext uri="{FF2B5EF4-FFF2-40B4-BE49-F238E27FC236}">
                <a16:creationId xmlns:a16="http://schemas.microsoft.com/office/drawing/2014/main" id="{3A8F850A-D116-89AE-0BE6-FC6607774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31779852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70545-6676-6902-5A83-4B48641C546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176D6114-5C9A-B5E7-07C5-FCEB60582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20C70C15-33AA-BF66-6890-1B8936714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F2A372DA-19EF-853A-6FDF-CF9B3E190C78}"/>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effectLst>
                  <a:outerShdw blurRad="38100" dist="38100" dir="2700000" algn="tl">
                    <a:srgbClr val="000000">
                      <a:alpha val="43137"/>
                    </a:srgbClr>
                  </a:outerShdw>
                </a:effectLst>
                <a:latin typeface="Maiandra GD" panose="020E0502030308020204" pitchFamily="34" charset="0"/>
              </a:rPr>
              <a:t>INTRODUCCIÒN:</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9D252B38-571A-1672-F911-94DF82D37C44}"/>
              </a:ext>
            </a:extLst>
          </p:cNvPr>
          <p:cNvSpPr>
            <a:spLocks noGrp="1"/>
          </p:cNvSpPr>
          <p:nvPr>
            <p:ph idx="1"/>
          </p:nvPr>
        </p:nvSpPr>
        <p:spPr>
          <a:xfrm>
            <a:off x="3353413" y="1325564"/>
            <a:ext cx="5790587" cy="5532436"/>
          </a:xfrm>
        </p:spPr>
        <p:txBody>
          <a:bodyPr>
            <a:normAutofit fontScale="92500" lnSpcReduction="10000"/>
          </a:bodyPr>
          <a:lstStyle/>
          <a:p>
            <a:r>
              <a:rPr lang="es-ES" b="1" dirty="0">
                <a:solidFill>
                  <a:schemeClr val="bg1"/>
                </a:solidFill>
                <a:latin typeface="Maiandra GD" panose="020E0502030308020204" pitchFamily="34" charset="0"/>
              </a:rPr>
              <a:t>Un escritor dijo que no necesitamos buscar la aflicción porque tarde o temprano, ella nos buscará a nosotros. </a:t>
            </a:r>
          </a:p>
          <a:p>
            <a:r>
              <a:rPr lang="es-ES" b="1" dirty="0">
                <a:solidFill>
                  <a:schemeClr val="bg1"/>
                </a:solidFill>
                <a:latin typeface="Maiandra GD" panose="020E0502030308020204" pitchFamily="34" charset="0"/>
              </a:rPr>
              <a:t>Estoy seguro de que es cierto. A veces nuestros problemas vienen porque somos simplemente necios. Y podemos tener grandes problemas cuando somos repetidamente necios. </a:t>
            </a:r>
          </a:p>
          <a:p>
            <a:r>
              <a:rPr lang="es-ES" b="1" dirty="0">
                <a:solidFill>
                  <a:schemeClr val="bg1"/>
                </a:solidFill>
                <a:latin typeface="Maiandra GD" panose="020E0502030308020204" pitchFamily="34" charset="0"/>
              </a:rPr>
              <a:t>Otras veces sufrimos porque vivimos en un mundo que nos es perfecto donde las enfermedades se propagan, los bebés se enferman y los volcanes entran en erupción en muchos países. </a:t>
            </a:r>
          </a:p>
        </p:txBody>
      </p:sp>
      <p:pic>
        <p:nvPicPr>
          <p:cNvPr id="13" name="Imagen 12">
            <a:extLst>
              <a:ext uri="{FF2B5EF4-FFF2-40B4-BE49-F238E27FC236}">
                <a16:creationId xmlns:a16="http://schemas.microsoft.com/office/drawing/2014/main" id="{B6277473-3EF3-079B-306D-A43B0E331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2" y="1325562"/>
            <a:ext cx="3333749" cy="5532436"/>
          </a:xfrm>
          <a:prstGeom prst="rect">
            <a:avLst/>
          </a:prstGeom>
          <a:solidFill>
            <a:srgbClr val="FF3399"/>
          </a:solidFill>
        </p:spPr>
      </p:pic>
    </p:spTree>
    <p:extLst>
      <p:ext uri="{BB962C8B-B14F-4D97-AF65-F5344CB8AC3E}">
        <p14:creationId xmlns:p14="http://schemas.microsoft.com/office/powerpoint/2010/main" val="10248623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2BF94-622E-5D3C-2900-08E94C8A2B4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D30D8535-8D01-8781-FBCB-360D139AE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755EF44A-AADF-0AF2-6DAE-5AB8A7770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78C11B9C-52F8-8AEA-0D86-64929AB0661F}"/>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0390964E-3A57-6DE2-188A-E029132EBEDA}"/>
              </a:ext>
            </a:extLst>
          </p:cNvPr>
          <p:cNvSpPr>
            <a:spLocks noGrp="1"/>
          </p:cNvSpPr>
          <p:nvPr>
            <p:ph idx="1"/>
          </p:nvPr>
        </p:nvSpPr>
        <p:spPr>
          <a:xfrm>
            <a:off x="3353413" y="1325564"/>
            <a:ext cx="5790587" cy="5532436"/>
          </a:xfrm>
        </p:spPr>
        <p:txBody>
          <a:bodyPr>
            <a:normAutofit fontScale="92500"/>
          </a:bodyPr>
          <a:lstStyle/>
          <a:p>
            <a:r>
              <a:rPr lang="es-ES" b="1" dirty="0">
                <a:solidFill>
                  <a:schemeClr val="bg1"/>
                </a:solidFill>
                <a:latin typeface="Maiandra GD" panose="020E0502030308020204" pitchFamily="34" charset="0"/>
              </a:rPr>
              <a:t>Fijémonos bien como los ánimos se fortalecen, al declararle la verdad, que las tribulaciones son necesarias.</a:t>
            </a:r>
          </a:p>
          <a:p>
            <a:r>
              <a:rPr lang="es-ES" b="1" dirty="0">
                <a:solidFill>
                  <a:schemeClr val="bg1"/>
                </a:solidFill>
                <a:latin typeface="Maiandra GD" panose="020E0502030308020204" pitchFamily="34" charset="0"/>
              </a:rPr>
              <a:t>Porque si queremos vivir piadosamente seremos perseguidos.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II Timoteo.3:12.</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Y en verdad, todos los que quieren </a:t>
            </a:r>
            <a:r>
              <a:rPr lang="es-ES" b="1" u="sng" dirty="0">
                <a:solidFill>
                  <a:schemeClr val="bg1"/>
                </a:solidFill>
                <a:effectLst>
                  <a:outerShdw blurRad="38100" dist="38100" dir="2700000" algn="tl">
                    <a:srgbClr val="000000">
                      <a:alpha val="43137"/>
                    </a:srgbClr>
                  </a:outerShdw>
                </a:effectLst>
                <a:highlight>
                  <a:srgbClr val="CC66FF"/>
                </a:highlight>
                <a:latin typeface="Maiandra GD" panose="020E0502030308020204" pitchFamily="34" charset="0"/>
              </a:rPr>
              <a:t>vivir piadosamente en Cristo Jesús, serán perseguidos.</a:t>
            </a:r>
          </a:p>
          <a:p>
            <a:r>
              <a:rPr lang="es-ES" b="1" dirty="0">
                <a:solidFill>
                  <a:schemeClr val="bg1"/>
                </a:solidFill>
                <a:latin typeface="Maiandra GD" panose="020E0502030308020204" pitchFamily="34" charset="0"/>
              </a:rPr>
              <a:t>Los ánimos no se fortalecen engañando a la gente y hermanos diciéndole todo le va ir bien no se preocupe.</a:t>
            </a:r>
          </a:p>
        </p:txBody>
      </p:sp>
      <p:pic>
        <p:nvPicPr>
          <p:cNvPr id="3" name="Imagen 2">
            <a:extLst>
              <a:ext uri="{FF2B5EF4-FFF2-40B4-BE49-F238E27FC236}">
                <a16:creationId xmlns:a16="http://schemas.microsoft.com/office/drawing/2014/main" id="{55CFD107-9F45-C4F9-3873-D494107A3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25909538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786CD-B4F7-21EF-22F4-234407FE0E9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365316A-A31B-37AE-A033-E4444AE16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3281E481-849D-55E1-260A-DE1B61A44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B2C43938-3899-0A1D-CC44-500B79B59ADD}"/>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E49A3446-B30C-F9FC-E42C-F369D6DFD532}"/>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Todos los que buscan vivir una vida piadosa y fiel a Jesucristo enfrentarán persecución y dificultades por parte del mundo, </a:t>
            </a:r>
          </a:p>
          <a:p>
            <a:r>
              <a:rPr lang="es-ES" b="1" dirty="0">
                <a:solidFill>
                  <a:schemeClr val="bg1"/>
                </a:solidFill>
                <a:latin typeface="Maiandra GD" panose="020E0502030308020204" pitchFamily="34" charset="0"/>
              </a:rPr>
              <a:t>No es una sorpresa ni algo extraño, sino una consecuencia esperada de seguir a Cristo en un mundo caído, animando a los cristianos a la perseverancia y la fidelidad ante la adversidad.</a:t>
            </a:r>
          </a:p>
          <a:p>
            <a:r>
              <a:rPr lang="es-ES" b="1" dirty="0">
                <a:solidFill>
                  <a:schemeClr val="bg1"/>
                </a:solidFill>
                <a:latin typeface="Maiandra GD" panose="020E0502030308020204" pitchFamily="34" charset="0"/>
              </a:rPr>
              <a:t>Las aflicciones son necesarias porque producen resultados buenos en nuestras vidas como cristianos.</a:t>
            </a:r>
          </a:p>
        </p:txBody>
      </p:sp>
      <p:pic>
        <p:nvPicPr>
          <p:cNvPr id="3" name="Imagen 2">
            <a:extLst>
              <a:ext uri="{FF2B5EF4-FFF2-40B4-BE49-F238E27FC236}">
                <a16:creationId xmlns:a16="http://schemas.microsoft.com/office/drawing/2014/main" id="{C971F076-7465-BA12-6A33-39A5DC557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24184996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D4393-1B79-D96F-4BC1-443A28DF0D0C}"/>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02DB48F-7337-5E28-B177-238E8C9D4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1EFE1599-7869-8F79-31E4-4B221C712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89E421FC-715D-0211-838F-4A3F3348F38C}"/>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98B400B-033A-6804-BD5B-A1FC95344E2C}"/>
              </a:ext>
            </a:extLst>
          </p:cNvPr>
          <p:cNvSpPr>
            <a:spLocks noGrp="1"/>
          </p:cNvSpPr>
          <p:nvPr>
            <p:ph idx="1"/>
          </p:nvPr>
        </p:nvSpPr>
        <p:spPr>
          <a:xfrm>
            <a:off x="3353413" y="1325564"/>
            <a:ext cx="5790587" cy="5532436"/>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Romanos.5:3-4.</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Y no sólo esto, sino que también nos gloriamos en las tribulaciones,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sabiendo que la tribulación produce paciencia;</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Los cristianos podemos regocijarnos en medio de las tribulaciones porque entendemos que el sufrimiento, cuando se vive con fe, produce perseverancia (o resistencia), fortaleciendo nuestro carácter y nuestra fe en Cristo, un proceso que culmina en una esperanza segura y firme, a pesar de las dificultades. </a:t>
            </a:r>
          </a:p>
        </p:txBody>
      </p:sp>
      <p:pic>
        <p:nvPicPr>
          <p:cNvPr id="3" name="Imagen 2">
            <a:extLst>
              <a:ext uri="{FF2B5EF4-FFF2-40B4-BE49-F238E27FC236}">
                <a16:creationId xmlns:a16="http://schemas.microsoft.com/office/drawing/2014/main" id="{411B857B-D44C-F283-4B4E-44384B402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23642580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288F7-9A97-CE72-2EC0-BAA245C8D6C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F686F038-EBEB-1CF7-C027-AE9867C98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46E7D03D-5139-908C-3C48-292DB08D8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69B9A140-A330-EBF4-1790-FCE8E1B9D654}"/>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A133BBEC-BE6C-467A-A34D-9BE3B4692656}"/>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No se trata de disfrutar el dolor en sí, sino de ver el propósito de Dios en Él para forjar un carácter más fuerte y una esperanza que no falla.</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V.4.</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y la paciencia, carácter probado;</a:t>
            </a:r>
            <a:r>
              <a:rPr lang="es-ES" b="1" dirty="0">
                <a:solidFill>
                  <a:schemeClr val="bg1"/>
                </a:solidFill>
                <a:latin typeface="Maiandra GD" panose="020E0502030308020204" pitchFamily="34" charset="0"/>
              </a:rPr>
              <a:t> y el carácter probado, esperanza; </a:t>
            </a:r>
          </a:p>
          <a:p>
            <a:r>
              <a:rPr lang="es-ES" b="1" dirty="0">
                <a:solidFill>
                  <a:schemeClr val="bg1"/>
                </a:solidFill>
                <a:latin typeface="Maiandra GD" panose="020E0502030308020204" pitchFamily="34" charset="0"/>
              </a:rPr>
              <a:t>La perseverancia en la tribulación (soportar el sufrimiento) desarrolla un carácter probado y maduro (una fortaleza interior aprobada por Dios), y este carácter probado, a su vez. </a:t>
            </a:r>
          </a:p>
        </p:txBody>
      </p:sp>
      <p:pic>
        <p:nvPicPr>
          <p:cNvPr id="3" name="Imagen 2">
            <a:extLst>
              <a:ext uri="{FF2B5EF4-FFF2-40B4-BE49-F238E27FC236}">
                <a16:creationId xmlns:a16="http://schemas.microsoft.com/office/drawing/2014/main" id="{6C941E38-F114-521B-6DB2-82E8215EE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2068784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9E35-59F4-CBFE-41FE-B205F9F7466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F1E1678D-0C2C-9838-DC88-B33BB54D7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57195E4C-69B3-2771-D679-5E60F86FE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6C106627-602A-CEB0-AFDD-58A36149D015}"/>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CECB992-7BED-EAEC-D644-0C874510EB28}"/>
              </a:ext>
            </a:extLst>
          </p:cNvPr>
          <p:cNvSpPr>
            <a:spLocks noGrp="1"/>
          </p:cNvSpPr>
          <p:nvPr>
            <p:ph idx="1"/>
          </p:nvPr>
        </p:nvSpPr>
        <p:spPr>
          <a:xfrm>
            <a:off x="3353413" y="1325564"/>
            <a:ext cx="5790587" cy="5532436"/>
          </a:xfrm>
        </p:spPr>
        <p:txBody>
          <a:bodyPr>
            <a:normAutofit/>
          </a:bodyPr>
          <a:lstStyle/>
          <a:p>
            <a:r>
              <a:rPr lang="es-ES" b="1" dirty="0">
                <a:solidFill>
                  <a:schemeClr val="bg1"/>
                </a:solidFill>
                <a:latin typeface="Maiandra GD" panose="020E0502030308020204" pitchFamily="34" charset="0"/>
              </a:rPr>
              <a:t>Genera una esperanza firme y gozosa en la gloria futura, porque nos muestra que nuestra fe es genuina y que Dios nos está transformando a la imagen de Cristo. </a:t>
            </a:r>
          </a:p>
          <a:p>
            <a:r>
              <a:rPr lang="es-ES" b="1" dirty="0">
                <a:solidFill>
                  <a:schemeClr val="bg1"/>
                </a:solidFill>
                <a:latin typeface="Maiandra GD" panose="020E0502030308020204" pitchFamily="34" charset="0"/>
              </a:rPr>
              <a:t>Es una cadena de crecimiento espiritual: </a:t>
            </a:r>
          </a:p>
          <a:p>
            <a:r>
              <a:rPr lang="es-ES" b="1" dirty="0">
                <a:solidFill>
                  <a:schemeClr val="bg1"/>
                </a:solidFill>
                <a:latin typeface="Maiandra GD" panose="020E0502030308020204" pitchFamily="34" charset="0"/>
              </a:rPr>
              <a:t>Sufrimiento -&gt; Perseverancia -&gt; Carácter Probado -&gt; Esperanza.</a:t>
            </a:r>
          </a:p>
          <a:p>
            <a:r>
              <a:rPr lang="es-ES" b="1" dirty="0">
                <a:solidFill>
                  <a:schemeClr val="bg1"/>
                </a:solidFill>
                <a:latin typeface="Maiandra GD" panose="020E0502030308020204" pitchFamily="34" charset="0"/>
              </a:rPr>
              <a:t>Lo mismo nos declara Santiago.</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Santiago.1:2-4.</a:t>
            </a:r>
            <a:r>
              <a:rPr lang="es-ES" b="1" dirty="0">
                <a:solidFill>
                  <a:schemeClr val="bg1"/>
                </a:solidFill>
                <a:latin typeface="Maiandra GD" panose="020E0502030308020204" pitchFamily="34" charset="0"/>
              </a:rPr>
              <a:t> </a:t>
            </a:r>
          </a:p>
        </p:txBody>
      </p:sp>
      <p:pic>
        <p:nvPicPr>
          <p:cNvPr id="3" name="Imagen 2">
            <a:extLst>
              <a:ext uri="{FF2B5EF4-FFF2-40B4-BE49-F238E27FC236}">
                <a16:creationId xmlns:a16="http://schemas.microsoft.com/office/drawing/2014/main" id="{7AC9ABA1-BA1B-DA79-FFC2-2CFF1D8CA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2409639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CB739-E08F-FB93-733A-022EAEA2A2EC}"/>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D7C34E63-944F-635D-E2B2-01A5CFAFB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727B956F-38A7-6FB1-C0E6-788845F75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C92010E2-557B-E21B-BD8C-785618C34BE0}"/>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7332973-4422-AA44-6F05-DCB44E42614F}"/>
              </a:ext>
            </a:extLst>
          </p:cNvPr>
          <p:cNvSpPr>
            <a:spLocks noGrp="1"/>
          </p:cNvSpPr>
          <p:nvPr>
            <p:ph idx="1"/>
          </p:nvPr>
        </p:nvSpPr>
        <p:spPr>
          <a:xfrm>
            <a:off x="3353413" y="1325564"/>
            <a:ext cx="5790587" cy="5532436"/>
          </a:xfrm>
        </p:spPr>
        <p:txBody>
          <a:bodyPr>
            <a:normAutofit/>
          </a:bodyPr>
          <a:lstStyle/>
          <a:p>
            <a:r>
              <a:rPr lang="es-ES" b="1" dirty="0">
                <a:solidFill>
                  <a:schemeClr val="bg1"/>
                </a:solidFill>
                <a:latin typeface="Maiandra GD" panose="020E0502030308020204" pitchFamily="34" charset="0"/>
              </a:rPr>
              <a:t>Tened por sumo gozo, hermanos míos,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el que os halléis en diversas pruebas,</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Cuando enfrentamos problemas o pruebas de cualquier tipo, debemos considerarlo un motivo de gran alegría.</a:t>
            </a:r>
          </a:p>
          <a:p>
            <a:r>
              <a:rPr lang="es-ES" b="1" dirty="0">
                <a:solidFill>
                  <a:schemeClr val="bg1"/>
                </a:solidFill>
                <a:latin typeface="Maiandra GD" panose="020E0502030308020204" pitchFamily="34" charset="0"/>
              </a:rPr>
              <a:t>No de tristeza, porque estas dificultades ponen a prueba tu fe y desarrollan nuestra constancia y madurez espiritual, llevándonos a una fe más completa y a la perseverancia. </a:t>
            </a:r>
          </a:p>
        </p:txBody>
      </p:sp>
      <p:pic>
        <p:nvPicPr>
          <p:cNvPr id="3" name="Imagen 2">
            <a:extLst>
              <a:ext uri="{FF2B5EF4-FFF2-40B4-BE49-F238E27FC236}">
                <a16:creationId xmlns:a16="http://schemas.microsoft.com/office/drawing/2014/main" id="{15A01030-94D2-3EAE-AFD6-D35D29470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5912637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660CC-9BFC-3615-3C62-1B8B6F726B7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815B2181-5844-31D2-E56B-4AFEADD63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525F9842-7172-E3BC-1AFE-C1E907D16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23E6F801-DE15-0109-27F6-50A12C1B7287}"/>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E318A6C4-1AAC-9BA4-31F9-3F59C7FCB4AD}"/>
              </a:ext>
            </a:extLst>
          </p:cNvPr>
          <p:cNvSpPr>
            <a:spLocks noGrp="1"/>
          </p:cNvSpPr>
          <p:nvPr>
            <p:ph idx="1"/>
          </p:nvPr>
        </p:nvSpPr>
        <p:spPr>
          <a:xfrm>
            <a:off x="3353413" y="1325564"/>
            <a:ext cx="5790587" cy="5532436"/>
          </a:xfrm>
        </p:spPr>
        <p:txBody>
          <a:bodyPr>
            <a:normAutofit/>
          </a:bodyPr>
          <a:lstStyle/>
          <a:p>
            <a:r>
              <a:rPr lang="es-ES" b="1" dirty="0">
                <a:solidFill>
                  <a:schemeClr val="bg1"/>
                </a:solidFill>
                <a:latin typeface="Maiandra GD" panose="020E0502030308020204" pitchFamily="34" charset="0"/>
              </a:rPr>
              <a:t>Es un llamado a cambiar nuestra perspectiva ante las dificultades, viéndolas como una oportunidad para crecer, no como un castigo o algo negativo, y confiar en que Dios tiene un propósito en ellas.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V.3.</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sabiendo que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la prueba de vuestra fe produce paciencia,</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Cuando enfrentamos pruebas y dificultades, la fe es puesta a prueba, y esta prueba produce paciencia (o constancia, fortaleza) </a:t>
            </a:r>
          </a:p>
        </p:txBody>
      </p:sp>
      <p:pic>
        <p:nvPicPr>
          <p:cNvPr id="3" name="Imagen 2">
            <a:extLst>
              <a:ext uri="{FF2B5EF4-FFF2-40B4-BE49-F238E27FC236}">
                <a16:creationId xmlns:a16="http://schemas.microsoft.com/office/drawing/2014/main" id="{B2D528B7-964C-7C44-17DC-57DD23A88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20126021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13BB-D62D-399D-A60B-4C6224D5F17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11C161B-3B09-BCB4-3A49-1A9CA3066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96622F19-D9C2-E398-6962-00FDA1586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A7A14FF3-9518-64A0-61B5-41BD4FE31004}"/>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76CBF21-2C37-C965-F3B0-6B5004175D9C}"/>
              </a:ext>
            </a:extLst>
          </p:cNvPr>
          <p:cNvSpPr>
            <a:spLocks noGrp="1"/>
          </p:cNvSpPr>
          <p:nvPr>
            <p:ph idx="1"/>
          </p:nvPr>
        </p:nvSpPr>
        <p:spPr>
          <a:xfrm>
            <a:off x="3353413" y="1325564"/>
            <a:ext cx="5790587" cy="5532436"/>
          </a:xfrm>
        </p:spPr>
        <p:txBody>
          <a:bodyPr>
            <a:normAutofit/>
          </a:bodyPr>
          <a:lstStyle/>
          <a:p>
            <a:r>
              <a:rPr lang="es-ES" b="1" dirty="0">
                <a:solidFill>
                  <a:schemeClr val="bg1"/>
                </a:solidFill>
                <a:latin typeface="Maiandra GD" panose="020E0502030308020204" pitchFamily="34" charset="0"/>
              </a:rPr>
              <a:t>Llevándonos a la madurez espiritual, y debemos ver estas pruebas como una oportunidad para fortalecer nuestra confianza en Dios, no como algo negativo, porque Dios es bueno y fiel, y permite estas pruebas con un propósito de perfeccionarnos.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V.4.</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y que la paciencia tenga su perfecto resultado,</a:t>
            </a:r>
            <a:r>
              <a:rPr lang="es-ES" b="1" dirty="0">
                <a:solidFill>
                  <a:schemeClr val="bg1"/>
                </a:solidFill>
                <a:latin typeface="Maiandra GD" panose="020E0502030308020204" pitchFamily="34" charset="0"/>
              </a:rPr>
              <a:t> para que seáis perfectos y completos, sin que os falte nada.</a:t>
            </a:r>
          </a:p>
        </p:txBody>
      </p:sp>
      <p:pic>
        <p:nvPicPr>
          <p:cNvPr id="3" name="Imagen 2">
            <a:extLst>
              <a:ext uri="{FF2B5EF4-FFF2-40B4-BE49-F238E27FC236}">
                <a16:creationId xmlns:a16="http://schemas.microsoft.com/office/drawing/2014/main" id="{6EAF658E-97A6-3E6C-8CDD-AF685A6EE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657179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386BF-E8CA-E9E8-0829-280BC4487C5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273BEF41-5042-2708-86E2-430CEE69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133DBF83-7FA2-C15C-0431-14E5AB524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B15621B6-C10D-B303-B39B-D1D349F06B48}"/>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91C21BB1-2D4A-D777-A82C-FA11B41D7921}"/>
              </a:ext>
            </a:extLst>
          </p:cNvPr>
          <p:cNvSpPr>
            <a:spLocks noGrp="1"/>
          </p:cNvSpPr>
          <p:nvPr>
            <p:ph idx="1"/>
          </p:nvPr>
        </p:nvSpPr>
        <p:spPr>
          <a:xfrm>
            <a:off x="3353413" y="1325564"/>
            <a:ext cx="5790587" cy="5532436"/>
          </a:xfrm>
        </p:spPr>
        <p:txBody>
          <a:bodyPr>
            <a:normAutofit/>
          </a:bodyPr>
          <a:lstStyle/>
          <a:p>
            <a:r>
              <a:rPr lang="es-ES" b="1" dirty="0">
                <a:solidFill>
                  <a:schemeClr val="bg1"/>
                </a:solidFill>
                <a:latin typeface="Maiandra GD" panose="020E0502030308020204" pitchFamily="34" charset="0"/>
              </a:rPr>
              <a:t>Al perseverar en las pruebas y tentaciones con fe, un cristiano desarrolla paciencia y constancia, logrando así la madurez espiritual (ser "perfectos y completos") para estar preparado para la vida, sin que le falte nada en su carácter y fe en Dios. </a:t>
            </a:r>
          </a:p>
          <a:p>
            <a:r>
              <a:rPr lang="es-ES" b="1" dirty="0">
                <a:solidFill>
                  <a:schemeClr val="bg1"/>
                </a:solidFill>
                <a:latin typeface="Maiandra GD" panose="020E0502030308020204" pitchFamily="34" charset="0"/>
              </a:rPr>
              <a:t>Es un proceso donde la prueba fortalece la fe, llevándonos a ser más como Cristo.</a:t>
            </a:r>
          </a:p>
          <a:p>
            <a:r>
              <a:rPr lang="es-ES" b="1" dirty="0">
                <a:solidFill>
                  <a:schemeClr val="bg1"/>
                </a:solidFill>
                <a:latin typeface="Maiandra GD" panose="020E0502030308020204" pitchFamily="34" charset="0"/>
              </a:rPr>
              <a:t>Nos ayuda a no enaltecernos como al apóstol Pablo.</a:t>
            </a:r>
          </a:p>
        </p:txBody>
      </p:sp>
      <p:pic>
        <p:nvPicPr>
          <p:cNvPr id="3" name="Imagen 2">
            <a:extLst>
              <a:ext uri="{FF2B5EF4-FFF2-40B4-BE49-F238E27FC236}">
                <a16:creationId xmlns:a16="http://schemas.microsoft.com/office/drawing/2014/main" id="{D0CA9D7F-CD10-2FFB-B82F-32968339F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16952553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19260-5EE1-B665-6F4A-A1DACC954ABE}"/>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FE062B4A-3A52-6B2A-7397-D9EC20E52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C5F8C327-8B2E-E71C-6230-5F4E27420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BABC6522-2E01-E47F-3496-1D134BC4BD2B}"/>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B87C81E-C01F-4915-CAD1-F28935637585}"/>
              </a:ext>
            </a:extLst>
          </p:cNvPr>
          <p:cNvSpPr>
            <a:spLocks noGrp="1"/>
          </p:cNvSpPr>
          <p:nvPr>
            <p:ph idx="1"/>
          </p:nvPr>
        </p:nvSpPr>
        <p:spPr>
          <a:xfrm>
            <a:off x="3353413" y="1325564"/>
            <a:ext cx="5790587" cy="5532436"/>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II Corintios.12:7-10.</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Y dada la extraordinaria grandeza de las revelaciones, por esta razón,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para impedir que me enalteciera, me fue dada una espina en la carne,</a:t>
            </a:r>
            <a:r>
              <a:rPr lang="es-ES" b="1" dirty="0">
                <a:solidFill>
                  <a:schemeClr val="bg1"/>
                </a:solidFill>
                <a:latin typeface="Maiandra GD" panose="020E0502030308020204" pitchFamily="34" charset="0"/>
              </a:rPr>
              <a:t> un mensajero de Satanás que me abofetee, para que no me enaltezca. </a:t>
            </a:r>
          </a:p>
          <a:p>
            <a:r>
              <a:rPr lang="es-ES" b="1" dirty="0">
                <a:solidFill>
                  <a:schemeClr val="bg1"/>
                </a:solidFill>
                <a:latin typeface="Maiandra GD" panose="020E0502030308020204" pitchFamily="34" charset="0"/>
              </a:rPr>
              <a:t>Para evitar que Él apóstol Pablo se enorgulleciera por sus grandes revelaciones. </a:t>
            </a:r>
          </a:p>
          <a:p>
            <a:r>
              <a:rPr lang="es-ES" b="1" dirty="0">
                <a:solidFill>
                  <a:schemeClr val="bg1"/>
                </a:solidFill>
                <a:latin typeface="Maiandra GD" panose="020E0502030308020204" pitchFamily="34" charset="0"/>
              </a:rPr>
              <a:t>Dios le permitió tener un "aguijón en la carne"</a:t>
            </a:r>
          </a:p>
        </p:txBody>
      </p:sp>
      <p:pic>
        <p:nvPicPr>
          <p:cNvPr id="3" name="Imagen 2">
            <a:extLst>
              <a:ext uri="{FF2B5EF4-FFF2-40B4-BE49-F238E27FC236}">
                <a16:creationId xmlns:a16="http://schemas.microsoft.com/office/drawing/2014/main" id="{121285F5-112B-C7BF-2308-8A036C487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38560014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B93A3-0EE7-DFEB-EE97-DDEC1DE174E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93488A94-D1DC-2B57-D1A9-4650AFCE6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5F4EC49D-CFA4-04DD-897E-0BCC003E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5B0F4A58-803F-026E-F70B-32DDA2DDAE9E}"/>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effectLst>
                  <a:outerShdw blurRad="38100" dist="38100" dir="2700000" algn="tl">
                    <a:srgbClr val="000000">
                      <a:alpha val="43137"/>
                    </a:srgbClr>
                  </a:outerShdw>
                </a:effectLst>
                <a:latin typeface="Maiandra GD" panose="020E0502030308020204" pitchFamily="34" charset="0"/>
              </a:rPr>
              <a:t>INTRODUCCIÒN:</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4672F67-1205-D945-398E-D062D9EF152F}"/>
              </a:ext>
            </a:extLst>
          </p:cNvPr>
          <p:cNvSpPr>
            <a:spLocks noGrp="1"/>
          </p:cNvSpPr>
          <p:nvPr>
            <p:ph idx="1"/>
          </p:nvPr>
        </p:nvSpPr>
        <p:spPr>
          <a:xfrm>
            <a:off x="3353413" y="1325564"/>
            <a:ext cx="5790587" cy="5532436"/>
          </a:xfrm>
        </p:spPr>
        <p:txBody>
          <a:bodyPr>
            <a:normAutofit fontScale="92500" lnSpcReduction="10000"/>
          </a:bodyPr>
          <a:lstStyle/>
          <a:p>
            <a:r>
              <a:rPr lang="es-ES" b="1" dirty="0">
                <a:solidFill>
                  <a:schemeClr val="bg1"/>
                </a:solidFill>
                <a:latin typeface="Maiandra GD" panose="020E0502030308020204" pitchFamily="34" charset="0"/>
              </a:rPr>
              <a:t>A veces sufrimos no porque hacemos el mal, sino porque hacemos el bien y a alguien más no le gusta. Entonces, ser bueno no es una garantía de que no tendremos problemas.</a:t>
            </a:r>
          </a:p>
          <a:p>
            <a:r>
              <a:rPr lang="es-ES" b="1" dirty="0">
                <a:solidFill>
                  <a:schemeClr val="bg1"/>
                </a:solidFill>
                <a:latin typeface="Maiandra GD" panose="020E0502030308020204" pitchFamily="34" charset="0"/>
              </a:rPr>
              <a:t>A la mayoría de nosotros probablemente no nos gustara sufrir ni experimentar dolores y aflicciones.</a:t>
            </a:r>
          </a:p>
          <a:p>
            <a:r>
              <a:rPr lang="es-ES" b="1" dirty="0">
                <a:solidFill>
                  <a:schemeClr val="bg1"/>
                </a:solidFill>
                <a:latin typeface="Maiandra GD" panose="020E0502030308020204" pitchFamily="34" charset="0"/>
              </a:rPr>
              <a:t>No es lo que nos sucede lo que realmente importa, sino cómo respondemos lo que marca la diferencia. </a:t>
            </a:r>
          </a:p>
          <a:p>
            <a:r>
              <a:rPr lang="es-ES" b="1" dirty="0">
                <a:solidFill>
                  <a:schemeClr val="bg1"/>
                </a:solidFill>
                <a:latin typeface="Maiandra GD" panose="020E0502030308020204" pitchFamily="34" charset="0"/>
              </a:rPr>
              <a:t>Como lo dijo Job.</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Job.23:10.</a:t>
            </a:r>
            <a:r>
              <a:rPr lang="es-ES" b="1" dirty="0">
                <a:solidFill>
                  <a:schemeClr val="bg1"/>
                </a:solidFill>
                <a:latin typeface="Maiandra GD" panose="020E0502030308020204" pitchFamily="34" charset="0"/>
              </a:rPr>
              <a:t> </a:t>
            </a:r>
          </a:p>
        </p:txBody>
      </p:sp>
      <p:pic>
        <p:nvPicPr>
          <p:cNvPr id="13" name="Imagen 12">
            <a:extLst>
              <a:ext uri="{FF2B5EF4-FFF2-40B4-BE49-F238E27FC236}">
                <a16:creationId xmlns:a16="http://schemas.microsoft.com/office/drawing/2014/main" id="{B72635CD-41A7-E186-9D61-972AD5E2C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2" y="1325562"/>
            <a:ext cx="3333749" cy="5532436"/>
          </a:xfrm>
          <a:prstGeom prst="rect">
            <a:avLst/>
          </a:prstGeom>
          <a:solidFill>
            <a:srgbClr val="7030A0"/>
          </a:solidFill>
        </p:spPr>
      </p:pic>
    </p:spTree>
    <p:extLst>
      <p:ext uri="{BB962C8B-B14F-4D97-AF65-F5344CB8AC3E}">
        <p14:creationId xmlns:p14="http://schemas.microsoft.com/office/powerpoint/2010/main" val="2242452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84483-E451-F980-2221-01BD8FE9A4BC}"/>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F2E8EB11-7D09-51B1-DD0F-AD54DD961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A642D0E6-30B0-A255-CD94-A780397A9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22E9B3F3-E74E-BC51-4449-2ADF99D51A71}"/>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625F652-BDF0-3FFD-1C0C-25347E681674}"/>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(Una prueba o sufrimiento) enviado por Satanás, un "mensajero" que lo atormentaba para mantenerlo humilde, demostrando que el poder de Dios se perfecciona en la debilidad humana, una lección crucial sobre humildad y dependencia divina, no sobre una enfermedad específica, sino un obstáculo que lo obligó a depender de Dios.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V.8.</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Acerca de esto, tres veces he rogado al Señor</a:t>
            </a:r>
            <a:r>
              <a:rPr lang="es-ES" b="1" dirty="0">
                <a:solidFill>
                  <a:schemeClr val="bg1"/>
                </a:solidFill>
                <a:latin typeface="Maiandra GD" panose="020E0502030308020204" pitchFamily="34" charset="0"/>
              </a:rPr>
              <a:t> para que lo quitara de mí. </a:t>
            </a:r>
          </a:p>
        </p:txBody>
      </p:sp>
      <p:pic>
        <p:nvPicPr>
          <p:cNvPr id="3" name="Imagen 2">
            <a:extLst>
              <a:ext uri="{FF2B5EF4-FFF2-40B4-BE49-F238E27FC236}">
                <a16:creationId xmlns:a16="http://schemas.microsoft.com/office/drawing/2014/main" id="{A2CFAFFD-36D2-B35C-4502-CF801F783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9527734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073F6-01D4-1CB3-571C-D24D3C3FEED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E206EE1-84CC-7937-D3F1-5B6708AE1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37C25C0B-83A3-AE1D-3143-39B48BDED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CC0AC363-8D52-379E-86A3-7D2CDDD06C63}"/>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B0AA4A2-0396-64FD-83DF-93C60FB426C5}"/>
              </a:ext>
            </a:extLst>
          </p:cNvPr>
          <p:cNvSpPr>
            <a:spLocks noGrp="1"/>
          </p:cNvSpPr>
          <p:nvPr>
            <p:ph idx="1"/>
          </p:nvPr>
        </p:nvSpPr>
        <p:spPr>
          <a:xfrm>
            <a:off x="3353413" y="1325564"/>
            <a:ext cx="5790587" cy="5532436"/>
          </a:xfrm>
        </p:spPr>
        <p:txBody>
          <a:bodyPr>
            <a:normAutofit/>
          </a:bodyPr>
          <a:lstStyle/>
          <a:p>
            <a:r>
              <a:rPr lang="es-ES" b="1" dirty="0">
                <a:solidFill>
                  <a:schemeClr val="bg1"/>
                </a:solidFill>
                <a:latin typeface="Maiandra GD" panose="020E0502030308020204" pitchFamily="34" charset="0"/>
              </a:rPr>
              <a:t>Él apóstol Pablo le rogó a Dios tres veces que le quitara una "espina en la carne" (una aflicción, problema o debilidad), pero Dios no se la quitó.</a:t>
            </a:r>
          </a:p>
          <a:p>
            <a:r>
              <a:rPr lang="es-ES" b="1" dirty="0">
                <a:solidFill>
                  <a:schemeClr val="bg1"/>
                </a:solidFill>
                <a:latin typeface="Maiandra GD" panose="020E0502030308020204" pitchFamily="34" charset="0"/>
              </a:rPr>
              <a:t>Sino que le respondió que su gracia es suficiente, porque su poder se perfecciona en la debilidad.</a:t>
            </a:r>
          </a:p>
          <a:p>
            <a:r>
              <a:rPr lang="es-ES" b="1" dirty="0">
                <a:solidFill>
                  <a:schemeClr val="bg1"/>
                </a:solidFill>
                <a:latin typeface="Maiandra GD" panose="020E0502030308020204" pitchFamily="34" charset="0"/>
              </a:rPr>
              <a:t>Enseñando que nuestras limitaciones son el lugar donde el poder de Cristo se manifiesta plenamente. </a:t>
            </a:r>
          </a:p>
        </p:txBody>
      </p:sp>
      <p:pic>
        <p:nvPicPr>
          <p:cNvPr id="3" name="Imagen 2">
            <a:extLst>
              <a:ext uri="{FF2B5EF4-FFF2-40B4-BE49-F238E27FC236}">
                <a16:creationId xmlns:a16="http://schemas.microsoft.com/office/drawing/2014/main" id="{074DACD3-E910-81EB-34D0-2427ECB6B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1421361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CBA42-39D3-67F5-190E-33EA09E75A66}"/>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D2C31101-8543-4B90-B04D-66ACC13A5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5D1EA005-BAC7-EC94-6943-0BFD383D6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F2D71709-3CB4-B0C1-6098-F95C095FDD90}"/>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63EC723-758B-8F45-E5A6-32C88B0986FF}"/>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El versículo subraya que Dios no siempre elimina los problemas, sino que provee la gracia necesaria para superarlos, revelando su fuerza a través de nuestras imperfecciones,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V.9.</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Y Él me ha dicho: Te basta mi gracia, pues mi poder se perfecciona en la debilidad.</a:t>
            </a:r>
            <a:r>
              <a:rPr lang="es-ES" b="1" dirty="0">
                <a:solidFill>
                  <a:schemeClr val="bg1"/>
                </a:solidFill>
                <a:latin typeface="Maiandra GD" panose="020E0502030308020204" pitchFamily="34" charset="0"/>
              </a:rPr>
              <a:t> Por tanto, muy gustosamente me gloriaré más bien en mis debilidades, para que el poder de Cristo more en mí. </a:t>
            </a:r>
          </a:p>
        </p:txBody>
      </p:sp>
      <p:pic>
        <p:nvPicPr>
          <p:cNvPr id="3" name="Imagen 2">
            <a:extLst>
              <a:ext uri="{FF2B5EF4-FFF2-40B4-BE49-F238E27FC236}">
                <a16:creationId xmlns:a16="http://schemas.microsoft.com/office/drawing/2014/main" id="{BE73FD19-6CC7-851A-503B-83C2F96C0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1264707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09187-A739-5677-94FD-6F0ADF7B71FD}"/>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F3BF4232-8BFB-790B-FECF-26D0F20AC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F8A2801B-B1E2-2572-DDE9-6F6EC1FC3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6F1DAB83-7962-F703-1EA1-F6AD0A54D524}"/>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13780E7-E545-9F0B-5ABA-5FAFAFF17298}"/>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La gracia de Dios es suficiente para nosotros en nuestras debilidades, y que Su poder se manifiesta plenamente cuando reconocemos nuestras limitaciones.</a:t>
            </a:r>
          </a:p>
          <a:p>
            <a:r>
              <a:rPr lang="es-ES" b="1" dirty="0">
                <a:solidFill>
                  <a:schemeClr val="bg1"/>
                </a:solidFill>
                <a:latin typeface="Maiandra GD" panose="020E0502030308020204" pitchFamily="34" charset="0"/>
              </a:rPr>
              <a:t>Recordándonos que no estamos solos y que Dios nos da la fuerza necesaria para superar cualquier prueba, haciendo de nuestra vulnerabilidad una oportunidad para Su poder. </a:t>
            </a:r>
          </a:p>
          <a:p>
            <a:r>
              <a:rPr lang="es-ES" b="1" dirty="0">
                <a:solidFill>
                  <a:schemeClr val="bg1"/>
                </a:solidFill>
                <a:latin typeface="Maiandra GD" panose="020E0502030308020204" pitchFamily="34" charset="0"/>
              </a:rPr>
              <a:t>Es un mensaje de esperanza que nos anima a depender de Dios en lugar de buscar nuestra propia fuerza.</a:t>
            </a:r>
          </a:p>
        </p:txBody>
      </p:sp>
      <p:pic>
        <p:nvPicPr>
          <p:cNvPr id="3" name="Imagen 2">
            <a:extLst>
              <a:ext uri="{FF2B5EF4-FFF2-40B4-BE49-F238E27FC236}">
                <a16:creationId xmlns:a16="http://schemas.microsoft.com/office/drawing/2014/main" id="{812E3702-26E1-2E2F-EA94-C183F8320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2027192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ECC40-591C-6188-8F84-4DC8A8BDF32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B9235D1-E9F7-E343-B535-6ABB720E7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ED7F8DDE-F5CB-F7B2-FC7F-48689CFF1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6868CFC9-8216-DB0C-1103-1925DAB71B85}"/>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E99F0A54-92AF-1EC5-0760-FB5863E79D94}"/>
              </a:ext>
            </a:extLst>
          </p:cNvPr>
          <p:cNvSpPr>
            <a:spLocks noGrp="1"/>
          </p:cNvSpPr>
          <p:nvPr>
            <p:ph idx="1"/>
          </p:nvPr>
        </p:nvSpPr>
        <p:spPr>
          <a:xfrm>
            <a:off x="3353413" y="1325564"/>
            <a:ext cx="5790587" cy="5532436"/>
          </a:xfrm>
        </p:spPr>
        <p:txBody>
          <a:bodyPr>
            <a:normAutofit fontScale="92500"/>
          </a:bodyPr>
          <a:lstStyle/>
          <a:p>
            <a:r>
              <a:rPr lang="es-ES" b="1" dirty="0">
                <a:solidFill>
                  <a:schemeClr val="bg1"/>
                </a:solidFill>
                <a:latin typeface="Maiandra GD" panose="020E0502030308020204" pitchFamily="34" charset="0"/>
              </a:rPr>
              <a:t>Permitiendo que Su poder nos sostenga en momentos de dificultad, sufrimiento o agotamiento.</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V.10.</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Por eso me complazco en las debilidades,</a:t>
            </a:r>
            <a:r>
              <a:rPr lang="es-ES" b="1" dirty="0">
                <a:solidFill>
                  <a:schemeClr val="bg1"/>
                </a:solidFill>
                <a:latin typeface="Maiandra GD" panose="020E0502030308020204" pitchFamily="34" charset="0"/>
              </a:rPr>
              <a:t> en insultos, en privaciones, en persecuciones y en angustias por amor a Cristo; porque cuando soy débil, entonces soy fuerte.</a:t>
            </a:r>
          </a:p>
          <a:p>
            <a:r>
              <a:rPr lang="es-ES" b="1" dirty="0">
                <a:solidFill>
                  <a:schemeClr val="bg1"/>
                </a:solidFill>
                <a:latin typeface="Maiandra GD" panose="020E0502030308020204" pitchFamily="34" charset="0"/>
              </a:rPr>
              <a:t>Él apóstol Pablo se alegra y se complace en sus debilidades (persecuciones, dificultades, insultos)</a:t>
            </a:r>
          </a:p>
        </p:txBody>
      </p:sp>
      <p:pic>
        <p:nvPicPr>
          <p:cNvPr id="3" name="Imagen 2">
            <a:extLst>
              <a:ext uri="{FF2B5EF4-FFF2-40B4-BE49-F238E27FC236}">
                <a16:creationId xmlns:a16="http://schemas.microsoft.com/office/drawing/2014/main" id="{E636E0D9-109F-FC58-6698-8E3EB03AAA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35566428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6C146-38D7-FCAD-0CD2-DDF00568CD7D}"/>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501C379-AFE2-C34E-D27A-64EF3251F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EB7E3E98-7BA3-4A8D-9376-F95365928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39ABE930-6385-AE97-EC3C-4B1C0109AE3A}"/>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06A3BDA-CC23-291B-E563-2F0BE6C44D04}"/>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Porque en ellas, su propia debilidad se convierte en fuerza, ya que el poder de Cristo se perfecciona y se demuestra plenamente, revelando la gloria de Dios en lugar de la propia fuerza humana. </a:t>
            </a:r>
          </a:p>
          <a:p>
            <a:r>
              <a:rPr lang="es-ES" b="1" dirty="0">
                <a:solidFill>
                  <a:schemeClr val="bg1"/>
                </a:solidFill>
                <a:latin typeface="Maiandra GD" panose="020E0502030308020204" pitchFamily="34" charset="0"/>
              </a:rPr>
              <a:t>Es una paradoja cristiana: al aceptar y reconocer la insuficiencia propia, se permite que el poder de Dios actúe y se manifieste de forma más completa en la vida del cristiano, enseñando a confiar en Él y no en las capacidades humanas.</a:t>
            </a:r>
          </a:p>
        </p:txBody>
      </p:sp>
      <p:pic>
        <p:nvPicPr>
          <p:cNvPr id="3" name="Imagen 2">
            <a:extLst>
              <a:ext uri="{FF2B5EF4-FFF2-40B4-BE49-F238E27FC236}">
                <a16:creationId xmlns:a16="http://schemas.microsoft.com/office/drawing/2014/main" id="{9F479055-D8D7-775F-5513-4C3C0B518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905297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9742D-3787-203E-0ED6-C4E5825B68E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DDC37873-A967-B516-EA87-26996FBA3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0DDD8512-772E-36A2-BB2C-822340F61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5C28B179-D511-38E1-A6FA-2D610C520E8B}"/>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00E6D87-0D9F-2E0E-1438-C471B3EF995C}"/>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Porque las fuerzas vienen de Dios siempre, ya que Él está cerca siempre.</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Salmos.34:17-19.</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Claman los justos, y el SEÑOR los oye,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y los libra de todas sus angustias.</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Esta es una promesa reconfortante de que Dios escucha a quienes son justos y confían en Él, y los rescata de sus problemas, estando cerca de los que tienen el corazón roto y el espíritu abatido, ofreciendo consuelo.</a:t>
            </a:r>
          </a:p>
        </p:txBody>
      </p:sp>
      <p:pic>
        <p:nvPicPr>
          <p:cNvPr id="3" name="Imagen 2">
            <a:extLst>
              <a:ext uri="{FF2B5EF4-FFF2-40B4-BE49-F238E27FC236}">
                <a16:creationId xmlns:a16="http://schemas.microsoft.com/office/drawing/2014/main" id="{F5D8A85F-31EC-DCBA-1B83-DF8831331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3346885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C1893-7A1F-F8E2-D337-0BAE31F4DBF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49F26AB-7D0D-6A62-3FFC-9A5A31442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08FB1E72-2456-5E65-5B14-AF33A6774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26B28337-A3A5-1BAC-5EC4-882C8CBC3E4F}"/>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9EE8391E-FD5F-08CA-B14F-132B18AF6CB6}"/>
              </a:ext>
            </a:extLst>
          </p:cNvPr>
          <p:cNvSpPr>
            <a:spLocks noGrp="1"/>
          </p:cNvSpPr>
          <p:nvPr>
            <p:ph idx="1"/>
          </p:nvPr>
        </p:nvSpPr>
        <p:spPr>
          <a:xfrm>
            <a:off x="3353413" y="1325564"/>
            <a:ext cx="5790587" cy="5532436"/>
          </a:xfrm>
        </p:spPr>
        <p:txBody>
          <a:bodyPr>
            <a:normAutofit fontScale="92500"/>
          </a:bodyPr>
          <a:lstStyle/>
          <a:p>
            <a:r>
              <a:rPr lang="es-ES" b="1" dirty="0">
                <a:solidFill>
                  <a:schemeClr val="bg1"/>
                </a:solidFill>
                <a:latin typeface="Maiandra GD" panose="020E0502030308020204" pitchFamily="34" charset="0"/>
              </a:rPr>
              <a:t>Liberación y seguridad en medio de las dificultades, aunque la respuesta no siempre sea inmediata.</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V.18.</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Cercano está el SEÑOR a los quebrantados de corazón, </a:t>
            </a: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y salva a los abatidos de espíritu.</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Dios está muy cerca de sus hijos que sufren, que tienen el corazón roto o un espíritu abatido, ofreciéndoles consuelo, apoyo y salvación; no es un Dios distante, sino que se acerca en los momentos de dolor. </a:t>
            </a:r>
          </a:p>
        </p:txBody>
      </p:sp>
      <p:pic>
        <p:nvPicPr>
          <p:cNvPr id="3" name="Imagen 2">
            <a:extLst>
              <a:ext uri="{FF2B5EF4-FFF2-40B4-BE49-F238E27FC236}">
                <a16:creationId xmlns:a16="http://schemas.microsoft.com/office/drawing/2014/main" id="{58B2A612-91F5-36FB-8B2C-0C26D0296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5070133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F8463-5359-36F6-AFD5-936AA9D9C90E}"/>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17B8C4E-D68B-2322-9DCC-10E13271F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F1EF70D5-4133-49CB-AB35-9D1BBCA77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BB85C0DD-7CF7-637C-77E9-4BF6D2A25100}"/>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72875AE-C3AF-D0D0-D1EF-6BDDF9A9EA9D}"/>
              </a:ext>
            </a:extLst>
          </p:cNvPr>
          <p:cNvSpPr>
            <a:spLocks noGrp="1"/>
          </p:cNvSpPr>
          <p:nvPr>
            <p:ph idx="1"/>
          </p:nvPr>
        </p:nvSpPr>
        <p:spPr>
          <a:xfrm>
            <a:off x="3353413" y="1325564"/>
            <a:ext cx="5790587" cy="5532436"/>
          </a:xfrm>
        </p:spPr>
        <p:txBody>
          <a:bodyPr>
            <a:normAutofit fontScale="92500"/>
          </a:bodyPr>
          <a:lstStyle/>
          <a:p>
            <a:r>
              <a:rPr lang="es-ES" b="1" dirty="0">
                <a:solidFill>
                  <a:schemeClr val="bg1"/>
                </a:solidFill>
                <a:latin typeface="Maiandra GD" panose="020E0502030308020204" pitchFamily="34" charset="0"/>
              </a:rPr>
              <a:t>Pérdida o desaliento, restaurando y levantando a quienes se humillan ante Él.</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V.19.</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Muchas son las aflicciones del justo, </a:t>
            </a: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pero de todas ellas lo libra el SEÑOR.</a:t>
            </a:r>
          </a:p>
          <a:p>
            <a:r>
              <a:rPr lang="es-ES" b="1" dirty="0">
                <a:solidFill>
                  <a:schemeClr val="bg1"/>
                </a:solidFill>
                <a:latin typeface="Maiandra GD" panose="020E0502030308020204" pitchFamily="34" charset="0"/>
              </a:rPr>
              <a:t>Aunque las personas justas enfrentan muchas dificultades y sufrimientos, Dios promete rescatarlas y liberarlas de todas ellas, mostrando su apoyo y fidelidad, no eliminando los problemas de inmediato, sino dándoles consuelo y salvación final.</a:t>
            </a:r>
          </a:p>
        </p:txBody>
      </p:sp>
      <p:pic>
        <p:nvPicPr>
          <p:cNvPr id="3" name="Imagen 2">
            <a:extLst>
              <a:ext uri="{FF2B5EF4-FFF2-40B4-BE49-F238E27FC236}">
                <a16:creationId xmlns:a16="http://schemas.microsoft.com/office/drawing/2014/main" id="{320E5495-71E9-D193-CD77-5B95D5C7D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29114423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DAACE-FCC8-358A-92FC-3BEF3389CF2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43D3BAB-54EF-7E71-3F72-D6F2B2F0D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072DB26C-8057-2D3F-9006-93FD46A36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C2BA59F3-F5BC-6ABC-8B6D-650CDFBBB278}"/>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D740434C-6F1D-98B9-D148-9C5BF5F2E207}"/>
              </a:ext>
            </a:extLst>
          </p:cNvPr>
          <p:cNvSpPr>
            <a:spLocks noGrp="1"/>
          </p:cNvSpPr>
          <p:nvPr>
            <p:ph idx="1"/>
          </p:nvPr>
        </p:nvSpPr>
        <p:spPr>
          <a:xfrm>
            <a:off x="3353413" y="1325564"/>
            <a:ext cx="5790587" cy="5532436"/>
          </a:xfrm>
        </p:spPr>
        <p:txBody>
          <a:bodyPr>
            <a:normAutofit fontScale="92500"/>
          </a:bodyPr>
          <a:lstStyle/>
          <a:p>
            <a:r>
              <a:rPr lang="es-ES" b="1" dirty="0">
                <a:solidFill>
                  <a:schemeClr val="bg1"/>
                </a:solidFill>
                <a:latin typeface="Maiandra GD" panose="020E0502030308020204" pitchFamily="34" charset="0"/>
              </a:rPr>
              <a:t>Como lo hizo con Lot.</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II Pedro.2:7-9.</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9900CC"/>
                </a:highlight>
                <a:latin typeface="Maiandra GD" panose="020E0502030308020204" pitchFamily="34" charset="0"/>
              </a:rPr>
              <a:t>sí rescató al justo Lot,</a:t>
            </a:r>
            <a:r>
              <a:rPr lang="es-ES" b="1" dirty="0">
                <a:solidFill>
                  <a:schemeClr val="bg1"/>
                </a:solidFill>
                <a:latin typeface="Maiandra GD" panose="020E0502030308020204" pitchFamily="34" charset="0"/>
              </a:rPr>
              <a:t> abrumado por la conducta sensual de hombres libertinos. </a:t>
            </a:r>
          </a:p>
          <a:p>
            <a:r>
              <a:rPr lang="es-ES" b="1" dirty="0">
                <a:solidFill>
                  <a:schemeClr val="bg1"/>
                </a:solidFill>
                <a:latin typeface="Maiandra GD" panose="020E0502030308020204" pitchFamily="34" charset="0"/>
              </a:rPr>
              <a:t>Dios, en su justicia, rescató a Lot, un hombre justo, de la inminente destrucción de Sodoma y Gomorra, a pesar de estar rodeado por la inmoralidad y la conducta depravada de los habitantes, mostrándonos que Dios protege a los justos incluso en medio del juicio divino contra los impíos. </a:t>
            </a:r>
          </a:p>
        </p:txBody>
      </p:sp>
      <p:pic>
        <p:nvPicPr>
          <p:cNvPr id="3" name="Imagen 2">
            <a:extLst>
              <a:ext uri="{FF2B5EF4-FFF2-40B4-BE49-F238E27FC236}">
                <a16:creationId xmlns:a16="http://schemas.microsoft.com/office/drawing/2014/main" id="{3BE0A782-16CB-4886-13D5-9C9550CAFB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49005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44D26-78A5-D4D6-91F9-D1AD275D24F4}"/>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505E589B-7D36-FEAB-72D2-C8F0FE625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BBEDB930-EBE3-DBF6-D376-2E9DC024F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2309EC0E-B83F-C0E7-7E16-EAF3379E1570}"/>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effectLst>
                  <a:outerShdw blurRad="38100" dist="38100" dir="2700000" algn="tl">
                    <a:srgbClr val="000000">
                      <a:alpha val="43137"/>
                    </a:srgbClr>
                  </a:outerShdw>
                </a:effectLst>
                <a:latin typeface="Maiandra GD" panose="020E0502030308020204" pitchFamily="34" charset="0"/>
              </a:rPr>
              <a:t>INTRODUCCIÒN:</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D73B2B31-F338-BB79-5BDC-94D4B053200B}"/>
              </a:ext>
            </a:extLst>
          </p:cNvPr>
          <p:cNvSpPr>
            <a:spLocks noGrp="1"/>
          </p:cNvSpPr>
          <p:nvPr>
            <p:ph idx="1"/>
          </p:nvPr>
        </p:nvSpPr>
        <p:spPr>
          <a:xfrm>
            <a:off x="3353413" y="1325564"/>
            <a:ext cx="5790587" cy="5532436"/>
          </a:xfrm>
        </p:spPr>
        <p:txBody>
          <a:bodyPr/>
          <a:lstStyle/>
          <a:p>
            <a:r>
              <a:rPr lang="es-ES" b="1" dirty="0">
                <a:solidFill>
                  <a:schemeClr val="bg1"/>
                </a:solidFill>
                <a:latin typeface="Maiandra GD" panose="020E0502030308020204" pitchFamily="34" charset="0"/>
              </a:rPr>
              <a:t>Pero Él sabe el camino que tomo;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cuando me haya probado, saldré como el oro.</a:t>
            </a:r>
          </a:p>
          <a:p>
            <a:r>
              <a:rPr lang="es-ES" b="1" dirty="0">
                <a:solidFill>
                  <a:schemeClr val="bg1"/>
                </a:solidFill>
                <a:latin typeface="Maiandra GD" panose="020E0502030308020204" pitchFamily="34" charset="0"/>
              </a:rPr>
              <a:t>Aunque Job estuviera sufriendo y sin entender por qué, confiaba plenamente en que Dios conocía su camino y que, una vez que las pruebas terminaran. </a:t>
            </a:r>
          </a:p>
          <a:p>
            <a:r>
              <a:rPr lang="es-ES" b="1" dirty="0">
                <a:solidFill>
                  <a:schemeClr val="bg1"/>
                </a:solidFill>
                <a:latin typeface="Maiandra GD" panose="020E0502030308020204" pitchFamily="34" charset="0"/>
              </a:rPr>
              <a:t>Sería purificado y saldría fortalecido y más puro, como el oro refinado por el fuego, demostrando su fe y carácter. </a:t>
            </a:r>
            <a:endParaRPr lang="es-NI" b="1" dirty="0">
              <a:solidFill>
                <a:schemeClr val="bg1"/>
              </a:solidFill>
              <a:latin typeface="Maiandra GD" panose="020E0502030308020204" pitchFamily="34" charset="0"/>
            </a:endParaRPr>
          </a:p>
        </p:txBody>
      </p:sp>
      <p:pic>
        <p:nvPicPr>
          <p:cNvPr id="13" name="Imagen 12">
            <a:extLst>
              <a:ext uri="{FF2B5EF4-FFF2-40B4-BE49-F238E27FC236}">
                <a16:creationId xmlns:a16="http://schemas.microsoft.com/office/drawing/2014/main" id="{56DAA1CE-F3D9-D456-4284-6F2CA53AA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2" y="1325562"/>
            <a:ext cx="3333749" cy="5532436"/>
          </a:xfrm>
          <a:prstGeom prst="rect">
            <a:avLst/>
          </a:prstGeom>
          <a:solidFill>
            <a:srgbClr val="0070C0"/>
          </a:solidFill>
        </p:spPr>
      </p:pic>
    </p:spTree>
    <p:extLst>
      <p:ext uri="{BB962C8B-B14F-4D97-AF65-F5344CB8AC3E}">
        <p14:creationId xmlns:p14="http://schemas.microsoft.com/office/powerpoint/2010/main" val="3675938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DD71C-5F84-F6B9-C8FD-6DA1566AD1D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8BB7DF60-AD8B-184D-07C9-6E7167154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B0DAF38F-729F-E80B-7143-FF1CA5D11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B1502C27-DB2C-454C-6927-B9C8633EE704}"/>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39ECC38-7488-DF06-641B-2FEE7CD462FD}"/>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El versículo enfatiza que Lot estaba atormentado por la conducta de aquellos perversos, y Dios lo libró porque era justo y estaba sufriendo por la maldad a su alrededor, sirviendo como ejemplo de la liberación divina para los piadosos.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V.8.</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(porque ese justo, por lo que veía y oía mientras vivía entre ellos, </a:t>
            </a: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diariamente sentía su alma justa atormentada por sus hechos inicuos),</a:t>
            </a:r>
            <a:r>
              <a:rPr lang="es-ES" b="1" dirty="0">
                <a:solidFill>
                  <a:schemeClr val="bg1"/>
                </a:solidFill>
                <a:latin typeface="Maiandra GD" panose="020E0502030308020204" pitchFamily="34" charset="0"/>
              </a:rPr>
              <a:t> </a:t>
            </a:r>
          </a:p>
        </p:txBody>
      </p:sp>
      <p:pic>
        <p:nvPicPr>
          <p:cNvPr id="3" name="Imagen 2">
            <a:extLst>
              <a:ext uri="{FF2B5EF4-FFF2-40B4-BE49-F238E27FC236}">
                <a16:creationId xmlns:a16="http://schemas.microsoft.com/office/drawing/2014/main" id="{D3276BDD-2698-A4F9-A8E1-AFC58D610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1536225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9FCC6-61C2-CB01-B845-28CB96384D6A}"/>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94B2D5E7-E0A5-CA41-2FE0-CFE0B07AB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3A64F90B-9849-9892-4CC4-5016AD0E1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171C4BA1-F239-4834-F1EA-9CF439B14B56}"/>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0CFA14B0-4E3E-DC93-1656-273894736111}"/>
              </a:ext>
            </a:extLst>
          </p:cNvPr>
          <p:cNvSpPr>
            <a:spLocks noGrp="1"/>
          </p:cNvSpPr>
          <p:nvPr>
            <p:ph idx="1"/>
          </p:nvPr>
        </p:nvSpPr>
        <p:spPr>
          <a:xfrm>
            <a:off x="3353413" y="1325564"/>
            <a:ext cx="5790587" cy="5532436"/>
          </a:xfrm>
        </p:spPr>
        <p:txBody>
          <a:bodyPr>
            <a:normAutofit fontScale="92500"/>
          </a:bodyPr>
          <a:lstStyle/>
          <a:p>
            <a:r>
              <a:rPr lang="es-ES" b="1" dirty="0">
                <a:solidFill>
                  <a:schemeClr val="bg1"/>
                </a:solidFill>
                <a:latin typeface="Maiandra GD" panose="020E0502030308020204" pitchFamily="34" charset="0"/>
              </a:rPr>
              <a:t>Nos describe cómo Él justo Lot sufría espiritualmente ("atormentaba su alma justa") por la inmoralidad y los pecados que veía y oía a diario en la ciudad de Sodoma, destacando su rectitud en medio de la perversión. </a:t>
            </a:r>
          </a:p>
          <a:p>
            <a:r>
              <a:rPr lang="es-ES" b="1" dirty="0">
                <a:solidFill>
                  <a:schemeClr val="bg1"/>
                </a:solidFill>
                <a:latin typeface="Maiandra GD" panose="020E0502030308020204" pitchFamily="34" charset="0"/>
              </a:rPr>
              <a:t>Sirviendo de ejemplo de cómo Dios puede preservar a los justos mientras juzga a los impíos.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V.9.</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Él Señor, entonces, sabe rescatar de tentación a los piadosos,</a:t>
            </a:r>
            <a:r>
              <a:rPr lang="es-ES" b="1" dirty="0">
                <a:solidFill>
                  <a:schemeClr val="bg1"/>
                </a:solidFill>
                <a:latin typeface="Maiandra GD" panose="020E0502030308020204" pitchFamily="34" charset="0"/>
              </a:rPr>
              <a:t> y reservar a los injustos bajo castigo para el día del juicio,</a:t>
            </a:r>
          </a:p>
        </p:txBody>
      </p:sp>
      <p:pic>
        <p:nvPicPr>
          <p:cNvPr id="3" name="Imagen 2">
            <a:extLst>
              <a:ext uri="{FF2B5EF4-FFF2-40B4-BE49-F238E27FC236}">
                <a16:creationId xmlns:a16="http://schemas.microsoft.com/office/drawing/2014/main" id="{47E46DE8-6ECF-0820-C54D-7699AF1C1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3696934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0BA0E-7175-A260-BECF-1C51DD0B384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58993BA-EFD8-4287-8CEC-79F461038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98FCAE31-D76C-03C1-E4DF-D30D2D1A3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8FD3CB32-1118-0C2A-F667-7C1E55630755}"/>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AD083338-A4C0-3BDA-5FAC-6A7427489B83}"/>
              </a:ext>
            </a:extLst>
          </p:cNvPr>
          <p:cNvSpPr>
            <a:spLocks noGrp="1"/>
          </p:cNvSpPr>
          <p:nvPr>
            <p:ph idx="1"/>
          </p:nvPr>
        </p:nvSpPr>
        <p:spPr>
          <a:xfrm>
            <a:off x="3353413" y="1325564"/>
            <a:ext cx="5790587" cy="5532436"/>
          </a:xfrm>
        </p:spPr>
        <p:txBody>
          <a:bodyPr>
            <a:normAutofit/>
          </a:bodyPr>
          <a:lstStyle/>
          <a:p>
            <a:r>
              <a:rPr lang="es-ES" b="1" dirty="0">
                <a:solidFill>
                  <a:schemeClr val="bg1"/>
                </a:solidFill>
                <a:latin typeface="Maiandra GD" panose="020E0502030308020204" pitchFamily="34" charset="0"/>
              </a:rPr>
              <a:t>Dios sabe cómo rescatar a los piadosos de las pruebas y tentaciones, y sabe cómo reservar a los malvados y pecadores para ser castigados en el día del juicio, demostrando Su justicia y misericordia. </a:t>
            </a:r>
          </a:p>
          <a:p>
            <a:r>
              <a:rPr lang="es-ES" b="1" dirty="0">
                <a:solidFill>
                  <a:schemeClr val="bg1"/>
                </a:solidFill>
                <a:latin typeface="Maiandra GD" panose="020E0502030308020204" pitchFamily="34" charset="0"/>
              </a:rPr>
              <a:t>Es un versículo que trae consuelo para los cristianos, asegurándonos que seremos librados, y advertencia para los falsos maestros y los impíos, quienes enfrentarán un castigo merecido.</a:t>
            </a:r>
          </a:p>
        </p:txBody>
      </p:sp>
      <p:pic>
        <p:nvPicPr>
          <p:cNvPr id="3" name="Imagen 2">
            <a:extLst>
              <a:ext uri="{FF2B5EF4-FFF2-40B4-BE49-F238E27FC236}">
                <a16:creationId xmlns:a16="http://schemas.microsoft.com/office/drawing/2014/main" id="{715CF62A-F734-0A47-BDAB-6F09009C66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1212652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D62C8-167C-F7D5-C028-10A6A7D5BFF4}"/>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168BCE6-0686-2D84-0471-F9B6C7531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E7F4A8CB-80C5-227C-7CEA-CB4BC447A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8584E8C2-6AC7-C00C-1556-19FAC2069005}"/>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A47D8D29-71EB-584D-EFD7-74BE3E990C16}"/>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Cuando incluimos a Dios en la ecuación, las cosas se ven muy diferentes. No es que la aflicción en sí sea menos dolorosa, ni que algo triste se haya vuelto feliz, ni que el mal se haya vuelto bueno. </a:t>
            </a:r>
          </a:p>
          <a:p>
            <a:r>
              <a:rPr lang="es-ES" b="1" dirty="0">
                <a:solidFill>
                  <a:schemeClr val="bg1"/>
                </a:solidFill>
                <a:latin typeface="Maiandra GD" panose="020E0502030308020204" pitchFamily="34" charset="0"/>
              </a:rPr>
              <a:t>Y no significa que no cambiarías las cosas si pudieras. Cuando incluimos a Dios en la ecuación, miramos atrás y vemos cuánto nos benefició pasar por momentos difíciles porque aprendimos cosas sobre Dios y sobre nosotros mismos que de otro modo nunca habríamos sabido. </a:t>
            </a:r>
          </a:p>
        </p:txBody>
      </p:sp>
      <p:pic>
        <p:nvPicPr>
          <p:cNvPr id="3" name="Imagen 2">
            <a:extLst>
              <a:ext uri="{FF2B5EF4-FFF2-40B4-BE49-F238E27FC236}">
                <a16:creationId xmlns:a16="http://schemas.microsoft.com/office/drawing/2014/main" id="{1B1A9BD3-D1BD-7E28-61F4-24E81FA3C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17460144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9A93A-66B0-BA57-6D1A-34139CA0850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03DA18B-E8F6-A3E0-793D-09836ADC1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D5B5A811-90E1-1214-780D-6BF6316E2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3A73CDFD-9401-E412-B124-5F5832A6A6C8}"/>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D02818A7-62AB-B729-A38E-C43EC23FBD05}"/>
              </a:ext>
            </a:extLst>
          </p:cNvPr>
          <p:cNvSpPr>
            <a:spLocks noGrp="1"/>
          </p:cNvSpPr>
          <p:nvPr>
            <p:ph idx="1"/>
          </p:nvPr>
        </p:nvSpPr>
        <p:spPr>
          <a:xfrm>
            <a:off x="3353413" y="1325564"/>
            <a:ext cx="5790587" cy="5532436"/>
          </a:xfrm>
        </p:spPr>
        <p:txBody>
          <a:bodyPr>
            <a:normAutofit/>
          </a:bodyPr>
          <a:lstStyle/>
          <a:p>
            <a:r>
              <a:rPr lang="es-ES" b="1" dirty="0">
                <a:solidFill>
                  <a:schemeClr val="bg1"/>
                </a:solidFill>
                <a:latin typeface="Maiandra GD" panose="020E0502030308020204" pitchFamily="34" charset="0"/>
              </a:rPr>
              <a:t>De Dios, aprendemos que sus caminos son mucho mejores que los nuestros, que es santo, justo, lleno de misericordia y siempre fiel a sus hijos. </a:t>
            </a:r>
          </a:p>
          <a:p>
            <a:r>
              <a:rPr lang="es-ES" b="1" dirty="0">
                <a:solidFill>
                  <a:schemeClr val="bg1"/>
                </a:solidFill>
                <a:latin typeface="Maiandra GD" panose="020E0502030308020204" pitchFamily="34" charset="0"/>
              </a:rPr>
              <a:t>De nosotros mismos, aprendemos que no somos tan fuertes, sabios, poderosos ni inteligentes como creíamos. </a:t>
            </a:r>
          </a:p>
          <a:p>
            <a:r>
              <a:rPr lang="es-ES" b="1" dirty="0">
                <a:solidFill>
                  <a:schemeClr val="bg1"/>
                </a:solidFill>
                <a:latin typeface="Maiandra GD" panose="020E0502030308020204" pitchFamily="34" charset="0"/>
              </a:rPr>
              <a:t>Al final, quedamos expuestos como niños indefensos que necesitamos desesperadamente de nuestro Padre Celestial.</a:t>
            </a:r>
          </a:p>
        </p:txBody>
      </p:sp>
      <p:pic>
        <p:nvPicPr>
          <p:cNvPr id="3" name="Imagen 2">
            <a:extLst>
              <a:ext uri="{FF2B5EF4-FFF2-40B4-BE49-F238E27FC236}">
                <a16:creationId xmlns:a16="http://schemas.microsoft.com/office/drawing/2014/main" id="{3CABF32A-9F16-CB21-61C8-7A6FADA18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4006215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14CF2-4FAF-6206-88AE-4E06726F37B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D34D9AF-A88C-A4B3-A7C9-9442E9679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62CAAC74-17D9-8DB0-9F90-B72E3B6E1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434BACDB-A372-5EA5-E9CD-209DDFF4E642}"/>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090C346-75A6-2957-3BF5-F099E8AAD722}"/>
              </a:ext>
            </a:extLst>
          </p:cNvPr>
          <p:cNvSpPr>
            <a:spLocks noGrp="1"/>
          </p:cNvSpPr>
          <p:nvPr>
            <p:ph idx="1"/>
          </p:nvPr>
        </p:nvSpPr>
        <p:spPr>
          <a:xfrm>
            <a:off x="3353413" y="1325564"/>
            <a:ext cx="5790587" cy="5532436"/>
          </a:xfrm>
        </p:spPr>
        <p:txBody>
          <a:bodyPr>
            <a:normAutofit fontScale="92500" lnSpcReduction="10000"/>
          </a:bodyPr>
          <a:lstStyle/>
          <a:p>
            <a:r>
              <a:rPr lang="es-ES" b="1" dirty="0">
                <a:solidFill>
                  <a:schemeClr val="bg1"/>
                </a:solidFill>
                <a:latin typeface="Maiandra GD" panose="020E0502030308020204" pitchFamily="34" charset="0"/>
              </a:rPr>
              <a:t>Muchas veces, nuestras oraciones en momentos difíciles se reducen a tres palabras:</a:t>
            </a:r>
          </a:p>
          <a:p>
            <a:r>
              <a:rPr lang="es-ES" b="1" dirty="0">
                <a:solidFill>
                  <a:schemeClr val="bg1"/>
                </a:solidFill>
                <a:latin typeface="Maiandra GD" panose="020E0502030308020204" pitchFamily="34" charset="0"/>
              </a:rPr>
              <a:t>"Cambia mis circunstancias". Si bien orar así no está mal, debemos ir más allá siempre tomando más en serio el Salmo 119. </a:t>
            </a:r>
          </a:p>
          <a:p>
            <a:r>
              <a:rPr lang="es-ES" b="1" dirty="0">
                <a:solidFill>
                  <a:schemeClr val="bg1"/>
                </a:solidFill>
                <a:latin typeface="Maiandra GD" panose="020E0502030308020204" pitchFamily="34" charset="0"/>
              </a:rPr>
              <a:t>Deberíamos orar: "Señor, enséñame tu Palabra". </a:t>
            </a:r>
          </a:p>
          <a:p>
            <a:r>
              <a:rPr lang="es-ES" b="1" dirty="0">
                <a:solidFill>
                  <a:schemeClr val="bg1"/>
                </a:solidFill>
                <a:latin typeface="Maiandra GD" panose="020E0502030308020204" pitchFamily="34" charset="0"/>
              </a:rPr>
              <a:t>Muchas veces Decimos: "Señor, cambia mi matrimonio o sácame de él". </a:t>
            </a:r>
          </a:p>
          <a:p>
            <a:r>
              <a:rPr lang="es-ES" b="1" dirty="0">
                <a:solidFill>
                  <a:schemeClr val="bg1"/>
                </a:solidFill>
                <a:latin typeface="Maiandra GD" panose="020E0502030308020204" pitchFamily="34" charset="0"/>
              </a:rPr>
              <a:t>"Cambia a mi jefe para que me aprecie". </a:t>
            </a:r>
          </a:p>
        </p:txBody>
      </p:sp>
      <p:pic>
        <p:nvPicPr>
          <p:cNvPr id="3" name="Imagen 2">
            <a:extLst>
              <a:ext uri="{FF2B5EF4-FFF2-40B4-BE49-F238E27FC236}">
                <a16:creationId xmlns:a16="http://schemas.microsoft.com/office/drawing/2014/main" id="{F789D06D-A73E-59BF-4042-A125A9E23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3023145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EDAFE-1B9F-B36D-94BC-7FC42461960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8C04FC68-C1B6-59CD-896F-A34BBE142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AD0F1311-39E5-F00C-8BE6-C3A28C45B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2B87E9B2-39BC-F6D2-655C-9E34B7BA29B8}"/>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5300" b="1" u="sng" dirty="0">
                <a:effectLst>
                  <a:outerShdw blurRad="38100" dist="38100" dir="2700000" algn="tl">
                    <a:srgbClr val="000000">
                      <a:alpha val="43137"/>
                    </a:srgbClr>
                  </a:outerShdw>
                </a:effectLst>
                <a:latin typeface="Maiandra GD" panose="020E0502030308020204" pitchFamily="34" charset="0"/>
              </a:rPr>
              <a:t>DURANTE MIS AFLICCIONES APRENDO. SALMOS.119:71.</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62F4C9ED-3A1C-7C4D-0A5B-716AABA598A8}"/>
              </a:ext>
            </a:extLst>
          </p:cNvPr>
          <p:cNvSpPr>
            <a:spLocks noGrp="1"/>
          </p:cNvSpPr>
          <p:nvPr>
            <p:ph idx="1"/>
          </p:nvPr>
        </p:nvSpPr>
        <p:spPr>
          <a:xfrm>
            <a:off x="3353413" y="1325564"/>
            <a:ext cx="5790587" cy="5532436"/>
          </a:xfrm>
        </p:spPr>
        <p:txBody>
          <a:bodyPr>
            <a:normAutofit fontScale="92500"/>
          </a:bodyPr>
          <a:lstStyle/>
          <a:p>
            <a:r>
              <a:rPr lang="es-ES" b="1" dirty="0">
                <a:solidFill>
                  <a:schemeClr val="bg1"/>
                </a:solidFill>
                <a:latin typeface="Maiandra GD" panose="020E0502030308020204" pitchFamily="34" charset="0"/>
              </a:rPr>
              <a:t>"Cambia mi salud para que me sienta mejor". </a:t>
            </a:r>
          </a:p>
          <a:p>
            <a:r>
              <a:rPr lang="es-ES" b="1" dirty="0">
                <a:solidFill>
                  <a:schemeClr val="bg1"/>
                </a:solidFill>
                <a:latin typeface="Maiandra GD" panose="020E0502030308020204" pitchFamily="34" charset="0"/>
              </a:rPr>
              <a:t>"Cambia mi situación financiera para que pueda pagar mis cuentas". </a:t>
            </a:r>
          </a:p>
          <a:p>
            <a:r>
              <a:rPr lang="es-ES" b="1" dirty="0">
                <a:solidFill>
                  <a:schemeClr val="bg1"/>
                </a:solidFill>
                <a:latin typeface="Maiandra GD" panose="020E0502030308020204" pitchFamily="34" charset="0"/>
              </a:rPr>
              <a:t>"Cambia mi salud para que me sienta mejor". </a:t>
            </a:r>
          </a:p>
          <a:p>
            <a:r>
              <a:rPr lang="es-ES" b="1" dirty="0">
                <a:solidFill>
                  <a:schemeClr val="bg1"/>
                </a:solidFill>
                <a:latin typeface="Maiandra GD" panose="020E0502030308020204" pitchFamily="34" charset="0"/>
              </a:rPr>
              <a:t>"Cambia mi situación financiera para que pueda pagar mis cuentas". </a:t>
            </a:r>
          </a:p>
          <a:p>
            <a:r>
              <a:rPr lang="es-ES" b="1" dirty="0">
                <a:solidFill>
                  <a:schemeClr val="bg1"/>
                </a:solidFill>
                <a:latin typeface="Maiandra GD" panose="020E0502030308020204" pitchFamily="34" charset="0"/>
              </a:rPr>
              <a:t>¿Quién no ha orado así? </a:t>
            </a:r>
          </a:p>
          <a:p>
            <a:r>
              <a:rPr lang="es-ES" b="1" dirty="0">
                <a:solidFill>
                  <a:schemeClr val="bg1"/>
                </a:solidFill>
                <a:latin typeface="Maiandra GD" panose="020E0502030308020204" pitchFamily="34" charset="0"/>
              </a:rPr>
              <a:t>Pero piensa en esto: quizás Dios no ha cambiado tus circunstancias porque primero quiere cambiarnos a nosotros mismo primero.</a:t>
            </a:r>
          </a:p>
          <a:p>
            <a:endParaRPr lang="es-ES"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7AA73893-E642-CE67-2431-520A3AE68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8" y="1325562"/>
            <a:ext cx="3314084" cy="5532436"/>
          </a:xfrm>
          <a:prstGeom prst="rect">
            <a:avLst/>
          </a:prstGeom>
        </p:spPr>
      </p:pic>
    </p:spTree>
    <p:extLst>
      <p:ext uri="{BB962C8B-B14F-4D97-AF65-F5344CB8AC3E}">
        <p14:creationId xmlns:p14="http://schemas.microsoft.com/office/powerpoint/2010/main" val="2215674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A99A3-1225-FE82-755C-FA93D2D87B1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80D3AC23-82C2-ABE0-87A6-C97C91D34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25AD8F84-55EE-903B-0D97-31B1244C0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063FF0E9-27B5-32C8-73CB-407AEFDDCECD}"/>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9836B93E-C5A7-72D5-F904-E6D18D9DA6DC}"/>
              </a:ext>
            </a:extLst>
          </p:cNvPr>
          <p:cNvSpPr>
            <a:spLocks noGrp="1"/>
          </p:cNvSpPr>
          <p:nvPr>
            <p:ph idx="1"/>
          </p:nvPr>
        </p:nvSpPr>
        <p:spPr>
          <a:xfrm>
            <a:off x="3353413" y="1325564"/>
            <a:ext cx="5790587" cy="5532436"/>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CC66FF"/>
                </a:highlight>
                <a:latin typeface="Maiandra GD" panose="020E0502030308020204" pitchFamily="34" charset="0"/>
              </a:rPr>
              <a:t>Yo sé, SEÑOR, que tus juicios son justos,</a:t>
            </a:r>
            <a:r>
              <a:rPr lang="es-ES" b="1" dirty="0">
                <a:solidFill>
                  <a:schemeClr val="bg1"/>
                </a:solidFill>
                <a:latin typeface="Maiandra GD" panose="020E0502030308020204" pitchFamily="34" charset="0"/>
              </a:rPr>
              <a:t> y que en tu fidelidad me has afligido.</a:t>
            </a:r>
          </a:p>
          <a:p>
            <a:r>
              <a:rPr lang="es-ES" b="1" dirty="0">
                <a:solidFill>
                  <a:schemeClr val="bg1"/>
                </a:solidFill>
                <a:latin typeface="Maiandra GD" panose="020E0502030308020204" pitchFamily="34" charset="0"/>
              </a:rPr>
              <a:t>Él Salmista reconoce la justicia de los juicios de Dios, incluso cuando estos traen aflicción, entendiendo que su sufrimiento es una forma en que Dios, en su fidelidad, </a:t>
            </a:r>
          </a:p>
          <a:p>
            <a:r>
              <a:rPr lang="es-ES" b="1" dirty="0">
                <a:solidFill>
                  <a:schemeClr val="bg1"/>
                </a:solidFill>
                <a:latin typeface="Maiandra GD" panose="020E0502030308020204" pitchFamily="34" charset="0"/>
              </a:rPr>
              <a:t>Lo está disciplinando para enseñarle y llevarlo a caminar rectamente, no como un castigo sin propósito, sino como una guía para glorificarlo y aprender de Su Palabra.</a:t>
            </a:r>
          </a:p>
        </p:txBody>
      </p:sp>
      <p:pic>
        <p:nvPicPr>
          <p:cNvPr id="3" name="Imagen 2">
            <a:extLst>
              <a:ext uri="{FF2B5EF4-FFF2-40B4-BE49-F238E27FC236}">
                <a16:creationId xmlns:a16="http://schemas.microsoft.com/office/drawing/2014/main" id="{0F9D5555-CAEC-B5AF-1ABD-01F34EAA1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2943211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7EE54-3D72-B5B4-678E-5D8BFD570C0E}"/>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C46B1289-9BE3-4A9D-3398-260F973AC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CA86668F-6A06-E80C-5486-BE1110AAE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2198C7F7-0ECC-3A65-1521-0AF11725B8A3}"/>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E795EBE-A689-1EF3-5466-0A3269E26348}"/>
              </a:ext>
            </a:extLst>
          </p:cNvPr>
          <p:cNvSpPr>
            <a:spLocks noGrp="1"/>
          </p:cNvSpPr>
          <p:nvPr>
            <p:ph idx="1"/>
          </p:nvPr>
        </p:nvSpPr>
        <p:spPr>
          <a:xfrm>
            <a:off x="3353413" y="1325564"/>
            <a:ext cx="5790587" cy="5532436"/>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Hebreos.12:5-12.</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además, habéis olvidado la exhortación que como a hijos se os dirige: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HIJO MIO, NO TENGAS EN POCO LA DISCIPLINA DEL SEÑOR,</a:t>
            </a:r>
            <a:r>
              <a:rPr lang="es-ES" b="1" dirty="0">
                <a:solidFill>
                  <a:schemeClr val="bg1"/>
                </a:solidFill>
                <a:latin typeface="Maiandra GD" panose="020E0502030308020204" pitchFamily="34" charset="0"/>
              </a:rPr>
              <a:t> NI TE DESANIMES AL SER REPRENDIDO POR EL; </a:t>
            </a:r>
          </a:p>
          <a:p>
            <a:r>
              <a:rPr lang="es-ES" b="1" dirty="0">
                <a:solidFill>
                  <a:schemeClr val="bg1"/>
                </a:solidFill>
                <a:latin typeface="Maiandra GD" panose="020E0502030308020204" pitchFamily="34" charset="0"/>
              </a:rPr>
              <a:t>Nunca debemos menospreciar ni desanimarnos por la disciplina del Señor, porque es una expresión de su amor y cuidado hacia sus hijos para corregirlos y guiarlos hacia la madurez y la santidad.</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48C9548A-A230-2B69-3A30-D644BBEB3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1452723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31315-F9BF-2AB9-C358-F358B4436F44}"/>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CAF514C-D29D-5CA1-D469-77F02D22D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77FDC9FC-A821-6E84-1AFC-CA382BD21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AA8B62E1-5226-DFD8-5ADA-3766E4A812A1}"/>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922019A-4C80-BF90-00D5-E49D89624B6A}"/>
              </a:ext>
            </a:extLst>
          </p:cNvPr>
          <p:cNvSpPr>
            <a:spLocks noGrp="1"/>
          </p:cNvSpPr>
          <p:nvPr>
            <p:ph idx="1"/>
          </p:nvPr>
        </p:nvSpPr>
        <p:spPr>
          <a:xfrm>
            <a:off x="3353413" y="1325564"/>
            <a:ext cx="5790587" cy="5532436"/>
          </a:xfrm>
        </p:spPr>
        <p:txBody>
          <a:bodyPr>
            <a:normAutofit fontScale="92500" lnSpcReduction="10000"/>
          </a:bodyPr>
          <a:lstStyle/>
          <a:p>
            <a:r>
              <a:rPr lang="es-ES" b="1" dirty="0">
                <a:solidFill>
                  <a:schemeClr val="bg1"/>
                </a:solidFill>
                <a:latin typeface="Maiandra GD" panose="020E0502030308020204" pitchFamily="34" charset="0"/>
              </a:rPr>
              <a:t>No un castigo sin sentido; un padre que ama a su hijo lo disciplina, y Dios, nuestro Padre Celestial, nos disciplina para nuestro beneficio, para que participemos de su santidad.</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V.6.</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PORQUE EL SEÑOR AL QUE AMA, DISCIPLINA,</a:t>
            </a:r>
            <a:r>
              <a:rPr lang="es-ES" b="1" dirty="0">
                <a:solidFill>
                  <a:schemeClr val="bg1"/>
                </a:solidFill>
                <a:latin typeface="Maiandra GD" panose="020E0502030308020204" pitchFamily="34" charset="0"/>
              </a:rPr>
              <a:t> Y AZOTA A TODO EL QUE RECIBE POR HIJO. </a:t>
            </a:r>
          </a:p>
          <a:p>
            <a:r>
              <a:rPr lang="es-ES" b="1" dirty="0">
                <a:solidFill>
                  <a:schemeClr val="bg1"/>
                </a:solidFill>
                <a:latin typeface="Maiandra GD" panose="020E0502030308020204" pitchFamily="34" charset="0"/>
              </a:rPr>
              <a:t>La disciplina o corrección de Dios hacia nosotros es una prueba de Su amor, no de Su ira, y que es una forma de moldearnos para nuestro propio bien, para hacernos santos. </a:t>
            </a:r>
          </a:p>
        </p:txBody>
      </p:sp>
      <p:pic>
        <p:nvPicPr>
          <p:cNvPr id="3" name="Imagen 2">
            <a:extLst>
              <a:ext uri="{FF2B5EF4-FFF2-40B4-BE49-F238E27FC236}">
                <a16:creationId xmlns:a16="http://schemas.microsoft.com/office/drawing/2014/main" id="{2BC0859D-90A0-77D4-F581-69BDC4D459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28031122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C8D1A-2C59-ECBF-1FA8-D032BE7368EC}"/>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D5AC2036-E533-473A-E2BA-D61E24EC1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3FF71C0D-37E3-F53A-8CF0-1CF7E23A8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3964642C-526E-F6C7-4AEF-774001CD36CA}"/>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effectLst>
                  <a:outerShdw blurRad="38100" dist="38100" dir="2700000" algn="tl">
                    <a:srgbClr val="000000">
                      <a:alpha val="43137"/>
                    </a:srgbClr>
                  </a:outerShdw>
                </a:effectLst>
                <a:latin typeface="Maiandra GD" panose="020E0502030308020204" pitchFamily="34" charset="0"/>
              </a:rPr>
              <a:t>INTRODUCCIÒN:</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AF670F8-C17C-9030-3C51-0746B2F6E694}"/>
              </a:ext>
            </a:extLst>
          </p:cNvPr>
          <p:cNvSpPr>
            <a:spLocks noGrp="1"/>
          </p:cNvSpPr>
          <p:nvPr>
            <p:ph idx="1"/>
          </p:nvPr>
        </p:nvSpPr>
        <p:spPr>
          <a:xfrm>
            <a:off x="3353413" y="1325564"/>
            <a:ext cx="5790587" cy="5532436"/>
          </a:xfrm>
        </p:spPr>
        <p:txBody>
          <a:bodyPr/>
          <a:lstStyle/>
          <a:p>
            <a:r>
              <a:rPr lang="es-ES" b="1" dirty="0">
                <a:solidFill>
                  <a:schemeClr val="bg1"/>
                </a:solidFill>
                <a:latin typeface="Maiandra GD" panose="020E0502030308020204" pitchFamily="34" charset="0"/>
              </a:rPr>
              <a:t>Es un versículo clave sobre la fe en medio del sufrimiento, la soberanía de Dios y el propósito de las pruebas para refinar el carácter.</a:t>
            </a:r>
          </a:p>
          <a:p>
            <a:r>
              <a:rPr lang="es-ES" b="1" dirty="0">
                <a:solidFill>
                  <a:schemeClr val="bg1"/>
                </a:solidFill>
                <a:latin typeface="Maiandra GD" panose="020E0502030308020204" pitchFamily="34" charset="0"/>
              </a:rPr>
              <a:t>Lo mismo nos revelo Él apóstol Pedro.</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I Pedro.1:6-7.</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En lo cual os regocijáis grandemente, aunque ahora, por un poco de tiempo si es necesario,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seáis afligidos con diversas pruebas,</a:t>
            </a:r>
            <a:r>
              <a:rPr lang="es-ES" b="1" dirty="0">
                <a:solidFill>
                  <a:schemeClr val="bg1"/>
                </a:solidFill>
                <a:latin typeface="Maiandra GD" panose="020E0502030308020204" pitchFamily="34" charset="0"/>
              </a:rPr>
              <a:t> </a:t>
            </a:r>
          </a:p>
        </p:txBody>
      </p:sp>
      <p:pic>
        <p:nvPicPr>
          <p:cNvPr id="13" name="Imagen 12">
            <a:extLst>
              <a:ext uri="{FF2B5EF4-FFF2-40B4-BE49-F238E27FC236}">
                <a16:creationId xmlns:a16="http://schemas.microsoft.com/office/drawing/2014/main" id="{C1C1A997-79E6-402F-C5CF-3E76FF58A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2" y="1325562"/>
            <a:ext cx="3333749" cy="5532436"/>
          </a:xfrm>
          <a:prstGeom prst="rect">
            <a:avLst/>
          </a:prstGeom>
          <a:solidFill>
            <a:schemeClr val="accent2">
              <a:lumMod val="40000"/>
              <a:lumOff val="60000"/>
            </a:schemeClr>
          </a:solidFill>
        </p:spPr>
      </p:pic>
    </p:spTree>
    <p:extLst>
      <p:ext uri="{BB962C8B-B14F-4D97-AF65-F5344CB8AC3E}">
        <p14:creationId xmlns:p14="http://schemas.microsoft.com/office/powerpoint/2010/main" val="28878619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9211E-36AA-91FF-5E01-FF060202941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18BA925C-646C-0BF1-BBC9-51E778915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6DF52713-704A-E5FF-789D-7312DD435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A1D130A7-8491-176D-0387-98B737B1D4A2}"/>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99B948AB-0B75-0C94-C42D-302AA468D0F8}"/>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Así como un padre terrenal corrige a su hijo amado, Dios nos guía a través de dificultades, pruebas y sufrimientos para fortalecer nuestra fe y llevarnos a la madurez espiritual, enseñándonos obediencia y un carácter recto, lo cual es esencial para la vida eterna.</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V.7.</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Es para vuestra corrección que sufrís;</a:t>
            </a:r>
            <a:r>
              <a:rPr lang="es-ES" b="1" dirty="0">
                <a:solidFill>
                  <a:schemeClr val="bg1"/>
                </a:solidFill>
                <a:latin typeface="Maiandra GD" panose="020E0502030308020204" pitchFamily="34" charset="0"/>
              </a:rPr>
              <a:t> Dios os trata como a hijos; porque ¿qué hijo hay a quien su padre no discipline? </a:t>
            </a:r>
          </a:p>
        </p:txBody>
      </p:sp>
      <p:pic>
        <p:nvPicPr>
          <p:cNvPr id="3" name="Imagen 2">
            <a:extLst>
              <a:ext uri="{FF2B5EF4-FFF2-40B4-BE49-F238E27FC236}">
                <a16:creationId xmlns:a16="http://schemas.microsoft.com/office/drawing/2014/main" id="{A081BC85-E2CC-EA28-37F7-4D2243935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2457913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83A05-B149-80C0-76CE-F45CEBA10A7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C542B8F0-308A-CE28-A132-0231C4CE6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A4332CBD-070A-4C3F-E088-0FC0D6C06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8A57E6CE-EE3E-E9C8-078C-C41638737170}"/>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BA9E954-5F28-D154-A4A3-F14DDFCABF23}"/>
              </a:ext>
            </a:extLst>
          </p:cNvPr>
          <p:cNvSpPr>
            <a:spLocks noGrp="1"/>
          </p:cNvSpPr>
          <p:nvPr>
            <p:ph idx="1"/>
          </p:nvPr>
        </p:nvSpPr>
        <p:spPr>
          <a:xfrm>
            <a:off x="3353413" y="1325564"/>
            <a:ext cx="5790587" cy="5532436"/>
          </a:xfrm>
        </p:spPr>
        <p:txBody>
          <a:bodyPr/>
          <a:lstStyle/>
          <a:p>
            <a:r>
              <a:rPr lang="es-ES" b="1" dirty="0">
                <a:solidFill>
                  <a:schemeClr val="bg1"/>
                </a:solidFill>
                <a:latin typeface="Maiandra GD" panose="020E0502030308020204" pitchFamily="34" charset="0"/>
              </a:rPr>
              <a:t>Dios disciplina a quienes ama como un Padre a sus hijos, viéndonos como parte de su familia y preparándonos para la madurez espiritual. </a:t>
            </a:r>
          </a:p>
          <a:p>
            <a:r>
              <a:rPr lang="es-ES" b="1" dirty="0">
                <a:solidFill>
                  <a:schemeClr val="bg1"/>
                </a:solidFill>
                <a:latin typeface="Maiandra GD" panose="020E0502030308020204" pitchFamily="34" charset="0"/>
              </a:rPr>
              <a:t>Por lo que debemos soportar las dificultades y pruebas como una señal de su amor y como una forma de crecer en santidad y carácter.</a:t>
            </a:r>
          </a:p>
          <a:p>
            <a:r>
              <a:rPr lang="es-ES" b="1" dirty="0">
                <a:solidFill>
                  <a:schemeClr val="bg1"/>
                </a:solidFill>
                <a:latin typeface="Maiandra GD" panose="020E0502030308020204" pitchFamily="34" charset="0"/>
              </a:rPr>
              <a:t>No como castigo por pecados ya perdonados, sino como entrenamiento para la vida.</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850BB927-B78B-832D-ED80-31920EEDA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4181452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B4E7-583E-DCEE-1DC0-B8DC21C4492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853AB48-B211-EE82-480F-ECEC926B8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2792B9AB-80B4-1FE8-89D6-8394C41DC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1D433112-CCB1-9746-3D11-60317104E562}"/>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9E352C54-A4EA-EA49-BE15-4FDAB9F5F076}"/>
              </a:ext>
            </a:extLst>
          </p:cNvPr>
          <p:cNvSpPr>
            <a:spLocks noGrp="1"/>
          </p:cNvSpPr>
          <p:nvPr>
            <p:ph idx="1"/>
          </p:nvPr>
        </p:nvSpPr>
        <p:spPr>
          <a:xfrm>
            <a:off x="3353413" y="1325564"/>
            <a:ext cx="5790587" cy="5532436"/>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V.8.</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Pero si estáis sin disciplina, de la cual todos han sido hechos participantes,</a:t>
            </a:r>
            <a:r>
              <a:rPr lang="es-ES" b="1" dirty="0">
                <a:solidFill>
                  <a:schemeClr val="bg1"/>
                </a:solidFill>
                <a:latin typeface="Maiandra GD" panose="020E0502030308020204" pitchFamily="34" charset="0"/>
              </a:rPr>
              <a:t> entonces sois hijos ilegítimos y no hijos verdaderos. </a:t>
            </a:r>
          </a:p>
          <a:p>
            <a:r>
              <a:rPr lang="es-ES" b="1" dirty="0">
                <a:solidFill>
                  <a:schemeClr val="bg1"/>
                </a:solidFill>
                <a:latin typeface="Maiandra GD" panose="020E0502030308020204" pitchFamily="34" charset="0"/>
              </a:rPr>
              <a:t>La disciplina (corrección, educación) de Dios es una señal de que alguien es un verdadero hijo o hija de Dios, no un ilegítimo (bastardo). </a:t>
            </a:r>
          </a:p>
          <a:p>
            <a:r>
              <a:rPr lang="es-ES" b="1" dirty="0">
                <a:solidFill>
                  <a:schemeClr val="bg1"/>
                </a:solidFill>
                <a:latin typeface="Maiandra GD" panose="020E0502030308020204" pitchFamily="34" charset="0"/>
              </a:rPr>
              <a:t>Si Dios te corrige o te disciplina, es una prueba de tu relación con Él, porque los verdaderos hijos reciben la guía de su Padre; </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B1CF71E9-EC9D-F9FE-AFFC-632B37402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22918386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F4606-008A-E9BF-F38C-C4F1125149F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794E67C-FD16-E0D3-56CE-BB511E7D3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5591AC0C-32A9-3F4C-59F0-71FCA8E62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54BDFAE2-2A19-2C00-F994-F39252289E0E}"/>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D7F1626-3F37-B377-8885-BEB8CD565765}"/>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Si alguien no es disciplinado, puede ser una señal de que no es un hijo genuino, sino alguien que Dios ha dejado sin atención paternal, como un "bastardo" sin derecho a los privilegios de la familia.</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V.9.</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Además, tuvimos padres terrenales para disciplinarnos, y los respetábamos,</a:t>
            </a:r>
            <a:r>
              <a:rPr lang="es-ES" b="1" dirty="0">
                <a:solidFill>
                  <a:schemeClr val="bg1"/>
                </a:solidFill>
                <a:latin typeface="Maiandra GD" panose="020E0502030308020204" pitchFamily="34" charset="0"/>
              </a:rPr>
              <a:t> ¿con cuánta más razón no estaremos sujetos al Padre de nuestros espíritus, y viviremos? </a:t>
            </a:r>
          </a:p>
        </p:txBody>
      </p:sp>
      <p:pic>
        <p:nvPicPr>
          <p:cNvPr id="3" name="Imagen 2">
            <a:extLst>
              <a:ext uri="{FF2B5EF4-FFF2-40B4-BE49-F238E27FC236}">
                <a16:creationId xmlns:a16="http://schemas.microsoft.com/office/drawing/2014/main" id="{27514FC8-C13C-1845-7E78-CD91079000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22853094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DCF0-4570-9878-A8CF-7A16072E7E0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28F2B6AF-B025-4F3F-7F0C-082996AA9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CC0899E7-B2CB-925C-AA26-3342835BC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8BA1E8A2-E5B1-3F37-B8DB-9B3CE4FF836A}"/>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2402F94-907E-E934-BC1B-4DBE114E8628}"/>
              </a:ext>
            </a:extLst>
          </p:cNvPr>
          <p:cNvSpPr>
            <a:spLocks noGrp="1"/>
          </p:cNvSpPr>
          <p:nvPr>
            <p:ph idx="1"/>
          </p:nvPr>
        </p:nvSpPr>
        <p:spPr>
          <a:xfrm>
            <a:off x="3353413" y="1325564"/>
            <a:ext cx="5790587" cy="5532436"/>
          </a:xfrm>
        </p:spPr>
        <p:txBody>
          <a:bodyPr/>
          <a:lstStyle/>
          <a:p>
            <a:r>
              <a:rPr lang="es-ES" b="1" dirty="0">
                <a:solidFill>
                  <a:schemeClr val="bg1"/>
                </a:solidFill>
                <a:latin typeface="Maiandra GD" panose="020E0502030308020204" pitchFamily="34" charset="0"/>
              </a:rPr>
              <a:t>Así como respetamos la disciplina de nuestros padres terrenales que nos formaron (los "padres de nuestra carne"), </a:t>
            </a:r>
          </a:p>
          <a:p>
            <a:r>
              <a:rPr lang="es-ES" b="1" dirty="0">
                <a:solidFill>
                  <a:schemeClr val="bg1"/>
                </a:solidFill>
                <a:latin typeface="Maiandra GD" panose="020E0502030308020204" pitchFamily="34" charset="0"/>
              </a:rPr>
              <a:t>Debemos someternos aún más a nuestro Padre celestial, </a:t>
            </a:r>
          </a:p>
          <a:p>
            <a:r>
              <a:rPr lang="es-ES" b="1" dirty="0">
                <a:solidFill>
                  <a:schemeClr val="bg1"/>
                </a:solidFill>
                <a:latin typeface="Maiandra GD" panose="020E0502030308020204" pitchFamily="34" charset="0"/>
              </a:rPr>
              <a:t>Él "Padre de nuestros espíritus", para vivir, porque su disciplina es perfecta, amorosa y nos prepara para la eternidad, a diferencia de la imperfección de la disciplina humana. </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4C804406-24DF-94A8-DA09-DE1F40AB3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42637197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114A9-99B4-11D3-7FA7-E0672D9BCEF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87764C54-06D1-0C58-195D-4368C8AFD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A1C46CB7-5B65-C6EF-F9B4-7170A01C0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5EE10FE4-232A-2ACD-C6CF-672DD6BCEC64}"/>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66D324B6-0743-30B4-FA0B-11A1BC8FB008}"/>
              </a:ext>
            </a:extLst>
          </p:cNvPr>
          <p:cNvSpPr>
            <a:spLocks noGrp="1"/>
          </p:cNvSpPr>
          <p:nvPr>
            <p:ph idx="1"/>
          </p:nvPr>
        </p:nvSpPr>
        <p:spPr>
          <a:xfrm>
            <a:off x="3353413" y="1325564"/>
            <a:ext cx="5790587" cy="5532436"/>
          </a:xfrm>
        </p:spPr>
        <p:txBody>
          <a:bodyPr/>
          <a:lstStyle/>
          <a:p>
            <a:r>
              <a:rPr lang="es-ES" b="1" dirty="0">
                <a:solidFill>
                  <a:schemeClr val="bg1"/>
                </a:solidFill>
                <a:latin typeface="Maiandra GD" panose="020E0502030308020204" pitchFamily="34" charset="0"/>
              </a:rPr>
              <a:t>El punto clave es la comparación entre la corrección imperfecta pero beneficiosa de los padres humanos y la corrección perfecta y eterna de Dios, invitando a la sumisión para recibir la vida espiritual.</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V.10.</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Porque ellos nos disciplinaban por pocos días como les parecía,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pero Él nos disciplina para nuestro bien, para que participemos de su santidad.</a:t>
            </a:r>
            <a:r>
              <a:rPr lang="es-ES" b="1" dirty="0">
                <a:solidFill>
                  <a:schemeClr val="bg1"/>
                </a:solidFill>
                <a:latin typeface="Maiandra GD" panose="020E0502030308020204" pitchFamily="34" charset="0"/>
              </a:rPr>
              <a:t> </a:t>
            </a:r>
          </a:p>
        </p:txBody>
      </p:sp>
      <p:pic>
        <p:nvPicPr>
          <p:cNvPr id="3" name="Imagen 2">
            <a:extLst>
              <a:ext uri="{FF2B5EF4-FFF2-40B4-BE49-F238E27FC236}">
                <a16:creationId xmlns:a16="http://schemas.microsoft.com/office/drawing/2014/main" id="{4A191CFC-20E8-B2DB-ED06-C8D29D724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2793830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0037E-3126-3675-28F8-9E3602DB7F9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034D7B6-D913-EDFD-A536-04C63406A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F96DE40D-2EC2-5BBE-92EE-F3AF95658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0CD405B4-F839-40AB-F184-5EE40A76FE22}"/>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A963DDB3-8C97-F324-14BB-389084A18A46}"/>
              </a:ext>
            </a:extLst>
          </p:cNvPr>
          <p:cNvSpPr>
            <a:spLocks noGrp="1"/>
          </p:cNvSpPr>
          <p:nvPr>
            <p:ph idx="1"/>
          </p:nvPr>
        </p:nvSpPr>
        <p:spPr>
          <a:xfrm>
            <a:off x="3353413" y="1325564"/>
            <a:ext cx="5790587" cy="5532436"/>
          </a:xfrm>
        </p:spPr>
        <p:txBody>
          <a:bodyPr/>
          <a:lstStyle/>
          <a:p>
            <a:r>
              <a:rPr lang="es-ES" b="1" dirty="0">
                <a:solidFill>
                  <a:schemeClr val="bg1"/>
                </a:solidFill>
                <a:latin typeface="Maiandra GD" panose="020E0502030308020204" pitchFamily="34" charset="0"/>
              </a:rPr>
              <a:t>La disciplina de Dios, aunque dolorosa, es una expresión de su amor para nuestro bien, diseñada para que participemos de su santidad y crezcamos espiritualmente, </a:t>
            </a:r>
          </a:p>
          <a:p>
            <a:r>
              <a:rPr lang="es-ES" b="1" dirty="0">
                <a:solidFill>
                  <a:schemeClr val="bg1"/>
                </a:solidFill>
                <a:latin typeface="Maiandra GD" panose="020E0502030308020204" pitchFamily="34" charset="0"/>
              </a:rPr>
              <a:t>A diferencia de la disciplina humana que es limitada, mientras que la de Dios es perfecta y busca nuestra madurez para que demos fruto de justicia.</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V.11.</a:t>
            </a:r>
            <a:endParaRPr lang="es-NI"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endParaRPr>
          </a:p>
        </p:txBody>
      </p:sp>
      <p:pic>
        <p:nvPicPr>
          <p:cNvPr id="3" name="Imagen 2">
            <a:extLst>
              <a:ext uri="{FF2B5EF4-FFF2-40B4-BE49-F238E27FC236}">
                <a16:creationId xmlns:a16="http://schemas.microsoft.com/office/drawing/2014/main" id="{95D97545-7D6C-4A11-A520-1F55D55F9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15782039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0D329-A12D-07D6-4C5F-BA1F923C2FDA}"/>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1E8EEE98-E632-DF15-F914-8FD42CF4F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314E56D5-03B2-F7F4-6001-D93C089EF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31EE65F6-A7AE-AFD3-42CD-577518C2074F}"/>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C4E67E0-96F3-6414-7B3E-F622B15133E1}"/>
              </a:ext>
            </a:extLst>
          </p:cNvPr>
          <p:cNvSpPr>
            <a:spLocks noGrp="1"/>
          </p:cNvSpPr>
          <p:nvPr>
            <p:ph idx="1"/>
          </p:nvPr>
        </p:nvSpPr>
        <p:spPr>
          <a:xfrm>
            <a:off x="3353413" y="1325564"/>
            <a:ext cx="5790587" cy="5532436"/>
          </a:xfrm>
        </p:spPr>
        <p:txBody>
          <a:bodyPr>
            <a:normAutofit/>
          </a:bodyPr>
          <a:lstStyle/>
          <a:p>
            <a:r>
              <a:rPr lang="es-ES" b="1" dirty="0">
                <a:solidFill>
                  <a:schemeClr val="bg1"/>
                </a:solidFill>
                <a:latin typeface="Maiandra GD" panose="020E0502030308020204" pitchFamily="34" charset="0"/>
              </a:rPr>
              <a:t>Al presente ninguna disciplina parece ser causa de gozo, sino de tristeza;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sin embargo, a los que han sido ejercitados por medio de ella, les da después fruto apacible de justicia.</a:t>
            </a:r>
          </a:p>
          <a:p>
            <a:r>
              <a:rPr lang="es-ES" b="1" dirty="0">
                <a:solidFill>
                  <a:schemeClr val="bg1"/>
                </a:solidFill>
                <a:latin typeface="Maiandra GD" panose="020E0502030308020204" pitchFamily="34" charset="0"/>
              </a:rPr>
              <a:t>La disciplina de Dios, aunque dolorosa y difícil en el momento (como el entrenamiento de un atleta) </a:t>
            </a:r>
          </a:p>
          <a:p>
            <a:r>
              <a:rPr lang="es-ES" b="1" dirty="0">
                <a:solidFill>
                  <a:schemeClr val="bg1"/>
                </a:solidFill>
                <a:latin typeface="Maiandra GD" panose="020E0502030308020204" pitchFamily="34" charset="0"/>
              </a:rPr>
              <a:t>No es un castigo sino una corrección amorosa que produce un "fruto apacible de justicia" </a:t>
            </a:r>
          </a:p>
        </p:txBody>
      </p:sp>
      <p:pic>
        <p:nvPicPr>
          <p:cNvPr id="3" name="Imagen 2">
            <a:extLst>
              <a:ext uri="{FF2B5EF4-FFF2-40B4-BE49-F238E27FC236}">
                <a16:creationId xmlns:a16="http://schemas.microsoft.com/office/drawing/2014/main" id="{35DDA83A-BC22-C96D-28F1-2BDE07AE0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24775872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993C4-A467-0033-F6BE-90434EC4CDF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67F0394-84C1-7F49-C41C-A70EDC1ED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5261A2E1-2313-0FB5-98B9-91DAA22AA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A92F9F1E-91EB-3DD9-E6B9-5392A01EC597}"/>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165AA9A-80EF-7B01-5E1E-2CB79D3183BD}"/>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(Paz y rectitud) en aquellos que son entrenados por ella, capacitándolos para vivir una vida más santa y cercana a Dios.</a:t>
            </a:r>
          </a:p>
          <a:p>
            <a:r>
              <a:rPr lang="es-ES" b="1" dirty="0">
                <a:solidFill>
                  <a:schemeClr val="bg1"/>
                </a:solidFill>
                <a:latin typeface="Maiandra GD" panose="020E0502030308020204" pitchFamily="34" charset="0"/>
              </a:rPr>
              <a:t>Y es por ello que no debemos de entristecernos, sino animarnos siempre en las aflicciones.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V.12.</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Por tanto, fortaleced las manos débiles</a:t>
            </a:r>
            <a:r>
              <a:rPr lang="es-ES" b="1" dirty="0">
                <a:solidFill>
                  <a:schemeClr val="bg1"/>
                </a:solidFill>
                <a:latin typeface="Maiandra GD" panose="020E0502030308020204" pitchFamily="34" charset="0"/>
              </a:rPr>
              <a:t> y las rodillas que flaquean,</a:t>
            </a:r>
          </a:p>
          <a:p>
            <a:r>
              <a:rPr lang="es-ES" b="1" dirty="0">
                <a:solidFill>
                  <a:schemeClr val="bg1"/>
                </a:solidFill>
                <a:latin typeface="Maiandra GD" panose="020E0502030308020204" pitchFamily="34" charset="0"/>
              </a:rPr>
              <a:t>Es un llamado a la perseverancia y al ánimo en la fe, exhortando a los cristianos a levantarse de la fatiga espiritual.</a:t>
            </a:r>
          </a:p>
        </p:txBody>
      </p:sp>
      <p:pic>
        <p:nvPicPr>
          <p:cNvPr id="3" name="Imagen 2">
            <a:extLst>
              <a:ext uri="{FF2B5EF4-FFF2-40B4-BE49-F238E27FC236}">
                <a16:creationId xmlns:a16="http://schemas.microsoft.com/office/drawing/2014/main" id="{EDED8282-CD11-6778-E4CE-61B221342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161697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220F7-04AC-6811-7167-C96803D8BB2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1105831E-06DB-6B27-C976-393392796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991FA7AF-E129-E8B7-854D-2311F3803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A0B07966-3509-A52C-5D0D-028060A2F537}"/>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E900FE8D-B3BB-4FA5-0D7E-F912FDCDFCCA}"/>
              </a:ext>
            </a:extLst>
          </p:cNvPr>
          <p:cNvSpPr>
            <a:spLocks noGrp="1"/>
          </p:cNvSpPr>
          <p:nvPr>
            <p:ph idx="1"/>
          </p:nvPr>
        </p:nvSpPr>
        <p:spPr>
          <a:xfrm>
            <a:off x="3353413" y="1325564"/>
            <a:ext cx="5790587" cy="5532436"/>
          </a:xfrm>
        </p:spPr>
        <p:txBody>
          <a:bodyPr>
            <a:normAutofit fontScale="92500" lnSpcReduction="10000"/>
          </a:bodyPr>
          <a:lstStyle/>
          <a:p>
            <a:r>
              <a:rPr lang="es-ES" b="1" dirty="0">
                <a:solidFill>
                  <a:schemeClr val="bg1"/>
                </a:solidFill>
                <a:latin typeface="Maiandra GD" panose="020E0502030308020204" pitchFamily="34" charset="0"/>
              </a:rPr>
              <a:t>Fortalecer sus espíritus débiles y a ayudarse mutuamente a enderezar sus caminos, para no perderse en la carrera cristiana. </a:t>
            </a:r>
          </a:p>
          <a:p>
            <a:r>
              <a:rPr lang="es-ES" b="1" dirty="0">
                <a:solidFill>
                  <a:schemeClr val="bg1"/>
                </a:solidFill>
                <a:latin typeface="Maiandra GD" panose="020E0502030308020204" pitchFamily="34" charset="0"/>
              </a:rPr>
              <a:t>Sino seguir adelante con fortaleza, inspirados por el ejemplo de otros y la disciplina de Dios.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Hebreos.12:1.</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Por tanto, puesto que tenemos en derredor nuestro tan gran nube de testigos,</a:t>
            </a:r>
            <a:r>
              <a:rPr lang="es-ES" b="1" dirty="0">
                <a:solidFill>
                  <a:schemeClr val="bg1"/>
                </a:solidFill>
                <a:latin typeface="Maiandra GD" panose="020E0502030308020204" pitchFamily="34" charset="0"/>
              </a:rPr>
              <a:t> despojémonos también de todo peso y del pecado que tan fácilmente nos envuelve, y corramos con paciencia la carrera que tenemos por delante,</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2803EB47-482F-9B5C-CAF3-1C4227454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4084864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4D2AB-2E4B-8E30-8021-340ABBC2BFC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934BC39-213E-7615-0BE0-EB811E8FF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1FCFD17A-4223-A16C-FB25-FE3D7A9D7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5C55BAFF-3B12-8567-A412-5757C4461418}"/>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effectLst>
                  <a:outerShdw blurRad="38100" dist="38100" dir="2700000" algn="tl">
                    <a:srgbClr val="000000">
                      <a:alpha val="43137"/>
                    </a:srgbClr>
                  </a:outerShdw>
                </a:effectLst>
                <a:latin typeface="Maiandra GD" panose="020E0502030308020204" pitchFamily="34" charset="0"/>
              </a:rPr>
              <a:t>INTRODUCCIÒN:</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9086D4F-C630-FD26-767B-4D2C37DBBB90}"/>
              </a:ext>
            </a:extLst>
          </p:cNvPr>
          <p:cNvSpPr>
            <a:spLocks noGrp="1"/>
          </p:cNvSpPr>
          <p:nvPr>
            <p:ph idx="1"/>
          </p:nvPr>
        </p:nvSpPr>
        <p:spPr>
          <a:xfrm>
            <a:off x="3353413" y="1325564"/>
            <a:ext cx="5790587" cy="5532436"/>
          </a:xfrm>
        </p:spPr>
        <p:txBody>
          <a:bodyPr/>
          <a:lstStyle/>
          <a:p>
            <a:r>
              <a:rPr lang="es-ES" b="1" dirty="0">
                <a:solidFill>
                  <a:schemeClr val="bg1"/>
                </a:solidFill>
                <a:latin typeface="Maiandra GD" panose="020E0502030308020204" pitchFamily="34" charset="0"/>
              </a:rPr>
              <a:t>Aunque los cristianos enfrentan pruebas y sufrimientos temporales, debemos alegrarnos </a:t>
            </a: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porque nuestra fe se está probando y purificando como el oro en el fuego.</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Volviéndose más valiosa y preparándolos para la gloria eterna y la salvación final que se manifestará en Jesucristo, un gozo que viene de una esperanza viva y una herencia incorruptible.</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V.7.</a:t>
            </a:r>
            <a:endParaRPr lang="es-NI"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endParaRPr>
          </a:p>
        </p:txBody>
      </p:sp>
      <p:pic>
        <p:nvPicPr>
          <p:cNvPr id="13" name="Imagen 12">
            <a:extLst>
              <a:ext uri="{FF2B5EF4-FFF2-40B4-BE49-F238E27FC236}">
                <a16:creationId xmlns:a16="http://schemas.microsoft.com/office/drawing/2014/main" id="{63DE6A2E-6AC4-4919-20C4-505BA9C0D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2" y="1325562"/>
            <a:ext cx="3333749" cy="5532436"/>
          </a:xfrm>
          <a:prstGeom prst="rect">
            <a:avLst/>
          </a:prstGeom>
          <a:solidFill>
            <a:srgbClr val="CC00FF"/>
          </a:solidFill>
        </p:spPr>
      </p:pic>
    </p:spTree>
    <p:extLst>
      <p:ext uri="{BB962C8B-B14F-4D97-AF65-F5344CB8AC3E}">
        <p14:creationId xmlns:p14="http://schemas.microsoft.com/office/powerpoint/2010/main" val="38567786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20700-3B21-51E3-D59E-F41291E09E9E}"/>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1E5B5845-40C0-DA7C-C40C-1A20F4C7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9B73E3AE-C76B-5B7B-490C-AA176E242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B88A804D-817A-7D54-5302-58E472427EBD}"/>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0747F3F-C713-B608-13CE-DE6D56389574}"/>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Como cristianos, estamos en una carrera de fe que requiere perseverancia, rodeados por una "nube de testigos" (los héroes de la fe del Antiguo Testamento) </a:t>
            </a:r>
          </a:p>
          <a:p>
            <a:r>
              <a:rPr lang="es-ES" b="1" dirty="0">
                <a:solidFill>
                  <a:schemeClr val="bg1"/>
                </a:solidFill>
                <a:latin typeface="Maiandra GD" panose="020E0502030308020204" pitchFamily="34" charset="0"/>
              </a:rPr>
              <a:t>Que nos animan; por lo tanto, debemos quitarnos todo lo que nos estorba (pecados y cargas) y correr con paciencia hacia la meta, manteniendo la vista fija en Jesús.</a:t>
            </a:r>
          </a:p>
          <a:p>
            <a:r>
              <a:rPr lang="es-ES" b="1" dirty="0">
                <a:solidFill>
                  <a:schemeClr val="bg1"/>
                </a:solidFill>
                <a:latin typeface="Maiandra GD" panose="020E0502030308020204" pitchFamily="34" charset="0"/>
              </a:rPr>
              <a:t>Él Salmista declara que ahora sabe tres cosas como resultado de sus aflicciones:</a:t>
            </a:r>
          </a:p>
          <a:p>
            <a:r>
              <a:rPr lang="es-ES" b="1" dirty="0">
                <a:solidFill>
                  <a:schemeClr val="bg1"/>
                </a:solidFill>
                <a:latin typeface="Maiandra GD" panose="020E0502030308020204" pitchFamily="34" charset="0"/>
              </a:rPr>
              <a:t>Todo lo que Dios dice es correcto.</a:t>
            </a:r>
          </a:p>
        </p:txBody>
      </p:sp>
      <p:pic>
        <p:nvPicPr>
          <p:cNvPr id="3" name="Imagen 2">
            <a:extLst>
              <a:ext uri="{FF2B5EF4-FFF2-40B4-BE49-F238E27FC236}">
                <a16:creationId xmlns:a16="http://schemas.microsoft.com/office/drawing/2014/main" id="{AEBAA33F-F74D-2A25-0617-EF0C2F252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26049930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8D394-7562-E287-EAE4-752077D77DA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2C33BF0D-5A1B-6272-F377-D2A312FFC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D3F02B20-1F5D-59D2-31E3-99038CD47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728E2EC6-40E5-0D3A-EBA1-C73D3D7A0100}"/>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A553F7E-A2D0-3AC2-C9EB-EE671156E536}"/>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Dios es fiel incluso en nuestras dificultades.</a:t>
            </a:r>
          </a:p>
          <a:p>
            <a:r>
              <a:rPr lang="es-ES" b="1" dirty="0">
                <a:solidFill>
                  <a:schemeClr val="bg1"/>
                </a:solidFill>
                <a:latin typeface="Maiandra GD" panose="020E0502030308020204" pitchFamily="34" charset="0"/>
              </a:rPr>
              <a:t>Él está involucrado en todo lo que nos sucede.</a:t>
            </a:r>
          </a:p>
          <a:p>
            <a:r>
              <a:rPr lang="es-ES" b="1" dirty="0">
                <a:solidFill>
                  <a:schemeClr val="bg1"/>
                </a:solidFill>
                <a:latin typeface="Maiandra GD" panose="020E0502030308020204" pitchFamily="34" charset="0"/>
              </a:rPr>
              <a:t>En tiempos difíciles, es fácil concluir: «Señor, esto debe ser un error». Pero considere cómo lo expresa Él Salmista: </a:t>
            </a:r>
          </a:p>
          <a:p>
            <a:r>
              <a:rPr lang="es-ES" b="1" dirty="0">
                <a:solidFill>
                  <a:schemeClr val="bg1"/>
                </a:solidFill>
                <a:latin typeface="Maiandra GD" panose="020E0502030308020204" pitchFamily="34" charset="0"/>
              </a:rPr>
              <a:t>«En fidelidad me has afligido». De alguna manera, ve más allá de su miseria actual, más allá del dolor de las circunstancias difíciles, y a través de la niebla de muchas preguntas sin respuesta.</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D5E2FAA8-DD52-6C3E-5C21-80932701B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3976560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57957-DB5D-CC3E-0CE3-BFFB19E3E14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4F03FE9-5DE2-412E-D312-F7DA39FDF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44ED8CF0-C10D-80B6-05D4-A32EF95DE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A362D84E-E72B-4077-64AD-4AE4E6D3B58A}"/>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3991F37-62CF-FFF0-8570-2F7C68A6F68B}"/>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Para comprender la mano de un Dios amoroso y fiel que está trabajando en, con y a través de sus problemas para cumplir sus propósitos divinos. </a:t>
            </a:r>
          </a:p>
          <a:p>
            <a:r>
              <a:rPr lang="es-ES" b="1" dirty="0">
                <a:solidFill>
                  <a:schemeClr val="bg1"/>
                </a:solidFill>
                <a:latin typeface="Maiandra GD" panose="020E0502030308020204" pitchFamily="34" charset="0"/>
              </a:rPr>
              <a:t>Tres etapas de la fe</a:t>
            </a:r>
          </a:p>
          <a:p>
            <a:r>
              <a:rPr lang="es-ES" b="1" dirty="0">
                <a:solidFill>
                  <a:schemeClr val="bg1"/>
                </a:solidFill>
                <a:latin typeface="Maiandra GD" panose="020E0502030308020204" pitchFamily="34" charset="0"/>
              </a:rPr>
              <a:t>Al llegar al final, consideremos las etapas de la fe durante la aflicción:</a:t>
            </a:r>
          </a:p>
          <a:p>
            <a:r>
              <a:rPr lang="es-ES" b="1" dirty="0">
                <a:solidFill>
                  <a:schemeClr val="bg1"/>
                </a:solidFill>
                <a:latin typeface="Maiandra GD" panose="020E0502030308020204" pitchFamily="34" charset="0"/>
              </a:rPr>
              <a:t>Primero, está la fe que obedece. «Ahora cumplo tu Palabra».</a:t>
            </a:r>
          </a:p>
          <a:p>
            <a:r>
              <a:rPr lang="es-ES" b="1" dirty="0">
                <a:solidFill>
                  <a:schemeClr val="bg1"/>
                </a:solidFill>
                <a:latin typeface="Maiandra GD" panose="020E0502030308020204" pitchFamily="34" charset="0"/>
              </a:rPr>
              <a:t>En segundo lugar, está la fe que afirma: “Bueno me es ser afligido”.</a:t>
            </a:r>
          </a:p>
        </p:txBody>
      </p:sp>
      <p:pic>
        <p:nvPicPr>
          <p:cNvPr id="3" name="Imagen 2">
            <a:extLst>
              <a:ext uri="{FF2B5EF4-FFF2-40B4-BE49-F238E27FC236}">
                <a16:creationId xmlns:a16="http://schemas.microsoft.com/office/drawing/2014/main" id="{3BC13927-9A12-49A7-0DFA-875945DE2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35673533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60DE7-9A1A-B1A4-D26A-F83EB2B84A2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B953A96-858D-EB65-D4B4-4AC947980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3DCB7688-FB26-D866-B652-640070C92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7E7BFECA-22C3-5B84-A04E-7812B8E604E6}"/>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CC281E6-D5D0-F817-77E7-85848FC98070}"/>
              </a:ext>
            </a:extLst>
          </p:cNvPr>
          <p:cNvSpPr>
            <a:spLocks noGrp="1"/>
          </p:cNvSpPr>
          <p:nvPr>
            <p:ph idx="1"/>
          </p:nvPr>
        </p:nvSpPr>
        <p:spPr>
          <a:xfrm>
            <a:off x="3353413" y="1325564"/>
            <a:ext cx="5790587" cy="5532436"/>
          </a:xfrm>
        </p:spPr>
        <p:txBody>
          <a:bodyPr>
            <a:normAutofit fontScale="92500" lnSpcReduction="20000"/>
          </a:bodyPr>
          <a:lstStyle/>
          <a:p>
            <a:r>
              <a:rPr lang="es-ES" b="1" dirty="0">
                <a:solidFill>
                  <a:schemeClr val="bg1"/>
                </a:solidFill>
                <a:latin typeface="Maiandra GD" panose="020E0502030308020204" pitchFamily="34" charset="0"/>
              </a:rPr>
              <a:t>En tercer lugar, está la fe que glorifica: “En tu fidelidad me afligiste”.</a:t>
            </a:r>
          </a:p>
          <a:p>
            <a:r>
              <a:rPr lang="es-ES" b="1" dirty="0">
                <a:solidFill>
                  <a:schemeClr val="bg1"/>
                </a:solidFill>
                <a:latin typeface="Maiandra GD" panose="020E0502030308020204" pitchFamily="34" charset="0"/>
              </a:rPr>
              <a:t>Cuando llegamos a este nivel, en realidad decimos: "No lo cambiaría si pudiera". No todos llegaremos a ese punto, y quizás no sea necesario. </a:t>
            </a:r>
          </a:p>
          <a:p>
            <a:r>
              <a:rPr lang="es-ES" b="1" dirty="0">
                <a:solidFill>
                  <a:schemeClr val="bg1"/>
                </a:solidFill>
                <a:latin typeface="Maiandra GD" panose="020E0502030308020204" pitchFamily="34" charset="0"/>
              </a:rPr>
              <a:t>La fe debe encontrar su propio nivel en cada corazón. </a:t>
            </a:r>
          </a:p>
          <a:p>
            <a:r>
              <a:rPr lang="es-ES" b="1" dirty="0">
                <a:solidFill>
                  <a:schemeClr val="bg1"/>
                </a:solidFill>
                <a:latin typeface="Maiandra GD" panose="020E0502030308020204" pitchFamily="34" charset="0"/>
              </a:rPr>
              <a:t>Pero es maravilloso mirar atrás y declarar que Dios ha demostrado tener razón en todo lo que ha hecho. </a:t>
            </a:r>
          </a:p>
          <a:p>
            <a:r>
              <a:rPr lang="es-ES" b="1" dirty="0">
                <a:solidFill>
                  <a:schemeClr val="bg1"/>
                </a:solidFill>
                <a:latin typeface="Maiandra GD" panose="020E0502030308020204" pitchFamily="34" charset="0"/>
              </a:rPr>
              <a:t>Que las cosas tenían que suceder como sucedieron y que, al final, Dios se ha glorificado incluso en nuestras pruebas más difíciles.</a:t>
            </a:r>
          </a:p>
          <a:p>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8E48A983-0DAC-9446-37DE-DFB1D7424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40926344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6CE99-02AB-8D50-1F49-48F8A5DC7AA5}"/>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20EBEF98-12E3-66C1-B5E0-5E6F14787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F34B52AA-D08B-4783-BE8A-9D4542FE9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C141D00E-03AD-0EFD-C0C1-972229970EE0}"/>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85AF67-96A1-CEFD-E59C-D369850919A7}"/>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Seamos siempre agradecidos con Dios en todo siempre.</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I Tesalonicenses.5:16-18.</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Estad siempre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gozosos;</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V.17.</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orad</a:t>
            </a:r>
            <a:r>
              <a:rPr lang="es-ES" b="1" dirty="0">
                <a:solidFill>
                  <a:schemeClr val="bg1"/>
                </a:solidFill>
                <a:latin typeface="Maiandra GD" panose="020E0502030308020204" pitchFamily="34" charset="0"/>
              </a:rPr>
              <a:t> sin cesar; </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V.18.</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66FFCC"/>
                </a:highlight>
                <a:latin typeface="Maiandra GD" panose="020E0502030308020204" pitchFamily="34" charset="0"/>
              </a:rPr>
              <a:t>dad gracias en todo,</a:t>
            </a:r>
            <a:r>
              <a:rPr lang="es-ES" b="1" dirty="0">
                <a:solidFill>
                  <a:schemeClr val="bg1"/>
                </a:solidFill>
                <a:latin typeface="Maiandra GD" panose="020E0502030308020204" pitchFamily="34" charset="0"/>
              </a:rPr>
              <a:t> porque esta es la voluntad de Dios para vosotros en Cristo Jesús.</a:t>
            </a:r>
          </a:p>
          <a:p>
            <a:r>
              <a:rPr lang="es-ES" b="1" dirty="0">
                <a:solidFill>
                  <a:schemeClr val="bg1"/>
                </a:solidFill>
                <a:latin typeface="Maiandra GD" panose="020E0502030308020204" pitchFamily="34" charset="0"/>
              </a:rPr>
              <a:t>Aquí hay tres cosas que nos ayudaran siempre.</a:t>
            </a:r>
          </a:p>
        </p:txBody>
      </p:sp>
      <p:pic>
        <p:nvPicPr>
          <p:cNvPr id="3" name="Imagen 2">
            <a:extLst>
              <a:ext uri="{FF2B5EF4-FFF2-40B4-BE49-F238E27FC236}">
                <a16:creationId xmlns:a16="http://schemas.microsoft.com/office/drawing/2014/main" id="{46E25CA7-BF4A-0201-30A9-FE38A3625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27605996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692CE-6231-459B-019E-5BC68E5B061E}"/>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51DEA5D7-A4D6-EA50-6544-7953B88C2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B8AD6CA3-23F0-A17D-F47D-04CA1001F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E6F83AA1-A36C-D00E-7919-F8A658EEFBD9}"/>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921DB661-3C5F-BD9B-CD50-5F3A7F8930FF}"/>
              </a:ext>
            </a:extLst>
          </p:cNvPr>
          <p:cNvSpPr>
            <a:spLocks noGrp="1"/>
          </p:cNvSpPr>
          <p:nvPr>
            <p:ph idx="1"/>
          </p:nvPr>
        </p:nvSpPr>
        <p:spPr>
          <a:xfrm>
            <a:off x="3353413" y="1325564"/>
            <a:ext cx="5790587" cy="5532436"/>
          </a:xfrm>
        </p:spPr>
        <p:txBody>
          <a:bodyPr/>
          <a:lstStyle/>
          <a:p>
            <a:r>
              <a:rPr lang="es-NI" b="1" dirty="0">
                <a:solidFill>
                  <a:schemeClr val="bg1"/>
                </a:solidFill>
                <a:latin typeface="Maiandra GD" panose="020E0502030308020204" pitchFamily="34" charset="0"/>
              </a:rPr>
              <a:t>Estar gozoso.</a:t>
            </a:r>
          </a:p>
          <a:p>
            <a:r>
              <a:rPr lang="es-NI" b="1" dirty="0">
                <a:solidFill>
                  <a:schemeClr val="bg1"/>
                </a:solidFill>
                <a:latin typeface="Maiandra GD" panose="020E0502030308020204" pitchFamily="34" charset="0"/>
              </a:rPr>
              <a:t>Orar siempre.</a:t>
            </a:r>
          </a:p>
          <a:p>
            <a:r>
              <a:rPr lang="es-ES" b="1" dirty="0">
                <a:solidFill>
                  <a:schemeClr val="bg1"/>
                </a:solidFill>
                <a:latin typeface="Maiandra GD" panose="020E0502030308020204" pitchFamily="34" charset="0"/>
              </a:rPr>
              <a:t>Dar gracias siempre.</a:t>
            </a:r>
          </a:p>
          <a:p>
            <a:r>
              <a:rPr lang="es-ES" b="1" dirty="0">
                <a:solidFill>
                  <a:schemeClr val="bg1"/>
                </a:solidFill>
                <a:latin typeface="Maiandra GD" panose="020E0502030308020204" pitchFamily="34" charset="0"/>
              </a:rPr>
              <a:t>Confiemos siempre en Jesús.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Juan.16:33.</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Estas cosas os he hablado para que en mí tengáis paz. En el mundo tenéis tribulación; </a:t>
            </a: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pero confiad, yo he vencido al mundo.</a:t>
            </a:r>
          </a:p>
          <a:p>
            <a:r>
              <a:rPr lang="es-ES" b="1" dirty="0">
                <a:solidFill>
                  <a:schemeClr val="bg1"/>
                </a:solidFill>
                <a:latin typeface="Maiandra GD" panose="020E0502030308020204" pitchFamily="34" charset="0"/>
              </a:rPr>
              <a:t>Aunque los cristianos enfrentarán tribulaciones y problemas en el mundo.</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8B03CE2B-D6E6-2195-0509-59ED554C3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26825147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09D65-1E97-5AFD-781B-15D84C922B2C}"/>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967D9FD1-51EB-20EB-1ABB-5D9A960B3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A7AE580B-3220-60EC-9132-C5399B16A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EB2B0C50-1CA0-4E77-B027-3E30594AC5EE}"/>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9FBB2BE-5756-8185-CE80-76AB41C206E4}"/>
              </a:ext>
            </a:extLst>
          </p:cNvPr>
          <p:cNvSpPr>
            <a:spLocks noGrp="1"/>
          </p:cNvSpPr>
          <p:nvPr>
            <p:ph idx="1"/>
          </p:nvPr>
        </p:nvSpPr>
        <p:spPr>
          <a:xfrm>
            <a:off x="3353413" y="1325564"/>
            <a:ext cx="5790587" cy="5532436"/>
          </a:xfrm>
        </p:spPr>
        <p:txBody>
          <a:bodyPr/>
          <a:lstStyle/>
          <a:p>
            <a:r>
              <a:rPr lang="es-ES" b="1" dirty="0">
                <a:solidFill>
                  <a:schemeClr val="bg1"/>
                </a:solidFill>
                <a:latin typeface="Maiandra GD" panose="020E0502030308020204" pitchFamily="34" charset="0"/>
              </a:rPr>
              <a:t>Debemos tener ánimo porque Jesús ya ha vencido al mundo, ofreciendo una paz profunda y duradera que trasciende las dificultades, invitándonos a confiar en su victoria y a vivir en esa paz a pesar de las aflicciones. </a:t>
            </a:r>
          </a:p>
          <a:p>
            <a:r>
              <a:rPr lang="es-ES" b="1" dirty="0">
                <a:solidFill>
                  <a:schemeClr val="bg1"/>
                </a:solidFill>
                <a:latin typeface="Maiandra GD" panose="020E0502030308020204" pitchFamily="34" charset="0"/>
              </a:rPr>
              <a:t>Es un mensaje de esperanza y fortaleza en medio de las pruebas, basado en la victoria de Jesús sobre la muerte y el mal.</a:t>
            </a:r>
          </a:p>
          <a:p>
            <a:r>
              <a:rPr lang="es-ES" b="1" dirty="0">
                <a:solidFill>
                  <a:schemeClr val="bg1"/>
                </a:solidFill>
                <a:latin typeface="Maiandra GD" panose="020E0502030308020204" pitchFamily="34" charset="0"/>
              </a:rPr>
              <a:t>Y recordemos que después de las tribulaciones viene el premio.</a:t>
            </a:r>
          </a:p>
        </p:txBody>
      </p:sp>
      <p:pic>
        <p:nvPicPr>
          <p:cNvPr id="3" name="Imagen 2">
            <a:extLst>
              <a:ext uri="{FF2B5EF4-FFF2-40B4-BE49-F238E27FC236}">
                <a16:creationId xmlns:a16="http://schemas.microsoft.com/office/drawing/2014/main" id="{31165451-A292-BF69-3D2B-AE5451AD1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12144464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5BD7C-CAF4-923F-7075-BE969693763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D6763DF-13F8-25BF-B1DD-CC9DDB4D9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112B2127-8B0C-416E-F061-8745B6840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7C89059C-3DD8-E79D-2915-92149885BB5E}"/>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A062B92E-3D89-4F85-3F19-10259695384F}"/>
              </a:ext>
            </a:extLst>
          </p:cNvPr>
          <p:cNvSpPr>
            <a:spLocks noGrp="1"/>
          </p:cNvSpPr>
          <p:nvPr>
            <p:ph idx="1"/>
          </p:nvPr>
        </p:nvSpPr>
        <p:spPr>
          <a:xfrm>
            <a:off x="3353413" y="1325564"/>
            <a:ext cx="5790587" cy="5532436"/>
          </a:xfrm>
        </p:spPr>
        <p:txBody>
          <a:bodyPr/>
          <a:lstStyle/>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Santiago.1:12.</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9900CC"/>
                </a:highlight>
                <a:latin typeface="Maiandra GD" panose="020E0502030308020204" pitchFamily="34" charset="0"/>
              </a:rPr>
              <a:t>Bienaventurado el hombre que persevera bajo la prueba,</a:t>
            </a:r>
            <a:r>
              <a:rPr lang="es-ES" b="1" dirty="0">
                <a:solidFill>
                  <a:schemeClr val="bg1"/>
                </a:solidFill>
                <a:latin typeface="Maiandra GD" panose="020E0502030308020204" pitchFamily="34" charset="0"/>
              </a:rPr>
              <a:t> porque una vez que ha sido aprobado, recibirá la corona de la vida que el Señor ha prometido a los que le aman.</a:t>
            </a:r>
          </a:p>
          <a:p>
            <a:r>
              <a:rPr lang="es-ES" b="1" dirty="0">
                <a:solidFill>
                  <a:schemeClr val="bg1"/>
                </a:solidFill>
                <a:latin typeface="Maiandra GD" panose="020E0502030308020204" pitchFamily="34" charset="0"/>
              </a:rPr>
              <a:t>Él cristiano que soporta las pruebas y tentaciones con fe y perseverancia, siendo permitidas por Dios.</a:t>
            </a:r>
          </a:p>
          <a:p>
            <a:r>
              <a:rPr lang="es-ES" b="1" dirty="0">
                <a:solidFill>
                  <a:schemeClr val="bg1"/>
                </a:solidFill>
                <a:latin typeface="Maiandra GD" panose="020E0502030308020204" pitchFamily="34" charset="0"/>
              </a:rPr>
              <a:t>Será bendecida con la "corona de vida"</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CB7D790B-21D7-4FA1-248B-32F8A2EB5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2256338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1AF02-165D-FD63-3C6D-F6CF73D6B80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23234B7-7BF1-F677-CE59-45CCBC57D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ABB40057-588C-3D69-DBD2-8AE0E762C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84798E45-33E9-EA2F-8FF7-C84FED3C67A9}"/>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82966F6-3AFF-B700-B96F-7BB1B1BFDFE1}"/>
              </a:ext>
            </a:extLst>
          </p:cNvPr>
          <p:cNvSpPr>
            <a:spLocks noGrp="1"/>
          </p:cNvSpPr>
          <p:nvPr>
            <p:ph idx="1"/>
          </p:nvPr>
        </p:nvSpPr>
        <p:spPr>
          <a:xfrm>
            <a:off x="3353413" y="1325564"/>
            <a:ext cx="5790587" cy="5532436"/>
          </a:xfrm>
        </p:spPr>
        <p:txBody>
          <a:bodyPr/>
          <a:lstStyle/>
          <a:p>
            <a:r>
              <a:rPr lang="es-ES" b="1" dirty="0">
                <a:solidFill>
                  <a:schemeClr val="bg1"/>
                </a:solidFill>
                <a:latin typeface="Maiandra GD" panose="020E0502030308020204" pitchFamily="34" charset="0"/>
              </a:rPr>
              <a:t>Una recompensa de Dios que puede significar bendiciones en esta vida, y la vida eterna.</a:t>
            </a:r>
          </a:p>
          <a:p>
            <a:r>
              <a:rPr lang="es-ES" b="1" dirty="0">
                <a:solidFill>
                  <a:schemeClr val="bg1"/>
                </a:solidFill>
                <a:latin typeface="Maiandra GD" panose="020E0502030308020204" pitchFamily="34" charset="0"/>
              </a:rPr>
              <a:t>O plenitud espiritual.</a:t>
            </a:r>
          </a:p>
          <a:p>
            <a:r>
              <a:rPr lang="es-ES" b="1" dirty="0">
                <a:solidFill>
                  <a:schemeClr val="bg1"/>
                </a:solidFill>
                <a:latin typeface="Maiandra GD" panose="020E0502030308020204" pitchFamily="34" charset="0"/>
              </a:rPr>
              <a:t>Especialmente para aquellos que aman a Dios y resisten la tentación de pecar. </a:t>
            </a:r>
          </a:p>
          <a:p>
            <a:r>
              <a:rPr lang="es-ES" b="1" dirty="0">
                <a:solidFill>
                  <a:schemeClr val="bg1"/>
                </a:solidFill>
                <a:latin typeface="Maiandra GD" panose="020E0502030308020204" pitchFamily="34" charset="0"/>
              </a:rPr>
              <a:t>Este versículo enfatiza que las dificultades purifican y fortalecen la fe, produciendo un carácter aprobado por Dios.</a:t>
            </a:r>
          </a:p>
          <a:p>
            <a:r>
              <a:rPr lang="es-ES" b="1" dirty="0">
                <a:solidFill>
                  <a:schemeClr val="bg1"/>
                </a:solidFill>
                <a:latin typeface="Maiandra GD" panose="020E0502030308020204" pitchFamily="34" charset="0"/>
              </a:rPr>
              <a:t>Por eso seamos fieles siempre.</a:t>
            </a:r>
          </a:p>
        </p:txBody>
      </p:sp>
      <p:pic>
        <p:nvPicPr>
          <p:cNvPr id="3" name="Imagen 2">
            <a:extLst>
              <a:ext uri="{FF2B5EF4-FFF2-40B4-BE49-F238E27FC236}">
                <a16:creationId xmlns:a16="http://schemas.microsoft.com/office/drawing/2014/main" id="{DE873991-F2D2-FD10-4D47-1012442FB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20860517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09A11-20CE-AE0A-A637-F40E13EB6B3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298C5318-82AB-B3A1-A3CF-FC10ED99D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DC4FC2F8-8BD5-658C-24A7-0D2F4E624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A80C7963-469C-E966-3B81-2032CE561121}"/>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E1313CD4-4F6B-047C-1DD2-9CD9089E78D3}"/>
              </a:ext>
            </a:extLst>
          </p:cNvPr>
          <p:cNvSpPr>
            <a:spLocks noGrp="1"/>
          </p:cNvSpPr>
          <p:nvPr>
            <p:ph idx="1"/>
          </p:nvPr>
        </p:nvSpPr>
        <p:spPr>
          <a:xfrm>
            <a:off x="3353413" y="1325564"/>
            <a:ext cx="5790587" cy="5532436"/>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Apocalipsis.2:10.</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'No temas lo que estás por sufrir. He aquí, el diablo echará a algunos de vosotros en la cárcel para que seáis probados, y tendréis tribulación por diez días. </a:t>
            </a: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Sé fiel hasta la muerte, y yo te daré la corona de la vida.</a:t>
            </a:r>
          </a:p>
          <a:p>
            <a:r>
              <a:rPr lang="es-ES" b="1" dirty="0">
                <a:solidFill>
                  <a:schemeClr val="bg1"/>
                </a:solidFill>
                <a:latin typeface="Maiandra GD" panose="020E0502030308020204" pitchFamily="34" charset="0"/>
              </a:rPr>
              <a:t>Esperemos siempre en Dios.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Salmos.27:14.</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CC66FF"/>
                </a:highlight>
                <a:latin typeface="Maiandra GD" panose="020E0502030308020204" pitchFamily="34" charset="0"/>
              </a:rPr>
              <a:t>Espera al SEÑOR; esfuérzate</a:t>
            </a:r>
            <a:r>
              <a:rPr lang="es-ES" b="1" dirty="0">
                <a:solidFill>
                  <a:schemeClr val="bg1"/>
                </a:solidFill>
                <a:latin typeface="Maiandra GD" panose="020E0502030308020204" pitchFamily="34" charset="0"/>
              </a:rPr>
              <a:t> y aliéntese tu corazón. Sí, espera al SEÑOR.</a:t>
            </a:r>
          </a:p>
          <a:p>
            <a:r>
              <a:rPr lang="es-ES" b="1" dirty="0">
                <a:solidFill>
                  <a:schemeClr val="bg1"/>
                </a:solidFill>
                <a:latin typeface="Maiandra GD" panose="020E0502030308020204" pitchFamily="34" charset="0"/>
              </a:rPr>
              <a:t>Confiados en Él.</a:t>
            </a:r>
          </a:p>
        </p:txBody>
      </p:sp>
      <p:pic>
        <p:nvPicPr>
          <p:cNvPr id="3" name="Imagen 2">
            <a:extLst>
              <a:ext uri="{FF2B5EF4-FFF2-40B4-BE49-F238E27FC236}">
                <a16:creationId xmlns:a16="http://schemas.microsoft.com/office/drawing/2014/main" id="{2D81637B-59C4-C2D5-3432-2C8439282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3820647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9C7AE-FD63-7DA3-1BEC-A56B0EB7F651}"/>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97655C85-2059-B66D-211E-34C94E547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B694995B-7480-C48D-BD95-42963540E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EAF80AE9-5E98-C82C-6954-45ABAD0BE218}"/>
              </a:ext>
            </a:extLst>
          </p:cNvPr>
          <p:cNvSpPr>
            <a:spLocks noGrp="1"/>
          </p:cNvSpPr>
          <p:nvPr>
            <p:ph type="title"/>
          </p:nvPr>
        </p:nvSpPr>
        <p:spPr>
          <a:xfrm>
            <a:off x="0" y="0"/>
            <a:ext cx="9144000" cy="1325563"/>
          </a:xfrm>
        </p:spPr>
        <p:txBody>
          <a:bodyPr>
            <a:normAutofit fontScale="90000"/>
          </a:bodyPr>
          <a:lstStyle/>
          <a:p>
            <a:pPr algn="ctr"/>
            <a:br>
              <a:rPr lang="es-ES" sz="4800" b="1" u="sng" dirty="0">
                <a:solidFill>
                  <a:schemeClr val="bg1"/>
                </a:solidFill>
                <a:effectLst>
                  <a:outerShdw blurRad="38100" dist="38100" dir="2700000" algn="tl">
                    <a:srgbClr val="000000">
                      <a:alpha val="43137"/>
                    </a:srgbClr>
                  </a:outerShdw>
                </a:effectLst>
                <a:latin typeface="Maiandra GD" panose="020E0502030308020204" pitchFamily="34" charset="0"/>
              </a:rPr>
            </a:br>
            <a:r>
              <a:rPr lang="es-ES" sz="8900" b="1" u="sng" dirty="0">
                <a:effectLst>
                  <a:outerShdw blurRad="38100" dist="38100" dir="2700000" algn="tl">
                    <a:srgbClr val="000000">
                      <a:alpha val="43137"/>
                    </a:srgbClr>
                  </a:outerShdw>
                </a:effectLst>
                <a:latin typeface="Maiandra GD" panose="020E0502030308020204" pitchFamily="34" charset="0"/>
              </a:rPr>
              <a:t>INTRODUCCIÒN:</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E9B76AFC-B85A-A89D-14B2-9D110E82A21B}"/>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para que la prueba de vuestra fe, más preciosa que el oro que perece,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aunque probado por fuego,</a:t>
            </a:r>
            <a:r>
              <a:rPr lang="es-ES" b="1" dirty="0">
                <a:solidFill>
                  <a:schemeClr val="bg1"/>
                </a:solidFill>
                <a:latin typeface="Maiandra GD" panose="020E0502030308020204" pitchFamily="34" charset="0"/>
              </a:rPr>
              <a:t> sea hallada que resulta en alabanza, gloria y honor en la revelación de Jesucristo;</a:t>
            </a:r>
          </a:p>
          <a:p>
            <a:r>
              <a:rPr lang="es-ES" b="1" dirty="0">
                <a:solidFill>
                  <a:schemeClr val="bg1"/>
                </a:solidFill>
                <a:latin typeface="Maiandra GD" panose="020E0502030308020204" pitchFamily="34" charset="0"/>
              </a:rPr>
              <a:t>Nos habla de que las pruebas de la vida son para demostrar la autenticidad y el valor de la fe, comparándola con el oro que se purifica en el fuego; aunque sean momentáneas, estas pruebas hacen que la fe sea mucho más valiosa y digna de alabanza, gloria y honor en la venida de Cristo.</a:t>
            </a:r>
          </a:p>
        </p:txBody>
      </p:sp>
      <p:pic>
        <p:nvPicPr>
          <p:cNvPr id="13" name="Imagen 12">
            <a:extLst>
              <a:ext uri="{FF2B5EF4-FFF2-40B4-BE49-F238E27FC236}">
                <a16:creationId xmlns:a16="http://schemas.microsoft.com/office/drawing/2014/main" id="{A8B89FC3-3BE8-E58A-AD84-3ECEFC79E5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2" y="1325562"/>
            <a:ext cx="3333749" cy="5532436"/>
          </a:xfrm>
          <a:prstGeom prst="rect">
            <a:avLst/>
          </a:prstGeom>
          <a:solidFill>
            <a:srgbClr val="66FFCC"/>
          </a:solidFill>
        </p:spPr>
      </p:pic>
    </p:spTree>
    <p:extLst>
      <p:ext uri="{BB962C8B-B14F-4D97-AF65-F5344CB8AC3E}">
        <p14:creationId xmlns:p14="http://schemas.microsoft.com/office/powerpoint/2010/main" val="31273126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48549-3E1C-9F19-299A-CC1A3E3F09A0}"/>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EBF8866-83F3-EBD9-8852-28EB4FC5D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5E894DD5-2AA8-F4AC-57D7-200ADA7BD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35A08359-DF2A-70F1-26AE-975BB05B3B0C}"/>
              </a:ext>
            </a:extLst>
          </p:cNvPr>
          <p:cNvSpPr>
            <a:spLocks noGrp="1"/>
          </p:cNvSpPr>
          <p:nvPr>
            <p:ph type="title"/>
          </p:nvPr>
        </p:nvSpPr>
        <p:spPr>
          <a:xfrm>
            <a:off x="0" y="0"/>
            <a:ext cx="9144000"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DEBEMOS CONFIAR EN LOS JUICIOS JUSTOS DE DIOS. SALMOS.119:75.</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BE12D47-69CF-C57A-91E9-5DD68E1C5B79}"/>
              </a:ext>
            </a:extLst>
          </p:cNvPr>
          <p:cNvSpPr>
            <a:spLocks noGrp="1"/>
          </p:cNvSpPr>
          <p:nvPr>
            <p:ph idx="1"/>
          </p:nvPr>
        </p:nvSpPr>
        <p:spPr>
          <a:xfrm>
            <a:off x="3353413" y="1325564"/>
            <a:ext cx="5790587" cy="5532436"/>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Salmos.37:7.</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Confía callado en el SEÑOR y espérale con paciencia;</a:t>
            </a:r>
            <a:r>
              <a:rPr lang="es-ES" b="1" dirty="0">
                <a:solidFill>
                  <a:schemeClr val="bg1"/>
                </a:solidFill>
                <a:latin typeface="Maiandra GD" panose="020E0502030308020204" pitchFamily="34" charset="0"/>
              </a:rPr>
              <a:t> no te irrites a causa del que prospera en su camino, por el hombre que lleva a cabo sus intrigas.</a:t>
            </a:r>
          </a:p>
          <a:p>
            <a:r>
              <a:rPr lang="es-ES" b="1" dirty="0">
                <a:solidFill>
                  <a:schemeClr val="bg1"/>
                </a:solidFill>
                <a:latin typeface="Maiandra GD" panose="020E0502030308020204" pitchFamily="34" charset="0"/>
              </a:rPr>
              <a:t>Sin abatirnos, preocuparnos.</a:t>
            </a:r>
          </a:p>
          <a:p>
            <a:pPr algn="ctr"/>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Salmos.42:11.</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¿Por qué te abates, alma mía, y por qué te turbas dentro de mí?</a:t>
            </a:r>
            <a:r>
              <a:rPr lang="es-ES" b="1" dirty="0">
                <a:solidFill>
                  <a:schemeClr val="bg1"/>
                </a:solidFill>
                <a:latin typeface="Maiandra GD" panose="020E0502030308020204" pitchFamily="34" charset="0"/>
              </a:rPr>
              <a:t> Espera en Dios, pues he de alabarle otra vez. ¡Él es la salvación de mi ser, y mi Dios!</a:t>
            </a:r>
          </a:p>
          <a:p>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5C9234DF-20FF-2341-6B9E-E1FDDF3A9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2"/>
            <a:ext cx="3353413" cy="5532436"/>
          </a:xfrm>
          <a:prstGeom prst="rect">
            <a:avLst/>
          </a:prstGeom>
        </p:spPr>
      </p:pic>
    </p:spTree>
    <p:extLst>
      <p:ext uri="{BB962C8B-B14F-4D97-AF65-F5344CB8AC3E}">
        <p14:creationId xmlns:p14="http://schemas.microsoft.com/office/powerpoint/2010/main" val="2488119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2E414-F805-42E3-7855-2C0F2482549D}"/>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3D541AD-48A2-DF6D-46F5-6550E6D3F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D588D381-9D81-F93F-890B-C1D1DF8CE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D440E9EC-7EEC-A4A7-CAE5-807AECB10468}"/>
              </a:ext>
            </a:extLst>
          </p:cNvPr>
          <p:cNvSpPr>
            <a:spLocks noGrp="1"/>
          </p:cNvSpPr>
          <p:nvPr>
            <p:ph type="title"/>
          </p:nvPr>
        </p:nvSpPr>
        <p:spPr>
          <a:xfrm>
            <a:off x="0" y="132735"/>
            <a:ext cx="9144000" cy="1192828"/>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sz="9800" b="1" u="sng" dirty="0">
                <a:effectLst>
                  <a:outerShdw blurRad="38100" dist="38100" dir="2700000" algn="tl">
                    <a:srgbClr val="000000">
                      <a:alpha val="43137"/>
                    </a:srgbClr>
                  </a:outerShdw>
                </a:effectLst>
                <a:latin typeface="Maiandra GD" panose="020E0502030308020204" pitchFamily="34" charset="0"/>
              </a:rPr>
              <a:t>CONCLUSIÒN:</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6EA121AD-BDC9-C51F-9B45-93FCEE64193A}"/>
              </a:ext>
            </a:extLst>
          </p:cNvPr>
          <p:cNvSpPr>
            <a:spLocks noGrp="1"/>
          </p:cNvSpPr>
          <p:nvPr>
            <p:ph idx="1"/>
          </p:nvPr>
        </p:nvSpPr>
        <p:spPr>
          <a:xfrm>
            <a:off x="3353413" y="1325564"/>
            <a:ext cx="5790587" cy="5532436"/>
          </a:xfrm>
        </p:spPr>
        <p:txBody>
          <a:bodyPr>
            <a:normAutofit fontScale="92500"/>
          </a:bodyPr>
          <a:lstStyle/>
          <a:p>
            <a:r>
              <a:rPr lang="es-ES" b="1" dirty="0">
                <a:solidFill>
                  <a:schemeClr val="bg1"/>
                </a:solidFill>
                <a:latin typeface="Maiandra GD" panose="020E0502030308020204" pitchFamily="34" charset="0"/>
              </a:rPr>
              <a:t>Empaparnos en la Palabra de Dios.</a:t>
            </a:r>
          </a:p>
          <a:p>
            <a:r>
              <a:rPr lang="es-ES" b="1" dirty="0">
                <a:solidFill>
                  <a:schemeClr val="bg1"/>
                </a:solidFill>
                <a:latin typeface="Maiandra GD" panose="020E0502030308020204" pitchFamily="34" charset="0"/>
              </a:rPr>
              <a:t>Todo en el Salmo 119 lleva a esta conclusión. Cuando sientas la tentación de huir de la Palabra, ¡corre mejor hacia ella! </a:t>
            </a:r>
          </a:p>
          <a:p>
            <a:r>
              <a:rPr lang="es-ES" b="1" dirty="0">
                <a:solidFill>
                  <a:schemeClr val="bg1"/>
                </a:solidFill>
                <a:latin typeface="Maiandra GD" panose="020E0502030308020204" pitchFamily="34" charset="0"/>
              </a:rPr>
              <a:t>Sumérgete en la Biblia. Léela más, no menos. Deja que tus problemas te lleven a profundizar en la Palabra de Dios. </a:t>
            </a:r>
          </a:p>
          <a:p>
            <a:r>
              <a:rPr lang="es-ES" b="1" dirty="0">
                <a:solidFill>
                  <a:schemeClr val="bg1"/>
                </a:solidFill>
                <a:latin typeface="Maiandra GD" panose="020E0502030308020204" pitchFamily="34" charset="0"/>
              </a:rPr>
              <a:t>Si no puedes leer un libro completo, lee un capítulo. </a:t>
            </a:r>
          </a:p>
          <a:p>
            <a:r>
              <a:rPr lang="es-ES" b="1" dirty="0">
                <a:solidFill>
                  <a:schemeClr val="bg1"/>
                </a:solidFill>
                <a:latin typeface="Maiandra GD" panose="020E0502030308020204" pitchFamily="34" charset="0"/>
              </a:rPr>
              <a:t>Si no un capítulo, entonces solo unos pocos versículos. O solo un versículo. </a:t>
            </a:r>
          </a:p>
        </p:txBody>
      </p:sp>
      <p:pic>
        <p:nvPicPr>
          <p:cNvPr id="11" name="Imagen 10">
            <a:extLst>
              <a:ext uri="{FF2B5EF4-FFF2-40B4-BE49-F238E27FC236}">
                <a16:creationId xmlns:a16="http://schemas.microsoft.com/office/drawing/2014/main" id="{4C3FA9A4-3925-550D-B420-4B6EE3F2B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3" y="1325562"/>
            <a:ext cx="3333750" cy="5399703"/>
          </a:xfrm>
          <a:prstGeom prst="rect">
            <a:avLst/>
          </a:prstGeom>
        </p:spPr>
      </p:pic>
    </p:spTree>
    <p:extLst>
      <p:ext uri="{BB962C8B-B14F-4D97-AF65-F5344CB8AC3E}">
        <p14:creationId xmlns:p14="http://schemas.microsoft.com/office/powerpoint/2010/main" val="37126410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1995E-D136-3084-F04D-6BF1A9554ED4}"/>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55D22713-733B-2317-4D9D-24AC41AA4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A70AD411-EE8F-BD56-CF3A-94335C589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8D9B92E7-7C41-2F91-E6C2-1D814A8B8A0A}"/>
              </a:ext>
            </a:extLst>
          </p:cNvPr>
          <p:cNvSpPr>
            <a:spLocks noGrp="1"/>
          </p:cNvSpPr>
          <p:nvPr>
            <p:ph type="title"/>
          </p:nvPr>
        </p:nvSpPr>
        <p:spPr>
          <a:xfrm>
            <a:off x="0" y="132735"/>
            <a:ext cx="9144000" cy="1192828"/>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sz="9800" b="1" u="sng" dirty="0">
                <a:effectLst>
                  <a:outerShdw blurRad="38100" dist="38100" dir="2700000" algn="tl">
                    <a:srgbClr val="000000">
                      <a:alpha val="43137"/>
                    </a:srgbClr>
                  </a:outerShdw>
                </a:effectLst>
                <a:latin typeface="Maiandra GD" panose="020E0502030308020204" pitchFamily="34" charset="0"/>
              </a:rPr>
              <a:t>CONCLUSIÒN:</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0B06BFEC-5ACA-4E56-BAB8-14B63E72763A}"/>
              </a:ext>
            </a:extLst>
          </p:cNvPr>
          <p:cNvSpPr>
            <a:spLocks noGrp="1"/>
          </p:cNvSpPr>
          <p:nvPr>
            <p:ph idx="1"/>
          </p:nvPr>
        </p:nvSpPr>
        <p:spPr>
          <a:xfrm>
            <a:off x="3353413" y="1325564"/>
            <a:ext cx="5790587" cy="5532436"/>
          </a:xfrm>
        </p:spPr>
        <p:txBody>
          <a:bodyPr>
            <a:normAutofit lnSpcReduction="10000"/>
          </a:bodyPr>
          <a:lstStyle/>
          <a:p>
            <a:r>
              <a:rPr lang="es-ES" b="1" dirty="0">
                <a:solidFill>
                  <a:schemeClr val="bg1"/>
                </a:solidFill>
                <a:latin typeface="Maiandra GD" panose="020E0502030308020204" pitchFamily="34" charset="0"/>
              </a:rPr>
              <a:t>Léelo. Ora por él. Aférrate a él. Recita las promesas de Dios. Deja que su Palabra sea el fundamento de tus oraciones. </a:t>
            </a:r>
          </a:p>
          <a:p>
            <a:r>
              <a:rPr lang="es-ES" b="1" dirty="0">
                <a:solidFill>
                  <a:schemeClr val="bg1"/>
                </a:solidFill>
                <a:latin typeface="Maiandra GD" panose="020E0502030308020204" pitchFamily="34" charset="0"/>
              </a:rPr>
              <a:t>Decídete a obedecer la Palabra sin importar lo que te suceda a ti o a tu alrededor. </a:t>
            </a:r>
          </a:p>
          <a:p>
            <a:r>
              <a:rPr lang="es-ES" b="1" dirty="0">
                <a:solidFill>
                  <a:schemeClr val="bg1"/>
                </a:solidFill>
                <a:latin typeface="Maiandra GD" panose="020E0502030308020204" pitchFamily="34" charset="0"/>
              </a:rPr>
              <a:t>Si lo haces, saldrás de tus problemas con una fe mucho más fuerte que antes de que comenzaran.</a:t>
            </a:r>
          </a:p>
          <a:p>
            <a:r>
              <a:rPr lang="es-ES" b="1" dirty="0">
                <a:solidFill>
                  <a:schemeClr val="bg1"/>
                </a:solidFill>
                <a:latin typeface="Maiandra GD" panose="020E0502030308020204" pitchFamily="34" charset="0"/>
              </a:rPr>
              <a:t>A veces nos enfrentaremos a situaciones sin explicación terrenal. </a:t>
            </a:r>
            <a:endParaRPr lang="es-NI" b="1" dirty="0">
              <a:solidFill>
                <a:schemeClr val="bg1"/>
              </a:solidFill>
              <a:latin typeface="Maiandra GD" panose="020E0502030308020204" pitchFamily="34" charset="0"/>
            </a:endParaRPr>
          </a:p>
        </p:txBody>
      </p:sp>
      <p:pic>
        <p:nvPicPr>
          <p:cNvPr id="11" name="Imagen 10">
            <a:extLst>
              <a:ext uri="{FF2B5EF4-FFF2-40B4-BE49-F238E27FC236}">
                <a16:creationId xmlns:a16="http://schemas.microsoft.com/office/drawing/2014/main" id="{21920228-5FB8-131E-AB56-E85B0DB258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3" y="1325562"/>
            <a:ext cx="3333750" cy="5399703"/>
          </a:xfrm>
          <a:prstGeom prst="rect">
            <a:avLst/>
          </a:prstGeom>
        </p:spPr>
      </p:pic>
    </p:spTree>
    <p:extLst>
      <p:ext uri="{BB962C8B-B14F-4D97-AF65-F5344CB8AC3E}">
        <p14:creationId xmlns:p14="http://schemas.microsoft.com/office/powerpoint/2010/main" val="10655694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13462-2049-BD8F-C56F-B56F7C73661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F3A37AB-9F3D-264E-741A-D7A1A1A97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 name="Imagen 8">
            <a:extLst>
              <a:ext uri="{FF2B5EF4-FFF2-40B4-BE49-F238E27FC236}">
                <a16:creationId xmlns:a16="http://schemas.microsoft.com/office/drawing/2014/main" id="{1DA143AF-C2F7-0BD3-802F-9A98A2297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 y="0"/>
            <a:ext cx="9124336" cy="1325562"/>
          </a:xfrm>
          <a:prstGeom prst="rect">
            <a:avLst/>
          </a:prstGeom>
        </p:spPr>
      </p:pic>
      <p:sp>
        <p:nvSpPr>
          <p:cNvPr id="4" name="Título 3">
            <a:extLst>
              <a:ext uri="{FF2B5EF4-FFF2-40B4-BE49-F238E27FC236}">
                <a16:creationId xmlns:a16="http://schemas.microsoft.com/office/drawing/2014/main" id="{94FD7D01-6308-1376-D5D6-0A8E3A147D0E}"/>
              </a:ext>
            </a:extLst>
          </p:cNvPr>
          <p:cNvSpPr>
            <a:spLocks noGrp="1"/>
          </p:cNvSpPr>
          <p:nvPr>
            <p:ph type="title"/>
          </p:nvPr>
        </p:nvSpPr>
        <p:spPr>
          <a:xfrm>
            <a:off x="0" y="132735"/>
            <a:ext cx="9144000" cy="1192828"/>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sz="9800" b="1" u="sng" dirty="0">
                <a:effectLst>
                  <a:outerShdw blurRad="38100" dist="38100" dir="2700000" algn="tl">
                    <a:srgbClr val="000000">
                      <a:alpha val="43137"/>
                    </a:srgbClr>
                  </a:outerShdw>
                </a:effectLst>
                <a:latin typeface="Maiandra GD" panose="020E0502030308020204" pitchFamily="34" charset="0"/>
              </a:rPr>
              <a:t>CONCLUSIÒN:</a:t>
            </a:r>
            <a:br>
              <a:rPr lang="es-ES" sz="4800" b="1" u="sng" dirty="0">
                <a:effectLst>
                  <a:outerShdw blurRad="38100" dist="38100" dir="2700000" algn="tl">
                    <a:srgbClr val="000000">
                      <a:alpha val="43137"/>
                    </a:srgbClr>
                  </a:outerShdw>
                </a:effectLst>
                <a:latin typeface="Maiandra GD" panose="020E0502030308020204" pitchFamily="34" charset="0"/>
              </a:rPr>
            </a:b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8BDF19E-27B9-15AF-855F-2FC89732733C}"/>
              </a:ext>
            </a:extLst>
          </p:cNvPr>
          <p:cNvSpPr>
            <a:spLocks noGrp="1"/>
          </p:cNvSpPr>
          <p:nvPr>
            <p:ph idx="1"/>
          </p:nvPr>
        </p:nvSpPr>
        <p:spPr>
          <a:xfrm>
            <a:off x="3353413" y="1325564"/>
            <a:ext cx="5790587" cy="5532436"/>
          </a:xfrm>
        </p:spPr>
        <p:txBody>
          <a:bodyPr>
            <a:normAutofit fontScale="92500" lnSpcReduction="10000"/>
          </a:bodyPr>
          <a:lstStyle/>
          <a:p>
            <a:r>
              <a:rPr lang="es-ES" b="1" dirty="0">
                <a:solidFill>
                  <a:schemeClr val="bg1"/>
                </a:solidFill>
                <a:latin typeface="Maiandra GD" panose="020E0502030308020204" pitchFamily="34" charset="0"/>
              </a:rPr>
              <a:t>En esos momentos, necesitamos colocar un letrero que diga: "Silencio: Dios obra". </a:t>
            </a:r>
          </a:p>
          <a:p>
            <a:r>
              <a:rPr lang="es-ES" b="1" dirty="0">
                <a:solidFill>
                  <a:schemeClr val="bg1"/>
                </a:solidFill>
                <a:latin typeface="Maiandra GD" panose="020E0502030308020204" pitchFamily="34" charset="0"/>
              </a:rPr>
              <a:t>Mientras tanto, aguanta, hijo de Dios. Sigue creyendo. No te rindas. No te des por vencido. </a:t>
            </a:r>
          </a:p>
          <a:p>
            <a:r>
              <a:rPr lang="es-ES" b="1" dirty="0">
                <a:solidFill>
                  <a:schemeClr val="bg1"/>
                </a:solidFill>
                <a:latin typeface="Maiandra GD" panose="020E0502030308020204" pitchFamily="34" charset="0"/>
              </a:rPr>
              <a:t>Deja que Dios obre en ti. </a:t>
            </a:r>
          </a:p>
          <a:p>
            <a:r>
              <a:rPr lang="es-ES" b="1" dirty="0">
                <a:solidFill>
                  <a:schemeClr val="bg1"/>
                </a:solidFill>
                <a:latin typeface="Maiandra GD" panose="020E0502030308020204" pitchFamily="34" charset="0"/>
              </a:rPr>
              <a:t>La mayor tragedia es perder lo que Dios quiere enseñarnos a través de nuestras dificultades. </a:t>
            </a:r>
          </a:p>
          <a:p>
            <a:r>
              <a:rPr lang="es-ES" b="1" dirty="0">
                <a:solidFill>
                  <a:schemeClr val="bg1"/>
                </a:solidFill>
                <a:latin typeface="Maiandra GD" panose="020E0502030308020204" pitchFamily="34" charset="0"/>
              </a:rPr>
              <a:t>Que Dios nos lleve al punto de poder decir lo que dijo Él Salmista: </a:t>
            </a:r>
          </a:p>
          <a:p>
            <a:r>
              <a:rPr lang="es-ES" b="1" dirty="0">
                <a:solidFill>
                  <a:schemeClr val="bg1"/>
                </a:solidFill>
                <a:latin typeface="Maiandra GD" panose="020E0502030308020204" pitchFamily="34" charset="0"/>
              </a:rPr>
              <a:t>"Bueno me fue ser afligido, para que aprendiera tus decretos". </a:t>
            </a:r>
          </a:p>
        </p:txBody>
      </p:sp>
      <p:pic>
        <p:nvPicPr>
          <p:cNvPr id="11" name="Imagen 10">
            <a:extLst>
              <a:ext uri="{FF2B5EF4-FFF2-40B4-BE49-F238E27FC236}">
                <a16:creationId xmlns:a16="http://schemas.microsoft.com/office/drawing/2014/main" id="{78428B05-0EE9-7E2D-AE97-57AAA9BC42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3" y="1325562"/>
            <a:ext cx="3333750" cy="5399703"/>
          </a:xfrm>
          <a:prstGeom prst="rect">
            <a:avLst/>
          </a:prstGeom>
        </p:spPr>
      </p:pic>
    </p:spTree>
    <p:extLst>
      <p:ext uri="{BB962C8B-B14F-4D97-AF65-F5344CB8AC3E}">
        <p14:creationId xmlns:p14="http://schemas.microsoft.com/office/powerpoint/2010/main" val="13743144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B461A-7C2E-04DB-F334-573979C13F12}"/>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2E8490DE-541E-3337-9FB4-0E8CFF809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6" name="Rectángulo: esquinas redondeadas 5">
            <a:extLst>
              <a:ext uri="{FF2B5EF4-FFF2-40B4-BE49-F238E27FC236}">
                <a16:creationId xmlns:a16="http://schemas.microsoft.com/office/drawing/2014/main" id="{AA462215-49C0-1CA2-8818-E15CCAEDDA93}"/>
              </a:ext>
            </a:extLst>
          </p:cNvPr>
          <p:cNvSpPr/>
          <p:nvPr/>
        </p:nvSpPr>
        <p:spPr>
          <a:xfrm>
            <a:off x="0" y="5820697"/>
            <a:ext cx="9144000" cy="1037303"/>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800" b="1" dirty="0">
                <a:effectLst>
                  <a:outerShdw blurRad="38100" dist="38100" dir="2700000" algn="tl">
                    <a:srgbClr val="000000">
                      <a:alpha val="43137"/>
                    </a:srgbClr>
                  </a:outerShdw>
                </a:effectLst>
                <a:latin typeface="Maiandra GD" panose="020E0502030308020204" pitchFamily="34" charset="0"/>
              </a:rPr>
              <a:t>DIOS NOS BENDIGA A TODOS.</a:t>
            </a:r>
            <a:endParaRPr lang="es-NI" sz="4800" b="1" dirty="0">
              <a:effectLst>
                <a:outerShdw blurRad="38100" dist="38100" dir="2700000" algn="tl">
                  <a:srgbClr val="000000">
                    <a:alpha val="43137"/>
                  </a:srgbClr>
                </a:outerShdw>
              </a:effectLst>
              <a:latin typeface="Maiandra GD" panose="020E0502030308020204" pitchFamily="34" charset="0"/>
            </a:endParaRPr>
          </a:p>
        </p:txBody>
      </p:sp>
      <p:pic>
        <p:nvPicPr>
          <p:cNvPr id="10" name="Imagen 9">
            <a:extLst>
              <a:ext uri="{FF2B5EF4-FFF2-40B4-BE49-F238E27FC236}">
                <a16:creationId xmlns:a16="http://schemas.microsoft.com/office/drawing/2014/main" id="{F12A952C-1885-D001-7AA4-FCF3563EE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820697"/>
          </a:xfrm>
          <a:prstGeom prst="rect">
            <a:avLst/>
          </a:prstGeom>
        </p:spPr>
      </p:pic>
    </p:spTree>
    <p:extLst>
      <p:ext uri="{BB962C8B-B14F-4D97-AF65-F5344CB8AC3E}">
        <p14:creationId xmlns:p14="http://schemas.microsoft.com/office/powerpoint/2010/main" val="370410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set>
                                      <p:cBhvr>
                                        <p:cTn id="14" dur="455" fill="hold">
                                          <p:stCondLst>
                                            <p:cond delay="0"/>
                                          </p:stCondLst>
                                        </p:cTn>
                                        <p:tgtEl>
                                          <p:spTgt spid="6"/>
                                        </p:tgtEl>
                                        <p:attrNameLst>
                                          <p:attrName>style.rotation</p:attrName>
                                        </p:attrNameLst>
                                      </p:cBhvr>
                                      <p:to>
                                        <p:strVal val="-45.0"/>
                                      </p:to>
                                    </p:set>
                                    <p:anim calcmode="lin" valueType="num">
                                      <p:cBhvr>
                                        <p:cTn id="15"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116</TotalTime>
  <Words>8203</Words>
  <Application>Microsoft Office PowerPoint</Application>
  <PresentationFormat>Presentación en pantalla (4:3)</PresentationFormat>
  <Paragraphs>467</Paragraphs>
  <Slides>94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94</vt:i4>
      </vt:variant>
    </vt:vector>
  </HeadingPairs>
  <TitlesOfParts>
    <vt:vector size="99" baseType="lpstr">
      <vt:lpstr>Arial</vt:lpstr>
      <vt:lpstr>Calibri</vt:lpstr>
      <vt:lpstr>Calibri Light</vt:lpstr>
      <vt:lpstr>Maiandra GD</vt:lpstr>
      <vt:lpstr>Tema de Office</vt:lpstr>
      <vt:lpstr> BUENO FUE PARA MI SER AFLIGIDO. SALMOS.119:67, 71, 75. </vt:lpstr>
      <vt:lpstr> INTRODUCCIÒN: </vt:lpstr>
      <vt:lpstr> INTRODUCCIÒN: </vt:lpstr>
      <vt:lpstr> INTRODUCCIÒN: </vt:lpstr>
      <vt:lpstr> INTRODUCCIÒN: </vt:lpstr>
      <vt:lpstr> INTRODUCCIÒN: </vt:lpstr>
      <vt:lpstr> INTRODUCCIÒN: </vt:lpstr>
      <vt:lpstr> INTRODUCCIÒN: </vt:lpstr>
      <vt:lpstr> INTRODUCCIÒN: </vt:lpstr>
      <vt:lpstr> INTRODUCCIÒN: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ANTES DE LA AFLICCIÒN ME HABIA DESVIADO. SALMOS.119:67.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DURANTE MIS AFLICCIONES APRENDO. SALMOS.119:71.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DEBEMOS CONFIAR EN LOS JUICIOS JUSTOS DE DIOS. SALMOS.119:75. </vt:lpstr>
      <vt:lpstr> CONCLUSIÒN: </vt:lpstr>
      <vt:lpstr> CONCLUSIÒN: </vt:lpstr>
      <vt:lpstr> CONCLUSIÒN: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Mario Moreno</dc:creator>
  <cp:lastModifiedBy>Mario Moreno</cp:lastModifiedBy>
  <cp:revision>7</cp:revision>
  <dcterms:created xsi:type="dcterms:W3CDTF">2025-12-13T02:23:19Z</dcterms:created>
  <dcterms:modified xsi:type="dcterms:W3CDTF">2025-12-19T02:52:42Z</dcterms:modified>
</cp:coreProperties>
</file>