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315" r:id="rId5"/>
    <p:sldId id="257" r:id="rId6"/>
    <p:sldId id="258" r:id="rId7"/>
    <p:sldId id="263" r:id="rId8"/>
    <p:sldId id="262" r:id="rId9"/>
    <p:sldId id="261" r:id="rId10"/>
    <p:sldId id="264" r:id="rId11"/>
    <p:sldId id="265" r:id="rId12"/>
    <p:sldId id="266" r:id="rId13"/>
    <p:sldId id="267" r:id="rId14"/>
    <p:sldId id="268" r:id="rId15"/>
    <p:sldId id="269" r:id="rId16"/>
    <p:sldId id="270" r:id="rId17"/>
    <p:sldId id="271" r:id="rId18"/>
    <p:sldId id="272" r:id="rId19"/>
    <p:sldId id="316" r:id="rId20"/>
    <p:sldId id="317" r:id="rId21"/>
    <p:sldId id="273" r:id="rId22"/>
    <p:sldId id="274" r:id="rId23"/>
    <p:sldId id="275" r:id="rId24"/>
    <p:sldId id="276" r:id="rId25"/>
    <p:sldId id="299" r:id="rId26"/>
    <p:sldId id="277" r:id="rId27"/>
    <p:sldId id="278" r:id="rId28"/>
    <p:sldId id="300" r:id="rId29"/>
    <p:sldId id="279" r:id="rId30"/>
    <p:sldId id="303" r:id="rId31"/>
    <p:sldId id="302" r:id="rId32"/>
    <p:sldId id="305" r:id="rId33"/>
    <p:sldId id="304" r:id="rId34"/>
    <p:sldId id="306" r:id="rId35"/>
    <p:sldId id="301" r:id="rId36"/>
    <p:sldId id="308" r:id="rId37"/>
    <p:sldId id="307" r:id="rId38"/>
    <p:sldId id="309" r:id="rId39"/>
    <p:sldId id="310" r:id="rId40"/>
    <p:sldId id="280" r:id="rId41"/>
    <p:sldId id="281" r:id="rId42"/>
    <p:sldId id="282" r:id="rId43"/>
    <p:sldId id="319" r:id="rId44"/>
    <p:sldId id="318" r:id="rId45"/>
    <p:sldId id="283" r:id="rId46"/>
    <p:sldId id="284" r:id="rId47"/>
    <p:sldId id="312" r:id="rId48"/>
    <p:sldId id="311" r:id="rId49"/>
    <p:sldId id="313" r:id="rId50"/>
    <p:sldId id="31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Lst>
  <p:sldSz cx="12192000" cy="6858000"/>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CCFF66"/>
    <a:srgbClr val="FF33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F2F69-F882-015A-9B4D-AB36DF6434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5A5B8A90-0741-844F-1A43-7DEF31AB9B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827A21B0-008A-DF8C-BB66-7D4D6A56DDFC}"/>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5" name="Marcador de pie de página 4">
            <a:extLst>
              <a:ext uri="{FF2B5EF4-FFF2-40B4-BE49-F238E27FC236}">
                <a16:creationId xmlns:a16="http://schemas.microsoft.com/office/drawing/2014/main" id="{3ECDBC50-03EE-D102-15FE-D73F987CCD80}"/>
              </a:ext>
            </a:extLst>
          </p:cNvPr>
          <p:cNvSpPr>
            <a:spLocks noGrp="1"/>
          </p:cNvSpPr>
          <p:nvPr>
            <p:ph type="ftr" sz="quarter" idx="11"/>
          </p:nvPr>
        </p:nvSpPr>
        <p:spPr/>
        <p:txBody>
          <a:bodyPr/>
          <a:lstStyle/>
          <a:p>
            <a:endParaRPr lang="es-NI" dirty="0"/>
          </a:p>
        </p:txBody>
      </p:sp>
      <p:sp>
        <p:nvSpPr>
          <p:cNvPr id="6" name="Marcador de número de diapositiva 5">
            <a:extLst>
              <a:ext uri="{FF2B5EF4-FFF2-40B4-BE49-F238E27FC236}">
                <a16:creationId xmlns:a16="http://schemas.microsoft.com/office/drawing/2014/main" id="{720A9CA2-4EA8-12B3-0FB1-6CF417870BA2}"/>
              </a:ext>
            </a:extLst>
          </p:cNvPr>
          <p:cNvSpPr>
            <a:spLocks noGrp="1"/>
          </p:cNvSpPr>
          <p:nvPr>
            <p:ph type="sldNum" sz="quarter" idx="12"/>
          </p:nvPr>
        </p:nvSpPr>
        <p:spPr/>
        <p:txBody>
          <a:bodyPr/>
          <a:lstStyle/>
          <a:p>
            <a:fld id="{FC159B51-D21B-482E-9452-FF8D9349BC16}" type="slidenum">
              <a:rPr lang="es-NI" smtClean="0"/>
              <a:t>‹Nº›</a:t>
            </a:fld>
            <a:endParaRPr lang="es-NI" dirty="0"/>
          </a:p>
        </p:txBody>
      </p:sp>
    </p:spTree>
    <p:extLst>
      <p:ext uri="{BB962C8B-B14F-4D97-AF65-F5344CB8AC3E}">
        <p14:creationId xmlns:p14="http://schemas.microsoft.com/office/powerpoint/2010/main" val="3448089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F321DF-0103-7E8D-6E96-A1D847922A37}"/>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7FEE30E2-F851-C9D3-43F8-09342255C21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7BAF6B88-79B7-E0B3-2B19-C4A142225FA1}"/>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5" name="Marcador de pie de página 4">
            <a:extLst>
              <a:ext uri="{FF2B5EF4-FFF2-40B4-BE49-F238E27FC236}">
                <a16:creationId xmlns:a16="http://schemas.microsoft.com/office/drawing/2014/main" id="{93609E8C-B5ED-7628-9485-AED5999B4805}"/>
              </a:ext>
            </a:extLst>
          </p:cNvPr>
          <p:cNvSpPr>
            <a:spLocks noGrp="1"/>
          </p:cNvSpPr>
          <p:nvPr>
            <p:ph type="ftr" sz="quarter" idx="11"/>
          </p:nvPr>
        </p:nvSpPr>
        <p:spPr/>
        <p:txBody>
          <a:bodyPr/>
          <a:lstStyle/>
          <a:p>
            <a:endParaRPr lang="es-NI" dirty="0"/>
          </a:p>
        </p:txBody>
      </p:sp>
      <p:sp>
        <p:nvSpPr>
          <p:cNvPr id="6" name="Marcador de número de diapositiva 5">
            <a:extLst>
              <a:ext uri="{FF2B5EF4-FFF2-40B4-BE49-F238E27FC236}">
                <a16:creationId xmlns:a16="http://schemas.microsoft.com/office/drawing/2014/main" id="{1CEE30AE-2FD5-0F24-08C4-93DCD1B8CD6E}"/>
              </a:ext>
            </a:extLst>
          </p:cNvPr>
          <p:cNvSpPr>
            <a:spLocks noGrp="1"/>
          </p:cNvSpPr>
          <p:nvPr>
            <p:ph type="sldNum" sz="quarter" idx="12"/>
          </p:nvPr>
        </p:nvSpPr>
        <p:spPr/>
        <p:txBody>
          <a:bodyPr/>
          <a:lstStyle/>
          <a:p>
            <a:fld id="{FC159B51-D21B-482E-9452-FF8D9349BC16}" type="slidenum">
              <a:rPr lang="es-NI" smtClean="0"/>
              <a:t>‹Nº›</a:t>
            </a:fld>
            <a:endParaRPr lang="es-NI" dirty="0"/>
          </a:p>
        </p:txBody>
      </p:sp>
    </p:spTree>
    <p:extLst>
      <p:ext uri="{BB962C8B-B14F-4D97-AF65-F5344CB8AC3E}">
        <p14:creationId xmlns:p14="http://schemas.microsoft.com/office/powerpoint/2010/main" val="1093009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DBB23F5-B001-5319-5105-E1811CCE14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4493CA59-BFCD-F0A7-41C1-F0877EDFA20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7BC40C4F-05C5-258B-1604-18C984DCD52A}"/>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5" name="Marcador de pie de página 4">
            <a:extLst>
              <a:ext uri="{FF2B5EF4-FFF2-40B4-BE49-F238E27FC236}">
                <a16:creationId xmlns:a16="http://schemas.microsoft.com/office/drawing/2014/main" id="{CB90EBF1-6AC5-FF86-4FC7-9B8B6ABFA582}"/>
              </a:ext>
            </a:extLst>
          </p:cNvPr>
          <p:cNvSpPr>
            <a:spLocks noGrp="1"/>
          </p:cNvSpPr>
          <p:nvPr>
            <p:ph type="ftr" sz="quarter" idx="11"/>
          </p:nvPr>
        </p:nvSpPr>
        <p:spPr/>
        <p:txBody>
          <a:bodyPr/>
          <a:lstStyle/>
          <a:p>
            <a:endParaRPr lang="es-NI" dirty="0"/>
          </a:p>
        </p:txBody>
      </p:sp>
      <p:sp>
        <p:nvSpPr>
          <p:cNvPr id="6" name="Marcador de número de diapositiva 5">
            <a:extLst>
              <a:ext uri="{FF2B5EF4-FFF2-40B4-BE49-F238E27FC236}">
                <a16:creationId xmlns:a16="http://schemas.microsoft.com/office/drawing/2014/main" id="{618035D5-B3E1-78D8-ADA4-E86B97883626}"/>
              </a:ext>
            </a:extLst>
          </p:cNvPr>
          <p:cNvSpPr>
            <a:spLocks noGrp="1"/>
          </p:cNvSpPr>
          <p:nvPr>
            <p:ph type="sldNum" sz="quarter" idx="12"/>
          </p:nvPr>
        </p:nvSpPr>
        <p:spPr/>
        <p:txBody>
          <a:bodyPr/>
          <a:lstStyle/>
          <a:p>
            <a:fld id="{FC159B51-D21B-482E-9452-FF8D9349BC16}" type="slidenum">
              <a:rPr lang="es-NI" smtClean="0"/>
              <a:t>‹Nº›</a:t>
            </a:fld>
            <a:endParaRPr lang="es-NI" dirty="0"/>
          </a:p>
        </p:txBody>
      </p:sp>
    </p:spTree>
    <p:extLst>
      <p:ext uri="{BB962C8B-B14F-4D97-AF65-F5344CB8AC3E}">
        <p14:creationId xmlns:p14="http://schemas.microsoft.com/office/powerpoint/2010/main" val="698867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DD40F-12B3-777F-3E97-D1F75DAEB1BA}"/>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AFC6622D-1D8F-EF63-33E8-B07743BA1C9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82B83951-6FFC-D08C-04DA-EBCAA24368F2}"/>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5" name="Marcador de pie de página 4">
            <a:extLst>
              <a:ext uri="{FF2B5EF4-FFF2-40B4-BE49-F238E27FC236}">
                <a16:creationId xmlns:a16="http://schemas.microsoft.com/office/drawing/2014/main" id="{FA610147-AF85-C181-E382-5A44716F4D0E}"/>
              </a:ext>
            </a:extLst>
          </p:cNvPr>
          <p:cNvSpPr>
            <a:spLocks noGrp="1"/>
          </p:cNvSpPr>
          <p:nvPr>
            <p:ph type="ftr" sz="quarter" idx="11"/>
          </p:nvPr>
        </p:nvSpPr>
        <p:spPr/>
        <p:txBody>
          <a:bodyPr/>
          <a:lstStyle/>
          <a:p>
            <a:endParaRPr lang="es-NI" dirty="0"/>
          </a:p>
        </p:txBody>
      </p:sp>
      <p:sp>
        <p:nvSpPr>
          <p:cNvPr id="6" name="Marcador de número de diapositiva 5">
            <a:extLst>
              <a:ext uri="{FF2B5EF4-FFF2-40B4-BE49-F238E27FC236}">
                <a16:creationId xmlns:a16="http://schemas.microsoft.com/office/drawing/2014/main" id="{ED7E57E2-0F60-3BAE-4C39-AC0C59B91F9A}"/>
              </a:ext>
            </a:extLst>
          </p:cNvPr>
          <p:cNvSpPr>
            <a:spLocks noGrp="1"/>
          </p:cNvSpPr>
          <p:nvPr>
            <p:ph type="sldNum" sz="quarter" idx="12"/>
          </p:nvPr>
        </p:nvSpPr>
        <p:spPr/>
        <p:txBody>
          <a:bodyPr/>
          <a:lstStyle/>
          <a:p>
            <a:fld id="{FC159B51-D21B-482E-9452-FF8D9349BC16}" type="slidenum">
              <a:rPr lang="es-NI" smtClean="0"/>
              <a:t>‹Nº›</a:t>
            </a:fld>
            <a:endParaRPr lang="es-NI" dirty="0"/>
          </a:p>
        </p:txBody>
      </p:sp>
    </p:spTree>
    <p:extLst>
      <p:ext uri="{BB962C8B-B14F-4D97-AF65-F5344CB8AC3E}">
        <p14:creationId xmlns:p14="http://schemas.microsoft.com/office/powerpoint/2010/main" val="52363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ED9FE9-CD7C-0BCE-7E96-8B513B18AC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3278AA85-2DD4-8585-2C80-FE2FA1C017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71EAAD9-6F94-2BF9-6039-EADE2B8AF9DF}"/>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5" name="Marcador de pie de página 4">
            <a:extLst>
              <a:ext uri="{FF2B5EF4-FFF2-40B4-BE49-F238E27FC236}">
                <a16:creationId xmlns:a16="http://schemas.microsoft.com/office/drawing/2014/main" id="{51CD2513-F04C-AEAE-3709-022E2D997613}"/>
              </a:ext>
            </a:extLst>
          </p:cNvPr>
          <p:cNvSpPr>
            <a:spLocks noGrp="1"/>
          </p:cNvSpPr>
          <p:nvPr>
            <p:ph type="ftr" sz="quarter" idx="11"/>
          </p:nvPr>
        </p:nvSpPr>
        <p:spPr/>
        <p:txBody>
          <a:bodyPr/>
          <a:lstStyle/>
          <a:p>
            <a:endParaRPr lang="es-NI" dirty="0"/>
          </a:p>
        </p:txBody>
      </p:sp>
      <p:sp>
        <p:nvSpPr>
          <p:cNvPr id="6" name="Marcador de número de diapositiva 5">
            <a:extLst>
              <a:ext uri="{FF2B5EF4-FFF2-40B4-BE49-F238E27FC236}">
                <a16:creationId xmlns:a16="http://schemas.microsoft.com/office/drawing/2014/main" id="{2849A6B7-DC27-67DE-4A00-9FD55F025BE2}"/>
              </a:ext>
            </a:extLst>
          </p:cNvPr>
          <p:cNvSpPr>
            <a:spLocks noGrp="1"/>
          </p:cNvSpPr>
          <p:nvPr>
            <p:ph type="sldNum" sz="quarter" idx="12"/>
          </p:nvPr>
        </p:nvSpPr>
        <p:spPr/>
        <p:txBody>
          <a:bodyPr/>
          <a:lstStyle/>
          <a:p>
            <a:fld id="{FC159B51-D21B-482E-9452-FF8D9349BC16}" type="slidenum">
              <a:rPr lang="es-NI" smtClean="0"/>
              <a:t>‹Nº›</a:t>
            </a:fld>
            <a:endParaRPr lang="es-NI" dirty="0"/>
          </a:p>
        </p:txBody>
      </p:sp>
    </p:spTree>
    <p:extLst>
      <p:ext uri="{BB962C8B-B14F-4D97-AF65-F5344CB8AC3E}">
        <p14:creationId xmlns:p14="http://schemas.microsoft.com/office/powerpoint/2010/main" val="395408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5A13F-1CF1-CE04-CBA0-6E775A66E0C0}"/>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F22488D8-9BFF-D4DE-2D2D-B9F94DC4E71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30F86EAB-D336-3B13-8E9F-24253F31D3A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F960B5C5-5BE3-FC53-CB64-C40AF530CF51}"/>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6" name="Marcador de pie de página 5">
            <a:extLst>
              <a:ext uri="{FF2B5EF4-FFF2-40B4-BE49-F238E27FC236}">
                <a16:creationId xmlns:a16="http://schemas.microsoft.com/office/drawing/2014/main" id="{8CC9B00E-997D-D994-374F-803E666CF194}"/>
              </a:ext>
            </a:extLst>
          </p:cNvPr>
          <p:cNvSpPr>
            <a:spLocks noGrp="1"/>
          </p:cNvSpPr>
          <p:nvPr>
            <p:ph type="ftr" sz="quarter" idx="11"/>
          </p:nvPr>
        </p:nvSpPr>
        <p:spPr/>
        <p:txBody>
          <a:bodyPr/>
          <a:lstStyle/>
          <a:p>
            <a:endParaRPr lang="es-NI" dirty="0"/>
          </a:p>
        </p:txBody>
      </p:sp>
      <p:sp>
        <p:nvSpPr>
          <p:cNvPr id="7" name="Marcador de número de diapositiva 6">
            <a:extLst>
              <a:ext uri="{FF2B5EF4-FFF2-40B4-BE49-F238E27FC236}">
                <a16:creationId xmlns:a16="http://schemas.microsoft.com/office/drawing/2014/main" id="{8C2575A8-F6CE-FE19-FC91-82F63C20EF71}"/>
              </a:ext>
            </a:extLst>
          </p:cNvPr>
          <p:cNvSpPr>
            <a:spLocks noGrp="1"/>
          </p:cNvSpPr>
          <p:nvPr>
            <p:ph type="sldNum" sz="quarter" idx="12"/>
          </p:nvPr>
        </p:nvSpPr>
        <p:spPr/>
        <p:txBody>
          <a:bodyPr/>
          <a:lstStyle/>
          <a:p>
            <a:fld id="{FC159B51-D21B-482E-9452-FF8D9349BC16}" type="slidenum">
              <a:rPr lang="es-NI" smtClean="0"/>
              <a:t>‹Nº›</a:t>
            </a:fld>
            <a:endParaRPr lang="es-NI" dirty="0"/>
          </a:p>
        </p:txBody>
      </p:sp>
    </p:spTree>
    <p:extLst>
      <p:ext uri="{BB962C8B-B14F-4D97-AF65-F5344CB8AC3E}">
        <p14:creationId xmlns:p14="http://schemas.microsoft.com/office/powerpoint/2010/main" val="70515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C008DC-4DFE-88A8-3C29-8D33B70FBAE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E4772934-1B24-7D05-75A7-665C1B15DE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DC1C0E7-4982-34A3-50A8-262335EC9F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8C8C5A1D-DFA5-7BB9-96F2-E48754C1C8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30BFF60-519B-3BCB-33EF-3B40FDD5AA6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42E5D29B-5216-C6E8-9F2D-9D621E59A8AB}"/>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8" name="Marcador de pie de página 7">
            <a:extLst>
              <a:ext uri="{FF2B5EF4-FFF2-40B4-BE49-F238E27FC236}">
                <a16:creationId xmlns:a16="http://schemas.microsoft.com/office/drawing/2014/main" id="{F7F8118F-82DC-F941-56F0-D7CE327C861F}"/>
              </a:ext>
            </a:extLst>
          </p:cNvPr>
          <p:cNvSpPr>
            <a:spLocks noGrp="1"/>
          </p:cNvSpPr>
          <p:nvPr>
            <p:ph type="ftr" sz="quarter" idx="11"/>
          </p:nvPr>
        </p:nvSpPr>
        <p:spPr/>
        <p:txBody>
          <a:bodyPr/>
          <a:lstStyle/>
          <a:p>
            <a:endParaRPr lang="es-NI" dirty="0"/>
          </a:p>
        </p:txBody>
      </p:sp>
      <p:sp>
        <p:nvSpPr>
          <p:cNvPr id="9" name="Marcador de número de diapositiva 8">
            <a:extLst>
              <a:ext uri="{FF2B5EF4-FFF2-40B4-BE49-F238E27FC236}">
                <a16:creationId xmlns:a16="http://schemas.microsoft.com/office/drawing/2014/main" id="{E613D697-3D10-30C2-C9FC-9611D9D79D70}"/>
              </a:ext>
            </a:extLst>
          </p:cNvPr>
          <p:cNvSpPr>
            <a:spLocks noGrp="1"/>
          </p:cNvSpPr>
          <p:nvPr>
            <p:ph type="sldNum" sz="quarter" idx="12"/>
          </p:nvPr>
        </p:nvSpPr>
        <p:spPr/>
        <p:txBody>
          <a:bodyPr/>
          <a:lstStyle/>
          <a:p>
            <a:fld id="{FC159B51-D21B-482E-9452-FF8D9349BC16}" type="slidenum">
              <a:rPr lang="es-NI" smtClean="0"/>
              <a:t>‹Nº›</a:t>
            </a:fld>
            <a:endParaRPr lang="es-NI" dirty="0"/>
          </a:p>
        </p:txBody>
      </p:sp>
    </p:spTree>
    <p:extLst>
      <p:ext uri="{BB962C8B-B14F-4D97-AF65-F5344CB8AC3E}">
        <p14:creationId xmlns:p14="http://schemas.microsoft.com/office/powerpoint/2010/main" val="385959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39FAAE-FDE9-0CF8-63D5-901DF1B37BA2}"/>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DED6761B-60B3-73A0-BA68-2E4463EE8377}"/>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4" name="Marcador de pie de página 3">
            <a:extLst>
              <a:ext uri="{FF2B5EF4-FFF2-40B4-BE49-F238E27FC236}">
                <a16:creationId xmlns:a16="http://schemas.microsoft.com/office/drawing/2014/main" id="{0B76D3DE-84E0-3B80-A293-FB4A9BF11D5C}"/>
              </a:ext>
            </a:extLst>
          </p:cNvPr>
          <p:cNvSpPr>
            <a:spLocks noGrp="1"/>
          </p:cNvSpPr>
          <p:nvPr>
            <p:ph type="ftr" sz="quarter" idx="11"/>
          </p:nvPr>
        </p:nvSpPr>
        <p:spPr/>
        <p:txBody>
          <a:bodyPr/>
          <a:lstStyle/>
          <a:p>
            <a:endParaRPr lang="es-NI" dirty="0"/>
          </a:p>
        </p:txBody>
      </p:sp>
      <p:sp>
        <p:nvSpPr>
          <p:cNvPr id="5" name="Marcador de número de diapositiva 4">
            <a:extLst>
              <a:ext uri="{FF2B5EF4-FFF2-40B4-BE49-F238E27FC236}">
                <a16:creationId xmlns:a16="http://schemas.microsoft.com/office/drawing/2014/main" id="{C1A5E8F6-FB81-F37C-3259-5C238D906AFE}"/>
              </a:ext>
            </a:extLst>
          </p:cNvPr>
          <p:cNvSpPr>
            <a:spLocks noGrp="1"/>
          </p:cNvSpPr>
          <p:nvPr>
            <p:ph type="sldNum" sz="quarter" idx="12"/>
          </p:nvPr>
        </p:nvSpPr>
        <p:spPr/>
        <p:txBody>
          <a:bodyPr/>
          <a:lstStyle/>
          <a:p>
            <a:fld id="{FC159B51-D21B-482E-9452-FF8D9349BC16}" type="slidenum">
              <a:rPr lang="es-NI" smtClean="0"/>
              <a:t>‹Nº›</a:t>
            </a:fld>
            <a:endParaRPr lang="es-NI" dirty="0"/>
          </a:p>
        </p:txBody>
      </p:sp>
    </p:spTree>
    <p:extLst>
      <p:ext uri="{BB962C8B-B14F-4D97-AF65-F5344CB8AC3E}">
        <p14:creationId xmlns:p14="http://schemas.microsoft.com/office/powerpoint/2010/main" val="210371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4FCF172-8F6D-94E9-5254-FC6DD5EFED21}"/>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3" name="Marcador de pie de página 2">
            <a:extLst>
              <a:ext uri="{FF2B5EF4-FFF2-40B4-BE49-F238E27FC236}">
                <a16:creationId xmlns:a16="http://schemas.microsoft.com/office/drawing/2014/main" id="{5446FADF-8FE6-A0BC-05AD-8FF6F57A563D}"/>
              </a:ext>
            </a:extLst>
          </p:cNvPr>
          <p:cNvSpPr>
            <a:spLocks noGrp="1"/>
          </p:cNvSpPr>
          <p:nvPr>
            <p:ph type="ftr" sz="quarter" idx="11"/>
          </p:nvPr>
        </p:nvSpPr>
        <p:spPr/>
        <p:txBody>
          <a:bodyPr/>
          <a:lstStyle/>
          <a:p>
            <a:endParaRPr lang="es-NI" dirty="0"/>
          </a:p>
        </p:txBody>
      </p:sp>
      <p:sp>
        <p:nvSpPr>
          <p:cNvPr id="4" name="Marcador de número de diapositiva 3">
            <a:extLst>
              <a:ext uri="{FF2B5EF4-FFF2-40B4-BE49-F238E27FC236}">
                <a16:creationId xmlns:a16="http://schemas.microsoft.com/office/drawing/2014/main" id="{B350F81D-A762-10A4-E36E-434A23FA21C4}"/>
              </a:ext>
            </a:extLst>
          </p:cNvPr>
          <p:cNvSpPr>
            <a:spLocks noGrp="1"/>
          </p:cNvSpPr>
          <p:nvPr>
            <p:ph type="sldNum" sz="quarter" idx="12"/>
          </p:nvPr>
        </p:nvSpPr>
        <p:spPr/>
        <p:txBody>
          <a:bodyPr/>
          <a:lstStyle/>
          <a:p>
            <a:fld id="{FC159B51-D21B-482E-9452-FF8D9349BC16}" type="slidenum">
              <a:rPr lang="es-NI" smtClean="0"/>
              <a:t>‹Nº›</a:t>
            </a:fld>
            <a:endParaRPr lang="es-NI" dirty="0"/>
          </a:p>
        </p:txBody>
      </p:sp>
    </p:spTree>
    <p:extLst>
      <p:ext uri="{BB962C8B-B14F-4D97-AF65-F5344CB8AC3E}">
        <p14:creationId xmlns:p14="http://schemas.microsoft.com/office/powerpoint/2010/main" val="170488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95517-CD35-FB70-10AD-DB35D49C2C3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040E4823-A59C-2373-A991-12297CBF6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ED5A25FF-068E-8A1E-F2F5-8D025CBE5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46DC962-EDCA-5590-6A40-C5883639FB94}"/>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6" name="Marcador de pie de página 5">
            <a:extLst>
              <a:ext uri="{FF2B5EF4-FFF2-40B4-BE49-F238E27FC236}">
                <a16:creationId xmlns:a16="http://schemas.microsoft.com/office/drawing/2014/main" id="{D854F05D-910F-055F-6180-638F02F24C4A}"/>
              </a:ext>
            </a:extLst>
          </p:cNvPr>
          <p:cNvSpPr>
            <a:spLocks noGrp="1"/>
          </p:cNvSpPr>
          <p:nvPr>
            <p:ph type="ftr" sz="quarter" idx="11"/>
          </p:nvPr>
        </p:nvSpPr>
        <p:spPr/>
        <p:txBody>
          <a:bodyPr/>
          <a:lstStyle/>
          <a:p>
            <a:endParaRPr lang="es-NI" dirty="0"/>
          </a:p>
        </p:txBody>
      </p:sp>
      <p:sp>
        <p:nvSpPr>
          <p:cNvPr id="7" name="Marcador de número de diapositiva 6">
            <a:extLst>
              <a:ext uri="{FF2B5EF4-FFF2-40B4-BE49-F238E27FC236}">
                <a16:creationId xmlns:a16="http://schemas.microsoft.com/office/drawing/2014/main" id="{26F168A1-B8D4-F17B-FE9A-40F13146EEE2}"/>
              </a:ext>
            </a:extLst>
          </p:cNvPr>
          <p:cNvSpPr>
            <a:spLocks noGrp="1"/>
          </p:cNvSpPr>
          <p:nvPr>
            <p:ph type="sldNum" sz="quarter" idx="12"/>
          </p:nvPr>
        </p:nvSpPr>
        <p:spPr/>
        <p:txBody>
          <a:bodyPr/>
          <a:lstStyle/>
          <a:p>
            <a:fld id="{FC159B51-D21B-482E-9452-FF8D9349BC16}" type="slidenum">
              <a:rPr lang="es-NI" smtClean="0"/>
              <a:t>‹Nº›</a:t>
            </a:fld>
            <a:endParaRPr lang="es-NI" dirty="0"/>
          </a:p>
        </p:txBody>
      </p:sp>
    </p:spTree>
    <p:extLst>
      <p:ext uri="{BB962C8B-B14F-4D97-AF65-F5344CB8AC3E}">
        <p14:creationId xmlns:p14="http://schemas.microsoft.com/office/powerpoint/2010/main" val="379558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6879A-C136-6A85-49F7-CA5EB33B133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9483F8D4-0E68-E040-63C1-8895A63BCF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dirty="0"/>
          </a:p>
        </p:txBody>
      </p:sp>
      <p:sp>
        <p:nvSpPr>
          <p:cNvPr id="4" name="Marcador de texto 3">
            <a:extLst>
              <a:ext uri="{FF2B5EF4-FFF2-40B4-BE49-F238E27FC236}">
                <a16:creationId xmlns:a16="http://schemas.microsoft.com/office/drawing/2014/main" id="{4AF3CC2E-1EF9-EF17-1528-4BBB4547D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7466D6-AC9F-1EB1-076D-A1ADBB55A292}"/>
              </a:ext>
            </a:extLst>
          </p:cNvPr>
          <p:cNvSpPr>
            <a:spLocks noGrp="1"/>
          </p:cNvSpPr>
          <p:nvPr>
            <p:ph type="dt" sz="half" idx="10"/>
          </p:nvPr>
        </p:nvSpPr>
        <p:spPr/>
        <p:txBody>
          <a:bodyPr/>
          <a:lstStyle/>
          <a:p>
            <a:fld id="{5F80E07B-C61E-4664-B5D7-DEBA5380456C}" type="datetimeFigureOut">
              <a:rPr lang="es-NI" smtClean="0"/>
              <a:t>15/11/2023</a:t>
            </a:fld>
            <a:endParaRPr lang="es-NI" dirty="0"/>
          </a:p>
        </p:txBody>
      </p:sp>
      <p:sp>
        <p:nvSpPr>
          <p:cNvPr id="6" name="Marcador de pie de página 5">
            <a:extLst>
              <a:ext uri="{FF2B5EF4-FFF2-40B4-BE49-F238E27FC236}">
                <a16:creationId xmlns:a16="http://schemas.microsoft.com/office/drawing/2014/main" id="{E0B0381B-758E-317A-0771-1BB5C298DDA5}"/>
              </a:ext>
            </a:extLst>
          </p:cNvPr>
          <p:cNvSpPr>
            <a:spLocks noGrp="1"/>
          </p:cNvSpPr>
          <p:nvPr>
            <p:ph type="ftr" sz="quarter" idx="11"/>
          </p:nvPr>
        </p:nvSpPr>
        <p:spPr/>
        <p:txBody>
          <a:bodyPr/>
          <a:lstStyle/>
          <a:p>
            <a:endParaRPr lang="es-NI" dirty="0"/>
          </a:p>
        </p:txBody>
      </p:sp>
      <p:sp>
        <p:nvSpPr>
          <p:cNvPr id="7" name="Marcador de número de diapositiva 6">
            <a:extLst>
              <a:ext uri="{FF2B5EF4-FFF2-40B4-BE49-F238E27FC236}">
                <a16:creationId xmlns:a16="http://schemas.microsoft.com/office/drawing/2014/main" id="{BCE61BA1-3A0F-B287-BC78-4C5968E0E3EE}"/>
              </a:ext>
            </a:extLst>
          </p:cNvPr>
          <p:cNvSpPr>
            <a:spLocks noGrp="1"/>
          </p:cNvSpPr>
          <p:nvPr>
            <p:ph type="sldNum" sz="quarter" idx="12"/>
          </p:nvPr>
        </p:nvSpPr>
        <p:spPr/>
        <p:txBody>
          <a:bodyPr/>
          <a:lstStyle/>
          <a:p>
            <a:fld id="{FC159B51-D21B-482E-9452-FF8D9349BC16}" type="slidenum">
              <a:rPr lang="es-NI" smtClean="0"/>
              <a:t>‹Nº›</a:t>
            </a:fld>
            <a:endParaRPr lang="es-NI" dirty="0"/>
          </a:p>
        </p:txBody>
      </p:sp>
    </p:spTree>
    <p:extLst>
      <p:ext uri="{BB962C8B-B14F-4D97-AF65-F5344CB8AC3E}">
        <p14:creationId xmlns:p14="http://schemas.microsoft.com/office/powerpoint/2010/main" val="305818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58E1AFA-F819-3E9A-0C3A-E0BD9446C1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CDCAF20F-1D9C-0DF6-A33A-1BC4B3606D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AEA5FB63-6D09-1EC0-9CD3-5A4381C93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0E07B-C61E-4664-B5D7-DEBA5380456C}" type="datetimeFigureOut">
              <a:rPr lang="es-NI" smtClean="0"/>
              <a:t>15/11/2023</a:t>
            </a:fld>
            <a:endParaRPr lang="es-NI" dirty="0"/>
          </a:p>
        </p:txBody>
      </p:sp>
      <p:sp>
        <p:nvSpPr>
          <p:cNvPr id="5" name="Marcador de pie de página 4">
            <a:extLst>
              <a:ext uri="{FF2B5EF4-FFF2-40B4-BE49-F238E27FC236}">
                <a16:creationId xmlns:a16="http://schemas.microsoft.com/office/drawing/2014/main" id="{359FBBC5-57B8-6FE4-3471-00436D2D0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dirty="0"/>
          </a:p>
        </p:txBody>
      </p:sp>
      <p:sp>
        <p:nvSpPr>
          <p:cNvPr id="6" name="Marcador de número de diapositiva 5">
            <a:extLst>
              <a:ext uri="{FF2B5EF4-FFF2-40B4-BE49-F238E27FC236}">
                <a16:creationId xmlns:a16="http://schemas.microsoft.com/office/drawing/2014/main" id="{BD54AEA9-A03D-EB37-A6F1-7F3EA8A7F1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59B51-D21B-482E-9452-FF8D9349BC16}" type="slidenum">
              <a:rPr lang="es-NI" smtClean="0"/>
              <a:t>‹Nº›</a:t>
            </a:fld>
            <a:endParaRPr lang="es-NI" dirty="0"/>
          </a:p>
        </p:txBody>
      </p:sp>
    </p:spTree>
    <p:extLst>
      <p:ext uri="{BB962C8B-B14F-4D97-AF65-F5344CB8AC3E}">
        <p14:creationId xmlns:p14="http://schemas.microsoft.com/office/powerpoint/2010/main" val="2164466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noAutofit/>
          </a:bodyPr>
          <a:lstStyle/>
          <a:p>
            <a:pPr algn="ctr"/>
            <a:r>
              <a:rPr lang="es-NI" sz="4800" b="1" u="sng" dirty="0">
                <a:effectLst>
                  <a:outerShdw blurRad="38100" dist="38100" dir="2700000" algn="tl">
                    <a:srgbClr val="000000">
                      <a:alpha val="43137"/>
                    </a:srgbClr>
                  </a:outerShdw>
                </a:effectLst>
                <a:latin typeface="Maiandra GD" panose="020E0502030308020204" pitchFamily="34" charset="0"/>
              </a:rPr>
              <a:t>INTRODUCCIÓN A LA CARTA DE GALATAS:</a:t>
            </a: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a:bodyPr>
          <a:lstStyle/>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INTRODUCCIÓN:</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CCFF66"/>
                </a:highlight>
                <a:latin typeface="Maiandra GD" panose="020E0502030308020204" pitchFamily="34" charset="0"/>
              </a:rPr>
              <a:t>SU AUTOR:</a:t>
            </a:r>
          </a:p>
          <a:p>
            <a:r>
              <a:rPr lang="es-ES" b="1" dirty="0">
                <a:latin typeface="Maiandra GD" panose="020E0502030308020204" pitchFamily="34" charset="0"/>
              </a:rPr>
              <a:t>1. El apóstol Pablo.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Galatas.1:1.</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Pablo, apóstol,</a:t>
            </a:r>
            <a:r>
              <a:rPr lang="es-ES" b="1" dirty="0">
                <a:latin typeface="Maiandra GD" panose="020E0502030308020204" pitchFamily="34" charset="0"/>
              </a:rPr>
              <a:t> no de parte de hombres ni mediante hombre alguno, sino por medio de Jesucristo y de Dios el Padre que lo resucitó de entre los muertos,  </a:t>
            </a:r>
          </a:p>
          <a:p>
            <a:r>
              <a:rPr lang="es-ES" b="1" dirty="0">
                <a:latin typeface="Maiandra GD" panose="020E0502030308020204" pitchFamily="34" charset="0"/>
              </a:rPr>
              <a:t>2. La frase “no de parte de hombres ni mediante hombre alguno” indica que Pablo no fue establecido apóstol por los hombres, sino por medio de Jesucristo.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479653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La palabra “Gracia” viene del griego CHARIS,</a:t>
            </a:r>
            <a:r>
              <a:rPr lang="es-ES" b="1" dirty="0">
                <a:latin typeface="Maiandra GD" panose="020E0502030308020204" pitchFamily="34" charset="0"/>
              </a:rPr>
              <a:t> que básicamente denota misericordia, un don no merecido, favor, gozo, don.</a:t>
            </a:r>
          </a:p>
          <a:p>
            <a:r>
              <a:rPr lang="es-ES" b="1" dirty="0">
                <a:latin typeface="Maiandra GD" panose="020E0502030308020204" pitchFamily="34" charset="0"/>
              </a:rPr>
              <a:t>Recordemos que somos salvos por la gracia de Dios. </a:t>
            </a:r>
          </a:p>
          <a:p>
            <a:r>
              <a:rPr lang="es-ES" b="1" u="sng" dirty="0">
                <a:effectLst>
                  <a:outerShdw blurRad="38100" dist="38100" dir="2700000" algn="tl">
                    <a:srgbClr val="000000">
                      <a:alpha val="43137"/>
                    </a:srgbClr>
                  </a:outerShdw>
                </a:effectLst>
                <a:highlight>
                  <a:srgbClr val="FF9999"/>
                </a:highlight>
                <a:latin typeface="Maiandra GD" panose="020E0502030308020204" pitchFamily="34" charset="0"/>
              </a:rPr>
              <a:t>La palabra “Paz” viene del griego EIRENE,</a:t>
            </a:r>
            <a:r>
              <a:rPr lang="es-ES" b="1" dirty="0">
                <a:latin typeface="Maiandra GD" panose="020E0502030308020204" pitchFamily="34" charset="0"/>
              </a:rPr>
              <a:t> que básicamente denota tranquilidad, serenidad. </a:t>
            </a:r>
          </a:p>
          <a:p>
            <a:r>
              <a:rPr lang="es-ES" b="1" dirty="0">
                <a:latin typeface="Maiandra GD" panose="020E0502030308020204" pitchFamily="34" charset="0"/>
              </a:rPr>
              <a:t>Una perfecta definición para la palabra paz puede ser: “No la ausencia de problemas, sino la presencia de Dios en medio de los problemas”.</a:t>
            </a:r>
          </a:p>
          <a:p>
            <a:r>
              <a:rPr lang="es-ES" b="1" dirty="0">
                <a:latin typeface="Maiandra GD" panose="020E0502030308020204" pitchFamily="34" charset="0"/>
              </a:rPr>
              <a:t>Se ha sugerido que el saludo de paz se emplea para dirigirse a los gentiles; mientras que el saludo de paz se dirige a los judíos, quienes se saludaban de esta manera (Shalom en hebreo).</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66109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lstStyle/>
          <a:p>
            <a:r>
              <a:rPr lang="es-ES" b="1" dirty="0">
                <a:latin typeface="Maiandra GD" panose="020E0502030308020204" pitchFamily="34" charset="0"/>
              </a:rPr>
              <a:t>Estas bendiciones de gracia y paz provienen de nuestro Dios y de nuestro Señor Jesucristo. Ellos son la fuente principal para estas bendiciones. </a:t>
            </a:r>
          </a:p>
          <a:p>
            <a:r>
              <a:rPr lang="es-ES" b="1" dirty="0">
                <a:latin typeface="Maiandra GD" panose="020E0502030308020204" pitchFamily="34" charset="0"/>
              </a:rPr>
              <a:t>Si alguien desea tener la gracia y la paz de Dios, tal persona debe estar en Cristo Jesús.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Efesios.1:3.</a:t>
            </a:r>
          </a:p>
          <a:p>
            <a:r>
              <a:rPr lang="es-ES" b="1" dirty="0">
                <a:latin typeface="Maiandra GD" panose="020E0502030308020204" pitchFamily="34" charset="0"/>
              </a:rPr>
              <a:t>Bendito sea el Dios y Padre de nuestro Señor Jesucristo,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que nos ha bendecido con toda bendición espiritual</a:t>
            </a:r>
            <a:r>
              <a:rPr lang="es-ES" b="1" dirty="0">
                <a:latin typeface="Maiandra GD" panose="020E0502030308020204" pitchFamily="34" charset="0"/>
              </a:rPr>
              <a:t> en los lugares celestiales en Cristo. </a:t>
            </a:r>
          </a:p>
          <a:p>
            <a:r>
              <a:rPr lang="es-ES" b="1" dirty="0">
                <a:latin typeface="Maiandra GD" panose="020E0502030308020204" pitchFamily="34" charset="0"/>
              </a:rPr>
              <a:t>Sin Cristo Usted no tiene ninguna de estas bendiciones, no se engañe.</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494447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Galatas.1:4.</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que Él mismo se dio por nuestros pecados para librarnos de este presente siglo malo,</a:t>
            </a:r>
            <a:r>
              <a:rPr lang="es-ES" b="1" dirty="0">
                <a:latin typeface="Maiandra GD" panose="020E0502030308020204" pitchFamily="34" charset="0"/>
              </a:rPr>
              <a:t> conforme a la voluntad de nuestro Dios y Padre, </a:t>
            </a:r>
          </a:p>
          <a:p>
            <a:r>
              <a:rPr lang="es-ES" b="1" dirty="0">
                <a:latin typeface="Maiandra GD" panose="020E0502030308020204" pitchFamily="34" charset="0"/>
              </a:rPr>
              <a:t>La Biblia enseña claramente que Jesús vino para morir por nosotros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Hechos.20:28.</a:t>
            </a:r>
          </a:p>
          <a:p>
            <a:r>
              <a:rPr lang="es-ES" b="1" dirty="0">
                <a:latin typeface="Maiandra GD" panose="020E0502030308020204" pitchFamily="34" charset="0"/>
              </a:rPr>
              <a:t>»Tengan cuidado de sí mismos y de toda la congregación, en medio de la cual el Espíritu Santo les ha hecho obispos para pastorear la iglesia de Dios,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la cual Él compró con Su propia sangre.</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Timoteo.2:6.</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788644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a:bodyPr>
          <a:lstStyle/>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quien se dio a sí mismo en rescate por todos,</a:t>
            </a:r>
            <a:r>
              <a:rPr lang="es-ES" b="1" dirty="0">
                <a:latin typeface="Maiandra GD" panose="020E0502030308020204" pitchFamily="34" charset="0"/>
              </a:rPr>
              <a:t> testimonio dado a su debido tiempo. </a:t>
            </a:r>
          </a:p>
          <a:p>
            <a:r>
              <a:rPr lang="es-ES" b="1" dirty="0">
                <a:latin typeface="Maiandra GD" panose="020E0502030308020204" pitchFamily="34" charset="0"/>
              </a:rPr>
              <a:t>Él hombre, por causa del pecado, no podía salvarse a sí mismo.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Isaías.59:1-2.</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La mano del SEÑOR no se ha acortado para salvar;</a:t>
            </a:r>
            <a:r>
              <a:rPr lang="es-ES" b="1" dirty="0">
                <a:latin typeface="Maiandra GD" panose="020E0502030308020204" pitchFamily="34" charset="0"/>
              </a:rPr>
              <a:t> Ni Su oído se ha endurecido para oír.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Pero las iniquidades de ustedes han hecho separación entre ustedes y su Dios,</a:t>
            </a:r>
            <a:r>
              <a:rPr lang="es-ES" b="1" dirty="0">
                <a:latin typeface="Maiandra GD" panose="020E0502030308020204" pitchFamily="34" charset="0"/>
              </a:rPr>
              <a:t> Y los pecados le han hecho esconder Su rostro para no escucharlos.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94751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lstStyle/>
          <a:p>
            <a:r>
              <a:rPr lang="es-ES" b="1" dirty="0">
                <a:latin typeface="Maiandra GD" panose="020E0502030308020204" pitchFamily="34" charset="0"/>
              </a:rPr>
              <a:t>Por esta razón Cristo tuvo que venir y morir por nuestros pecados. </a:t>
            </a:r>
            <a:endParaRPr lang="es-NI" b="1" dirty="0">
              <a:latin typeface="Maiandra GD" panose="020E0502030308020204" pitchFamily="34" charset="0"/>
            </a:endParaRPr>
          </a:p>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Romanos.3:23.</a:t>
            </a:r>
            <a:r>
              <a:rPr lang="es-NI"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por cuanto todos pecaron</a:t>
            </a:r>
            <a:r>
              <a:rPr lang="es-ES" b="1" dirty="0">
                <a:latin typeface="Maiandra GD" panose="020E0502030308020204" pitchFamily="34" charset="0"/>
              </a:rPr>
              <a:t> y no alcanzan la gloria de Dios. </a:t>
            </a:r>
            <a:endParaRPr lang="es-NI" b="1" dirty="0">
              <a:latin typeface="Maiandra GD" panose="020E0502030308020204" pitchFamily="34" charset="0"/>
            </a:endParaRPr>
          </a:p>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Romanos.6:23.</a:t>
            </a:r>
            <a:r>
              <a:rPr lang="es-NI" b="1" dirty="0">
                <a:latin typeface="Maiandra GD" panose="020E0502030308020204" pitchFamily="34" charset="0"/>
              </a:rPr>
              <a:t> </a:t>
            </a:r>
          </a:p>
          <a:p>
            <a:r>
              <a:rPr lang="es-ES" b="1" dirty="0">
                <a:latin typeface="Maiandra GD" panose="020E0502030308020204" pitchFamily="34" charset="0"/>
              </a:rPr>
              <a:t>Porque la paga del pecado es muerte, pero la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dádiva de Dios es vida eterna en Cristo Jesús Señor nuestro.</a:t>
            </a:r>
            <a:r>
              <a:rPr lang="es-ES" b="1" dirty="0">
                <a:latin typeface="Maiandra GD" panose="020E0502030308020204" pitchFamily="34" charset="0"/>
              </a:rPr>
              <a:t> </a:t>
            </a:r>
            <a:endParaRPr lang="es-NI" b="1" dirty="0">
              <a:latin typeface="Maiandra GD" panose="020E0502030308020204" pitchFamily="34" charset="0"/>
            </a:endParaRPr>
          </a:p>
          <a:p>
            <a:r>
              <a:rPr lang="es-NI" b="1" dirty="0">
                <a:latin typeface="Maiandra GD" panose="020E0502030308020204" pitchFamily="34" charset="0"/>
              </a:rPr>
              <a:t>Se entrego para rescatarnos del pecado </a:t>
            </a:r>
          </a:p>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Romanos.6:17-18.</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76076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lnSpcReduction="10000"/>
          </a:bodyPr>
          <a:lstStyle/>
          <a:p>
            <a:r>
              <a:rPr lang="es-ES" b="1" dirty="0">
                <a:latin typeface="Maiandra GD" panose="020E0502030308020204" pitchFamily="34" charset="0"/>
              </a:rPr>
              <a:t>Pero gracias a Dios, que aunque ustedes eran esclavos del pecado, </a:t>
            </a: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se hicieron obedientes de corazón a aquella forma de doctrina a la que fueron entregados,</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V.18.</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y habiendo sido libertados del pecado,</a:t>
            </a:r>
            <a:r>
              <a:rPr lang="es-ES" b="1" dirty="0">
                <a:latin typeface="Maiandra GD" panose="020E0502030308020204" pitchFamily="34" charset="0"/>
              </a:rPr>
              <a:t> ustedes se han hecho siervos de la justicia. </a:t>
            </a:r>
          </a:p>
          <a:p>
            <a:r>
              <a:rPr lang="es-ES" b="1" dirty="0">
                <a:latin typeface="Maiandra GD" panose="020E0502030308020204" pitchFamily="34" charset="0"/>
              </a:rPr>
              <a:t>Es por el evangelio que ahora podemos llegar a la gloria de Dios, tener comunión con Él.</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II Tesalonicenses.2:14.</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Fue para esto que Él los llamó mediante nuestro evangelio,</a:t>
            </a:r>
            <a:r>
              <a:rPr lang="es-ES" b="1" dirty="0">
                <a:latin typeface="Maiandra GD" panose="020E0502030308020204" pitchFamily="34" charset="0"/>
              </a:rPr>
              <a:t> para que alcancen la gloria de nuestro Señor Jesucristo.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094505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1" y="0"/>
            <a:ext cx="12085983"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2" name="Marcador de contenido 1">
            <a:extLst>
              <a:ext uri="{FF2B5EF4-FFF2-40B4-BE49-F238E27FC236}">
                <a16:creationId xmlns:a16="http://schemas.microsoft.com/office/drawing/2014/main" id="{ACAC672E-9CFE-E33C-130A-F2A8E7A6FE0F}"/>
              </a:ext>
            </a:extLst>
          </p:cNvPr>
          <p:cNvSpPr>
            <a:spLocks noGrp="1"/>
          </p:cNvSpPr>
          <p:nvPr>
            <p:ph idx="1"/>
          </p:nvPr>
        </p:nvSpPr>
        <p:spPr>
          <a:xfrm>
            <a:off x="3892770" y="1343817"/>
            <a:ext cx="8193212" cy="5404851"/>
          </a:xfrm>
        </p:spPr>
        <p:txBody>
          <a:bodyPr>
            <a:normAutofit fontScale="92500"/>
          </a:bodyPr>
          <a:lstStyle/>
          <a:p>
            <a:r>
              <a:rPr lang="es-ES" b="1" dirty="0">
                <a:latin typeface="Maiandra GD" panose="020E0502030308020204" pitchFamily="34" charset="0"/>
              </a:rPr>
              <a:t>Es por eso que le debemos la honra y la gloria a Él</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Galatas.1:5.</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a quien sea la gloria</a:t>
            </a:r>
            <a:r>
              <a:rPr lang="es-ES" b="1" dirty="0">
                <a:latin typeface="Maiandra GD" panose="020E0502030308020204" pitchFamily="34" charset="0"/>
              </a:rPr>
              <a:t> por los siglos de los siglos. Amén. </a:t>
            </a:r>
          </a:p>
          <a:p>
            <a:r>
              <a:rPr lang="es-ES" b="1" dirty="0">
                <a:latin typeface="Maiandra GD" panose="020E0502030308020204" pitchFamily="34" charset="0"/>
              </a:rPr>
              <a:t>Es imperativo que reconozcamos que Dios y Jesús son dignos de gloria y honor por todos los siglos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II Pedro.3:18.</a:t>
            </a:r>
          </a:p>
          <a:p>
            <a:r>
              <a:rPr lang="es-ES" b="1" dirty="0">
                <a:latin typeface="Maiandra GD" panose="020E0502030308020204" pitchFamily="34" charset="0"/>
              </a:rPr>
              <a:t>Antes bien, crezcan en la gracia y el conocimiento de nuestro Señor y Salvador Jesucristo.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A Él sea la gloria ahora y hasta el día de la eternidad. Amén.</a:t>
            </a:r>
            <a:r>
              <a:rPr lang="es-ES" b="1" dirty="0">
                <a:latin typeface="Maiandra GD" panose="020E0502030308020204" pitchFamily="34" charset="0"/>
              </a:rPr>
              <a:t> </a:t>
            </a:r>
          </a:p>
          <a:p>
            <a:r>
              <a:rPr lang="es-ES" b="1" dirty="0">
                <a:latin typeface="Maiandra GD" panose="020E0502030308020204" pitchFamily="34" charset="0"/>
              </a:rPr>
              <a:t>Para poder dar la gloria y honor a Dios es necesario estar en la Iglesia, es decir, en el cuerpo de Cristo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552723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Efesios.3:21. </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a Él sea la gloria en la iglesia</a:t>
            </a:r>
            <a:r>
              <a:rPr lang="es-ES" b="1" dirty="0">
                <a:latin typeface="Maiandra GD" panose="020E0502030308020204" pitchFamily="34" charset="0"/>
              </a:rPr>
              <a:t> y en Cristo Jesús por todas las generaciones, por los siglos de los siglos. Amén. </a:t>
            </a:r>
          </a:p>
          <a:p>
            <a:r>
              <a:rPr lang="es-ES" b="1" dirty="0">
                <a:latin typeface="Maiandra GD" panose="020E0502030308020204" pitchFamily="34" charset="0"/>
              </a:rPr>
              <a:t>Muchos creen que pueden glorificar y dar gloria a Dios a Cristo fuera de la iglesia, pero esto es un engaño de Satanás.</a:t>
            </a:r>
          </a:p>
          <a:p>
            <a:r>
              <a:rPr lang="es-ES" b="1" dirty="0">
                <a:latin typeface="Maiandra GD" panose="020E0502030308020204" pitchFamily="34" charset="0"/>
              </a:rPr>
              <a:t>Solamente en la iglesia, en su iglesia que Él edifico que el compro es donde se da la gloria a Dios y a Jesús. Si Usted no está en la iglesia de Él nunca podrá darle la gloria a Dios, se la da a hombres, pero no a Dios.</a:t>
            </a:r>
          </a:p>
          <a:p>
            <a:r>
              <a:rPr lang="es-ES" b="1" u="sng" dirty="0">
                <a:effectLst>
                  <a:outerShdw blurRad="38100" dist="38100" dir="2700000" algn="tl">
                    <a:srgbClr val="000000">
                      <a:alpha val="43137"/>
                    </a:srgbClr>
                  </a:outerShdw>
                </a:effectLst>
                <a:highlight>
                  <a:srgbClr val="FF9999"/>
                </a:highlight>
                <a:latin typeface="Maiandra GD" panose="020E0502030308020204" pitchFamily="34" charset="0"/>
              </a:rPr>
              <a:t>La palabra “Amen” significa “Así sea”</a:t>
            </a:r>
            <a:r>
              <a:rPr lang="es-ES" b="1" dirty="0">
                <a:latin typeface="Maiandra GD" panose="020E0502030308020204" pitchFamily="34" charset="0"/>
              </a:rPr>
              <a:t> o “De cierto”.</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658644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229600" cy="5479224"/>
          </a:xfrm>
        </p:spPr>
        <p:txBody>
          <a:bodyPr/>
          <a:lstStyle/>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Me maravillo de que tan pronto ustedes hayan abandonado</a:t>
            </a:r>
            <a:r>
              <a:rPr lang="es-ES" b="1" dirty="0">
                <a:latin typeface="Maiandra GD" panose="020E0502030308020204" pitchFamily="34" charset="0"/>
              </a:rPr>
              <a:t> a Aquel que los llamó por la gracia de Cristo, para seguir un evangelio diferente, </a:t>
            </a:r>
          </a:p>
          <a:p>
            <a:r>
              <a:rPr lang="es-ES" b="1" dirty="0">
                <a:latin typeface="Maiandra GD" panose="020E0502030308020204" pitchFamily="34" charset="0"/>
              </a:rPr>
              <a:t>Los gálatas habían abandonado el evangelio para seguir otro sistema que no puede salvarles. </a:t>
            </a:r>
          </a:p>
          <a:p>
            <a:r>
              <a:rPr lang="es-ES" b="1" dirty="0">
                <a:latin typeface="Maiandra GD" panose="020E0502030308020204" pitchFamily="34" charset="0"/>
              </a:rPr>
              <a:t>El apóstol estaba tan maravillado de que tan pronto hubieran abandonado la gracia de Cristo para seguir un evangelio diferente. </a:t>
            </a:r>
          </a:p>
          <a:p>
            <a:r>
              <a:rPr lang="es-ES" b="1" dirty="0">
                <a:latin typeface="Maiandra GD" panose="020E0502030308020204" pitchFamily="34" charset="0"/>
              </a:rPr>
              <a:t>Los gálatas se habían dejado engañar por los judaizantes, y abandonaron pronto el verdadero evangelio. </a:t>
            </a:r>
          </a:p>
          <a:p>
            <a:r>
              <a:rPr lang="es-ES" b="1" dirty="0">
                <a:latin typeface="Maiandra GD" panose="020E0502030308020204" pitchFamily="34" charset="0"/>
              </a:rPr>
              <a:t>Estaban siento impedido.</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219618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229600" cy="5479224"/>
          </a:xfrm>
        </p:spPr>
        <p:txBody>
          <a:bodyPr>
            <a:normAutofit fontScale="92500"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Galatas.5:7-8.</a:t>
            </a:r>
            <a:r>
              <a:rPr lang="es-ES" b="1" dirty="0">
                <a:latin typeface="Maiandra GD" panose="020E0502030308020204" pitchFamily="34" charset="0"/>
              </a:rPr>
              <a:t> </a:t>
            </a:r>
          </a:p>
          <a:p>
            <a:r>
              <a:rPr lang="es-ES" b="1" dirty="0">
                <a:latin typeface="Maiandra GD" panose="020E0502030308020204" pitchFamily="34" charset="0"/>
              </a:rPr>
              <a:t>Ustedes corrían bien,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¿quién les impidió obedecer a la verdad?</a:t>
            </a:r>
            <a:r>
              <a:rPr lang="es-ES" b="1" dirty="0">
                <a:latin typeface="Maiandra GD" panose="020E0502030308020204" pitchFamily="34" charset="0"/>
              </a:rPr>
              <a:t> </a:t>
            </a:r>
          </a:p>
          <a:p>
            <a:r>
              <a:rPr lang="es-ES" b="1" dirty="0">
                <a:latin typeface="Maiandra GD" panose="020E0502030308020204" pitchFamily="34" charset="0"/>
              </a:rPr>
              <a:t>Corrían iban bien, pero en el camino fueron estorbados, impedido a seguir en esta carrera que los llevaba a la salvación.</a:t>
            </a:r>
          </a:p>
          <a:p>
            <a:r>
              <a:rPr lang="es-ES" b="1" dirty="0">
                <a:latin typeface="Maiandra GD" panose="020E0502030308020204" pitchFamily="34" charset="0"/>
              </a:rPr>
              <a:t>Pero ahora este desvió los estaba llevando a la condenación.</a:t>
            </a:r>
          </a:p>
          <a:p>
            <a:r>
              <a:rPr lang="es-ES" b="1" dirty="0">
                <a:latin typeface="Maiandra GD" panose="020E0502030308020204" pitchFamily="34" charset="0"/>
              </a:rPr>
              <a:t>Esto no venia de la enseñanza de los Apóstoles.</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V.8.</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Esta persuasión</a:t>
            </a:r>
            <a:r>
              <a:rPr lang="es-ES" b="1" dirty="0">
                <a:latin typeface="Maiandra GD" panose="020E0502030308020204" pitchFamily="34" charset="0"/>
              </a:rPr>
              <a:t> no vino de Aquel que los llama.</a:t>
            </a:r>
          </a:p>
          <a:p>
            <a:r>
              <a:rPr lang="es-NI" b="1" dirty="0">
                <a:latin typeface="Maiandra GD" panose="020E0502030308020204" pitchFamily="34" charset="0"/>
              </a:rPr>
              <a:t>Algunos los estaban perturbando.</a:t>
            </a:r>
          </a:p>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Galatas.1:7.</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973673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noAutofit/>
          </a:bodyPr>
          <a:lstStyle/>
          <a:p>
            <a:pPr algn="ctr"/>
            <a:r>
              <a:rPr lang="es-NI" sz="4800" b="1" u="sng" dirty="0">
                <a:effectLst>
                  <a:outerShdw blurRad="38100" dist="38100" dir="2700000" algn="tl">
                    <a:srgbClr val="000000">
                      <a:alpha val="43137"/>
                    </a:srgbClr>
                  </a:outerShdw>
                </a:effectLst>
                <a:latin typeface="Maiandra GD" panose="020E0502030308020204" pitchFamily="34" charset="0"/>
              </a:rPr>
              <a:t>INTRODUCCIÓN A LA CARTA DE GALATAS:</a:t>
            </a: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lstStyle/>
          <a:p>
            <a:r>
              <a:rPr lang="es-ES" b="1" dirty="0">
                <a:latin typeface="Maiandra GD" panose="020E0502030308020204" pitchFamily="34" charset="0"/>
              </a:rPr>
              <a:t>3. Probablemente escrita poco después de su primer viaje evangelístico.</a:t>
            </a:r>
          </a:p>
          <a:p>
            <a:r>
              <a:rPr lang="es-ES" b="1" dirty="0">
                <a:latin typeface="Maiandra GD" panose="020E0502030308020204" pitchFamily="34" charset="0"/>
              </a:rPr>
              <a:t>4. El nombre Pablo significa “pequeño” </a:t>
            </a:r>
          </a:p>
          <a:p>
            <a:pPr algn="ctr"/>
            <a:r>
              <a:rPr lang="es-ES" b="1" u="sng" dirty="0">
                <a:effectLst>
                  <a:outerShdw blurRad="38100" dist="38100" dir="2700000" algn="tl">
                    <a:srgbClr val="000000">
                      <a:alpha val="43137"/>
                    </a:srgbClr>
                  </a:outerShdw>
                </a:effectLst>
                <a:highlight>
                  <a:srgbClr val="CCFF66"/>
                </a:highlight>
                <a:latin typeface="Maiandra GD" panose="020E0502030308020204" pitchFamily="34" charset="0"/>
              </a:rPr>
              <a:t>FECHA DE REDACCIÓN:</a:t>
            </a:r>
            <a:r>
              <a:rPr lang="es-ES" b="1" dirty="0">
                <a:latin typeface="Maiandra GD" panose="020E0502030308020204" pitchFamily="34" charset="0"/>
              </a:rPr>
              <a:t> </a:t>
            </a:r>
          </a:p>
          <a:p>
            <a:r>
              <a:rPr lang="es-ES" b="1" dirty="0">
                <a:latin typeface="Maiandra GD" panose="020E0502030308020204" pitchFamily="34" charset="0"/>
              </a:rPr>
              <a:t>1. Aproximadamente entre el 48 &amp; 49 d.C. </a:t>
            </a:r>
          </a:p>
          <a:p>
            <a:pPr algn="ctr"/>
            <a:r>
              <a:rPr lang="es-ES" b="1" u="sng" dirty="0">
                <a:effectLst>
                  <a:outerShdw blurRad="38100" dist="38100" dir="2700000" algn="tl">
                    <a:srgbClr val="000000">
                      <a:alpha val="43137"/>
                    </a:srgbClr>
                  </a:outerShdw>
                </a:effectLst>
                <a:highlight>
                  <a:srgbClr val="CCFF66"/>
                </a:highlight>
                <a:latin typeface="Maiandra GD" panose="020E0502030308020204" pitchFamily="34" charset="0"/>
              </a:rPr>
              <a:t>TEMA CENTRAL:</a:t>
            </a:r>
            <a:r>
              <a:rPr lang="es-ES" b="1" dirty="0">
                <a:latin typeface="Maiandra GD" panose="020E0502030308020204" pitchFamily="34" charset="0"/>
              </a:rPr>
              <a:t> </a:t>
            </a:r>
          </a:p>
          <a:p>
            <a:r>
              <a:rPr lang="es-ES" b="1" dirty="0">
                <a:latin typeface="Maiandra GD" panose="020E0502030308020204" pitchFamily="34" charset="0"/>
              </a:rPr>
              <a:t>1. El tema central se encuentra en Galatas.1:6-9. </a:t>
            </a:r>
          </a:p>
          <a:p>
            <a:r>
              <a:rPr lang="es-ES" b="1" dirty="0">
                <a:latin typeface="Maiandra GD" panose="020E0502030308020204" pitchFamily="34" charset="0"/>
              </a:rPr>
              <a:t>2. No hay otro Evangelio, y para ser salvos, Él cristiano necesita permanecer en el evangelio de Cristo. </a:t>
            </a:r>
          </a:p>
          <a:p>
            <a:pPr algn="ctr"/>
            <a:r>
              <a:rPr lang="es-ES" b="1" u="sng" dirty="0">
                <a:effectLst>
                  <a:outerShdw blurRad="38100" dist="38100" dir="2700000" algn="tl">
                    <a:srgbClr val="000000">
                      <a:alpha val="43137"/>
                    </a:srgbClr>
                  </a:outerShdw>
                </a:effectLst>
                <a:highlight>
                  <a:srgbClr val="CCFF66"/>
                </a:highlight>
                <a:latin typeface="Maiandra GD" panose="020E0502030308020204" pitchFamily="34" charset="0"/>
              </a:rPr>
              <a:t>ACERCA DE LA CARTA:</a:t>
            </a:r>
            <a:endParaRPr lang="es-NI" b="1" u="sng" dirty="0">
              <a:effectLst>
                <a:outerShdw blurRad="38100" dist="38100" dir="2700000" algn="tl">
                  <a:srgbClr val="000000">
                    <a:alpha val="43137"/>
                  </a:srgbClr>
                </a:outerShdw>
              </a:effectLst>
              <a:highlight>
                <a:srgbClr val="CCFF66"/>
              </a:highlight>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991338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1" y="1360521"/>
            <a:ext cx="8229600" cy="5479224"/>
          </a:xfrm>
        </p:spPr>
        <p:txBody>
          <a:bodyPr>
            <a:normAutofit/>
          </a:bodyPr>
          <a:lstStyle/>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que en realidad no es otro evangelio,</a:t>
            </a:r>
            <a:r>
              <a:rPr lang="es-ES" b="1" dirty="0">
                <a:latin typeface="Maiandra GD" panose="020E0502030308020204" pitchFamily="34" charset="0"/>
              </a:rPr>
              <a:t> sino que hay algunos que los perturban a ustedes y quieren pervertir el evangelio de Cristo. </a:t>
            </a:r>
          </a:p>
          <a:p>
            <a:r>
              <a:rPr lang="es-ES" b="1" dirty="0">
                <a:latin typeface="Maiandra GD" panose="020E0502030308020204" pitchFamily="34" charset="0"/>
              </a:rPr>
              <a:t>Es imperativo que entendamos que existe solo un evangelio, y no muchos. </a:t>
            </a:r>
          </a:p>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Efesios.4:4-6.</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Hay un solo cuerpo y un solo Espíritu,</a:t>
            </a:r>
            <a:r>
              <a:rPr lang="es-ES" b="1" dirty="0">
                <a:latin typeface="Maiandra GD" panose="020E0502030308020204" pitchFamily="34" charset="0"/>
              </a:rPr>
              <a:t> así como también ustedes fueron llamados en una misma esperanza de su vocación;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V.5.</a:t>
            </a:r>
            <a:r>
              <a:rPr lang="es-ES" b="1" dirty="0">
                <a:latin typeface="Maiandra GD" panose="020E0502030308020204" pitchFamily="34" charset="0"/>
              </a:rPr>
              <a:t>  </a:t>
            </a:r>
          </a:p>
          <a:p>
            <a:r>
              <a:rPr lang="es-ES" b="1" dirty="0">
                <a:latin typeface="Maiandra GD" panose="020E0502030308020204" pitchFamily="34" charset="0"/>
              </a:rPr>
              <a:t>un solo Señor, </a:t>
            </a: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una sola fe,</a:t>
            </a:r>
            <a:r>
              <a:rPr lang="es-ES" b="1" dirty="0">
                <a:latin typeface="Maiandra GD" panose="020E0502030308020204" pitchFamily="34" charset="0"/>
              </a:rPr>
              <a:t> un solo bautismo,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V.6.</a:t>
            </a:r>
            <a:r>
              <a:rPr lang="es-ES" b="1" dirty="0">
                <a:latin typeface="Maiandra GD" panose="020E0502030308020204" pitchFamily="34" charset="0"/>
              </a:rPr>
              <a:t>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082884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1" y="1360521"/>
            <a:ext cx="8229600" cy="5479224"/>
          </a:xfrm>
        </p:spPr>
        <p:txBody>
          <a:bodyPr>
            <a:normAutofit/>
          </a:bodyPr>
          <a:lstStyle/>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un solo Dios y Padre de todos,</a:t>
            </a:r>
            <a:r>
              <a:rPr lang="es-ES" b="1" dirty="0">
                <a:latin typeface="Maiandra GD" panose="020E0502030308020204" pitchFamily="34" charset="0"/>
              </a:rPr>
              <a:t> que está sobre todos, por todos y en todos. </a:t>
            </a:r>
          </a:p>
          <a:p>
            <a:r>
              <a:rPr lang="es-ES" b="1" dirty="0">
                <a:latin typeface="Maiandra GD" panose="020E0502030308020204" pitchFamily="34" charset="0"/>
              </a:rPr>
              <a:t>La unidad del evangelio es única.</a:t>
            </a:r>
          </a:p>
          <a:p>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La palabra “otro” viene del griego HETEROS,</a:t>
            </a:r>
            <a:r>
              <a:rPr lang="es-ES" b="1" dirty="0">
                <a:latin typeface="Maiandra GD" panose="020E0502030308020204" pitchFamily="34" charset="0"/>
              </a:rPr>
              <a:t> que básicamente significa, “otro no de la misma clase”. </a:t>
            </a:r>
          </a:p>
          <a:p>
            <a:r>
              <a:rPr lang="es-ES" b="1" dirty="0">
                <a:latin typeface="Maiandra GD" panose="020E0502030308020204" pitchFamily="34" charset="0"/>
              </a:rPr>
              <a:t>Este evangelio diferente no era el que los apóstoles habían predicado; sino más bien, el que los judaizantes estaban predicando. </a:t>
            </a:r>
          </a:p>
          <a:p>
            <a:r>
              <a:rPr lang="es-ES" b="1" u="sng" dirty="0">
                <a:effectLst>
                  <a:outerShdw blurRad="38100" dist="38100" dir="2700000" algn="tl">
                    <a:srgbClr val="000000">
                      <a:alpha val="43137"/>
                    </a:srgbClr>
                  </a:outerShdw>
                </a:effectLst>
                <a:highlight>
                  <a:srgbClr val="CCFF66"/>
                </a:highlight>
                <a:latin typeface="Maiandra GD" panose="020E0502030308020204" pitchFamily="34" charset="0"/>
              </a:rPr>
              <a:t>La palabra “evangelio” viene del griego EUANGELION,</a:t>
            </a:r>
            <a:r>
              <a:rPr lang="es-ES" b="1" dirty="0">
                <a:latin typeface="Maiandra GD" panose="020E0502030308020204" pitchFamily="34" charset="0"/>
              </a:rPr>
              <a:t> que básicamente significa “buenas nuevas”.</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784215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229600" cy="5479224"/>
          </a:xfrm>
        </p:spPr>
        <p:txBody>
          <a:bodyPr>
            <a:normAutofit lnSpcReduction="10000"/>
          </a:bodyPr>
          <a:lstStyle/>
          <a:p>
            <a:r>
              <a:rPr lang="es-ES" b="1" dirty="0">
                <a:latin typeface="Maiandra GD" panose="020E0502030308020204" pitchFamily="34" charset="0"/>
              </a:rPr>
              <a:t>El evangelio de Cristo es el único poder de Dios para salvación.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Romanos.1:16.</a:t>
            </a:r>
            <a:r>
              <a:rPr lang="es-ES" b="1" dirty="0">
                <a:latin typeface="Maiandra GD" panose="020E0502030308020204" pitchFamily="34" charset="0"/>
              </a:rPr>
              <a:t> </a:t>
            </a:r>
          </a:p>
          <a:p>
            <a:r>
              <a:rPr lang="es-ES" b="1" dirty="0">
                <a:latin typeface="Maiandra GD" panose="020E0502030308020204" pitchFamily="34" charset="0"/>
              </a:rPr>
              <a:t>Porque no me avergüenzo del evangelio, </a:t>
            </a:r>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pues es el poder de Dios para la salvación de todo el que cree,</a:t>
            </a:r>
            <a:r>
              <a:rPr lang="es-ES" b="1" dirty="0">
                <a:latin typeface="Maiandra GD" panose="020E0502030308020204" pitchFamily="34" charset="0"/>
              </a:rPr>
              <a:t> del judío primeramente y también del griego. </a:t>
            </a:r>
          </a:p>
          <a:p>
            <a:r>
              <a:rPr lang="es-ES" b="1" dirty="0">
                <a:latin typeface="Maiandra GD" panose="020E0502030308020204" pitchFamily="34" charset="0"/>
              </a:rPr>
              <a:t>Añadirle algo al evangelio es pervertir el evangelio. </a:t>
            </a:r>
          </a:p>
          <a:p>
            <a:r>
              <a:rPr lang="es-ES" b="1" dirty="0">
                <a:latin typeface="Maiandra GD" panose="020E0502030308020204" pitchFamily="34" charset="0"/>
              </a:rPr>
              <a:t>No hay nada más que añadirle al evangelio. </a:t>
            </a:r>
          </a:p>
          <a:p>
            <a:r>
              <a:rPr lang="es-ES" b="1" dirty="0">
                <a:latin typeface="Maiandra GD" panose="020E0502030308020204" pitchFamily="34" charset="0"/>
              </a:rPr>
              <a:t>La ley de Moisés no tiene poder para salvar a los creyentes en Cristo Jesús.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Gálatas.2:16.</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273790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»Sin embargo, sabiendo que el hombre no es justificado por las obras de la ley,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sino mediante la fe en Cristo Jesús,</a:t>
            </a:r>
            <a:r>
              <a:rPr lang="es-ES" b="1" dirty="0">
                <a:latin typeface="Maiandra GD" panose="020E0502030308020204" pitchFamily="34" charset="0"/>
              </a:rPr>
              <a:t> también nosotros hemos creído en Cristo Jesús, para que seamos justificados por la fe en Cristo, y no por las obras de la ley. Puesto que por las obras de la ley nadie será justificado. </a:t>
            </a:r>
          </a:p>
          <a:p>
            <a:r>
              <a:rPr lang="es-ES" b="1" u="sng" dirty="0">
                <a:effectLst>
                  <a:outerShdw blurRad="38100" dist="38100" dir="2700000" algn="tl">
                    <a:srgbClr val="000000">
                      <a:alpha val="43137"/>
                    </a:srgbClr>
                  </a:outerShdw>
                </a:effectLst>
                <a:highlight>
                  <a:srgbClr val="FF99CC"/>
                </a:highlight>
                <a:latin typeface="Maiandra GD" panose="020E0502030308020204" pitchFamily="34" charset="0"/>
              </a:rPr>
              <a:t>La palabra “pervertir” viene del griego METASTREPHO,</a:t>
            </a:r>
            <a:r>
              <a:rPr lang="es-ES" b="1" dirty="0">
                <a:latin typeface="Maiandra GD" panose="020E0502030308020204" pitchFamily="34" charset="0"/>
              </a:rPr>
              <a:t> lo cual denota el acto de cambiar, arruinar, corromper. </a:t>
            </a:r>
          </a:p>
          <a:p>
            <a:r>
              <a:rPr lang="es-ES" b="1" dirty="0">
                <a:latin typeface="Maiandra GD" panose="020E0502030308020204" pitchFamily="34" charset="0"/>
              </a:rPr>
              <a:t>Esto es lo que los judaizantes estaban tratando de hacer con el evangelio que los apóstoles habían predicado a los gálatas; así como a todo el mundo.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276195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Galatas.1:8.</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Pero si aun nosotros, o un ángel del cielo,</a:t>
            </a:r>
            <a:r>
              <a:rPr lang="es-ES" b="1" dirty="0">
                <a:latin typeface="Maiandra GD" panose="020E0502030308020204" pitchFamily="34" charset="0"/>
              </a:rPr>
              <a:t> les anunciara otro evangelio contrario al que les hemos anunciado, sea anatema. </a:t>
            </a:r>
          </a:p>
          <a:p>
            <a:r>
              <a:rPr lang="es-ES" b="1" dirty="0">
                <a:latin typeface="Maiandra GD" panose="020E0502030308020204" pitchFamily="34" charset="0"/>
              </a:rPr>
              <a:t>El apóstol Pablo informa a los gálatas las consecuencias que vendrán a todos aquellos que anuncian otro evangelio, el cual es contrario al que ellos (los apóstoles) han predicado. </a:t>
            </a:r>
          </a:p>
          <a:p>
            <a:r>
              <a:rPr lang="es-ES" b="1" dirty="0">
                <a:latin typeface="Maiandra GD" panose="020E0502030308020204" pitchFamily="34" charset="0"/>
              </a:rPr>
              <a:t>Ni si quiera un ángel del cielo tiene autoridad para predicar un evangelio diferente del que los apóstoles han predicado. </a:t>
            </a:r>
          </a:p>
          <a:p>
            <a:r>
              <a:rPr lang="es-ES" b="1" dirty="0">
                <a:latin typeface="Maiandra GD" panose="020E0502030308020204" pitchFamily="34" charset="0"/>
              </a:rPr>
              <a:t>Un anatema es alguien que está separado de Dios.</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509970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Romanos.9:3.</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Porque desearía yo mismo ser anatema, separado de Cristo</a:t>
            </a:r>
            <a:r>
              <a:rPr lang="es-ES" b="1" dirty="0">
                <a:latin typeface="Maiandra GD" panose="020E0502030308020204" pitchFamily="34" charset="0"/>
              </a:rPr>
              <a:t> por amor a mis hermanos, mis parientes según la carne.  </a:t>
            </a:r>
          </a:p>
          <a:p>
            <a:r>
              <a:rPr lang="es-ES" b="1" dirty="0">
                <a:latin typeface="Maiandra GD" panose="020E0502030308020204" pitchFamily="34" charset="0"/>
              </a:rPr>
              <a:t>El anatema está separado de Cristo, porque no está obedeciendo al Señor.</a:t>
            </a:r>
          </a:p>
          <a:p>
            <a:r>
              <a:rPr lang="es-ES" b="1" dirty="0">
                <a:latin typeface="Maiandra GD" panose="020E0502030308020204" pitchFamily="34" charset="0"/>
              </a:rPr>
              <a:t>Sino que pervierte lo que Cristo Manda.</a:t>
            </a:r>
          </a:p>
          <a:p>
            <a:r>
              <a:rPr lang="es-ES" b="1" dirty="0">
                <a:latin typeface="Maiandra GD" panose="020E0502030308020204" pitchFamily="34" charset="0"/>
              </a:rPr>
              <a:t>Ni si quiera un ángel del cielo tiene autoridad para predicar un evangelio diferente del que los apóstoles han predicado. </a:t>
            </a:r>
          </a:p>
          <a:p>
            <a:r>
              <a:rPr lang="es-ES" b="1" dirty="0">
                <a:latin typeface="Maiandra GD" panose="020E0502030308020204" pitchFamily="34" charset="0"/>
              </a:rPr>
              <a:t>Es imperativo que no creamos un mensaje, aunque la persona diga que proviene de Dios.</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051262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El hecho que una persona cite textos bíblicos no significa que está predicando un mensaje que Dios aprueba. </a:t>
            </a:r>
          </a:p>
          <a:p>
            <a:r>
              <a:rPr lang="es-ES" b="1" dirty="0">
                <a:latin typeface="Maiandra GD" panose="020E0502030308020204" pitchFamily="34" charset="0"/>
              </a:rPr>
              <a:t>Recuerde que Satanás cito textos bíblicos a Jesús; Sin embargo, el texto fue aplicado incorrectamente por parte de Satanás.</a:t>
            </a:r>
          </a:p>
          <a:p>
            <a:r>
              <a:rPr lang="es-ES" b="1" u="sng" dirty="0">
                <a:effectLst>
                  <a:outerShdw blurRad="38100" dist="38100" dir="2700000" algn="tl">
                    <a:srgbClr val="000000">
                      <a:alpha val="43137"/>
                    </a:srgbClr>
                  </a:outerShdw>
                </a:effectLst>
                <a:highlight>
                  <a:srgbClr val="FF9999"/>
                </a:highlight>
                <a:latin typeface="Maiandra GD" panose="020E0502030308020204" pitchFamily="34" charset="0"/>
              </a:rPr>
              <a:t>La palabra “anatema” viene del griego ANATHEMA,</a:t>
            </a:r>
            <a:r>
              <a:rPr lang="es-ES" b="1" dirty="0">
                <a:latin typeface="Maiandra GD" panose="020E0502030308020204" pitchFamily="34" charset="0"/>
              </a:rPr>
              <a:t> lo cual significa maldecido, o maldito. </a:t>
            </a:r>
          </a:p>
          <a:p>
            <a:r>
              <a:rPr lang="es-ES" b="1" dirty="0">
                <a:latin typeface="Maiandra GD" panose="020E0502030308020204" pitchFamily="34" charset="0"/>
              </a:rPr>
              <a:t>Esta es la consecuencia de pervertir el evangelio de Cristo. </a:t>
            </a:r>
          </a:p>
          <a:p>
            <a:r>
              <a:rPr lang="es-ES" b="1" dirty="0">
                <a:latin typeface="Maiandra GD" panose="020E0502030308020204" pitchFamily="34" charset="0"/>
              </a:rPr>
              <a:t>Cuando la persona predica un evangelio diferente; tal persona invita a la destrucción sobre su alma y demás personas que le siguen.</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704710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II Pedro.3:16-17.</a:t>
            </a:r>
          </a:p>
          <a:p>
            <a:r>
              <a:rPr lang="es-ES" b="1" dirty="0">
                <a:latin typeface="Maiandra GD" panose="020E0502030308020204" pitchFamily="34" charset="0"/>
              </a:rPr>
              <a:t>Asimismo en todas sus cartas habla en ellas de esto; en las cuales hay algunas cosas difíciles de entender,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que los ignorantes e inestables tuercen, como también tuercen el resto de las Escrituras, para su propia perdición.</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V.17.</a:t>
            </a:r>
            <a:r>
              <a:rPr lang="es-ES" b="1" dirty="0">
                <a:latin typeface="Maiandra GD" panose="020E0502030308020204" pitchFamily="34" charset="0"/>
              </a:rPr>
              <a:t>  </a:t>
            </a:r>
          </a:p>
          <a:p>
            <a:r>
              <a:rPr lang="es-ES" b="1" dirty="0">
                <a:latin typeface="Maiandra GD" panose="020E0502030308020204" pitchFamily="34" charset="0"/>
              </a:rPr>
              <a:t>Por tanto, amados, sabiendo esto de antemano, estén en guardia, </a:t>
            </a:r>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no sea que arrastrados por el error de hombres libertinos, caigan de su firmeza.</a:t>
            </a:r>
            <a:r>
              <a:rPr lang="es-ES" b="1" dirty="0">
                <a:latin typeface="Maiandra GD" panose="020E0502030308020204" pitchFamily="34" charset="0"/>
              </a:rPr>
              <a:t> </a:t>
            </a:r>
          </a:p>
          <a:p>
            <a:r>
              <a:rPr lang="es-ES" b="1" dirty="0">
                <a:latin typeface="Maiandra GD" panose="020E0502030308020204" pitchFamily="34" charset="0"/>
              </a:rPr>
              <a:t>Él Apóstol vuelve a repetir la consecuencia de pervertir el evangelio.</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764079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Galatas.1:9.</a:t>
            </a:r>
          </a:p>
          <a:p>
            <a:r>
              <a:rPr lang="es-ES" b="1" dirty="0">
                <a:latin typeface="Maiandra GD" panose="020E0502030308020204" pitchFamily="34" charset="0"/>
              </a:rPr>
              <a:t>Como hemos dicho antes, también repito ahora: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Si alguien les anuncia un evangelio contrario al que recibieron, sea anatema.</a:t>
            </a:r>
            <a:r>
              <a:rPr lang="es-ES" b="1" dirty="0">
                <a:latin typeface="Maiandra GD" panose="020E0502030308020204" pitchFamily="34" charset="0"/>
              </a:rPr>
              <a:t> </a:t>
            </a:r>
          </a:p>
          <a:p>
            <a:r>
              <a:rPr lang="es-ES" b="1" dirty="0">
                <a:latin typeface="Maiandra GD" panose="020E0502030308020204" pitchFamily="34" charset="0"/>
              </a:rPr>
              <a:t>La frase “si alguno” denota cualquier persona, sea apóstol, ángel, judío, gentil. </a:t>
            </a:r>
          </a:p>
          <a:p>
            <a:r>
              <a:rPr lang="es-ES" b="1" dirty="0">
                <a:latin typeface="Maiandra GD" panose="020E0502030308020204" pitchFamily="34" charset="0"/>
              </a:rPr>
              <a:t>Cuando la Biblia dice algo una vez, hay que prestar mucha atención. </a:t>
            </a:r>
          </a:p>
          <a:p>
            <a:r>
              <a:rPr lang="es-ES" b="1" dirty="0">
                <a:latin typeface="Maiandra GD" panose="020E0502030308020204" pitchFamily="34" charset="0"/>
              </a:rPr>
              <a:t>Cuando la Biblia dice algo dos veces; más vale que escuchemos.</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Apocalipsis.22:18-29.</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957645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dirty="0">
                <a:latin typeface="Maiandra GD" panose="020E0502030308020204" pitchFamily="34" charset="0"/>
              </a:rPr>
              <a:t>Yo testifico a todos los que oyen las palabras de la profecía de este libro: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si alguien añade a ellas, Dios traerá sobre él las plagas que están escritas en este libro.</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V.19.</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Y si alguien quita de las palabras del libro de esta profecía,</a:t>
            </a:r>
            <a:r>
              <a:rPr lang="es-ES" b="1" dirty="0">
                <a:latin typeface="Maiandra GD" panose="020E0502030308020204" pitchFamily="34" charset="0"/>
              </a:rPr>
              <a:t> Dios quitará su parte del árbol de la vida y de la ciudad santa descritos en este libro. </a:t>
            </a:r>
          </a:p>
          <a:p>
            <a:r>
              <a:rPr lang="es-ES" b="1" dirty="0">
                <a:latin typeface="Maiandra GD" panose="020E0502030308020204" pitchFamily="34" charset="0"/>
              </a:rPr>
              <a:t>No debemos ni quitar ni añadir nada a la palabra de Dios.</a:t>
            </a:r>
          </a:p>
          <a:p>
            <a:r>
              <a:rPr lang="es-ES" b="1" dirty="0">
                <a:latin typeface="Maiandra GD" panose="020E0502030308020204" pitchFamily="34" charset="0"/>
              </a:rPr>
              <a:t>No tendremos escusas si nos dejamos engañar por los falsos maestros.</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572237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noAutofit/>
          </a:bodyPr>
          <a:lstStyle/>
          <a:p>
            <a:pPr algn="ctr"/>
            <a:r>
              <a:rPr lang="es-NI" sz="4800" b="1" u="sng" dirty="0">
                <a:effectLst>
                  <a:outerShdw blurRad="38100" dist="38100" dir="2700000" algn="tl">
                    <a:srgbClr val="000000">
                      <a:alpha val="43137"/>
                    </a:srgbClr>
                  </a:outerShdw>
                </a:effectLst>
                <a:latin typeface="Maiandra GD" panose="020E0502030308020204" pitchFamily="34" charset="0"/>
              </a:rPr>
              <a:t>INTRODUCCIÓN A LA CARTA DE GALATAS:</a:t>
            </a: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a:bodyPr>
          <a:lstStyle/>
          <a:p>
            <a:r>
              <a:rPr lang="es-ES" b="1" dirty="0">
                <a:latin typeface="Maiandra GD" panose="020E0502030308020204" pitchFamily="34" charset="0"/>
              </a:rPr>
              <a:t>1. Esta epístola tiene mucho que ver con una reprensión que Pablo hace a los gálatas por haberse apartado del evangelio para seguir otro (no de la misma clase). </a:t>
            </a:r>
          </a:p>
          <a:p>
            <a:r>
              <a:rPr lang="es-ES" b="1" dirty="0">
                <a:latin typeface="Maiandra GD" panose="020E0502030308020204" pitchFamily="34" charset="0"/>
              </a:rPr>
              <a:t>2. Muchos estaban cuestionando el apostolado de Pablo y por esta razón les escribe para exhortarlos. </a:t>
            </a:r>
          </a:p>
          <a:p>
            <a:r>
              <a:rPr lang="es-ES" b="1" dirty="0">
                <a:latin typeface="Maiandra GD" panose="020E0502030308020204" pitchFamily="34" charset="0"/>
              </a:rPr>
              <a:t>3. Gálatas es semejante a Romanos en que ambas cartas tratan con la justificación por medio de la fe, y no por medio de las obras de la ley. </a:t>
            </a:r>
          </a:p>
          <a:p>
            <a:r>
              <a:rPr lang="es-ES" b="1" dirty="0">
                <a:latin typeface="Maiandra GD" panose="020E0502030308020204" pitchFamily="34" charset="0"/>
              </a:rPr>
              <a:t>4. Los Judíos estaban regresando al judaísmo, y esto trae serias consecuencias para sus almas y de los demás hermanos que ellos estaban incitando a volver al </a:t>
            </a:r>
            <a:r>
              <a:rPr lang="es-ES" b="1" dirty="0" err="1">
                <a:latin typeface="Maiandra GD" panose="020E0502030308020204" pitchFamily="34" charset="0"/>
              </a:rPr>
              <a:t>judaismo</a:t>
            </a:r>
            <a:r>
              <a:rPr lang="es-ES" b="1" dirty="0">
                <a:latin typeface="Maiandra GD" panose="020E0502030308020204" pitchFamily="34" charset="0"/>
              </a:rPr>
              <a:t>.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441517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Deuteronomio.13:1-3.</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»Si se levanta en medio de ti un profeta o soñador de sueños,</a:t>
            </a:r>
            <a:r>
              <a:rPr lang="es-ES" b="1" dirty="0">
                <a:latin typeface="Maiandra GD" panose="020E0502030308020204" pitchFamily="34" charset="0"/>
              </a:rPr>
              <a:t> y te anuncia una señal o un prodigio,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y la señal o el prodigio se cumple,</a:t>
            </a:r>
            <a:r>
              <a:rPr lang="es-ES" b="1" dirty="0">
                <a:latin typeface="Maiandra GD" panose="020E0502030308020204" pitchFamily="34" charset="0"/>
              </a:rPr>
              <a:t> acerca del cual él te había hablado, diciendo: “Vamos en pos de otros dioses (a los cuales no has conocido) y sirvámoslos”, </a:t>
            </a:r>
          </a:p>
          <a:p>
            <a:r>
              <a:rPr lang="es-ES" b="1" dirty="0">
                <a:latin typeface="Maiandra GD" panose="020E0502030308020204" pitchFamily="34" charset="0"/>
              </a:rPr>
              <a:t>Aquí se cumple lo que este falso profeta dice, el prodigio, el milagro, pero los guiaba el error no tenían que creerle o seguirle.</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978884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V.3.</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no darás oído a las palabras de ese profeta o de ese soñador de sueños;</a:t>
            </a:r>
            <a:r>
              <a:rPr lang="es-ES" b="1" dirty="0">
                <a:latin typeface="Maiandra GD" panose="020E0502030308020204" pitchFamily="34" charset="0"/>
              </a:rPr>
              <a:t> porque el SEÑOR tu Dios te está probando para ver si amas al SEÑOR tu Dios con todo tu corazón y con toda tu alma. </a:t>
            </a:r>
          </a:p>
          <a:p>
            <a:r>
              <a:rPr lang="es-ES" b="1" dirty="0">
                <a:latin typeface="Maiandra GD" panose="020E0502030308020204" pitchFamily="34" charset="0"/>
              </a:rPr>
              <a:t>Ya que Dios se los había prohibido antes.</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Exodo.20:3-5.</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»No tendrás otros dioses</a:t>
            </a:r>
            <a:r>
              <a:rPr lang="es-ES" b="1" dirty="0">
                <a:latin typeface="Maiandra GD" panose="020E0502030308020204" pitchFamily="34" charset="0"/>
              </a:rPr>
              <a:t> delante de Mí.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V.4.</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»No te harás ningún ídolo,</a:t>
            </a:r>
            <a:r>
              <a:rPr lang="es-ES" b="1" dirty="0">
                <a:latin typeface="Maiandra GD" panose="020E0502030308020204" pitchFamily="34" charset="0"/>
              </a:rPr>
              <a:t> ni semejanza alguna de lo que está arriba en el cielo, ni abajo en la tierra, ni en las aguas debajo de la tierra.</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4227372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V.5.</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»No los adorarás ni los servirás.</a:t>
            </a:r>
            <a:r>
              <a:rPr lang="es-ES" b="1" dirty="0">
                <a:latin typeface="Maiandra GD" panose="020E0502030308020204" pitchFamily="34" charset="0"/>
              </a:rPr>
              <a:t> Porque Yo, el SEÑOR tu Dios, soy Dios celoso, que castigo la iniquidad de los padres sobre los hijos hasta la tercera y cuarta generación de los que me aborrecen, </a:t>
            </a:r>
          </a:p>
          <a:p>
            <a:r>
              <a:rPr lang="es-ES" b="1" dirty="0">
                <a:latin typeface="Maiandra GD" panose="020E0502030308020204" pitchFamily="34" charset="0"/>
              </a:rPr>
              <a:t>Por eso ellos sabrían que ese profeta era falso.</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Deuteronomio.13:4-5.</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»En pos del SEÑOR su Dios ustedes andarán y a Él temerán;</a:t>
            </a:r>
            <a:r>
              <a:rPr lang="es-ES" b="1" dirty="0">
                <a:latin typeface="Maiandra GD" panose="020E0502030308020204" pitchFamily="34" charset="0"/>
              </a:rPr>
              <a:t> guardarán Sus mandamientos, escucharán Su voz, le servirán y a Él se unirán.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V.5.</a:t>
            </a:r>
            <a:endParaRPr lang="es-NI" b="1" u="sng" dirty="0">
              <a:effectLst>
                <a:outerShdw blurRad="38100" dist="38100" dir="2700000" algn="tl">
                  <a:srgbClr val="000000">
                    <a:alpha val="43137"/>
                  </a:srgbClr>
                </a:outerShdw>
              </a:effectLst>
              <a:highlight>
                <a:srgbClr val="FFFF00"/>
              </a:highlight>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486759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»Pero a ese profeta o a ese soñador de sueños se le dará muerte,</a:t>
            </a:r>
            <a:r>
              <a:rPr lang="es-ES" b="1" dirty="0">
                <a:latin typeface="Maiandra GD" panose="020E0502030308020204" pitchFamily="34" charset="0"/>
              </a:rPr>
              <a:t> por cuanto ha aconsejado rebelión contra el SEÑOR tu Dios, que te sacó de la tierra de Egipto y te redimió de casa de servidumbre, para apartarte del camino en el cual el SEÑOR tu Dios te mandó andar. Así quitarás el mal de en medio de ti. </a:t>
            </a:r>
          </a:p>
          <a:p>
            <a:r>
              <a:rPr lang="es-ES" b="1" dirty="0">
                <a:latin typeface="Maiandra GD" panose="020E0502030308020204" pitchFamily="34" charset="0"/>
              </a:rPr>
              <a:t>Veremos otro ejemplo de otro siervo de Dios que se dejó engañar pero eso no lo justifico.</a:t>
            </a:r>
          </a:p>
          <a:p>
            <a:r>
              <a:rPr lang="es-ES" b="1" dirty="0">
                <a:latin typeface="Maiandra GD" panose="020E0502030308020204" pitchFamily="34" charset="0"/>
              </a:rPr>
              <a:t>Se le dio una orden que no tenía que violar ni pasar por alto.</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Reyes.13:9.</a:t>
            </a:r>
            <a:endParaRPr lang="es-NI" b="1" u="sng" dirty="0">
              <a:effectLst>
                <a:outerShdw blurRad="38100" dist="38100" dir="2700000" algn="tl">
                  <a:srgbClr val="000000">
                    <a:alpha val="43137"/>
                  </a:srgbClr>
                </a:outerShdw>
              </a:effectLst>
              <a:highlight>
                <a:srgbClr val="FFFF00"/>
              </a:highlight>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155185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dirty="0">
                <a:latin typeface="Maiandra GD" panose="020E0502030308020204" pitchFamily="34" charset="0"/>
              </a:rPr>
              <a:t>»Porque así se me ordenó por palabra del SEÑOR, que me dijo: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“No comerás pan, ni beberás agua, ni volverás por el camino que fuiste”».</a:t>
            </a:r>
            <a:r>
              <a:rPr lang="es-ES" b="1" dirty="0">
                <a:latin typeface="Maiandra GD" panose="020E0502030308020204" pitchFamily="34" charset="0"/>
              </a:rPr>
              <a:t> </a:t>
            </a:r>
          </a:p>
          <a:p>
            <a:r>
              <a:rPr lang="es-ES" b="1" dirty="0">
                <a:latin typeface="Maiandra GD" panose="020E0502030308020204" pitchFamily="34" charset="0"/>
              </a:rPr>
              <a:t>Se le dijo:</a:t>
            </a:r>
          </a:p>
          <a:p>
            <a:r>
              <a:rPr lang="es-ES" b="1" dirty="0">
                <a:latin typeface="Maiandra GD" panose="020E0502030308020204" pitchFamily="34" charset="0"/>
              </a:rPr>
              <a:t>No comer.</a:t>
            </a:r>
          </a:p>
          <a:p>
            <a:r>
              <a:rPr lang="es-ES" b="1" dirty="0">
                <a:latin typeface="Maiandra GD" panose="020E0502030308020204" pitchFamily="34" charset="0"/>
              </a:rPr>
              <a:t>No beber.</a:t>
            </a:r>
          </a:p>
          <a:p>
            <a:r>
              <a:rPr lang="es-ES" b="1" dirty="0">
                <a:latin typeface="Maiandra GD" panose="020E0502030308020204" pitchFamily="34" charset="0"/>
              </a:rPr>
              <a:t>No regresar por el mismo camino.</a:t>
            </a:r>
          </a:p>
          <a:p>
            <a:r>
              <a:rPr lang="es-ES" b="1" dirty="0">
                <a:latin typeface="Maiandra GD" panose="020E0502030308020204" pitchFamily="34" charset="0"/>
              </a:rPr>
              <a:t>Este hombre iba bien estaba cumpliendo lo que Dios le ordeno.</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Reyes.13:10.</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707102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Y se fue por otro camino,</a:t>
            </a:r>
            <a:r>
              <a:rPr lang="es-ES" b="1" dirty="0">
                <a:latin typeface="Maiandra GD" panose="020E0502030308020204" pitchFamily="34" charset="0"/>
              </a:rPr>
              <a:t> no regresó por el camino por donde había ido a Betel.</a:t>
            </a:r>
          </a:p>
          <a:p>
            <a:r>
              <a:rPr lang="es-ES" b="1" dirty="0">
                <a:latin typeface="Maiandra GD" panose="020E0502030308020204" pitchFamily="34" charset="0"/>
              </a:rPr>
              <a:t>Pero se dejó engañar.</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Reyes.13:15-17.</a:t>
            </a:r>
          </a:p>
          <a:p>
            <a:r>
              <a:rPr lang="es-ES" b="1" dirty="0">
                <a:latin typeface="Maiandra GD" panose="020E0502030308020204" pitchFamily="34" charset="0"/>
              </a:rPr>
              <a:t>Entonces le dijo: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«Ven conmigo a casa y come pan».</a:t>
            </a:r>
            <a:r>
              <a:rPr lang="es-ES" b="1" dirty="0">
                <a:latin typeface="Maiandra GD" panose="020E0502030308020204" pitchFamily="34" charset="0"/>
              </a:rPr>
              <a:t> </a:t>
            </a:r>
          </a:p>
          <a:p>
            <a:r>
              <a:rPr lang="es-ES" b="1" dirty="0">
                <a:latin typeface="Maiandra GD" panose="020E0502030308020204" pitchFamily="34" charset="0"/>
              </a:rPr>
              <a:t>Pero Él sabía y entendía lo que Dios le había ordenado.</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V.16.</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Y él respondió: «No puedo volver contigo ni ir contigo;</a:t>
            </a:r>
            <a:r>
              <a:rPr lang="es-ES" b="1" dirty="0">
                <a:latin typeface="Maiandra GD" panose="020E0502030308020204" pitchFamily="34" charset="0"/>
              </a:rPr>
              <a:t> tampoco comeré pan ni beberé agua contigo en este lugar.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171356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V.17.</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»Porque me vino un mandato por palabra del SEÑOR:</a:t>
            </a:r>
            <a:r>
              <a:rPr lang="es-ES" b="1" dirty="0">
                <a:latin typeface="Maiandra GD" panose="020E0502030308020204" pitchFamily="34" charset="0"/>
              </a:rPr>
              <a:t> “No comerás pan ni beberás agua allí, ni volverás por el camino que fuiste”». </a:t>
            </a:r>
          </a:p>
          <a:p>
            <a:r>
              <a:rPr lang="es-ES" b="1" dirty="0">
                <a:latin typeface="Maiandra GD" panose="020E0502030308020204" pitchFamily="34" charset="0"/>
              </a:rPr>
              <a:t>Pero se dejó engañar.</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V.18.</a:t>
            </a:r>
          </a:p>
          <a:p>
            <a:r>
              <a:rPr lang="es-ES" b="1" dirty="0">
                <a:latin typeface="Maiandra GD" panose="020E0502030308020204" pitchFamily="34" charset="0"/>
              </a:rPr>
              <a:t>Y el otro le respondió: «Yo también soy profeta como tú,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y un ángel me habló por palabra del SEÑOR, diciendo: “Tráelo contigo a tu casa, para que coma pan y beba agua”». Pero le estaba mintiendo.</a:t>
            </a:r>
            <a:r>
              <a:rPr lang="es-ES" b="1" dirty="0">
                <a:latin typeface="Maiandra GD" panose="020E0502030308020204" pitchFamily="34" charset="0"/>
              </a:rPr>
              <a:t> </a:t>
            </a:r>
          </a:p>
          <a:p>
            <a:r>
              <a:rPr lang="es-ES" b="1" dirty="0">
                <a:latin typeface="Maiandra GD" panose="020E0502030308020204" pitchFamily="34" charset="0"/>
              </a:rPr>
              <a:t>Desobedeció a Dios.</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429746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a:bodyPr>
          <a:lstStyle/>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V.19.</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Entonces se volvió con él,</a:t>
            </a:r>
            <a:r>
              <a:rPr lang="es-ES" b="1" dirty="0">
                <a:latin typeface="Maiandra GD" panose="020E0502030308020204" pitchFamily="34" charset="0"/>
              </a:rPr>
              <a:t> comió pan en su casa y bebió agua. </a:t>
            </a:r>
          </a:p>
          <a:p>
            <a:r>
              <a:rPr lang="es-ES" b="1" dirty="0">
                <a:latin typeface="Maiandra GD" panose="020E0502030308020204" pitchFamily="34" charset="0"/>
              </a:rPr>
              <a:t>Dios mismo usa a este anciano para reprender al profeta que había desobedecido a Dios.</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V.20.</a:t>
            </a:r>
          </a:p>
          <a:p>
            <a:r>
              <a:rPr lang="es-ES" b="1" dirty="0">
                <a:latin typeface="Maiandra GD" panose="020E0502030308020204" pitchFamily="34" charset="0"/>
              </a:rPr>
              <a:t>Y cuando ellos estaban a la mesa,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la palabra del SEÑOR vino al profeta que le había hecho volver;</a:t>
            </a:r>
            <a:r>
              <a:rPr lang="es-ES" b="1" dirty="0">
                <a:latin typeface="Maiandra GD" panose="020E0502030308020204" pitchFamily="34" charset="0"/>
              </a:rPr>
              <a:t> </a:t>
            </a:r>
          </a:p>
          <a:p>
            <a:r>
              <a:rPr lang="es-ES" b="1" dirty="0">
                <a:latin typeface="Maiandra GD" panose="020E0502030308020204" pitchFamily="34" charset="0"/>
              </a:rPr>
              <a:t>Dios hablo por medio del anciano que lo había engañado</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V.21.</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531467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dirty="0">
                <a:latin typeface="Maiandra GD" panose="020E0502030308020204" pitchFamily="34" charset="0"/>
              </a:rPr>
              <a:t>y él le gritó al hombre de Dios que vino de Judá: «Así dice el SEÑOR: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“Porque has desobedecido el mandato del SEÑOR, y no has guardado el mandamiento que el SEÑOR tu Dios te ha ordenado,</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V.22.</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sino que has vuelto y has comido pan y bebido agua en el lugar del cual Él te dijo:</a:t>
            </a:r>
            <a:r>
              <a:rPr lang="es-ES" b="1" dirty="0">
                <a:latin typeface="Maiandra GD" panose="020E0502030308020204" pitchFamily="34" charset="0"/>
              </a:rPr>
              <a:t> ‘No comerás pan ni beberás agua’, tu cadáver no entrará en el sepulcro de tus padres”». </a:t>
            </a:r>
          </a:p>
          <a:p>
            <a:r>
              <a:rPr lang="es-ES" b="1" dirty="0">
                <a:latin typeface="Maiandra GD" panose="020E0502030308020204" pitchFamily="34" charset="0"/>
              </a:rPr>
              <a:t>Su final por dejarse engañar.</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V.24.</a:t>
            </a:r>
            <a:endParaRPr lang="es-NI" b="1" u="sng" dirty="0">
              <a:effectLst>
                <a:outerShdw blurRad="38100" dist="38100" dir="2700000" algn="tl">
                  <a:srgbClr val="000000">
                    <a:alpha val="43137"/>
                  </a:srgbClr>
                </a:outerShdw>
              </a:effectLst>
              <a:highlight>
                <a:srgbClr val="FFFF00"/>
              </a:highlight>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802979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Y cuando este se fue, un león lo encontró en el camino y lo mató,</a:t>
            </a:r>
            <a:r>
              <a:rPr lang="es-ES" b="1" dirty="0">
                <a:latin typeface="Maiandra GD" panose="020E0502030308020204" pitchFamily="34" charset="0"/>
              </a:rPr>
              <a:t> y su cadáver quedó tirado en el camino y el asno estaba junto a él; también el león estaba junto al cadáver. </a:t>
            </a:r>
          </a:p>
          <a:p>
            <a:r>
              <a:rPr lang="es-ES" b="1" dirty="0">
                <a:latin typeface="Maiandra GD" panose="020E0502030308020204" pitchFamily="34" charset="0"/>
              </a:rPr>
              <a:t>Perdió su vida por un león, por desobedecer a Dios.</a:t>
            </a:r>
          </a:p>
          <a:p>
            <a:r>
              <a:rPr lang="es-ES" b="1" dirty="0">
                <a:latin typeface="Maiandra GD" panose="020E0502030308020204" pitchFamily="34" charset="0"/>
              </a:rPr>
              <a:t>Pero podríamos decir que Él fue engañado que no era su culpa.</a:t>
            </a:r>
          </a:p>
          <a:p>
            <a:r>
              <a:rPr lang="es-ES" b="1" dirty="0">
                <a:latin typeface="Maiandra GD" panose="020E0502030308020204" pitchFamily="34" charset="0"/>
              </a:rPr>
              <a:t>Pero vemos que eso no fue justificación delante de Dios.</a:t>
            </a:r>
            <a:endParaRPr lang="es-NI" b="1" dirty="0">
              <a:latin typeface="Maiandra GD" panose="020E0502030308020204" pitchFamily="34" charset="0"/>
            </a:endParaRPr>
          </a:p>
          <a:p>
            <a:r>
              <a:rPr lang="es-NI" b="1" dirty="0">
                <a:latin typeface="Maiandra GD" panose="020E0502030308020204" pitchFamily="34" charset="0"/>
              </a:rPr>
              <a:t>Él Apóstol Pablo no buscaba agradar a los hombres sino a Dios.</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08962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noAutofit/>
          </a:bodyPr>
          <a:lstStyle/>
          <a:p>
            <a:pPr algn="ctr"/>
            <a:r>
              <a:rPr lang="es-NI" sz="4800" b="1" u="sng" dirty="0">
                <a:effectLst>
                  <a:outerShdw blurRad="38100" dist="38100" dir="2700000" algn="tl">
                    <a:srgbClr val="000000">
                      <a:alpha val="43137"/>
                    </a:srgbClr>
                  </a:outerShdw>
                </a:effectLst>
                <a:latin typeface="Maiandra GD" panose="020E0502030308020204" pitchFamily="34" charset="0"/>
              </a:rPr>
              <a:t>INTRODUCCIÓN A LA CARTA DE GALATAS:</a:t>
            </a: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Galatas.5:4.</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De Cristo se han separado,</a:t>
            </a:r>
            <a:r>
              <a:rPr lang="es-ES" b="1" dirty="0">
                <a:latin typeface="Maiandra GD" panose="020E0502030308020204" pitchFamily="34" charset="0"/>
              </a:rPr>
              <a:t> ustedes que procuran ser justificados por la ley; de la gracia han caído. </a:t>
            </a:r>
          </a:p>
          <a:p>
            <a:r>
              <a:rPr lang="es-ES" b="1" dirty="0">
                <a:latin typeface="Maiandra GD" panose="020E0502030308020204" pitchFamily="34" charset="0"/>
              </a:rPr>
              <a:t>5. Por lo tanto, Gálatas es una carta que hace un llamado a regresar a Cristo y dejar de justificarse por medio de la ley Mosaica.</a:t>
            </a:r>
          </a:p>
          <a:p>
            <a:r>
              <a:rPr lang="es-ES" b="1" dirty="0">
                <a:latin typeface="Maiandra GD" panose="020E0502030308020204" pitchFamily="34" charset="0"/>
              </a:rPr>
              <a:t>6. Las iglesias de Galacia se mencionan en.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Corintios.16:1.</a:t>
            </a:r>
            <a:r>
              <a:rPr lang="es-ES" b="1" dirty="0">
                <a:latin typeface="Maiandra GD" panose="020E0502030308020204" pitchFamily="34" charset="0"/>
              </a:rPr>
              <a:t> </a:t>
            </a:r>
          </a:p>
          <a:p>
            <a:r>
              <a:rPr lang="es-ES" b="1" dirty="0">
                <a:latin typeface="Maiandra GD" panose="020E0502030308020204" pitchFamily="34" charset="0"/>
              </a:rPr>
              <a:t> Ahora bien, en cuanto a la ofrenda para los santos, hagan ustedes también como instruí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a las iglesias de Galacia.</a:t>
            </a:r>
            <a:r>
              <a:rPr lang="es-ES" b="1" dirty="0">
                <a:latin typeface="Maiandra GD" panose="020E0502030308020204" pitchFamily="34" charset="0"/>
              </a:rPr>
              <a:t>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3147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Galatas.1:10.</a:t>
            </a:r>
          </a:p>
          <a:p>
            <a:r>
              <a:rPr lang="es-ES" b="1" dirty="0">
                <a:latin typeface="Maiandra GD" panose="020E0502030308020204" pitchFamily="34" charset="0"/>
              </a:rPr>
              <a:t>Porque ¿busco ahora el favor de los hombres o el de Dios? ¿O me esfuerzo por agradar a los hombres?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Si yo todavía estuviera tratando de agradar a los hombres, no sería siervo de Cristo.</a:t>
            </a:r>
            <a:r>
              <a:rPr lang="es-ES" b="1" dirty="0">
                <a:latin typeface="Maiandra GD" panose="020E0502030308020204" pitchFamily="34" charset="0"/>
              </a:rPr>
              <a:t> </a:t>
            </a:r>
          </a:p>
          <a:p>
            <a:r>
              <a:rPr lang="es-ES" b="1" dirty="0">
                <a:latin typeface="Maiandra GD" panose="020E0502030308020204" pitchFamily="34" charset="0"/>
              </a:rPr>
              <a:t>El apóstol Pablo nunca busco el favor de los hombres hasta el punto de pervertir o comprometer la Palabra de Dios. </a:t>
            </a:r>
          </a:p>
          <a:p>
            <a:r>
              <a:rPr lang="es-ES" b="1" dirty="0">
                <a:latin typeface="Maiandra GD" panose="020E0502030308020204" pitchFamily="34" charset="0"/>
              </a:rPr>
              <a:t>Los gálatas, al apartarse de la gracia de Dios para seguir el judaísmo. </a:t>
            </a:r>
          </a:p>
          <a:p>
            <a:r>
              <a:rPr lang="es-ES" b="1" dirty="0">
                <a:latin typeface="Maiandra GD" panose="020E0502030308020204" pitchFamily="34" charset="0"/>
              </a:rPr>
              <a:t>Estaban agradando a los judaizantes, en vez de agradar a Dios.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879029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NO HAY OTRO EVANGELIO.</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GALATAS.1:6-10.</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Dios no mira con agrado esta actitud en la cual Él hombre ignora lo que Dios enseña por agradar a otros. </a:t>
            </a:r>
          </a:p>
          <a:p>
            <a:r>
              <a:rPr lang="es-ES" b="1" dirty="0">
                <a:latin typeface="Maiandra GD" panose="020E0502030308020204" pitchFamily="34" charset="0"/>
              </a:rPr>
              <a:t>Lamentablemente este es el caso con muchas personas hoy en día. Tales personas escuchan mejor a su predicador, en vez de escuchar a Dios. Están más preocupados por agradar a su predicador, que a Dios. </a:t>
            </a:r>
          </a:p>
          <a:p>
            <a:r>
              <a:rPr lang="es-ES" b="1" dirty="0">
                <a:latin typeface="Maiandra GD" panose="020E0502030308020204" pitchFamily="34" charset="0"/>
              </a:rPr>
              <a:t>Pablo aclara que si Él buscara el favor o el agrado de los hombres; esto resultaría en no ser un siervo de Cristo. </a:t>
            </a:r>
          </a:p>
          <a:p>
            <a:r>
              <a:rPr lang="es-ES" b="1" dirty="0">
                <a:latin typeface="Maiandra GD" panose="020E0502030308020204" pitchFamily="34" charset="0"/>
              </a:rPr>
              <a:t>Lamentablemente los gálatas estaban buscando el favor de los judaizantes y por esto, dejaron de servir a Cristo.</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026541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Pues quiero que sepan, hermanos,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que el evangelio que fue anunciado por mí no es según el hombre.</a:t>
            </a:r>
            <a:r>
              <a:rPr lang="es-ES" b="1" dirty="0">
                <a:latin typeface="Maiandra GD" panose="020E0502030308020204" pitchFamily="34" charset="0"/>
              </a:rPr>
              <a:t> </a:t>
            </a:r>
          </a:p>
          <a:p>
            <a:r>
              <a:rPr lang="es-ES" b="1" dirty="0">
                <a:latin typeface="Maiandra GD" panose="020E0502030308020204" pitchFamily="34" charset="0"/>
              </a:rPr>
              <a:t>Pablo deseaba que los gálatas se dieran cuenta que el evangelio que Él les predico no proviene de una fuente humana, sino más bien, como el siguiente versículo aclara, fue por parte de Jesucristo mismo. </a:t>
            </a:r>
          </a:p>
          <a:p>
            <a:r>
              <a:rPr lang="es-ES" b="1" dirty="0">
                <a:latin typeface="Maiandra GD" panose="020E0502030308020204" pitchFamily="34" charset="0"/>
              </a:rPr>
              <a:t>Por consiguiente, este evangelio es verdadero y genuino.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V.12.</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Pues ni lo recibí de hombre,</a:t>
            </a:r>
            <a:r>
              <a:rPr lang="es-ES" b="1" dirty="0">
                <a:latin typeface="Maiandra GD" panose="020E0502030308020204" pitchFamily="34" charset="0"/>
              </a:rPr>
              <a:t> ni me fue enseñado, sino que lo recibí por medio de una revelación de Jesucristo.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556360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fontScale="925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II Pedro.1:19-21.</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Y así tenemos la palabra profética más segura,</a:t>
            </a:r>
            <a:r>
              <a:rPr lang="es-ES" b="1" dirty="0">
                <a:latin typeface="Maiandra GD" panose="020E0502030308020204" pitchFamily="34" charset="0"/>
              </a:rPr>
              <a:t> a la cual ustedes hacen bien en prestar atención como a una lámpara que brilla en el lugar oscuro, hasta que el día despunte y el lucero de la mañana aparezca en sus corazones.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V.20.</a:t>
            </a:r>
            <a:r>
              <a:rPr lang="es-ES" b="1" dirty="0">
                <a:latin typeface="Maiandra GD" panose="020E0502030308020204" pitchFamily="34" charset="0"/>
              </a:rPr>
              <a:t> </a:t>
            </a:r>
          </a:p>
          <a:p>
            <a:r>
              <a:rPr lang="es-ES" b="1" dirty="0">
                <a:latin typeface="Maiandra GD" panose="020E0502030308020204" pitchFamily="34" charset="0"/>
              </a:rPr>
              <a:t>Pero ante todo sepan esto,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que ninguna profecía de la Escritura es asunto de interpretación personal,</a:t>
            </a:r>
            <a:r>
              <a:rPr lang="es-ES" b="1" dirty="0">
                <a:latin typeface="Maiandra GD" panose="020E0502030308020204" pitchFamily="34" charset="0"/>
              </a:rPr>
              <a:t>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V.21.</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pues ninguna profecía fue dada jamás por un acto de voluntad humana,</a:t>
            </a:r>
            <a:r>
              <a:rPr lang="es-ES" b="1" dirty="0">
                <a:latin typeface="Maiandra GD" panose="020E0502030308020204" pitchFamily="34" charset="0"/>
              </a:rPr>
              <a:t> sino que hombres inspirados por el Espíritu Santo hablaron de parte de Dios.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385761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a:bodyPr>
          <a:lstStyle/>
          <a:p>
            <a:r>
              <a:rPr lang="es-ES" b="1" dirty="0">
                <a:latin typeface="Maiandra GD" panose="020E0502030308020204" pitchFamily="34" charset="0"/>
              </a:rPr>
              <a:t>Dios se la revelo a los Apóstoles.</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 Corintios.2:10, 13.</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Pero Dios nos las reveló por medio del Espíritu,</a:t>
            </a:r>
            <a:r>
              <a:rPr lang="es-ES" b="1" dirty="0">
                <a:latin typeface="Maiandra GD" panose="020E0502030308020204" pitchFamily="34" charset="0"/>
              </a:rPr>
              <a:t> porque el Espíritu todo lo escudriña, aun las profundidades de Dios.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V.13.</a:t>
            </a:r>
            <a:r>
              <a:rPr lang="es-ES" b="1" dirty="0">
                <a:latin typeface="Maiandra GD" panose="020E0502030308020204" pitchFamily="34" charset="0"/>
              </a:rPr>
              <a:t> </a:t>
            </a:r>
          </a:p>
          <a:p>
            <a:r>
              <a:rPr lang="es-ES" b="1" dirty="0">
                <a:latin typeface="Maiandra GD" panose="020E0502030308020204" pitchFamily="34" charset="0"/>
              </a:rPr>
              <a:t>de lo cual también hablamos, no con palabras enseñadas por sabiduría humana,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sino con las enseñadas por el Espíritu,</a:t>
            </a:r>
            <a:r>
              <a:rPr lang="es-ES" b="1" dirty="0">
                <a:latin typeface="Maiandra GD" panose="020E0502030308020204" pitchFamily="34" charset="0"/>
              </a:rPr>
              <a:t> combinando pensamientos espirituales con palabras espirituales. </a:t>
            </a:r>
          </a:p>
          <a:p>
            <a:r>
              <a:rPr lang="es-ES" b="1" dirty="0">
                <a:latin typeface="Maiandra GD" panose="020E0502030308020204" pitchFamily="34" charset="0"/>
              </a:rPr>
              <a:t>Dios se las revelo atraves del Espíritu Santo.</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332662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El evangelio que Él apóstol Pablo predicaba no fue impartido a Él por medio de los apóstoles, o por medio de otro cristiano como Ananías, quien estuvo con Pablo un tiempo durante su conversión. </a:t>
            </a:r>
          </a:p>
          <a:p>
            <a:r>
              <a:rPr lang="es-ES" b="1" dirty="0">
                <a:latin typeface="Maiandra GD" panose="020E0502030308020204" pitchFamily="34" charset="0"/>
              </a:rPr>
              <a:t>Este evangelio fue recibido directamente por medio de una revelación de Jesucristo. </a:t>
            </a:r>
          </a:p>
          <a:p>
            <a:r>
              <a:rPr lang="es-ES" b="1" dirty="0">
                <a:latin typeface="Maiandra GD" panose="020E0502030308020204" pitchFamily="34" charset="0"/>
              </a:rPr>
              <a:t>Ahora Él Apóstol Pablo relata su vida pasada.</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Galatas.1:13-14.</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Porque ustedes han oído acerca de mi antigua manera de vivir en el judaísmo,</a:t>
            </a:r>
            <a:r>
              <a:rPr lang="es-ES" b="1" dirty="0">
                <a:latin typeface="Maiandra GD" panose="020E0502030308020204" pitchFamily="34" charset="0"/>
              </a:rPr>
              <a:t> de cuán desmedidamente perseguía yo a la iglesia de Dios y trataba de destruirla.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10668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V.14.</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Yo aventajaba en el judaísmo a muchos de mis compatriotas contemporáneos,</a:t>
            </a:r>
            <a:r>
              <a:rPr lang="es-ES" b="1" dirty="0">
                <a:latin typeface="Maiandra GD" panose="020E0502030308020204" pitchFamily="34" charset="0"/>
              </a:rPr>
              <a:t> mostrando mucho más celo por las tradiciones de mis antepasados.</a:t>
            </a:r>
          </a:p>
          <a:p>
            <a:r>
              <a:rPr lang="es-ES" b="1" dirty="0">
                <a:latin typeface="Maiandra GD" panose="020E0502030308020204" pitchFamily="34" charset="0"/>
              </a:rPr>
              <a:t>¿Quién era Él apóstol Pablo antes de recibir un cambio de vida por medio del evangelio?</a:t>
            </a:r>
          </a:p>
          <a:p>
            <a:r>
              <a:rPr lang="es-ES" b="1" dirty="0">
                <a:latin typeface="Maiandra GD" panose="020E0502030308020204" pitchFamily="34" charset="0"/>
              </a:rPr>
              <a:t>Fue un fariseo que se apegaba a la ley.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Hechos.22:3.</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«Yo soy judío, nacido en Tarso de Cilicia,</a:t>
            </a:r>
            <a:r>
              <a:rPr lang="es-ES" b="1" dirty="0">
                <a:latin typeface="Maiandra GD" panose="020E0502030308020204" pitchFamily="34" charset="0"/>
              </a:rPr>
              <a:t> pero criado en esta ciudad, educado bajo Gamaliel en estricta conformidad a la ley de nuestros padres, siendo tan celoso de Dios como todos ustedes lo son hoy.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895208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Hechos.26:5.</a:t>
            </a:r>
          </a:p>
          <a:p>
            <a:r>
              <a:rPr lang="es-ES" b="1" dirty="0">
                <a:latin typeface="Maiandra GD" panose="020E0502030308020204" pitchFamily="34" charset="0"/>
              </a:rPr>
              <a:t>puesto que ellos han sabido de mí desde hace mucho tiempo, si están dispuestos a testificar,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que viví como fariseo, de acuerdo con la secta más estricta de nuestra religión.</a:t>
            </a:r>
            <a:r>
              <a:rPr lang="es-ES" b="1" dirty="0">
                <a:latin typeface="Maiandra GD" panose="020E0502030308020204" pitchFamily="34" charset="0"/>
              </a:rPr>
              <a:t> </a:t>
            </a:r>
          </a:p>
          <a:p>
            <a:r>
              <a:rPr lang="es-ES" b="1" dirty="0">
                <a:latin typeface="Maiandra GD" panose="020E0502030308020204" pitchFamily="34" charset="0"/>
              </a:rPr>
              <a:t>Fue una persona que estaba en completo acuerdo de matar a los cristianos.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Hechos.8:1.</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Saulo estaba de completo acuerdo con ellos en su muerte.</a:t>
            </a:r>
            <a:r>
              <a:rPr lang="es-ES" b="1" dirty="0">
                <a:latin typeface="Maiandra GD" panose="020E0502030308020204" pitchFamily="34" charset="0"/>
              </a:rPr>
              <a:t> En aquel día se desató una gran persecución en contra de la iglesia en Jerusalén, y todos fueron esparcidos por las regiones de Judea y Samaria, excepto los apóstoles.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457663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Hechos.26:10.</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»Esto es precisamente lo que hice en Jerusalén. No solo encerré en cárceles a muchos de los santos</a:t>
            </a:r>
            <a:r>
              <a:rPr lang="es-ES" b="1" dirty="0">
                <a:latin typeface="Maiandra GD" panose="020E0502030308020204" pitchFamily="34" charset="0"/>
              </a:rPr>
              <a:t> con la autoridad recibida de los principales sacerdotes, sino que también, cuando eran condenados a muerte, yo añadía mi voto. </a:t>
            </a:r>
          </a:p>
          <a:p>
            <a:r>
              <a:rPr lang="es-ES" b="1" dirty="0">
                <a:latin typeface="Maiandra GD" panose="020E0502030308020204" pitchFamily="34" charset="0"/>
              </a:rPr>
              <a:t>Fue una persona que perseguía a los cristianos y los obligaba a blasfemar.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Hechos.9:2.</a:t>
            </a:r>
            <a:r>
              <a:rPr lang="es-ES" b="1" dirty="0">
                <a:latin typeface="Maiandra GD" panose="020E0502030308020204" pitchFamily="34" charset="0"/>
              </a:rPr>
              <a:t> </a:t>
            </a:r>
          </a:p>
          <a:p>
            <a:r>
              <a:rPr lang="es-ES" b="1" dirty="0">
                <a:latin typeface="Maiandra GD" panose="020E0502030308020204" pitchFamily="34" charset="0"/>
              </a:rPr>
              <a:t>y le pidió cartas para las sinagogas de Damasco, para que si encontraba algunos que pertenecieran al Camino,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tanto hombres como mujeres, los pudiera llevar atados a Jerusalén.</a:t>
            </a:r>
            <a:r>
              <a:rPr lang="es-ES" b="1" dirty="0">
                <a:latin typeface="Maiandra GD" panose="020E0502030308020204" pitchFamily="34" charset="0"/>
              </a:rPr>
              <a:t> </a:t>
            </a:r>
          </a:p>
          <a:p>
            <a:endParaRPr lang="es-ES"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39239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Hechos.26:11.</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»Castigándolos con frecuencia en todas las sinagogas, procuraba obligarlos a blasfemar,</a:t>
            </a:r>
            <a:r>
              <a:rPr lang="es-ES" b="1" dirty="0">
                <a:latin typeface="Maiandra GD" panose="020E0502030308020204" pitchFamily="34" charset="0"/>
              </a:rPr>
              <a:t> y enfurecido contra ellos, seguía persiguiéndolos aun hasta en las ciudades extranjeras. </a:t>
            </a:r>
          </a:p>
          <a:p>
            <a:r>
              <a:rPr lang="es-ES" b="1" dirty="0">
                <a:latin typeface="Maiandra GD" panose="020E0502030308020204" pitchFamily="34" charset="0"/>
              </a:rPr>
              <a:t>Fue una persona que castigaba a los cristianos.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Hechos.22:5.</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de lo cual pueden testificar el sumo sacerdote y todo el Concilio de los ancianos.</a:t>
            </a:r>
            <a:r>
              <a:rPr lang="es-ES" b="1" dirty="0">
                <a:latin typeface="Maiandra GD" panose="020E0502030308020204" pitchFamily="34" charset="0"/>
              </a:rPr>
              <a:t> De ellos recibí cartas para los hermanos, y me puse en marcha para Damasco con el fin de traer presos a Jerusalén también a los que estaban allá, para que fueran castigados.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081892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noAutofit/>
          </a:bodyPr>
          <a:lstStyle/>
          <a:p>
            <a:pPr algn="ctr"/>
            <a:r>
              <a:rPr lang="es-ES" sz="4800" b="1" u="sng" dirty="0">
                <a:effectLst>
                  <a:outerShdw blurRad="38100" dist="38100" dir="2700000" algn="tl">
                    <a:srgbClr val="000000">
                      <a:alpha val="43137"/>
                    </a:srgbClr>
                  </a:outerShdw>
                </a:effectLst>
                <a:latin typeface="Maiandra GD" panose="020E0502030308020204" pitchFamily="34" charset="0"/>
              </a:rPr>
              <a:t>INTRODUCCIÓN A LA CARTA DE GALATAS:</a:t>
            </a:r>
            <a:endParaRPr lang="es-NI" sz="48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a:bodyPr>
          <a:lstStyle/>
          <a:p>
            <a:r>
              <a:rPr lang="es-ES" b="1" dirty="0">
                <a:latin typeface="Maiandra GD" panose="020E0502030308020204" pitchFamily="34" charset="0"/>
              </a:rPr>
              <a:t>Aquí Pablo menciona varias iglesias locales en Galacia.</a:t>
            </a:r>
          </a:p>
          <a:p>
            <a:r>
              <a:rPr lang="es-ES" b="1" dirty="0">
                <a:latin typeface="Maiandra GD" panose="020E0502030308020204" pitchFamily="34" charset="0"/>
              </a:rPr>
              <a:t>7. El Compendio Manual de la Biblia dice lo siguiente sobre los gálatas: </a:t>
            </a:r>
          </a:p>
          <a:p>
            <a:r>
              <a:rPr lang="es-ES" b="1" dirty="0">
                <a:latin typeface="Maiandra GD" panose="020E0502030308020204" pitchFamily="34" charset="0"/>
              </a:rPr>
              <a:t>“Eran una rama de los galos, originalmente del norte del Mar Negro. </a:t>
            </a:r>
          </a:p>
          <a:p>
            <a:r>
              <a:rPr lang="es-ES" b="1" dirty="0">
                <a:latin typeface="Maiandra GD" panose="020E0502030308020204" pitchFamily="34" charset="0"/>
              </a:rPr>
              <a:t>Se apartaron de la migración principal hacia Francia, y se establecieron en la parte central de Asia Menor en el tercer siglo A.C. </a:t>
            </a:r>
          </a:p>
          <a:p>
            <a:r>
              <a:rPr lang="es-ES" b="1" dirty="0">
                <a:latin typeface="Maiandra GD" panose="020E0502030308020204" pitchFamily="34" charset="0"/>
              </a:rPr>
              <a:t>Eran emotivos, impulsivos y volubles.</a:t>
            </a:r>
          </a:p>
          <a:p>
            <a:r>
              <a:rPr lang="es-ES" b="1" dirty="0">
                <a:latin typeface="Maiandra GD" panose="020E0502030308020204" pitchFamily="34" charset="0"/>
              </a:rPr>
              <a:t>Y eso los metía muchas veces en problemas, como veremos en esta carta.</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663187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Fue una persona que pensaba que estaba actuando bien en contra de Jesús.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Hechos.26:9.</a:t>
            </a:r>
          </a:p>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»Yo ciertamente había creído que debía hacer muchos males</a:t>
            </a:r>
            <a:r>
              <a:rPr lang="es-ES" b="1" dirty="0">
                <a:latin typeface="Maiandra GD" panose="020E0502030308020204" pitchFamily="34" charset="0"/>
              </a:rPr>
              <a:t> en contra del nombre de Jesús de Nazaret. </a:t>
            </a:r>
          </a:p>
          <a:p>
            <a:r>
              <a:rPr lang="es-ES" b="1" dirty="0">
                <a:latin typeface="Maiandra GD" panose="020E0502030308020204" pitchFamily="34" charset="0"/>
              </a:rPr>
              <a:t>Él apóstol Pablo fue un fariseo de fariseos, y en cuanto a la justicia de ley fue hallado irreprensible.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Filipenses.3:5-6.</a:t>
            </a:r>
            <a:r>
              <a:rPr lang="es-ES" b="1" dirty="0">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circuncidado a los ocho días de nacer, del linaje de Israel,</a:t>
            </a:r>
            <a:r>
              <a:rPr lang="es-ES" b="1" dirty="0">
                <a:latin typeface="Maiandra GD" panose="020E0502030308020204" pitchFamily="34" charset="0"/>
              </a:rPr>
              <a:t> de la tribu de Benjamín, hebreo de hebreos; en cuanto a la ley, fariseo; </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584485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V.6.</a:t>
            </a:r>
            <a:r>
              <a:rPr lang="es-ES" b="1" dirty="0">
                <a:latin typeface="Maiandra GD" panose="020E0502030308020204" pitchFamily="34" charset="0"/>
              </a:rPr>
              <a:t>  </a:t>
            </a:r>
          </a:p>
          <a:p>
            <a:r>
              <a:rPr lang="es-ES" b="1" dirty="0">
                <a:latin typeface="Maiandra GD" panose="020E0502030308020204" pitchFamily="34" charset="0"/>
              </a:rPr>
              <a:t>en cuanto al celo, perseguidor de la iglesia; en cuanto a la justicia de la ley,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hallado irreprensible.</a:t>
            </a:r>
            <a:r>
              <a:rPr lang="es-ES" b="1" dirty="0">
                <a:latin typeface="Maiandra GD" panose="020E0502030308020204" pitchFamily="34" charset="0"/>
              </a:rPr>
              <a:t> </a:t>
            </a:r>
          </a:p>
          <a:p>
            <a:r>
              <a:rPr lang="es-ES" b="1" dirty="0">
                <a:latin typeface="Maiandra GD" panose="020E0502030308020204" pitchFamily="34" charset="0"/>
              </a:rPr>
              <a:t>Eso era Pablo, Saulo ante de venir a Cristo.</a:t>
            </a:r>
          </a:p>
          <a:p>
            <a:r>
              <a:rPr lang="es-ES" b="1" dirty="0">
                <a:latin typeface="Maiandra GD" panose="020E0502030308020204" pitchFamily="34" charset="0"/>
              </a:rPr>
              <a:t>Pero ahora que Dios lo aparto hay un cambio total en su vida.</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Galatas.1:15-17.</a:t>
            </a:r>
          </a:p>
          <a:p>
            <a:r>
              <a:rPr lang="es-ES" b="1" dirty="0">
                <a:latin typeface="Maiandra GD" panose="020E0502030308020204" pitchFamily="34" charset="0"/>
              </a:rPr>
              <a:t>Pero cuando Dios, que me apartó desde el vientre de mi madre y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me llamó por Su gracia,</a:t>
            </a:r>
            <a:r>
              <a:rPr lang="es-ES" b="1" dirty="0">
                <a:latin typeface="Maiandra GD" panose="020E0502030308020204" pitchFamily="34" charset="0"/>
              </a:rPr>
              <a:t> tuvo a bien.</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4211155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fontScale="92500" lnSpcReduction="10000"/>
          </a:bodyPr>
          <a:lstStyle/>
          <a:p>
            <a:r>
              <a:rPr lang="es-ES" b="1" dirty="0">
                <a:latin typeface="Maiandra GD" panose="020E0502030308020204" pitchFamily="34" charset="0"/>
              </a:rPr>
              <a:t>Por la gracia de Dios Saulo pudo llegar a ser el gran apóstol Pablo. </a:t>
            </a:r>
          </a:p>
          <a:p>
            <a:r>
              <a:rPr lang="es-ES" b="1" dirty="0">
                <a:latin typeface="Maiandra GD" panose="020E0502030308020204" pitchFamily="34" charset="0"/>
              </a:rPr>
              <a:t>Dios, por medio de su voluntad permitió que este fuera el caso. </a:t>
            </a:r>
          </a:p>
          <a:p>
            <a:r>
              <a:rPr lang="es-ES" b="1" dirty="0">
                <a:latin typeface="Maiandra GD" panose="020E0502030308020204" pitchFamily="34" charset="0"/>
              </a:rPr>
              <a:t>Es imperativo que entendamos que Pablo no fue un apóstol de Cristo Jesús en contra de su voluntad. Dios hizo el llamado, y Pablo acepto ese llamado que se hace por medio del evangelio.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II Tesalonicenses.2:14.</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Fue para esto que Él los llamó mediante nuestro evangelio,</a:t>
            </a:r>
            <a:r>
              <a:rPr lang="es-ES" b="1" dirty="0">
                <a:latin typeface="Maiandra GD" panose="020E0502030308020204" pitchFamily="34" charset="0"/>
              </a:rPr>
              <a:t> para que alcancen la gloria de nuestro Señor Jesucristo. </a:t>
            </a:r>
          </a:p>
          <a:p>
            <a:r>
              <a:rPr lang="es-ES" b="1" dirty="0">
                <a:latin typeface="Maiandra GD" panose="020E0502030308020204" pitchFamily="34" charset="0"/>
              </a:rPr>
              <a:t>Todo esto tenía un propósito.</a:t>
            </a:r>
          </a:p>
          <a:p>
            <a:pPr marL="0" indent="0" algn="ctr">
              <a:buNone/>
            </a:pP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Galatas.1:16.</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660022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revelar a Su Hijo en mí para que yo lo anunciara entre los gentiles,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no consulté enseguida con carne y sangre,</a:t>
            </a:r>
            <a:r>
              <a:rPr lang="es-ES" b="1" dirty="0">
                <a:latin typeface="Maiandra GD" panose="020E0502030308020204" pitchFamily="34" charset="0"/>
              </a:rPr>
              <a:t> </a:t>
            </a:r>
          </a:p>
          <a:p>
            <a:r>
              <a:rPr lang="es-ES" b="1" dirty="0">
                <a:latin typeface="Maiandra GD" panose="020E0502030308020204" pitchFamily="34" charset="0"/>
              </a:rPr>
              <a:t>Esto indica que Pablo no recibió el evangelio por medio de los apóstoles, o que haya sido establecido como apóstol por los demás apóstoles. </a:t>
            </a:r>
          </a:p>
          <a:p>
            <a:r>
              <a:rPr lang="es-ES" b="1" dirty="0">
                <a:latin typeface="Maiandra GD" panose="020E0502030308020204" pitchFamily="34" charset="0"/>
              </a:rPr>
              <a:t>En pocas palabras, Pablo no recibió instrucción por parte de los apóstoles en cuanto a lo que debía predicar.</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V.17.</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ni subí a Jerusalén a los que eran apóstoles antes que yo,</a:t>
            </a:r>
            <a:r>
              <a:rPr lang="es-ES" b="1" dirty="0">
                <a:latin typeface="Maiandra GD" panose="020E0502030308020204" pitchFamily="34" charset="0"/>
              </a:rPr>
              <a:t> sino que fui a Arabia, y regresé otra vez a Damasco. </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559204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¿Por qué fue Él apóstol Pablo a Arabia? </a:t>
            </a:r>
          </a:p>
          <a:p>
            <a:r>
              <a:rPr lang="es-ES" b="1" dirty="0">
                <a:latin typeface="Maiandra GD" panose="020E0502030308020204" pitchFamily="34" charset="0"/>
              </a:rPr>
              <a:t>Me temo que no tenemos la respuesta a esta pregunta la Biblia no nos revela del porque Pablo fue a Arabia. </a:t>
            </a:r>
          </a:p>
          <a:p>
            <a:r>
              <a:rPr lang="es-ES" b="1" dirty="0">
                <a:latin typeface="Maiandra GD" panose="020E0502030308020204" pitchFamily="34" charset="0"/>
              </a:rPr>
              <a:t>Algunos han sugerido que Pablo fue a este lugar para tomar un tiempo para meditar en su nueva vida. </a:t>
            </a:r>
          </a:p>
          <a:p>
            <a:r>
              <a:rPr lang="es-ES" b="1" dirty="0">
                <a:latin typeface="Maiandra GD" panose="020E0502030308020204" pitchFamily="34" charset="0"/>
              </a:rPr>
              <a:t>Sin embargo, no hay suficiente evidencia para llegar a una concreta conclusión pudiera ser el caso de que Pablo fue a Arabia para predicar el evangelio de Cristo. </a:t>
            </a:r>
          </a:p>
          <a:p>
            <a:r>
              <a:rPr lang="es-ES" b="1" dirty="0">
                <a:latin typeface="Maiandra GD" panose="020E0502030308020204" pitchFamily="34" charset="0"/>
              </a:rPr>
              <a:t>Recordemos que inmediatamente después de su conversión, Pablo comenzó a predicar el evangelio de Cristo.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139276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Hechos.9:20.</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Enseguida se puso a predicar de Jesús en las sinagogas,</a:t>
            </a:r>
            <a:r>
              <a:rPr lang="es-ES" b="1" dirty="0">
                <a:latin typeface="Maiandra GD" panose="020E0502030308020204" pitchFamily="34" charset="0"/>
              </a:rPr>
              <a:t> diciendo: «Él es el Hijo de Dios». </a:t>
            </a:r>
          </a:p>
          <a:p>
            <a:r>
              <a:rPr lang="es-NI" b="1" dirty="0">
                <a:latin typeface="Maiandra GD" panose="020E0502030308020204" pitchFamily="34" charset="0"/>
              </a:rPr>
              <a:t>Tres años después conoció a Pedro.</a:t>
            </a:r>
          </a:p>
          <a:p>
            <a:pPr algn="ctr"/>
            <a:r>
              <a:rPr lang="es-NI" b="1" u="sng" dirty="0">
                <a:effectLst>
                  <a:outerShdw blurRad="38100" dist="38100" dir="2700000" algn="tl">
                    <a:srgbClr val="000000">
                      <a:alpha val="43137"/>
                    </a:srgbClr>
                  </a:outerShdw>
                </a:effectLst>
                <a:highlight>
                  <a:srgbClr val="FFFF00"/>
                </a:highlight>
                <a:latin typeface="Maiandra GD" panose="020E0502030308020204" pitchFamily="34" charset="0"/>
              </a:rPr>
              <a:t>Galatas.1:18-19.</a:t>
            </a:r>
          </a:p>
          <a:p>
            <a:r>
              <a:rPr lang="es-ES" b="1" u="sng" dirty="0">
                <a:solidFill>
                  <a:schemeClr val="bg1"/>
                </a:solidFill>
                <a:effectLst>
                  <a:outerShdw blurRad="38100" dist="38100" dir="2700000" algn="tl">
                    <a:srgbClr val="000000">
                      <a:alpha val="43137"/>
                    </a:srgbClr>
                  </a:outerShdw>
                </a:effectLst>
                <a:highlight>
                  <a:srgbClr val="000000"/>
                </a:highlight>
                <a:latin typeface="Maiandra GD" panose="020E0502030308020204" pitchFamily="34" charset="0"/>
              </a:rPr>
              <a:t>Entonces, tres años después, subí a Jerusalén para conocer a Pedro,</a:t>
            </a:r>
            <a:r>
              <a:rPr lang="es-ES" b="1" dirty="0">
                <a:latin typeface="Maiandra GD" panose="020E0502030308020204" pitchFamily="34" charset="0"/>
              </a:rPr>
              <a:t> y estuve con él quince días. </a:t>
            </a:r>
          </a:p>
          <a:p>
            <a:r>
              <a:rPr lang="es-ES" b="1" dirty="0">
                <a:latin typeface="Maiandra GD" panose="020E0502030308020204" pitchFamily="34" charset="0"/>
              </a:rPr>
              <a:t>Tres años después de su conversión en Damasco Pablo sube a Jerusalén para conocer al apóstol Pedro. </a:t>
            </a:r>
          </a:p>
          <a:p>
            <a:r>
              <a:rPr lang="es-ES" b="1" dirty="0">
                <a:latin typeface="Maiandra GD" panose="020E0502030308020204" pitchFamily="34" charset="0"/>
              </a:rPr>
              <a:t>Esta es otra prueba de su apostolado, el cual recibió por medio de Jesucristo, y no por los demás apóstoles.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32676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388149"/>
          </a:xfrm>
        </p:spPr>
        <p:txBody>
          <a:bodyPr>
            <a:normAutofit lnSpcReduction="10000"/>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Galatas.1:19.</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Pero no vi a ningún otro de los apóstoles,</a:t>
            </a:r>
            <a:r>
              <a:rPr lang="es-ES" b="1" dirty="0">
                <a:latin typeface="Maiandra GD" panose="020E0502030308020204" pitchFamily="34" charset="0"/>
              </a:rPr>
              <a:t> sino a Jacobo, el hermano del Señor. </a:t>
            </a:r>
          </a:p>
          <a:p>
            <a:r>
              <a:rPr lang="es-ES" b="1" dirty="0">
                <a:latin typeface="Maiandra GD" panose="020E0502030308020204" pitchFamily="34" charset="0"/>
              </a:rPr>
              <a:t>Parece ser que solamente Pedro se encontraba en Jerusalén en ese momento. </a:t>
            </a:r>
          </a:p>
          <a:p>
            <a:r>
              <a:rPr lang="es-ES" b="1" dirty="0">
                <a:latin typeface="Maiandra GD" panose="020E0502030308020204" pitchFamily="34" charset="0"/>
              </a:rPr>
              <a:t>¿Dónde estaban los demás apóstoles? </a:t>
            </a:r>
          </a:p>
          <a:p>
            <a:r>
              <a:rPr lang="es-ES" b="1" dirty="0">
                <a:latin typeface="Maiandra GD" panose="020E0502030308020204" pitchFamily="34" charset="0"/>
              </a:rPr>
              <a:t>Probablemente predicando el evangelio en otras regiones. </a:t>
            </a:r>
          </a:p>
          <a:p>
            <a:r>
              <a:rPr lang="es-ES" b="1" dirty="0">
                <a:latin typeface="Maiandra GD" panose="020E0502030308020204" pitchFamily="34" charset="0"/>
              </a:rPr>
              <a:t>La Biblia no muestra la vida de los demás apóstoles. </a:t>
            </a:r>
          </a:p>
          <a:p>
            <a:r>
              <a:rPr lang="es-ES" b="1" dirty="0">
                <a:latin typeface="Maiandra GD" panose="020E0502030308020204" pitchFamily="34" charset="0"/>
              </a:rPr>
              <a:t>Por consiguiente, lo único que podemos opinar es que andaban predicando el evangelio de Cristo.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314862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04852"/>
          </a:xfrm>
        </p:spPr>
        <p:txBody>
          <a:bodyPr>
            <a:normAutofit lnSpcReduction="10000"/>
          </a:bodyPr>
          <a:lstStyle/>
          <a:p>
            <a:r>
              <a:rPr lang="es-ES" b="1" dirty="0">
                <a:latin typeface="Maiandra GD" panose="020E0502030308020204" pitchFamily="34" charset="0"/>
              </a:rPr>
              <a:t>Jacobo, quien es conocido como Santiago es Él hermano de Jesús. </a:t>
            </a:r>
          </a:p>
          <a:p>
            <a:r>
              <a:rPr lang="es-ES" b="1" dirty="0">
                <a:latin typeface="Maiandra GD" panose="020E0502030308020204" pitchFamily="34" charset="0"/>
              </a:rPr>
              <a:t>Este fue Él autor de la epístola de Santiago. </a:t>
            </a:r>
          </a:p>
          <a:p>
            <a:r>
              <a:rPr lang="es-ES" b="1" dirty="0">
                <a:latin typeface="Maiandra GD" panose="020E0502030308020204" pitchFamily="34" charset="0"/>
              </a:rPr>
              <a:t>Él no fue un apóstol de Jesucristo en el sentido oficial de la Palabra. </a:t>
            </a:r>
          </a:p>
          <a:p>
            <a:r>
              <a:rPr lang="es-ES" b="1" dirty="0">
                <a:latin typeface="Maiandra GD" panose="020E0502030308020204" pitchFamily="34" charset="0"/>
              </a:rPr>
              <a:t>Tampoco formo parte </a:t>
            </a:r>
            <a:r>
              <a:rPr lang="es-ES" b="1">
                <a:latin typeface="Maiandra GD" panose="020E0502030308020204" pitchFamily="34" charset="0"/>
              </a:rPr>
              <a:t>de los 12 </a:t>
            </a:r>
            <a:r>
              <a:rPr lang="es-ES" b="1" dirty="0">
                <a:latin typeface="Maiandra GD" panose="020E0502030308020204" pitchFamily="34" charset="0"/>
              </a:rPr>
              <a:t>apóstoles que anduvieron con Jesús. </a:t>
            </a:r>
          </a:p>
          <a:p>
            <a:r>
              <a:rPr lang="es-ES" b="1" dirty="0">
                <a:latin typeface="Maiandra GD" panose="020E0502030308020204" pitchFamily="34" charset="0"/>
              </a:rPr>
              <a:t>Recuerde que los hermanos de Jesús no creían en Él.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Juan.7:5.</a:t>
            </a:r>
            <a:r>
              <a:rPr lang="es-ES" b="1" dirty="0">
                <a:latin typeface="Maiandra GD" panose="020E0502030308020204" pitchFamily="34" charset="0"/>
              </a:rPr>
              <a:t> </a:t>
            </a:r>
          </a:p>
          <a:p>
            <a:r>
              <a:rPr lang="es-ES" b="1" dirty="0">
                <a:latin typeface="Maiandra GD" panose="020E0502030308020204" pitchFamily="34" charset="0"/>
              </a:rPr>
              <a:t>Porque ni aun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Sus hermanos creían en Él.</a:t>
            </a:r>
            <a:r>
              <a:rPr lang="es-ES" b="1" dirty="0">
                <a:latin typeface="Maiandra GD" panose="020E0502030308020204" pitchFamily="34" charset="0"/>
              </a:rPr>
              <a:t> </a:t>
            </a:r>
          </a:p>
          <a:p>
            <a:r>
              <a:rPr lang="es-ES" b="1" dirty="0">
                <a:latin typeface="Maiandra GD" panose="020E0502030308020204" pitchFamily="34" charset="0"/>
              </a:rPr>
              <a:t>Pablo pone a Dios de testigo.</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401181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Galatas.1:20.</a:t>
            </a:r>
          </a:p>
          <a:p>
            <a:r>
              <a:rPr lang="es-ES" b="1" dirty="0">
                <a:latin typeface="Maiandra GD" panose="020E0502030308020204" pitchFamily="34" charset="0"/>
              </a:rPr>
              <a:t>En lo que les escribo,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les aseguro delante de Dios que no miento.</a:t>
            </a:r>
            <a:r>
              <a:rPr lang="es-ES" b="1" dirty="0">
                <a:latin typeface="Maiandra GD" panose="020E0502030308020204" pitchFamily="34" charset="0"/>
              </a:rPr>
              <a:t> </a:t>
            </a:r>
          </a:p>
          <a:p>
            <a:r>
              <a:rPr lang="es-ES" b="1" dirty="0">
                <a:latin typeface="Maiandra GD" panose="020E0502030308020204" pitchFamily="34" charset="0"/>
              </a:rPr>
              <a:t>Pablo pone a Dios como testigo para asegurar que lo que está diciendo a los gálatas es la verdad. </a:t>
            </a:r>
          </a:p>
          <a:p>
            <a:r>
              <a:rPr lang="es-ES" b="1" dirty="0">
                <a:latin typeface="Maiandra GD" panose="020E0502030308020204" pitchFamily="34" charset="0"/>
              </a:rPr>
              <a:t>Fue necesario para Pablo decir estas palabras dado a que se ha sugerido que existían algunos que cuestionaban el apostolado de Pablo.</a:t>
            </a:r>
          </a:p>
          <a:p>
            <a:r>
              <a:rPr lang="es-ES" b="1" dirty="0">
                <a:latin typeface="Maiandra GD" panose="020E0502030308020204" pitchFamily="34" charset="0"/>
              </a:rPr>
              <a:t>Fue a las regiones de Siria y Cilicia.</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Galatas.1:21.</a:t>
            </a:r>
            <a:endParaRPr lang="es-NI" b="1" u="sng" dirty="0">
              <a:effectLst>
                <a:outerShdw blurRad="38100" dist="38100" dir="2700000" algn="tl">
                  <a:srgbClr val="000000">
                    <a:alpha val="43137"/>
                  </a:srgbClr>
                </a:outerShdw>
              </a:effectLst>
              <a:highlight>
                <a:srgbClr val="FFFF00"/>
              </a:highlight>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380154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Después fui a las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regiones de Siria y Cilicia.</a:t>
            </a:r>
            <a:r>
              <a:rPr lang="es-ES" b="1" dirty="0">
                <a:latin typeface="Maiandra GD" panose="020E0502030308020204" pitchFamily="34" charset="0"/>
              </a:rPr>
              <a:t> </a:t>
            </a:r>
          </a:p>
          <a:p>
            <a:r>
              <a:rPr lang="es-ES" b="1" dirty="0">
                <a:latin typeface="Maiandra GD" panose="020E0502030308020204" pitchFamily="34" charset="0"/>
              </a:rPr>
              <a:t>¿Cuál fue la razón del porque Pablo fue a estas ciudades? </a:t>
            </a:r>
          </a:p>
          <a:p>
            <a:r>
              <a:rPr lang="es-ES" b="1" dirty="0">
                <a:latin typeface="Maiandra GD" panose="020E0502030308020204" pitchFamily="34" charset="0"/>
              </a:rPr>
              <a:t>Solamente podemos opinar que probablemente fue a predicar el evangelio. </a:t>
            </a:r>
          </a:p>
          <a:p>
            <a:r>
              <a:rPr lang="es-ES" b="1" dirty="0">
                <a:latin typeface="Maiandra GD" panose="020E0502030308020204" pitchFamily="34" charset="0"/>
              </a:rPr>
              <a:t>Recordemos que Pablo también es originario de una ciudad llamada Tarso de Cilicia.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Hechos.22:3.</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«Yo soy judío, nacido en Tarso de Cilicia,</a:t>
            </a:r>
            <a:r>
              <a:rPr lang="es-ES" b="1" dirty="0">
                <a:latin typeface="Maiandra GD" panose="020E0502030308020204" pitchFamily="34" charset="0"/>
              </a:rPr>
              <a:t> pero criado en esta ciudad, educado bajo Gamaliel en estricta conformidad a la ley de nuestros padres, siendo tan celoso de Dios como todos ustedes lo son hoy.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666388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a:bodyPr>
          <a:lstStyle/>
          <a:p>
            <a:r>
              <a:rPr lang="es-ES" b="1" dirty="0">
                <a:latin typeface="Maiandra GD" panose="020E0502030308020204" pitchFamily="34" charset="0"/>
              </a:rPr>
              <a:t>Pablo, apóstol,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no de parte de hombres ni mediante hombre alguno,</a:t>
            </a:r>
            <a:r>
              <a:rPr lang="es-ES" b="1" dirty="0">
                <a:latin typeface="Maiandra GD" panose="020E0502030308020204" pitchFamily="34" charset="0"/>
              </a:rPr>
              <a:t> sino por medio de Jesucristo y de Dios el Padre que lo resucitó de entre los muertos, </a:t>
            </a:r>
          </a:p>
          <a:p>
            <a:r>
              <a:rPr lang="es-ES" b="1" dirty="0">
                <a:latin typeface="Maiandra GD" panose="020E0502030308020204" pitchFamily="34" charset="0"/>
              </a:rPr>
              <a:t>Pablo empieza esta carta fuertemente diciendo que Él no fue declarado Apóstol por hombre, sino por Jesucristo.</a:t>
            </a:r>
          </a:p>
          <a:p>
            <a:r>
              <a:rPr lang="es-NI" b="1" dirty="0">
                <a:latin typeface="Maiandra GD" panose="020E0502030308020204" pitchFamily="34" charset="0"/>
              </a:rPr>
              <a:t>Son muchos los falsos que hoy en día se declaran Apóstoles, pero de hombre no de Jesucristo, porque ya no hay apóstoles hoy en día.</a:t>
            </a:r>
          </a:p>
          <a:p>
            <a:r>
              <a:rPr lang="es-ES" b="1" dirty="0">
                <a:latin typeface="Maiandra GD" panose="020E0502030308020204" pitchFamily="34" charset="0"/>
              </a:rPr>
              <a:t>Esto significa que Pablo llego a ser un apóstol no por la voluntad de los demás apóstoles, sino más bien, por medio de Jesucristo y de Dios Padre.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4187399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dirty="0">
                <a:latin typeface="Maiandra GD" panose="020E0502030308020204" pitchFamily="34" charset="0"/>
              </a:rPr>
              <a:t>No era conocido en las regiones de Judea.</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Galatas.1:22-24.</a:t>
            </a:r>
          </a:p>
          <a:p>
            <a:r>
              <a:rPr lang="es-ES" b="1" dirty="0">
                <a:latin typeface="Maiandra GD" panose="020E0502030308020204" pitchFamily="34" charset="0"/>
              </a:rPr>
              <a:t>Pero todavía no era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conocido en persona en las iglesias de Judea que eran en Cristo.</a:t>
            </a:r>
            <a:r>
              <a:rPr lang="es-ES" b="1" dirty="0">
                <a:latin typeface="Maiandra GD" panose="020E0502030308020204" pitchFamily="34" charset="0"/>
              </a:rPr>
              <a:t> </a:t>
            </a:r>
          </a:p>
          <a:p>
            <a:r>
              <a:rPr lang="es-ES" b="1" dirty="0">
                <a:latin typeface="Maiandra GD" panose="020E0502030308020204" pitchFamily="34" charset="0"/>
              </a:rPr>
              <a:t>Por lo que vemos, Él apóstol Pablo no había visitado las regiones de Judea; y por esta razón no era conocido en las Iglesias de esta ciudad.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V.23.</a:t>
            </a:r>
            <a:r>
              <a:rPr lang="es-ES" b="1" dirty="0">
                <a:latin typeface="Maiandra GD" panose="020E0502030308020204" pitchFamily="34" charset="0"/>
              </a:rPr>
              <a:t>  </a:t>
            </a:r>
          </a:p>
          <a:p>
            <a:r>
              <a:rPr lang="es-ES" b="1" dirty="0">
                <a:latin typeface="Maiandra GD" panose="020E0502030308020204" pitchFamily="34" charset="0"/>
              </a:rPr>
              <a:t>Ellos solo oían decir: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«El que en otro tiempo nos perseguía,</a:t>
            </a:r>
            <a:r>
              <a:rPr lang="es-ES" b="1" dirty="0">
                <a:latin typeface="Maiandra GD" panose="020E0502030308020204" pitchFamily="34" charset="0"/>
              </a:rPr>
              <a:t> ahora predica la fe que en un tiempo quería destruir». </a:t>
            </a:r>
          </a:p>
          <a:p>
            <a:endParaRPr lang="es-ES"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203033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dirty="0">
                <a:latin typeface="Maiandra GD" panose="020E0502030308020204" pitchFamily="34" charset="0"/>
              </a:rPr>
              <a:t>Lo único que estas Iglesias oían decir de Pablo es que Él antes perseguía a la Iglesia, pero que ahora predica la fe que antes quería destruir. </a:t>
            </a:r>
          </a:p>
          <a:p>
            <a:r>
              <a:rPr lang="es-ES" b="1" dirty="0">
                <a:latin typeface="Maiandra GD" panose="020E0502030308020204" pitchFamily="34" charset="0"/>
              </a:rPr>
              <a:t>Así que, como podemos ver, las Iglesias de Judea habían escuchado del cambio que había venido a la vida del apóstol Pablo.</a:t>
            </a:r>
          </a:p>
          <a:p>
            <a:r>
              <a:rPr lang="es-ES" b="1" dirty="0">
                <a:latin typeface="Maiandra GD" panose="020E0502030308020204" pitchFamily="34" charset="0"/>
              </a:rPr>
              <a:t>Aquí podemos hacernos una pregunta.</a:t>
            </a:r>
          </a:p>
          <a:p>
            <a:r>
              <a:rPr lang="es-ES" b="1" dirty="0">
                <a:latin typeface="Maiandra GD" panose="020E0502030308020204" pitchFamily="34" charset="0"/>
              </a:rPr>
              <a:t>¿Qué es lo que la gente escucha decir de nosotros? </a:t>
            </a:r>
          </a:p>
          <a:p>
            <a:r>
              <a:rPr lang="es-ES" b="1" dirty="0">
                <a:latin typeface="Maiandra GD" panose="020E0502030308020204" pitchFamily="34" charset="0"/>
              </a:rPr>
              <a:t>¿Cosas buenas o cosas malas?</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V.24.</a:t>
            </a:r>
            <a:r>
              <a:rPr lang="es-ES" b="1" dirty="0">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Y glorificaban a Dios</a:t>
            </a:r>
            <a:r>
              <a:rPr lang="es-ES" b="1" dirty="0">
                <a:latin typeface="Maiandra GD" panose="020E0502030308020204" pitchFamily="34" charset="0"/>
              </a:rPr>
              <a:t> por causa de mí. </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3547761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EL EVANGELIO NO ES DE HOMBRE.</a:t>
            </a:r>
            <a:br>
              <a:rPr lang="es-ES" b="1" u="sng" dirty="0">
                <a:effectLst>
                  <a:outerShdw blurRad="38100" dist="38100" dir="2700000" algn="tl">
                    <a:srgbClr val="000000">
                      <a:alpha val="43137"/>
                    </a:srgbClr>
                  </a:outerShdw>
                </a:effectLst>
                <a:latin typeface="Maiandra GD" panose="020E0502030308020204" pitchFamily="34" charset="0"/>
              </a:rPr>
            </a:br>
            <a:r>
              <a:rPr lang="es-ES" b="1" u="sng" dirty="0">
                <a:effectLst>
                  <a:outerShdw blurRad="38100" dist="38100" dir="2700000" algn="tl">
                    <a:srgbClr val="000000">
                      <a:alpha val="43137"/>
                    </a:srgbClr>
                  </a:outerShdw>
                </a:effectLst>
                <a:latin typeface="Maiandra GD" panose="020E0502030308020204" pitchFamily="34" charset="0"/>
              </a:rPr>
              <a:t>GALATAS.1:11-24.</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normAutofit lnSpcReduction="10000"/>
          </a:bodyPr>
          <a:lstStyle/>
          <a:p>
            <a:r>
              <a:rPr lang="es-ES" b="1" dirty="0">
                <a:latin typeface="Maiandra GD" panose="020E0502030308020204" pitchFamily="34" charset="0"/>
              </a:rPr>
              <a:t>El cambio en la vida del apóstol Pablo trajo gloria a Dios. </a:t>
            </a:r>
          </a:p>
          <a:p>
            <a:r>
              <a:rPr lang="es-ES" b="1" dirty="0">
                <a:latin typeface="Maiandra GD" panose="020E0502030308020204" pitchFamily="34" charset="0"/>
              </a:rPr>
              <a:t>El cambio en la vida de las personas que obedecen el evangelio es para alabanza y gloria de Dios. </a:t>
            </a:r>
          </a:p>
          <a:p>
            <a:r>
              <a:rPr lang="es-ES" b="1" dirty="0">
                <a:latin typeface="Maiandra GD" panose="020E0502030308020204" pitchFamily="34" charset="0"/>
              </a:rPr>
              <a:t>Aquí podemos ver una lección muy práctica: Cuando dejamos que Dios nos cambie, esto causara que otros se alegren y glorifiquen a nuestro Padre celestial.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Mateo.5:16.</a:t>
            </a:r>
          </a:p>
          <a:p>
            <a:r>
              <a:rPr lang="es-ES" b="1" dirty="0">
                <a:latin typeface="Maiandra GD" panose="020E0502030308020204" pitchFamily="34" charset="0"/>
              </a:rPr>
              <a:t>»Así brille la luz de ustedes delante de los hombres,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para que vean sus buenas acciones y glorifiquen a su Padre que está en los cielos.</a:t>
            </a:r>
            <a:r>
              <a:rPr lang="es-ES" b="1" dirty="0">
                <a:latin typeface="Maiandra GD" panose="020E0502030308020204" pitchFamily="34" charset="0"/>
              </a:rPr>
              <a:t>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793750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normAutofit/>
          </a:bodyPr>
          <a:lstStyle/>
          <a:p>
            <a:pPr algn="ctr"/>
            <a:r>
              <a:rPr lang="es-ES" sz="6600" b="1" u="sng" dirty="0">
                <a:effectLst>
                  <a:outerShdw blurRad="38100" dist="38100" dir="2700000" algn="tl">
                    <a:srgbClr val="000000">
                      <a:alpha val="43137"/>
                    </a:srgbClr>
                  </a:outerShdw>
                </a:effectLst>
                <a:latin typeface="Maiandra GD" panose="020E0502030308020204" pitchFamily="34" charset="0"/>
              </a:rPr>
              <a:t>CONCLUSIÓN:</a:t>
            </a:r>
            <a:endParaRPr lang="es-NI" sz="6600"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199783" cy="5479224"/>
          </a:xfrm>
        </p:spPr>
        <p:txBody>
          <a:bodyPr/>
          <a:lstStyle/>
          <a:p>
            <a:r>
              <a:rPr lang="es-ES" b="1" dirty="0">
                <a:latin typeface="Maiandra GD" panose="020E0502030308020204" pitchFamily="34" charset="0"/>
              </a:rPr>
              <a:t>El Apóstol Pablo es Él Autor de la carta a los Gálatas.</a:t>
            </a:r>
          </a:p>
          <a:p>
            <a:r>
              <a:rPr lang="es-ES" b="1" dirty="0">
                <a:latin typeface="Maiandra GD" panose="020E0502030308020204" pitchFamily="34" charset="0"/>
              </a:rPr>
              <a:t>Es una carta para reprender a los Gálatas que estaban volviendo al judaísmo.</a:t>
            </a:r>
          </a:p>
          <a:p>
            <a:r>
              <a:rPr lang="es-ES" b="1" dirty="0">
                <a:latin typeface="Maiandra GD" panose="020E0502030308020204" pitchFamily="34" charset="0"/>
              </a:rPr>
              <a:t>No debemos seguir o practicar un evangelio falso.</a:t>
            </a:r>
          </a:p>
          <a:p>
            <a:r>
              <a:rPr lang="es-ES" b="1" dirty="0">
                <a:latin typeface="Maiandra GD" panose="020E0502030308020204" pitchFamily="34" charset="0"/>
              </a:rPr>
              <a:t>Pablo no quería ni deseaba agradar al hombre, sino a Dios.</a:t>
            </a:r>
          </a:p>
          <a:p>
            <a:r>
              <a:rPr lang="es-ES" b="1" dirty="0">
                <a:latin typeface="Maiandra GD" panose="020E0502030308020204" pitchFamily="34" charset="0"/>
              </a:rPr>
              <a:t>Su apostolado no fue por hombre ni de hombre, sino fue por nuestro Señor Jesucristo.</a:t>
            </a:r>
          </a:p>
          <a:p>
            <a:r>
              <a:rPr lang="es-ES" b="1" dirty="0">
                <a:latin typeface="Maiandra GD" panose="020E0502030308020204" pitchFamily="34" charset="0"/>
              </a:rPr>
              <a:t>Que Dios nos ayude a no cambiar el evangelio para agradar a los hombres.</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1021198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7" name="Rectángulo: esquinas redondeadas 6">
            <a:extLst>
              <a:ext uri="{FF2B5EF4-FFF2-40B4-BE49-F238E27FC236}">
                <a16:creationId xmlns:a16="http://schemas.microsoft.com/office/drawing/2014/main" id="{94162B49-3830-0EC5-F455-449D2435C6DD}"/>
              </a:ext>
            </a:extLst>
          </p:cNvPr>
          <p:cNvSpPr/>
          <p:nvPr/>
        </p:nvSpPr>
        <p:spPr>
          <a:xfrm>
            <a:off x="6569" y="5615609"/>
            <a:ext cx="12059535" cy="112312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6000" b="1" dirty="0">
                <a:effectLst>
                  <a:outerShdw blurRad="38100" dist="38100" dir="2700000" algn="tl">
                    <a:srgbClr val="000000">
                      <a:alpha val="43137"/>
                    </a:srgbClr>
                  </a:outerShdw>
                </a:effectLst>
                <a:latin typeface="Maiandra GD" panose="020E0502030308020204" pitchFamily="34" charset="0"/>
              </a:rPr>
              <a:t>DIOS NOS BENDIGA A TODOS.</a:t>
            </a:r>
            <a:endParaRPr lang="es-NI" sz="6000" b="1" dirty="0">
              <a:effectLst>
                <a:outerShdw blurRad="38100" dist="38100" dir="2700000" algn="tl">
                  <a:srgbClr val="000000">
                    <a:alpha val="43137"/>
                  </a:srgbClr>
                </a:outerShdw>
              </a:effectLst>
              <a:latin typeface="Maiandra GD" panose="020E0502030308020204" pitchFamily="34" charset="0"/>
            </a:endParaRPr>
          </a:p>
        </p:txBody>
      </p:sp>
      <p:pic>
        <p:nvPicPr>
          <p:cNvPr id="10" name="Imagen 9">
            <a:extLst>
              <a:ext uri="{FF2B5EF4-FFF2-40B4-BE49-F238E27FC236}">
                <a16:creationId xmlns:a16="http://schemas.microsoft.com/office/drawing/2014/main" id="{DF6420F6-15CC-32F1-54BB-8EAE065BE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 y="1"/>
            <a:ext cx="12059534" cy="5574800"/>
          </a:xfrm>
          <a:prstGeom prst="rect">
            <a:avLst/>
          </a:prstGeom>
        </p:spPr>
      </p:pic>
      <p:sp>
        <p:nvSpPr>
          <p:cNvPr id="11" name="Bocadillo nube: nube 10">
            <a:extLst>
              <a:ext uri="{FF2B5EF4-FFF2-40B4-BE49-F238E27FC236}">
                <a16:creationId xmlns:a16="http://schemas.microsoft.com/office/drawing/2014/main" id="{252E2D49-F2BC-F8FE-6113-9C26984F7D22}"/>
              </a:ext>
            </a:extLst>
          </p:cNvPr>
          <p:cNvSpPr/>
          <p:nvPr/>
        </p:nvSpPr>
        <p:spPr>
          <a:xfrm>
            <a:off x="6096000" y="0"/>
            <a:ext cx="5970104" cy="3289852"/>
          </a:xfrm>
          <a:prstGeom prst="cloudCallout">
            <a:avLst>
              <a:gd name="adj1" fmla="val -55794"/>
              <a:gd name="adj2" fmla="val 53739"/>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4800" b="1" dirty="0">
                <a:effectLst>
                  <a:outerShdw blurRad="38100" dist="38100" dir="2700000" algn="tl">
                    <a:srgbClr val="000000">
                      <a:alpha val="43137"/>
                    </a:srgbClr>
                  </a:outerShdw>
                </a:effectLst>
                <a:latin typeface="Maiandra GD" panose="020E0502030308020204" pitchFamily="34" charset="0"/>
              </a:rPr>
              <a:t>POR SU FINA ATENCIÓN.</a:t>
            </a:r>
            <a:endParaRPr lang="es-NI" sz="4800" b="1" dirty="0">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p14="http://schemas.microsoft.com/office/powerpoint/2010/main" val="266779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by="(-#ppt_w*2)" calcmode="lin" valueType="num">
                                      <p:cBhvr rctx="PPT">
                                        <p:cTn id="20" dur="500" autoRev="1" fill="hold">
                                          <p:stCondLst>
                                            <p:cond delay="0"/>
                                          </p:stCondLst>
                                        </p:cTn>
                                        <p:tgtEl>
                                          <p:spTgt spid="7"/>
                                        </p:tgtEl>
                                        <p:attrNameLst>
                                          <p:attrName>ppt_w</p:attrName>
                                        </p:attrNameLst>
                                      </p:cBhvr>
                                    </p:anim>
                                    <p:anim by="(#ppt_w*0.50)" calcmode="lin" valueType="num">
                                      <p:cBhvr>
                                        <p:cTn id="21" dur="500" decel="50000" autoRev="1" fill="hold">
                                          <p:stCondLst>
                                            <p:cond delay="0"/>
                                          </p:stCondLst>
                                        </p:cTn>
                                        <p:tgtEl>
                                          <p:spTgt spid="7"/>
                                        </p:tgtEl>
                                        <p:attrNameLst>
                                          <p:attrName>ppt_x</p:attrName>
                                        </p:attrNameLst>
                                      </p:cBhvr>
                                    </p:anim>
                                    <p:anim from="(-#ppt_h/2)" to="(#ppt_y)" calcmode="lin" valueType="num">
                                      <p:cBhvr>
                                        <p:cTn id="22" dur="1000" fill="hold">
                                          <p:stCondLst>
                                            <p:cond delay="0"/>
                                          </p:stCondLst>
                                        </p:cTn>
                                        <p:tgtEl>
                                          <p:spTgt spid="7"/>
                                        </p:tgtEl>
                                        <p:attrNameLst>
                                          <p:attrName>ppt_y</p:attrName>
                                        </p:attrNameLst>
                                      </p:cBhvr>
                                    </p:anim>
                                    <p:animRot by="21600000">
                                      <p:cBhvr>
                                        <p:cTn id="23"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lstStyle/>
          <a:p>
            <a:r>
              <a:rPr lang="es-ES" b="1" dirty="0">
                <a:latin typeface="Maiandra GD" panose="020E0502030308020204" pitchFamily="34" charset="0"/>
              </a:rPr>
              <a:t>Los demás apóstoles no tuvieron nada que ver en cuanto al establecimiento de Pablo como apóstol. </a:t>
            </a:r>
          </a:p>
          <a:p>
            <a:r>
              <a:rPr lang="es-ES" b="1" dirty="0">
                <a:latin typeface="Maiandra GD" panose="020E0502030308020204" pitchFamily="34" charset="0"/>
              </a:rPr>
              <a:t>Jesús y Dios fueron los responsables de darle este privilegio a Pablo.</a:t>
            </a:r>
          </a:p>
          <a:p>
            <a:r>
              <a:rPr lang="es-ES" b="1" dirty="0">
                <a:latin typeface="Maiandra GD" panose="020E0502030308020204" pitchFamily="34" charset="0"/>
              </a:rPr>
              <a:t>Es más no hubo Apóstoles gentiles solo Judío.</a:t>
            </a:r>
          </a:p>
          <a:p>
            <a:pPr algn="ctr"/>
            <a:r>
              <a:rPr lang="es-ES" b="1" u="sng" dirty="0">
                <a:effectLst>
                  <a:outerShdw blurRad="38100" dist="38100" dir="2700000" algn="tl">
                    <a:srgbClr val="000000">
                      <a:alpha val="43137"/>
                    </a:srgbClr>
                  </a:outerShdw>
                </a:effectLst>
                <a:highlight>
                  <a:srgbClr val="CCFF66"/>
                </a:highlight>
                <a:latin typeface="Maiandra GD" panose="020E0502030308020204" pitchFamily="34" charset="0"/>
              </a:rPr>
              <a:t>El nombre “Pablo” significa “Pequeño”.</a:t>
            </a:r>
          </a:p>
          <a:p>
            <a:r>
              <a:rPr lang="es-ES" b="1" u="sng" dirty="0">
                <a:solidFill>
                  <a:schemeClr val="bg1"/>
                </a:solidFill>
                <a:effectLst>
                  <a:outerShdw blurRad="38100" dist="38100" dir="2700000" algn="tl">
                    <a:srgbClr val="000000">
                      <a:alpha val="43137"/>
                    </a:srgbClr>
                  </a:outerShdw>
                </a:effectLst>
                <a:highlight>
                  <a:srgbClr val="FF33CC"/>
                </a:highlight>
                <a:latin typeface="Maiandra GD" panose="020E0502030308020204" pitchFamily="34" charset="0"/>
              </a:rPr>
              <a:t>La palabra “apóstol” viene del griego APOSTOLOS,</a:t>
            </a:r>
            <a:r>
              <a:rPr lang="es-ES" b="1" dirty="0">
                <a:latin typeface="Maiandra GD" panose="020E0502030308020204" pitchFamily="34" charset="0"/>
              </a:rPr>
              <a:t> que significa “Un enviado”. </a:t>
            </a:r>
          </a:p>
          <a:p>
            <a:r>
              <a:rPr lang="es-ES" b="1" dirty="0">
                <a:latin typeface="Maiandra GD" panose="020E0502030308020204" pitchFamily="34" charset="0"/>
              </a:rPr>
              <a:t>Pablo fue un enviado por Jesucristo para predicar el evangelio a los gentiles.</a:t>
            </a:r>
          </a:p>
          <a:p>
            <a:r>
              <a:rPr lang="es-ES" b="1" dirty="0">
                <a:latin typeface="Maiandra GD" panose="020E0502030308020204" pitchFamily="34" charset="0"/>
              </a:rPr>
              <a:t>El nombre apóstol también se usa en un sentido no oficial. </a:t>
            </a:r>
          </a:p>
          <a:p>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424536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a:bodyPr>
          <a:lstStyle/>
          <a:p>
            <a:r>
              <a:rPr lang="es-ES" b="1" dirty="0">
                <a:latin typeface="Maiandra GD" panose="020E0502030308020204" pitchFamily="34" charset="0"/>
              </a:rPr>
              <a:t>Por ejemplo, Bernabé es mencionado como un apóstol. </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Hechos.14:14.</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Pero cuando lo oyeron los apóstoles</a:t>
            </a:r>
            <a:r>
              <a:rPr lang="es-ES" b="1" dirty="0">
                <a:latin typeface="Maiandra GD" panose="020E0502030308020204" pitchFamily="34" charset="0"/>
              </a:rPr>
              <a:t> Bernabé y Pablo, rasgaron sus ropas y se lanzaron en medio de la multitud, gritando:  </a:t>
            </a:r>
          </a:p>
          <a:p>
            <a:r>
              <a:rPr lang="es-ES" b="1" dirty="0">
                <a:latin typeface="Maiandra GD" panose="020E0502030308020204" pitchFamily="34" charset="0"/>
              </a:rPr>
              <a:t>Sin embargo, Él no fue un apóstol en el sentido oficial de la palabra, es decir, como lo fueron los demás (Pedro, Juan, Jacobo, etc.).</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Galatas.1:2.</a:t>
            </a:r>
          </a:p>
          <a:p>
            <a:r>
              <a:rPr lang="es-ES" b="1" dirty="0">
                <a:latin typeface="Maiandra GD" panose="020E0502030308020204" pitchFamily="34" charset="0"/>
              </a:rPr>
              <a:t>y todos los hermanos que están conmigo: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A las iglesias de Galacia:</a:t>
            </a:r>
            <a:r>
              <a:rPr lang="es-ES" b="1" dirty="0">
                <a:latin typeface="Maiandra GD" panose="020E0502030308020204" pitchFamily="34" charset="0"/>
              </a:rPr>
              <a:t> </a:t>
            </a: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2332966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87DBD1-1E6E-8C24-4788-424453C2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 y="18255"/>
            <a:ext cx="12178862" cy="6821490"/>
          </a:xfrm>
          <a:prstGeom prst="rect">
            <a:avLst/>
          </a:prstGeom>
        </p:spPr>
      </p:pic>
      <p:sp>
        <p:nvSpPr>
          <p:cNvPr id="4" name="Título 3">
            <a:extLst>
              <a:ext uri="{FF2B5EF4-FFF2-40B4-BE49-F238E27FC236}">
                <a16:creationId xmlns:a16="http://schemas.microsoft.com/office/drawing/2014/main" id="{699A48E7-8FEE-3238-2B95-E37F07E4CD5F}"/>
              </a:ext>
            </a:extLst>
          </p:cNvPr>
          <p:cNvSpPr>
            <a:spLocks noGrp="1"/>
          </p:cNvSpPr>
          <p:nvPr>
            <p:ph type="title"/>
          </p:nvPr>
        </p:nvSpPr>
        <p:spPr>
          <a:xfrm>
            <a:off x="0" y="18255"/>
            <a:ext cx="12192000" cy="1325563"/>
          </a:xfrm>
          <a:solidFill>
            <a:srgbClr val="92D050"/>
          </a:solidFill>
        </p:spPr>
        <p:txBody>
          <a:bodyPr/>
          <a:lstStyle/>
          <a:p>
            <a:pPr algn="ctr"/>
            <a:r>
              <a:rPr lang="es-ES" b="1" u="sng" dirty="0">
                <a:effectLst>
                  <a:outerShdw blurRad="38100" dist="38100" dir="2700000" algn="tl">
                    <a:srgbClr val="000000">
                      <a:alpha val="43137"/>
                    </a:srgbClr>
                  </a:outerShdw>
                </a:effectLst>
                <a:latin typeface="Maiandra GD" panose="020E0502030308020204" pitchFamily="34" charset="0"/>
              </a:rPr>
              <a:t>PABLO APOSTOL NO DE HOMBRE NI POR HOMBRE. GALATAS.1:1-5.</a:t>
            </a:r>
            <a:endParaRPr lang="es-NI" b="1" u="sng" dirty="0">
              <a:effectLst>
                <a:outerShdw blurRad="38100" dist="38100" dir="2700000" algn="tl">
                  <a:srgbClr val="000000">
                    <a:alpha val="43137"/>
                  </a:srgbClr>
                </a:outerShdw>
              </a:effectLst>
              <a:latin typeface="Maiandra GD" panose="020E0502030308020204" pitchFamily="34" charset="0"/>
            </a:endParaRPr>
          </a:p>
        </p:txBody>
      </p:sp>
      <p:sp>
        <p:nvSpPr>
          <p:cNvPr id="5" name="Marcador de contenido 4">
            <a:extLst>
              <a:ext uri="{FF2B5EF4-FFF2-40B4-BE49-F238E27FC236}">
                <a16:creationId xmlns:a16="http://schemas.microsoft.com/office/drawing/2014/main" id="{5B043F12-D3F7-C27A-5388-83CC74551DF6}"/>
              </a:ext>
            </a:extLst>
          </p:cNvPr>
          <p:cNvSpPr>
            <a:spLocks noGrp="1"/>
          </p:cNvSpPr>
          <p:nvPr>
            <p:ph idx="1"/>
          </p:nvPr>
        </p:nvSpPr>
        <p:spPr>
          <a:xfrm>
            <a:off x="3886200" y="1360521"/>
            <a:ext cx="8305800" cy="5479224"/>
          </a:xfrm>
        </p:spPr>
        <p:txBody>
          <a:bodyPr>
            <a:normAutofit lnSpcReduction="10000"/>
          </a:bodyPr>
          <a:lstStyle/>
          <a:p>
            <a:r>
              <a:rPr lang="es-ES" b="1" dirty="0">
                <a:latin typeface="Maiandra GD" panose="020E0502030308020204" pitchFamily="34" charset="0"/>
              </a:rPr>
              <a:t>Pablo no menciona los nombres de estos hermanos que estaban con Él. </a:t>
            </a:r>
          </a:p>
          <a:p>
            <a:r>
              <a:rPr lang="es-ES" b="1" dirty="0">
                <a:latin typeface="Maiandra GD" panose="020E0502030308020204" pitchFamily="34" charset="0"/>
              </a:rPr>
              <a:t>Por consiguiente, solamente podemos especular en cuanto a quienes fueron. </a:t>
            </a:r>
          </a:p>
          <a:p>
            <a:r>
              <a:rPr lang="es-ES" b="1" dirty="0">
                <a:latin typeface="Maiandra GD" panose="020E0502030308020204" pitchFamily="34" charset="0"/>
              </a:rPr>
              <a:t>No sabemos con exactitud cuantas iglesias había en Galacia. </a:t>
            </a:r>
          </a:p>
          <a:p>
            <a:r>
              <a:rPr lang="es-ES" b="1" dirty="0">
                <a:latin typeface="Maiandra GD" panose="020E0502030308020204" pitchFamily="34" charset="0"/>
              </a:rPr>
              <a:t>Esta carta está dirigida a todos los miembros de la iglesia del Señor que se encuentran en Galacia, como también a todas aquellas a quienes se aplica lo que Pablo escribe en esta carta.</a:t>
            </a:r>
          </a:p>
          <a:p>
            <a:pPr algn="ct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Galatas.1:3.</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Gracia y paz</a:t>
            </a:r>
            <a:r>
              <a:rPr lang="es-ES" b="1" dirty="0">
                <a:latin typeface="Maiandra GD" panose="020E0502030308020204" pitchFamily="34" charset="0"/>
              </a:rPr>
              <a:t> a ustedes de parte de Dios nuestro Padre y del Señor Jesucristo, </a:t>
            </a:r>
            <a:endParaRPr lang="es-NI" b="1" dirty="0">
              <a:latin typeface="Maiandra GD" panose="020E0502030308020204" pitchFamily="34" charset="0"/>
            </a:endParaRPr>
          </a:p>
        </p:txBody>
      </p:sp>
      <p:pic>
        <p:nvPicPr>
          <p:cNvPr id="6" name="Imagen 5">
            <a:extLst>
              <a:ext uri="{FF2B5EF4-FFF2-40B4-BE49-F238E27FC236}">
                <a16:creationId xmlns:a16="http://schemas.microsoft.com/office/drawing/2014/main" id="{098B7FB6-CFCD-7BCC-B280-0F6A9ED33D03}"/>
              </a:ext>
            </a:extLst>
          </p:cNvPr>
          <p:cNvPicPr>
            <a:picLocks noChangeAspect="1"/>
          </p:cNvPicPr>
          <p:nvPr/>
        </p:nvPicPr>
        <p:blipFill>
          <a:blip r:embed="rId3"/>
          <a:stretch>
            <a:fillRect/>
          </a:stretch>
        </p:blipFill>
        <p:spPr>
          <a:xfrm>
            <a:off x="6569" y="1343818"/>
            <a:ext cx="3879631" cy="5404852"/>
          </a:xfrm>
          <a:prstGeom prst="rect">
            <a:avLst/>
          </a:prstGeom>
        </p:spPr>
      </p:pic>
    </p:spTree>
    <p:extLst>
      <p:ext uri="{BB962C8B-B14F-4D97-AF65-F5344CB8AC3E}">
        <p14:creationId xmlns:p14="http://schemas.microsoft.com/office/powerpoint/2010/main" val="469591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6519</Words>
  <Application>Microsoft Office PowerPoint</Application>
  <PresentationFormat>Panorámica</PresentationFormat>
  <Paragraphs>431</Paragraphs>
  <Slides>64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64</vt:i4>
      </vt:variant>
    </vt:vector>
  </HeadingPairs>
  <TitlesOfParts>
    <vt:vector size="69" baseType="lpstr">
      <vt:lpstr>Arial</vt:lpstr>
      <vt:lpstr>Calibri</vt:lpstr>
      <vt:lpstr>Calibri Light</vt:lpstr>
      <vt:lpstr>Maiandra GD</vt:lpstr>
      <vt:lpstr>Tema de Office</vt:lpstr>
      <vt:lpstr>INTRODUCCIÓN A LA CARTA DE GALATAS:</vt:lpstr>
      <vt:lpstr>INTRODUCCIÓN A LA CARTA DE GALATAS:</vt:lpstr>
      <vt:lpstr>INTRODUCCIÓN A LA CARTA DE GALATAS:</vt:lpstr>
      <vt:lpstr>INTRODUCCIÓN A LA CARTA DE GALATAS:</vt:lpstr>
      <vt:lpstr>INTRODUCCIÓN A LA CARTA DE GALATAS:</vt:lpstr>
      <vt:lpstr>PABLO APOSTOL NO DE HOMBRE NI POR HOMBRE. GALATAS.1:1-5.</vt:lpstr>
      <vt:lpstr>PABLO APOSTOL NO DE HOMBRE NI POR HOMBRE. GALATAS.1:1-5.</vt:lpstr>
      <vt:lpstr>PABLO APOSTOL NO DE HOMBRE NI POR HOMBRE. GALATAS.1:1-5.</vt:lpstr>
      <vt:lpstr>PABLO APOSTOL NO DE HOMBRE NI POR HOMBRE. GALATAS.1:1-5.</vt:lpstr>
      <vt:lpstr>PABLO APOSTOL NO DE HOMBRE NI POR HOMBRE. GALATAS.1:1-5.</vt:lpstr>
      <vt:lpstr>PABLO APOSTOL NO DE HOMBRE NI POR HOMBRE. GALATAS.1:1-5.</vt:lpstr>
      <vt:lpstr>PABLO APOSTOL NO DE HOMBRE NI POR HOMBRE. GALATAS.1:1-5.</vt:lpstr>
      <vt:lpstr>PABLO APOSTOL NO DE HOMBRE NI POR HOMBRE. GALATAS.1:1-5.</vt:lpstr>
      <vt:lpstr>PABLO APOSTOL NO DE HOMBRE NI POR HOMBRE. GALATAS.1:1-5.</vt:lpstr>
      <vt:lpstr>PABLO APOSTOL NO DE HOMBRE NI POR HOMBRE. GALATAS.1:1-5.</vt:lpstr>
      <vt:lpstr>PABLO APOSTOL NO DE HOMBRE NI POR HOMBRE. GALATAS.1:1-5.</vt:lpstr>
      <vt:lpstr>PABLO APOSTOL NO DE HOMBRE NI POR HOMBRE. GALATAS.1:1-5.</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NO HAY OTRO EVANGELIO. GALATAS.1:6-10.</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EL EVANGELIO NO ES DE HOMBRE. GALATAS.1:11-24.</vt:lpstr>
      <vt:lpstr>CONCLUSIÓN: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DE INTRODUCCIÓN A LA CARTA DE GALATAS:</dc:title>
  <dc:creator>MARIO MORENO</dc:creator>
  <cp:lastModifiedBy>MARIO MORENO</cp:lastModifiedBy>
  <cp:revision>14</cp:revision>
  <dcterms:created xsi:type="dcterms:W3CDTF">2023-11-09T17:27:16Z</dcterms:created>
  <dcterms:modified xsi:type="dcterms:W3CDTF">2023-11-15T22:41:49Z</dcterms:modified>
</cp:coreProperties>
</file>