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4" r:id="rId5"/>
    <p:sldId id="258" r:id="rId6"/>
    <p:sldId id="275" r:id="rId7"/>
    <p:sldId id="259" r:id="rId8"/>
    <p:sldId id="276" r:id="rId9"/>
    <p:sldId id="260" r:id="rId10"/>
    <p:sldId id="278" r:id="rId11"/>
    <p:sldId id="277" r:id="rId12"/>
    <p:sldId id="285" r:id="rId13"/>
    <p:sldId id="261" r:id="rId14"/>
    <p:sldId id="287" r:id="rId15"/>
    <p:sldId id="286" r:id="rId16"/>
    <p:sldId id="288" r:id="rId17"/>
    <p:sldId id="289" r:id="rId18"/>
    <p:sldId id="263" r:id="rId19"/>
    <p:sldId id="292" r:id="rId20"/>
    <p:sldId id="279" r:id="rId21"/>
    <p:sldId id="291" r:id="rId22"/>
    <p:sldId id="293" r:id="rId23"/>
    <p:sldId id="262" r:id="rId24"/>
    <p:sldId id="294" r:id="rId25"/>
    <p:sldId id="295" r:id="rId26"/>
    <p:sldId id="264" r:id="rId27"/>
    <p:sldId id="265" r:id="rId28"/>
    <p:sldId id="281" r:id="rId29"/>
    <p:sldId id="296" r:id="rId30"/>
    <p:sldId id="297" r:id="rId31"/>
    <p:sldId id="299" r:id="rId32"/>
    <p:sldId id="267" r:id="rId33"/>
    <p:sldId id="298" r:id="rId34"/>
    <p:sldId id="300" r:id="rId35"/>
    <p:sldId id="301" r:id="rId36"/>
    <p:sldId id="302" r:id="rId37"/>
    <p:sldId id="283" r:id="rId38"/>
    <p:sldId id="303" r:id="rId39"/>
    <p:sldId id="304" r:id="rId40"/>
    <p:sldId id="272" r:id="rId41"/>
    <p:sldId id="319" r:id="rId42"/>
    <p:sldId id="271" r:id="rId43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3399"/>
    <a:srgbClr val="6600CC"/>
    <a:srgbClr val="9900CC"/>
    <a:srgbClr val="9933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C06B-2546-4C22-8C93-EBD62B2A2C8D}" type="datetimeFigureOut">
              <a:rPr lang="es-NI" smtClean="0"/>
              <a:pPr/>
              <a:t>24/3/2025</a:t>
            </a:fld>
            <a:endParaRPr lang="es-NI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4A9-6E26-4BAA-B57D-CC1B25A8EC22}" type="slidenum">
              <a:rPr lang="es-NI" smtClean="0"/>
              <a:pPr/>
              <a:t>‹Nº›</a:t>
            </a:fld>
            <a:endParaRPr lang="es-N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C06B-2546-4C22-8C93-EBD62B2A2C8D}" type="datetimeFigureOut">
              <a:rPr lang="es-NI" smtClean="0"/>
              <a:pPr/>
              <a:t>24/3/2025</a:t>
            </a:fld>
            <a:endParaRPr lang="es-NI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4A9-6E26-4BAA-B57D-CC1B25A8EC22}" type="slidenum">
              <a:rPr lang="es-NI" smtClean="0"/>
              <a:pPr/>
              <a:t>‹Nº›</a:t>
            </a:fld>
            <a:endParaRPr lang="es-N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C06B-2546-4C22-8C93-EBD62B2A2C8D}" type="datetimeFigureOut">
              <a:rPr lang="es-NI" smtClean="0"/>
              <a:pPr/>
              <a:t>24/3/2025</a:t>
            </a:fld>
            <a:endParaRPr lang="es-NI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4A9-6E26-4BAA-B57D-CC1B25A8EC22}" type="slidenum">
              <a:rPr lang="es-NI" smtClean="0"/>
              <a:pPr/>
              <a:t>‹Nº›</a:t>
            </a:fld>
            <a:endParaRPr lang="es-NI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>
            <a:extLst>
              <a:ext uri="{FF2B5EF4-FFF2-40B4-BE49-F238E27FC236}">
                <a16:creationId xmlns:a16="http://schemas.microsoft.com/office/drawing/2014/main" id="{9509371E-2EA5-697C-664D-1AC1B9C6D04A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4446588" y="6330952"/>
            <a:ext cx="241300" cy="258763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252D97F6-1B40-4E0E-916B-E7E84456EDA4}" type="slidenum">
              <a:rPr lang="es-NI" altLang="es-NI"/>
              <a:pPr/>
              <a:t>‹Nº›</a:t>
            </a:fld>
            <a:endParaRPr lang="es-NI" altLang="es-NI"/>
          </a:p>
        </p:txBody>
      </p:sp>
    </p:spTree>
    <p:extLst>
      <p:ext uri="{BB962C8B-B14F-4D97-AF65-F5344CB8AC3E}">
        <p14:creationId xmlns:p14="http://schemas.microsoft.com/office/powerpoint/2010/main" val="19430124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C06B-2546-4C22-8C93-EBD62B2A2C8D}" type="datetimeFigureOut">
              <a:rPr lang="es-NI" smtClean="0"/>
              <a:pPr/>
              <a:t>24/3/2025</a:t>
            </a:fld>
            <a:endParaRPr lang="es-NI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4A9-6E26-4BAA-B57D-CC1B25A8EC22}" type="slidenum">
              <a:rPr lang="es-NI" smtClean="0"/>
              <a:pPr/>
              <a:t>‹Nº›</a:t>
            </a:fld>
            <a:endParaRPr lang="es-N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C06B-2546-4C22-8C93-EBD62B2A2C8D}" type="datetimeFigureOut">
              <a:rPr lang="es-NI" smtClean="0"/>
              <a:pPr/>
              <a:t>24/3/2025</a:t>
            </a:fld>
            <a:endParaRPr lang="es-NI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4A9-6E26-4BAA-B57D-CC1B25A8EC22}" type="slidenum">
              <a:rPr lang="es-NI" smtClean="0"/>
              <a:pPr/>
              <a:t>‹Nº›</a:t>
            </a:fld>
            <a:endParaRPr lang="es-N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C06B-2546-4C22-8C93-EBD62B2A2C8D}" type="datetimeFigureOut">
              <a:rPr lang="es-NI" smtClean="0"/>
              <a:pPr/>
              <a:t>24/3/2025</a:t>
            </a:fld>
            <a:endParaRPr lang="es-NI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4A9-6E26-4BAA-B57D-CC1B25A8EC22}" type="slidenum">
              <a:rPr lang="es-NI" smtClean="0"/>
              <a:pPr/>
              <a:t>‹Nº›</a:t>
            </a:fld>
            <a:endParaRPr lang="es-N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C06B-2546-4C22-8C93-EBD62B2A2C8D}" type="datetimeFigureOut">
              <a:rPr lang="es-NI" smtClean="0"/>
              <a:pPr/>
              <a:t>24/3/2025</a:t>
            </a:fld>
            <a:endParaRPr lang="es-NI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4A9-6E26-4BAA-B57D-CC1B25A8EC22}" type="slidenum">
              <a:rPr lang="es-NI" smtClean="0"/>
              <a:pPr/>
              <a:t>‹Nº›</a:t>
            </a:fld>
            <a:endParaRPr lang="es-N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C06B-2546-4C22-8C93-EBD62B2A2C8D}" type="datetimeFigureOut">
              <a:rPr lang="es-NI" smtClean="0"/>
              <a:pPr/>
              <a:t>24/3/2025</a:t>
            </a:fld>
            <a:endParaRPr lang="es-NI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4A9-6E26-4BAA-B57D-CC1B25A8EC22}" type="slidenum">
              <a:rPr lang="es-NI" smtClean="0"/>
              <a:pPr/>
              <a:t>‹Nº›</a:t>
            </a:fld>
            <a:endParaRPr lang="es-N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C06B-2546-4C22-8C93-EBD62B2A2C8D}" type="datetimeFigureOut">
              <a:rPr lang="es-NI" smtClean="0"/>
              <a:pPr/>
              <a:t>24/3/2025</a:t>
            </a:fld>
            <a:endParaRPr lang="es-NI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4A9-6E26-4BAA-B57D-CC1B25A8EC22}" type="slidenum">
              <a:rPr lang="es-NI" smtClean="0"/>
              <a:pPr/>
              <a:t>‹Nº›</a:t>
            </a:fld>
            <a:endParaRPr lang="es-N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C06B-2546-4C22-8C93-EBD62B2A2C8D}" type="datetimeFigureOut">
              <a:rPr lang="es-NI" smtClean="0"/>
              <a:pPr/>
              <a:t>24/3/2025</a:t>
            </a:fld>
            <a:endParaRPr lang="es-NI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4A9-6E26-4BAA-B57D-CC1B25A8EC22}" type="slidenum">
              <a:rPr lang="es-NI" smtClean="0"/>
              <a:pPr/>
              <a:t>‹Nº›</a:t>
            </a:fld>
            <a:endParaRPr lang="es-N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C06B-2546-4C22-8C93-EBD62B2A2C8D}" type="datetimeFigureOut">
              <a:rPr lang="es-NI" smtClean="0"/>
              <a:pPr/>
              <a:t>24/3/2025</a:t>
            </a:fld>
            <a:endParaRPr lang="es-NI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84A9-6E26-4BAA-B57D-CC1B25A8EC22}" type="slidenum">
              <a:rPr lang="es-NI" smtClean="0"/>
              <a:pPr/>
              <a:t>‹Nº›</a:t>
            </a:fld>
            <a:endParaRPr lang="es-N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5C06B-2546-4C22-8C93-EBD62B2A2C8D}" type="datetimeFigureOut">
              <a:rPr lang="es-NI" smtClean="0"/>
              <a:pPr/>
              <a:t>24/3/2025</a:t>
            </a:fld>
            <a:endParaRPr lang="es-NI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984A9-6E26-4BAA-B57D-CC1B25A8EC22}" type="slidenum">
              <a:rPr lang="es-NI" smtClean="0"/>
              <a:pPr/>
              <a:t>‹Nº›</a:t>
            </a:fld>
            <a:endParaRPr lang="es-N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O MORENO\Desktop\Señales\22433016n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A50E847-84F4-482C-B36A-27548E53E028}"/>
              </a:ext>
            </a:extLst>
          </p:cNvPr>
          <p:cNvSpPr/>
          <p:nvPr/>
        </p:nvSpPr>
        <p:spPr>
          <a:xfrm>
            <a:off x="0" y="0"/>
            <a:ext cx="9144000" cy="13407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6"/>
          </a:xfrm>
        </p:spPr>
        <p:txBody>
          <a:bodyPr>
            <a:normAutofit fontScale="90000"/>
          </a:bodyPr>
          <a:lstStyle/>
          <a:p>
            <a:br>
              <a:rPr lang="es-NI" b="1" u="sng" dirty="0"/>
            </a:br>
            <a:r>
              <a:rPr lang="es-NI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CARACTERÍSTICAS DE LA ORACIÓN EN SANTIAGO. SANTIAGO.5:13-17. </a:t>
            </a:r>
            <a:br>
              <a:rPr lang="es-NI" b="1" u="sng" dirty="0"/>
            </a:br>
            <a:endParaRPr lang="es-NI" sz="40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122052" y="1340768"/>
            <a:ext cx="5040560" cy="551723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NI" sz="3600" b="1" dirty="0">
                <a:latin typeface="Maiandra GD" panose="020E0502030308020204" pitchFamily="34" charset="0"/>
              </a:rPr>
              <a:t>La oración es muy importante en nuestra vida como cristianos, debemos estar orando en todo tiempo y en toda circunstancia de la vida, siempre necesitaremos de la oración.</a:t>
            </a:r>
          </a:p>
          <a:p>
            <a:pPr lvl="0"/>
            <a:r>
              <a:rPr lang="es-NI" sz="3600" b="1" dirty="0">
                <a:latin typeface="Maiandra GD" panose="020E0502030308020204" pitchFamily="34" charset="0"/>
              </a:rPr>
              <a:t>Jesús siempre le dio mucha importancia a la oración. </a:t>
            </a:r>
          </a:p>
          <a:p>
            <a:pPr lvl="0"/>
            <a:r>
              <a:rPr lang="es-NI" sz="3600" b="1" dirty="0">
                <a:latin typeface="Maiandra GD" panose="020E0502030308020204" pitchFamily="34" charset="0"/>
              </a:rPr>
              <a:t>Los apóstoles y la iglesia misma siempre estaban orando.</a:t>
            </a:r>
          </a:p>
          <a:p>
            <a:pPr>
              <a:buNone/>
            </a:pPr>
            <a:br>
              <a:rPr lang="es-NI" dirty="0"/>
            </a:br>
            <a:endParaRPr lang="es-NI" dirty="0"/>
          </a:p>
        </p:txBody>
      </p:sp>
      <p:pic>
        <p:nvPicPr>
          <p:cNvPr id="1026" name="Picture 2" descr="C:\Users\MARIO MORENO\Desktop\Señales\78f8828630668f7c5fcd878ca6ce06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346" y="2251473"/>
            <a:ext cx="4126785" cy="4606525"/>
          </a:xfrm>
          <a:prstGeom prst="rect">
            <a:avLst/>
          </a:prstGeom>
          <a:noFill/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2781667-4F3B-426C-8662-84967D39B507}"/>
              </a:ext>
            </a:extLst>
          </p:cNvPr>
          <p:cNvSpPr txBox="1"/>
          <p:nvPr/>
        </p:nvSpPr>
        <p:spPr>
          <a:xfrm>
            <a:off x="-11674" y="1472955"/>
            <a:ext cx="4103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INTRODUCCION: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548680"/>
            <a:ext cx="4934450" cy="6309320"/>
          </a:xfrm>
        </p:spPr>
        <p:txBody>
          <a:bodyPr>
            <a:normAutofit/>
          </a:bodyPr>
          <a:lstStyle/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Hechos.2:42.</a:t>
            </a:r>
            <a:r>
              <a:rPr lang="es-NI" sz="2800" b="1" dirty="0">
                <a:solidFill>
                  <a:srgbClr val="7030A0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Y se dedicaban continuamente a las enseñanzas de los apóstoles, a la comunión, al partimiento del pan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y a la oración.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  <a:endParaRPr lang="es-NI" sz="2800" b="1" dirty="0">
              <a:latin typeface="Maiandra GD" panose="020E0502030308020204" pitchFamily="34" charset="0"/>
            </a:endParaRPr>
          </a:p>
          <a:p>
            <a:r>
              <a:rPr lang="es-ES" sz="2800" b="1" dirty="0">
                <a:latin typeface="Maiandra GD" panose="020E0502030308020204" pitchFamily="34" charset="0"/>
              </a:rPr>
              <a:t>Los hermanos estaban unánimes en la oración.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Ellos estaban orando todos unidos, vemos los resultados de la oración en grupo. </a:t>
            </a:r>
          </a:p>
          <a:p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95EE6E-44EC-43AF-B643-88C5267867F9}"/>
              </a:ext>
            </a:extLst>
          </p:cNvPr>
          <p:cNvSpPr txBox="1"/>
          <p:nvPr/>
        </p:nvSpPr>
        <p:spPr>
          <a:xfrm>
            <a:off x="0" y="0"/>
            <a:ext cx="4934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ORACIÒN UNIDA.</a:t>
            </a:r>
            <a:endParaRPr lang="es-NI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B2DF515-BF09-45C0-8CC6-A286D8C8E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4202930" cy="6211667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60313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049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0" y="646331"/>
            <a:ext cx="4928730" cy="621166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Hechos.12:5.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Así pues, Pedro era custodiado en la cárcel,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pero la iglesia hacía oración ferviente a Dios por él.</a:t>
            </a:r>
            <a:r>
              <a:rPr lang="es-ES" sz="2800" b="1" dirty="0">
                <a:latin typeface="Maiandra GD" panose="020E0502030308020204" pitchFamily="34" charset="0"/>
              </a:rPr>
              <a:t> 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La iglesia estaba haciendo oración ferviente por Pedro y Jacobo, quienes estaban encarcelados y ya habían matado a Jacobo,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la oración dio resultado porque Pedro fue librado por Él Señor.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Hechos.12:12.</a:t>
            </a:r>
            <a:r>
              <a:rPr lang="es-ES" sz="2800" b="1" dirty="0">
                <a:solidFill>
                  <a:srgbClr val="7030A0"/>
                </a:solidFill>
                <a:latin typeface="Maiandra GD" panose="020E0502030308020204" pitchFamily="34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A6F408-A6B8-4A32-853D-EE7D8A0471A6}"/>
              </a:ext>
            </a:extLst>
          </p:cNvPr>
          <p:cNvSpPr txBox="1"/>
          <p:nvPr/>
        </p:nvSpPr>
        <p:spPr>
          <a:xfrm>
            <a:off x="11193" y="4162294"/>
            <a:ext cx="43526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 Al darse cuenta de esto, fue a la casa de María, la madre de Juan, llamado también Marcos,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donde muchos estaban reunidos y oraban.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1EA0FB-164A-4A8F-A177-AA00A232AA5B}"/>
              </a:ext>
            </a:extLst>
          </p:cNvPr>
          <p:cNvSpPr txBox="1"/>
          <p:nvPr/>
        </p:nvSpPr>
        <p:spPr>
          <a:xfrm>
            <a:off x="1" y="0"/>
            <a:ext cx="5220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ORACIÒN UNIDA.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63A13E-B51C-4F30-8366-D20589A11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" y="695194"/>
            <a:ext cx="4000500" cy="3467100"/>
          </a:xfrm>
          <a:prstGeom prst="rect">
            <a:avLst/>
          </a:prstGeom>
          <a:solidFill>
            <a:srgbClr val="3366FF"/>
          </a:solidFill>
        </p:spPr>
      </p:pic>
    </p:spTree>
    <p:extLst>
      <p:ext uri="{BB962C8B-B14F-4D97-AF65-F5344CB8AC3E}">
        <p14:creationId xmlns:p14="http://schemas.microsoft.com/office/powerpoint/2010/main" val="263482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646331"/>
            <a:ext cx="4934450" cy="6211669"/>
          </a:xfrm>
        </p:spPr>
        <p:txBody>
          <a:bodyPr>
            <a:normAutofit/>
          </a:bodyPr>
          <a:lstStyle/>
          <a:p>
            <a:r>
              <a:rPr lang="es-NI" sz="2800" b="1" dirty="0">
                <a:latin typeface="Maiandra GD" panose="020E0502030308020204" pitchFamily="34" charset="0"/>
              </a:rPr>
              <a:t>Muchos estaban orando unidos.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Después de las amenazas que recibieron los apóstoles de no predicar más a Cristo.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Hechos.4:18.</a:t>
            </a:r>
            <a:r>
              <a:rPr lang="es-ES" sz="2800" b="1" dirty="0">
                <a:solidFill>
                  <a:srgbClr val="7030A0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Cuando los llamaron, les ordenaron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no hablar ni enseñar en el nombre de Jesús.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  <a:endParaRPr lang="es-NI" sz="2800" b="1" dirty="0">
              <a:latin typeface="Maiandra GD" panose="020E0502030308020204" pitchFamily="34" charset="0"/>
            </a:endParaRPr>
          </a:p>
          <a:p>
            <a:r>
              <a:rPr lang="es-ES" sz="2800" b="1" dirty="0">
                <a:latin typeface="Maiandra GD" panose="020E0502030308020204" pitchFamily="34" charset="0"/>
              </a:rPr>
              <a:t>Pero después Ellos comenzaron a orar.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FA1E99-6538-4AE3-889F-1B91ED65B8E4}"/>
              </a:ext>
            </a:extLst>
          </p:cNvPr>
          <p:cNvSpPr txBox="1"/>
          <p:nvPr/>
        </p:nvSpPr>
        <p:spPr>
          <a:xfrm>
            <a:off x="27888" y="0"/>
            <a:ext cx="4934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ORACIÒN UNIDA.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87F00C7-8281-4D15-B598-4745D7C50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1"/>
            <a:ext cx="4000500" cy="6211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6645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O MORENO\Desktop\Señales\22433016n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7999"/>
          </a:xfrm>
        </p:spPr>
        <p:txBody>
          <a:bodyPr>
            <a:normAutofit/>
          </a:bodyPr>
          <a:lstStyle/>
          <a:p>
            <a:pPr lvl="0"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Hechos.4:29-31.</a:t>
            </a:r>
            <a:r>
              <a:rPr lang="es-NI" sz="2800" b="1" dirty="0">
                <a:solidFill>
                  <a:srgbClr val="7030A0"/>
                </a:solidFill>
                <a:latin typeface="Maiandra GD" panose="020E0502030308020204" pitchFamily="34" charset="0"/>
              </a:rPr>
              <a:t> </a:t>
            </a:r>
          </a:p>
          <a:p>
            <a:pPr lvl="0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Y ahora, Señor, considera sus amenazas,</a:t>
            </a:r>
            <a:r>
              <a:rPr lang="es-ES" sz="2800" b="1" dirty="0">
                <a:latin typeface="Maiandra GD" panose="020E0502030308020204" pitchFamily="34" charset="0"/>
              </a:rPr>
              <a:t> y permite que tus siervos hablen tu palabra con toda confianza, </a:t>
            </a:r>
          </a:p>
          <a:p>
            <a:pPr lvl="0"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V.30.</a:t>
            </a:r>
          </a:p>
          <a:p>
            <a:pPr lvl="0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mientras extiendes tu mano para que se hagan curaciones,</a:t>
            </a:r>
            <a:r>
              <a:rPr lang="es-ES" sz="2800" b="1" dirty="0">
                <a:latin typeface="Maiandra GD" panose="020E0502030308020204" pitchFamily="34" charset="0"/>
              </a:rPr>
              <a:t> señales y prodigios mediante el nombre de tu santo siervo Jesús.</a:t>
            </a:r>
          </a:p>
          <a:p>
            <a:pPr lvl="0"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V.31.</a:t>
            </a:r>
            <a:endParaRPr lang="es-NI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  <a:latin typeface="Maiandra GD" panose="020E0502030308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D9E768-AEE9-4A64-847C-09956E3BE787}"/>
              </a:ext>
            </a:extLst>
          </p:cNvPr>
          <p:cNvSpPr txBox="1"/>
          <p:nvPr/>
        </p:nvSpPr>
        <p:spPr>
          <a:xfrm>
            <a:off x="0" y="0"/>
            <a:ext cx="4860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ORACIÒN UNIDA.</a:t>
            </a:r>
            <a:endParaRPr lang="es-NI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D6CC96B-5364-4AB7-81D8-18EE3CD534F3}"/>
              </a:ext>
            </a:extLst>
          </p:cNvPr>
          <p:cNvSpPr txBox="1"/>
          <p:nvPr/>
        </p:nvSpPr>
        <p:spPr>
          <a:xfrm>
            <a:off x="-31721" y="4193522"/>
            <a:ext cx="47337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Después que oraron, el lugar donde estaban reunidos tembló,</a:t>
            </a:r>
            <a:r>
              <a:rPr lang="es-ES" sz="2800" b="1" dirty="0">
                <a:latin typeface="Maiandra GD" panose="020E0502030308020204" pitchFamily="34" charset="0"/>
              </a:rPr>
              <a:t> y todos fueron llenos del Espíritu Santo y hablaban la palabra de Dios con valor.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39E5A5F-5DEE-461D-B0F3-821F3F6B3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" y="764704"/>
            <a:ext cx="4533452" cy="3168352"/>
          </a:xfrm>
          <a:prstGeom prst="rect">
            <a:avLst/>
          </a:prstGeom>
          <a:solidFill>
            <a:srgbClr val="7030A0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646331"/>
            <a:ext cx="4934450" cy="6211669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Ellos hablaban la Palabra de Dios con más valor.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Pablo oro con todos los ancianos de Éfeso.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Hechos.20:36.</a:t>
            </a:r>
            <a:r>
              <a:rPr lang="es-ES" sz="2800" b="1" dirty="0">
                <a:solidFill>
                  <a:srgbClr val="7030A0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Cuando terminó de hablar, se arrodilló y </a:t>
            </a: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oró con todos ellos.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Todos estaban orando unánimes juntos, en compañerismo.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Igualmente, oro con todos los hermanos de Tiro. </a:t>
            </a:r>
          </a:p>
          <a:p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6F8C8B-3F76-41E8-8258-34B0B6439389}"/>
              </a:ext>
            </a:extLst>
          </p:cNvPr>
          <p:cNvSpPr txBox="1"/>
          <p:nvPr/>
        </p:nvSpPr>
        <p:spPr>
          <a:xfrm>
            <a:off x="0" y="0"/>
            <a:ext cx="4934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ORACIÒN UNIDA.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4646EEF-B6DE-4807-85D7-97FC6F7B4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646331"/>
            <a:ext cx="4000500" cy="621166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99780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2" y="652586"/>
            <a:ext cx="4640698" cy="620541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Hechos.21:3-5.</a:t>
            </a:r>
            <a:r>
              <a:rPr lang="es-ES" sz="2800" b="1" dirty="0">
                <a:solidFill>
                  <a:srgbClr val="7030A0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Cuando avistamos Chipre, dejándola a la izquierda, navegamos hacia Siria, </a:t>
            </a: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y desembarcamos en Tiro porque la nave debía dejar su cargamento allí.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V.4.</a:t>
            </a:r>
            <a:r>
              <a:rPr lang="es-ES" sz="2800" b="1" dirty="0">
                <a:solidFill>
                  <a:srgbClr val="7030A0"/>
                </a:solidFill>
                <a:latin typeface="Maiandra GD" panose="020E0502030308020204" pitchFamily="34" charset="0"/>
              </a:rPr>
              <a:t>  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Después de hallar a los discípulos, nos quedamos allí siete días,</a:t>
            </a:r>
            <a:r>
              <a:rPr lang="es-ES" sz="2800" b="1" dirty="0">
                <a:latin typeface="Maiandra GD" panose="020E0502030308020204" pitchFamily="34" charset="0"/>
              </a:rPr>
              <a:t> y ellos le decían a Pablo, por el Espíritu, que no fuera a Jerusalén. </a:t>
            </a:r>
          </a:p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V.5.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CA6564-9F35-4DE6-AB42-D0C9F379D078}"/>
              </a:ext>
            </a:extLst>
          </p:cNvPr>
          <p:cNvSpPr txBox="1"/>
          <p:nvPr/>
        </p:nvSpPr>
        <p:spPr>
          <a:xfrm>
            <a:off x="-16695" y="6255"/>
            <a:ext cx="5092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ORACIÒN UNIDA.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DD8006-AEEF-46DB-A16F-1543A9A0DAE0}"/>
              </a:ext>
            </a:extLst>
          </p:cNvPr>
          <p:cNvSpPr txBox="1"/>
          <p:nvPr/>
        </p:nvSpPr>
        <p:spPr>
          <a:xfrm>
            <a:off x="-16694" y="2444286"/>
            <a:ext cx="458869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Y pasados aquellos días partimos y emprendimos nuestro viaje mientras que todos ellos, con sus mujeres e hijos, nos acompañaron hasta las afueras de la ciudad.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Después de arrodillarnos y orar en la playa, nos despedimos unos de otros.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7D9348D-E0A5-44B5-BF07-D30DCA8C6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" y="653586"/>
            <a:ext cx="4183665" cy="1790700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413602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652091"/>
            <a:ext cx="4934450" cy="6205909"/>
          </a:xfrm>
        </p:spPr>
        <p:txBody>
          <a:bodyPr>
            <a:normAutofit fontScale="92500" lnSpcReduction="10000"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Oraron todos de rodillas en la playa.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No importa el lugar donde estemos siempre podemos orar.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Pablo rogaba a los hermanos de Roma para que Ellos oraran por Él.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Romanos.15:30.</a:t>
            </a:r>
            <a:r>
              <a:rPr lang="es-ES" sz="2800" b="1" dirty="0">
                <a:solidFill>
                  <a:srgbClr val="7030A0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Os ruego, hermanos, por nuestro Señor Jesucristo y por el amor del Espíritu,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que os esforcéis juntamente conmigo en vuestras oraciones a Dios por mí,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55176B-9944-4BC2-A328-89EC694A601F}"/>
              </a:ext>
            </a:extLst>
          </p:cNvPr>
          <p:cNvSpPr txBox="1"/>
          <p:nvPr/>
        </p:nvSpPr>
        <p:spPr>
          <a:xfrm>
            <a:off x="0" y="5760"/>
            <a:ext cx="5148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ORACIÒN UNIDA.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595EA0-2583-437C-B88A-17E61BFBC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0" y="764704"/>
            <a:ext cx="4071254" cy="6087536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349310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548680"/>
            <a:ext cx="4934450" cy="630932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Para que fuera librado.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Romanos.15:31.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para que sea librado de los que son desobedientes en Judea,</a:t>
            </a:r>
            <a:r>
              <a:rPr lang="es-ES" sz="2800" b="1" dirty="0">
                <a:latin typeface="Maiandra GD" panose="020E0502030308020204" pitchFamily="34" charset="0"/>
              </a:rPr>
              <a:t> y que mi servicio a Jerusalén sea aceptable a los santos,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Debemos orar unidos siempre.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Tenemos que estar orando como individuos, como iglesia.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Tenemos la responsabilidad de hacerlo.</a:t>
            </a:r>
          </a:p>
          <a:p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6ED1B9-A058-41C9-B36B-80CE7E568FD8}"/>
              </a:ext>
            </a:extLst>
          </p:cNvPr>
          <p:cNvSpPr txBox="1"/>
          <p:nvPr/>
        </p:nvSpPr>
        <p:spPr>
          <a:xfrm>
            <a:off x="-108520" y="23167"/>
            <a:ext cx="4934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ORACIÒN UNIDA.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36306C6-4FA5-417D-AA1B-35DA32306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5"/>
            <a:ext cx="4067944" cy="60701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7446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IO MORENO\Desktop\Señales\22433016n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C28AD51-C340-410C-B008-D87D2546C58A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lvl="0"/>
            <a:br>
              <a:rPr lang="es-NI" sz="4000" b="1" u="sng" dirty="0">
                <a:latin typeface="Maiandra GD" panose="020E0502030308020204" pitchFamily="34" charset="0"/>
              </a:rPr>
            </a:br>
            <a:r>
              <a:rPr lang="es-NI" sz="4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CARACTERISTICA DE LA ORACIÒN: LA ORACION POR OTROS. SANTIAGO.5:16.</a:t>
            </a:r>
            <a:br>
              <a:rPr lang="es-NI" dirty="0"/>
            </a:br>
            <a:endParaRPr lang="es-NI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67944" y="1363471"/>
            <a:ext cx="5076056" cy="5494529"/>
          </a:xfrm>
        </p:spPr>
        <p:txBody>
          <a:bodyPr>
            <a:normAutofit/>
          </a:bodyPr>
          <a:lstStyle/>
          <a:p>
            <a:pPr lvl="0"/>
            <a:r>
              <a:rPr lang="es-NI" sz="2800" b="1" dirty="0">
                <a:latin typeface="Maiandra GD" panose="020E0502030308020204" pitchFamily="34" charset="0"/>
              </a:rPr>
              <a:t>Debemos orar unos por otros Pablo siempre oraba por los demás. </a:t>
            </a:r>
          </a:p>
          <a:p>
            <a:pPr lvl="0"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Colosenses.1:3.</a:t>
            </a:r>
            <a:r>
              <a:rPr lang="es-NI" sz="2800" b="1" dirty="0">
                <a:solidFill>
                  <a:srgbClr val="7030A0"/>
                </a:solidFill>
                <a:latin typeface="Maiandra GD" panose="020E0502030308020204" pitchFamily="34" charset="0"/>
              </a:rPr>
              <a:t> </a:t>
            </a:r>
          </a:p>
          <a:p>
            <a:pPr lvl="0"/>
            <a:r>
              <a:rPr lang="es-ES" sz="2800" b="1" dirty="0">
                <a:latin typeface="Maiandra GD" panose="020E0502030308020204" pitchFamily="34" charset="0"/>
              </a:rPr>
              <a:t>Damos gracias a Dios, el Padre de nuestro Señor Jesucristo,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orando siempre por vosotros,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  <a:endParaRPr lang="es-NI" sz="2800" b="1" dirty="0">
              <a:latin typeface="Maiandra GD" panose="020E0502030308020204" pitchFamily="34" charset="0"/>
            </a:endParaRPr>
          </a:p>
          <a:p>
            <a:pPr lvl="0"/>
            <a:r>
              <a:rPr lang="es-NI" sz="2800" b="1" dirty="0">
                <a:latin typeface="Maiandra GD" panose="020E0502030308020204" pitchFamily="34" charset="0"/>
              </a:rPr>
              <a:t>Siempre estaba orando por Ellos.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309CB2-7333-4514-A7BC-B8C78B7EB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4" y="1363471"/>
            <a:ext cx="4037428" cy="229534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60BDE03-52ED-4191-9ABD-01EF6C132756}"/>
              </a:ext>
            </a:extLst>
          </p:cNvPr>
          <p:cNvSpPr txBox="1"/>
          <p:nvPr/>
        </p:nvSpPr>
        <p:spPr>
          <a:xfrm>
            <a:off x="0" y="3735687"/>
            <a:ext cx="403742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 Por tanto, confesaos vuestros pecados unos a otros,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y orad unos por otros para que seáis sanados.</a:t>
            </a:r>
            <a:r>
              <a:rPr lang="es-ES" sz="2800" b="1" dirty="0">
                <a:latin typeface="Maiandra GD" panose="020E0502030308020204" pitchFamily="34" charset="0"/>
              </a:rPr>
              <a:t> La oración eficaz del justo puede lograr mucho.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652091"/>
            <a:ext cx="4934450" cy="6205909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Colosenses.1:9.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Por esta razón, también nosotros, desde el día que lo supimos,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no hemos cesado de orar por vosotros</a:t>
            </a:r>
            <a:r>
              <a:rPr lang="es-ES" sz="2800" b="1" dirty="0">
                <a:latin typeface="Maiandra GD" panose="020E0502030308020204" pitchFamily="34" charset="0"/>
              </a:rPr>
              <a:t> y de rogar que seáis llenos del conocimiento de su voluntad en toda sabiduría y comprensión espiritual, 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No cesaba de orar por Ellos.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Igualmente pedía que los hermanos oraran por Él. </a:t>
            </a:r>
          </a:p>
          <a:p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EA46158-45C5-4C28-AE1B-59BA1CDB1685}"/>
              </a:ext>
            </a:extLst>
          </p:cNvPr>
          <p:cNvSpPr txBox="1"/>
          <p:nvPr/>
        </p:nvSpPr>
        <p:spPr>
          <a:xfrm>
            <a:off x="14068" y="5760"/>
            <a:ext cx="6048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ORACIÒN POR OTROS.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B7F5938-74D7-4280-81FD-10A86091A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652091"/>
            <a:ext cx="4188862" cy="62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3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22433016ng3.jpg">
            <a:extLst>
              <a:ext uri="{FF2B5EF4-FFF2-40B4-BE49-F238E27FC236}">
                <a16:creationId xmlns:a16="http://schemas.microsoft.com/office/drawing/2014/main" id="{22E0761F-A01C-497E-9C7D-E63B73048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4" y="0"/>
            <a:ext cx="9127086" cy="6858000"/>
          </a:xfrm>
          <a:prstGeom prst="rect">
            <a:avLst/>
          </a:prstGeom>
          <a:noFill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42CF9D-A322-4E78-A687-EF4F4890E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52" y="0"/>
            <a:ext cx="4987134" cy="6858000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Las escrituras nos advierten a que oremos sin cesar sin descansar.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Tesalonicenses.5:17.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orad </a:t>
            </a: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sin cesar;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A no desmayar jamás.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Lucas.18:1.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Y les refería Jesús una parábola para enseñarles que ellos </a:t>
            </a: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debían orar en todo tiempo, y no desfallecer,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Para que Ellos pudiera orar en todo tiempo.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FEB331-EA9C-4EBD-AB6C-AFC995296774}"/>
              </a:ext>
            </a:extLst>
          </p:cNvPr>
          <p:cNvSpPr txBox="1"/>
          <p:nvPr/>
        </p:nvSpPr>
        <p:spPr>
          <a:xfrm>
            <a:off x="16914" y="42259"/>
            <a:ext cx="4411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INTRODUCCIÒN: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C5A2A55-1371-4912-9843-3CFBF99EB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11" y="836713"/>
            <a:ext cx="4123039" cy="5979028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5288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" y="-9099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673628"/>
            <a:ext cx="4934450" cy="6184372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Colosenses.4:3.</a:t>
            </a:r>
            <a:r>
              <a:rPr lang="es-ES" sz="2800" b="1" dirty="0">
                <a:solidFill>
                  <a:srgbClr val="7030A0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33FF"/>
                </a:highlight>
                <a:latin typeface="Maiandra GD" panose="020E0502030308020204" pitchFamily="34" charset="0"/>
              </a:rPr>
              <a:t>orando al mismo tiempo también por nosotros,</a:t>
            </a:r>
            <a:r>
              <a:rPr lang="es-ES" sz="2800" b="1" dirty="0">
                <a:latin typeface="Maiandra GD" panose="020E0502030308020204" pitchFamily="34" charset="0"/>
              </a:rPr>
              <a:t> para que Dios nos abra una puerta para la palabra, a fin de dar a conocer el misterio de Cristo, por el cual también he sido encarcelado,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Tesalonicenses.5:25.</a:t>
            </a:r>
            <a:r>
              <a:rPr lang="es-ES" sz="2800" b="1" dirty="0">
                <a:solidFill>
                  <a:srgbClr val="7030A0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NI" sz="2800" b="1" dirty="0">
                <a:latin typeface="Maiandra GD" panose="020E0502030308020204" pitchFamily="34" charset="0"/>
              </a:rPr>
              <a:t>Hermanos, </a:t>
            </a:r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orad por nosotros.</a:t>
            </a:r>
            <a:r>
              <a:rPr lang="es-NI" sz="2800" b="1" dirty="0">
                <a:latin typeface="Maiandra GD" panose="020E0502030308020204" pitchFamily="34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41B991-0B6D-44EB-9147-BB0C4DB126C9}"/>
              </a:ext>
            </a:extLst>
          </p:cNvPr>
          <p:cNvSpPr txBox="1"/>
          <p:nvPr/>
        </p:nvSpPr>
        <p:spPr>
          <a:xfrm>
            <a:off x="28135" y="9099"/>
            <a:ext cx="5912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ORACIÒN POR OTROS.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2DD8054-6EE1-4274-9591-994DC7B89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629"/>
            <a:ext cx="4206240" cy="617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5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0" y="-19036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627295"/>
            <a:ext cx="4934450" cy="6230705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II Tesalonicenses.3:1.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66FF"/>
                </a:highlight>
                <a:latin typeface="Maiandra GD" panose="020E0502030308020204" pitchFamily="34" charset="0"/>
              </a:rPr>
              <a:t>Finalmente, hermanos, orad por nosotros,</a:t>
            </a:r>
            <a:r>
              <a:rPr lang="es-ES" sz="2800" b="1" dirty="0">
                <a:latin typeface="Maiandra GD" panose="020E0502030308020204" pitchFamily="34" charset="0"/>
              </a:rPr>
              <a:t> para que la palabra del Señor se extienda rápidamente y sea glorificada, así como sucedió también con vosotros;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Debemos pedir que oren también por Nosotros.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Debemos siempre estar orando unos por otros, es Nuestro deber orar unos por otros.</a:t>
            </a:r>
          </a:p>
          <a:p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91AF36-4C8D-4CF3-8CEE-71CB1E2C05FD}"/>
              </a:ext>
            </a:extLst>
          </p:cNvPr>
          <p:cNvSpPr txBox="1"/>
          <p:nvPr/>
        </p:nvSpPr>
        <p:spPr>
          <a:xfrm>
            <a:off x="-3310" y="-19036"/>
            <a:ext cx="6015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ORACIÒN POR OTROS.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F9F9628-0E7E-4BCE-BC84-2E0931F24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" y="764703"/>
            <a:ext cx="4202930" cy="60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9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2930" y="646331"/>
            <a:ext cx="4934450" cy="6211668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Hebreos.13:18.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Orad por nosotros,</a:t>
            </a:r>
            <a:r>
              <a:rPr lang="es-ES" sz="2800" b="1" dirty="0">
                <a:latin typeface="Maiandra GD" panose="020E0502030308020204" pitchFamily="34" charset="0"/>
              </a:rPr>
              <a:t> pues confiamos en que tenemos una buena conciencia, deseando conducirnos honradamente en todo.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Los hermanos debemos estar orando siempre los unos por los otros.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Tenemos la bendición de la oración unos por otros.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Es una gran herramienta la oración para Él cristiano.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91AF36-4C8D-4CF3-8CEE-71CB1E2C05FD}"/>
              </a:ext>
            </a:extLst>
          </p:cNvPr>
          <p:cNvSpPr txBox="1"/>
          <p:nvPr/>
        </p:nvSpPr>
        <p:spPr>
          <a:xfrm>
            <a:off x="-3310" y="-19036"/>
            <a:ext cx="6015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ORACIÒN POR OTROS.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EC37AA6-60C2-4066-89FF-C110F8BA5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" y="731714"/>
            <a:ext cx="4196310" cy="612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5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IO MORENO\Desktop\Señales\22433016n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328E3D5-46AD-49F6-AB70-C8BAFEE5136C}"/>
              </a:ext>
            </a:extLst>
          </p:cNvPr>
          <p:cNvSpPr/>
          <p:nvPr/>
        </p:nvSpPr>
        <p:spPr>
          <a:xfrm>
            <a:off x="0" y="0"/>
            <a:ext cx="9111438" cy="14176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lvl="0"/>
            <a:br>
              <a:rPr lang="es-NI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s-NI" sz="53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CARACTERISTICA DE LA ORACIÒN: ORACION DE FE. SANTIAGO.5:15.</a:t>
            </a:r>
            <a:br>
              <a:rPr lang="es-NI" dirty="0"/>
            </a:br>
            <a:endParaRPr lang="es-NI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52132" y="1484784"/>
            <a:ext cx="4591867" cy="5373215"/>
          </a:xfrm>
        </p:spPr>
        <p:txBody>
          <a:bodyPr>
            <a:normAutofit/>
          </a:bodyPr>
          <a:lstStyle/>
          <a:p>
            <a:pPr lvl="0"/>
            <a:r>
              <a:rPr lang="es-NI" sz="3000" b="1" dirty="0">
                <a:latin typeface="Maiandra GD" panose="020E0502030308020204" pitchFamily="34" charset="0"/>
              </a:rPr>
              <a:t>Para que la oración tenga grandes resultados en Nuestras vidas, tiene que ser con fe, sin fe la oración no funciona. </a:t>
            </a:r>
          </a:p>
          <a:p>
            <a:pPr lvl="0"/>
            <a:r>
              <a:rPr lang="es-NI" sz="3000" b="1" dirty="0">
                <a:latin typeface="Maiandra GD" panose="020E0502030308020204" pitchFamily="34" charset="0"/>
              </a:rPr>
              <a:t>La oración con fe dará resultados. </a:t>
            </a:r>
            <a:r>
              <a:rPr lang="es-NI" sz="3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Restaura al enfermo.</a:t>
            </a:r>
            <a:r>
              <a:rPr lang="es-NI" sz="3000" b="1" dirty="0">
                <a:latin typeface="Maiandra GD" panose="020E0502030308020204" pitchFamily="34" charset="0"/>
              </a:rPr>
              <a:t> </a:t>
            </a:r>
          </a:p>
          <a:p>
            <a:pPr lvl="0" algn="ctr"/>
            <a:r>
              <a:rPr lang="es-NI" sz="3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Santiago.5:15.</a:t>
            </a:r>
            <a:r>
              <a:rPr lang="es-NI" sz="3000" b="1" dirty="0">
                <a:solidFill>
                  <a:srgbClr val="7030A0"/>
                </a:solidFill>
                <a:latin typeface="Maiandra GD" panose="020E0502030308020204" pitchFamily="34" charset="0"/>
              </a:rPr>
              <a:t> </a:t>
            </a:r>
          </a:p>
          <a:p>
            <a:endParaRPr lang="es-NI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D1303D-3E30-4518-BAED-21D4EFE24D1A}"/>
              </a:ext>
            </a:extLst>
          </p:cNvPr>
          <p:cNvSpPr txBox="1"/>
          <p:nvPr/>
        </p:nvSpPr>
        <p:spPr>
          <a:xfrm>
            <a:off x="0" y="4602951"/>
            <a:ext cx="46704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y la oración de fe</a:t>
            </a:r>
            <a:r>
              <a:rPr lang="es-ES" sz="2800" b="1" dirty="0">
                <a:latin typeface="Maiandra GD" panose="020E0502030308020204" pitchFamily="34" charset="0"/>
              </a:rPr>
              <a:t> restaurará al enfermo, y el Señor lo levantará, y si ha cometido pecados le serán perdonados.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8946ACF-BFAF-4599-B454-19F6621C9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" y="1417638"/>
            <a:ext cx="4473889" cy="3002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0"/>
            <a:ext cx="4934450" cy="6858000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Por eso debemos de pedir,, pero con fe.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Santiago.1:6.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Pero que pida con fe, sin dudar; porque el que duda es semejante a la ola del mar, impulsada por el viento y echada de una parte a otra. 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Debemos de pedir pero pedir con fe, ya que si pedidos sin fe no recibiremos nada.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91AF36-4C8D-4CF3-8CEE-71CB1E2C05FD}"/>
              </a:ext>
            </a:extLst>
          </p:cNvPr>
          <p:cNvSpPr txBox="1"/>
          <p:nvPr/>
        </p:nvSpPr>
        <p:spPr>
          <a:xfrm>
            <a:off x="-3310" y="-19036"/>
            <a:ext cx="4209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ORACIÒN DE FE.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F6E84B-3BEB-491C-BCC4-09A7396D7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" y="680009"/>
            <a:ext cx="4136642" cy="617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1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0"/>
            <a:ext cx="4934450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Santiago.1:7.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No piense, pues, ese hombre, que recibirá cosa alguna del Señor,</a:t>
            </a:r>
            <a:endParaRPr lang="es-NI" sz="2800" b="1" dirty="0">
              <a:latin typeface="Maiandra GD" panose="020E0502030308020204" pitchFamily="34" charset="0"/>
            </a:endParaRPr>
          </a:p>
          <a:p>
            <a:r>
              <a:rPr lang="es-NI" sz="2800" b="1" dirty="0">
                <a:latin typeface="Maiandra GD" panose="020E0502030308020204" pitchFamily="34" charset="0"/>
              </a:rPr>
              <a:t>Orar con fe da resultados.</a:t>
            </a:r>
          </a:p>
          <a:p>
            <a:r>
              <a:rPr lang="es-NI" sz="2800" b="1" dirty="0">
                <a:latin typeface="Maiandra GD" panose="020E0502030308020204" pitchFamily="34" charset="0"/>
              </a:rPr>
              <a:t>Orar sin fe no da resultados.</a:t>
            </a:r>
          </a:p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Marcos.11:24.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Por eso os digo que todas las cosas por las que oréis y pidáis, creed que ya las habéis recibido, y os serán concedidas. </a:t>
            </a:r>
            <a:endParaRPr lang="es-NI" sz="2800" b="1" dirty="0">
              <a:latin typeface="Maiandra GD" panose="020E0502030308020204" pitchFamily="34" charset="0"/>
            </a:endParaRPr>
          </a:p>
          <a:p>
            <a:r>
              <a:rPr lang="es-NI" sz="2800" b="1" dirty="0">
                <a:latin typeface="Maiandra GD" panose="020E0502030308020204" pitchFamily="34" charset="0"/>
              </a:rPr>
              <a:t>Debemos de pedir y la única manera es </a:t>
            </a:r>
            <a:r>
              <a:rPr lang="es-NI" sz="2800" b="1" dirty="0" err="1">
                <a:latin typeface="Maiandra GD" panose="020E0502030308020204" pitchFamily="34" charset="0"/>
              </a:rPr>
              <a:t>atraves</a:t>
            </a:r>
            <a:r>
              <a:rPr lang="es-NI" sz="2800" b="1" dirty="0">
                <a:latin typeface="Maiandra GD" panose="020E0502030308020204" pitchFamily="34" charset="0"/>
              </a:rPr>
              <a:t> de la oración.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91AF36-4C8D-4CF3-8CEE-71CB1E2C05FD}"/>
              </a:ext>
            </a:extLst>
          </p:cNvPr>
          <p:cNvSpPr txBox="1"/>
          <p:nvPr/>
        </p:nvSpPr>
        <p:spPr>
          <a:xfrm>
            <a:off x="-3310" y="-19036"/>
            <a:ext cx="4143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ORACIÒN DE FE.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D369CD-BF9A-454B-AD5E-EC473A31E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4" y="692697"/>
            <a:ext cx="4157606" cy="6165302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17175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O MORENO\Desktop\Señales\22433016n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0" y="0"/>
            <a:ext cx="3635896" cy="11967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2800" b="1" dirty="0"/>
              <a:t>JESÙS SIEMPRE ORABA POR LOS DEMAS.</a:t>
            </a:r>
          </a:p>
        </p:txBody>
      </p:sp>
      <p:sp>
        <p:nvSpPr>
          <p:cNvPr id="5" name="4 Flecha abajo"/>
          <p:cNvSpPr/>
          <p:nvPr/>
        </p:nvSpPr>
        <p:spPr>
          <a:xfrm>
            <a:off x="1115616" y="1556792"/>
            <a:ext cx="720080" cy="108012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pic>
        <p:nvPicPr>
          <p:cNvPr id="9218" name="Picture 2" descr="C:\Users\MARIO MORENO\Desktop\Señales\slide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59"/>
            <a:ext cx="4427984" cy="3789041"/>
          </a:xfrm>
          <a:prstGeom prst="rect">
            <a:avLst/>
          </a:prstGeom>
          <a:noFill/>
        </p:spPr>
      </p:pic>
      <p:sp>
        <p:nvSpPr>
          <p:cNvPr id="7" name="6 Flecha derecha"/>
          <p:cNvSpPr/>
          <p:nvPr/>
        </p:nvSpPr>
        <p:spPr>
          <a:xfrm>
            <a:off x="4211960" y="332656"/>
            <a:ext cx="1440160" cy="57606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sp>
        <p:nvSpPr>
          <p:cNvPr id="8" name="7 Rectángulo"/>
          <p:cNvSpPr/>
          <p:nvPr/>
        </p:nvSpPr>
        <p:spPr>
          <a:xfrm>
            <a:off x="6084168" y="0"/>
            <a:ext cx="3059832" cy="11967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2800" b="1" dirty="0"/>
              <a:t>DEBEMOS DE IMITARLO</a:t>
            </a:r>
          </a:p>
        </p:txBody>
      </p:sp>
      <p:sp>
        <p:nvSpPr>
          <p:cNvPr id="9" name="8 Flecha abajo"/>
          <p:cNvSpPr/>
          <p:nvPr/>
        </p:nvSpPr>
        <p:spPr>
          <a:xfrm>
            <a:off x="7704348" y="1560240"/>
            <a:ext cx="648072" cy="12241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pic>
        <p:nvPicPr>
          <p:cNvPr id="9219" name="Picture 3" descr="C:\Users\MARIO MORENO\Desktop\Señales\4703ce926cc764eec9da91f382461bc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068960"/>
            <a:ext cx="4716016" cy="3789040"/>
          </a:xfrm>
          <a:prstGeom prst="rect">
            <a:avLst/>
          </a:prstGeom>
          <a:noFill/>
        </p:spPr>
      </p:pic>
      <p:pic>
        <p:nvPicPr>
          <p:cNvPr id="9220" name="Picture 4" descr="C:\Users\MARIO MORENO\Desktop\Animo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196752"/>
            <a:ext cx="4896544" cy="18722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22433016n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781505E-99BE-43C0-B9C3-610F831F7629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lvl="0"/>
            <a:br>
              <a:rPr lang="es-NI" b="1" u="sng" dirty="0"/>
            </a:br>
            <a:r>
              <a:rPr lang="es-NI" sz="4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CARACTERISTICA DE LA ORACIÒN: LA ORACIÒN FERVIENTE. SANTIAGO.5:16.</a:t>
            </a:r>
            <a:br>
              <a:rPr lang="es-NI" dirty="0"/>
            </a:br>
            <a:endParaRPr lang="es-NI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0" y="1340768"/>
            <a:ext cx="4427984" cy="3226897"/>
          </a:xfrm>
        </p:spPr>
        <p:txBody>
          <a:bodyPr>
            <a:normAutofit/>
          </a:bodyPr>
          <a:lstStyle/>
          <a:p>
            <a:pPr lvl="0"/>
            <a:r>
              <a:rPr lang="es-NI" b="1" dirty="0">
                <a:latin typeface="Maiandra GD" panose="020E0502030308020204" pitchFamily="34" charset="0"/>
              </a:rPr>
              <a:t>Debemos de ser fervientes en la oración, </a:t>
            </a:r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la palabra ferviente- fervoroso, ardiente,</a:t>
            </a:r>
            <a:r>
              <a:rPr lang="es-NI" b="1" dirty="0">
                <a:latin typeface="Maiandra GD" panose="020E0502030308020204" pitchFamily="34" charset="0"/>
              </a:rPr>
              <a:t> </a:t>
            </a:r>
            <a:endParaRPr lang="es-NI" dirty="0">
              <a:latin typeface="Maiandra GD" panose="020E0502030308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-1" y="4567666"/>
            <a:ext cx="2987825" cy="22868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2800" b="1" dirty="0">
                <a:latin typeface="Maiandra GD" panose="020E0502030308020204" pitchFamily="34" charset="0"/>
              </a:rPr>
              <a:t>NO SE DETENGA SIGA ORANDO.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3320904" y="5379756"/>
            <a:ext cx="1296144" cy="64807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F1FFC6-A774-4F32-98EA-1CDD30A7D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93096"/>
            <a:ext cx="4427984" cy="25614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59330F7-7D6D-48E5-BFE4-51946CBA4475}"/>
              </a:ext>
            </a:extLst>
          </p:cNvPr>
          <p:cNvSpPr txBox="1"/>
          <p:nvPr/>
        </p:nvSpPr>
        <p:spPr>
          <a:xfrm>
            <a:off x="-17654" y="1460163"/>
            <a:ext cx="46704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Por tanto, confesaos vuestros pecados unos a otros, y orad unos por otros para que seáis sanados. </a:t>
            </a: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La oración eficaz del justo puede lograr mucho.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build="p"/>
      <p:bldP spid="5" grpId="0" animBg="1"/>
      <p:bldP spid="6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646331"/>
            <a:ext cx="4934450" cy="6211669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Nuestras oraciones deben de ser con mucho fervor, una oración fría no es aceptada por Nuestro Dios.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Debemos de ser fervientes en espíritu.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Romanos.12:11.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no seáis perezosos en lo que requiere diligencia; </a:t>
            </a:r>
            <a:r>
              <a:rPr lang="es-E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fervientes en espíritu,</a:t>
            </a:r>
            <a:r>
              <a:rPr lang="es-ES" sz="2800" b="1" dirty="0">
                <a:latin typeface="Maiandra GD" panose="020E0502030308020204" pitchFamily="34" charset="0"/>
              </a:rPr>
              <a:t> sirviendo al Señor,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La iglesia hacia ferviente oración. </a:t>
            </a:r>
          </a:p>
          <a:p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E70821-4A0D-4474-94F8-57A752ED21BB}"/>
              </a:ext>
            </a:extLst>
          </p:cNvPr>
          <p:cNvSpPr txBox="1"/>
          <p:nvPr/>
        </p:nvSpPr>
        <p:spPr>
          <a:xfrm>
            <a:off x="0" y="0"/>
            <a:ext cx="5652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ORACIÒN FERVIENTE.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703AAEB-9354-4B54-8FA0-45BC16B96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" y="646331"/>
            <a:ext cx="4040796" cy="621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6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620689"/>
            <a:ext cx="4934450" cy="6237312"/>
          </a:xfrm>
        </p:spPr>
        <p:txBody>
          <a:bodyPr>
            <a:normAutofit lnSpcReduction="10000"/>
          </a:bodyPr>
          <a:lstStyle/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Hechos.12:5.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Así pues, Pedro era custodiado en la cárcel, pero la iglesia hacía oración ferviente a Dios por él.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Debemos de ser eficaz en la oración, muchas veces la oración no tiene resultados porque pedimos mal. </a:t>
            </a:r>
          </a:p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Santiago.4:3.</a:t>
            </a:r>
            <a:r>
              <a:rPr lang="es-NI" sz="2800" b="1" dirty="0">
                <a:solidFill>
                  <a:srgbClr val="7030A0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Pedís y no recibís, porque pedís con malos propósitos, para gastarlo en vuestros placeres.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69B4E0-4F9E-4532-86FD-75B4190381CA}"/>
              </a:ext>
            </a:extLst>
          </p:cNvPr>
          <p:cNvSpPr txBox="1"/>
          <p:nvPr/>
        </p:nvSpPr>
        <p:spPr>
          <a:xfrm>
            <a:off x="0" y="19828"/>
            <a:ext cx="5652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ORACIÒN FERVIENTE.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0DAD9FF-76C7-49EC-8978-8AEE340D5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987"/>
            <a:ext cx="4000500" cy="615218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70410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O MORENO\Desktop\Señales\22433016n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3928" y="0"/>
            <a:ext cx="5220072" cy="6858000"/>
          </a:xfrm>
        </p:spPr>
        <p:txBody>
          <a:bodyPr>
            <a:normAutofit/>
          </a:bodyPr>
          <a:lstStyle/>
          <a:p>
            <a:pPr lvl="0"/>
            <a:r>
              <a:rPr lang="es-NI" sz="2800" b="1" dirty="0">
                <a:latin typeface="Maiandra GD" panose="020E0502030308020204" pitchFamily="34" charset="0"/>
              </a:rPr>
              <a:t>Pero en este estudio quiero que miremos la oración desde el punto de Santiago.5, para la ver la oración que Santiago nos enseña:</a:t>
            </a:r>
          </a:p>
          <a:p>
            <a:pPr lvl="0"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La oración individual:</a:t>
            </a:r>
            <a:r>
              <a:rPr lang="es-NI" sz="2800" b="1" dirty="0">
                <a:latin typeface="Maiandra GD" panose="020E0502030308020204" pitchFamily="34" charset="0"/>
              </a:rPr>
              <a:t> </a:t>
            </a:r>
          </a:p>
          <a:p>
            <a:pPr lvl="0"/>
            <a:r>
              <a:rPr lang="es-NI" sz="2800" b="1" dirty="0">
                <a:latin typeface="Maiandra GD" panose="020E0502030308020204" pitchFamily="34" charset="0"/>
              </a:rPr>
              <a:t>“Haga oración”.  Santiago.5:13.</a:t>
            </a:r>
          </a:p>
          <a:p>
            <a:pPr lvl="0"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La oración unida:</a:t>
            </a:r>
            <a:r>
              <a:rPr lang="es-NI" sz="2800" b="1" dirty="0">
                <a:latin typeface="Maiandra GD" panose="020E0502030308020204" pitchFamily="34" charset="0"/>
              </a:rPr>
              <a:t> </a:t>
            </a:r>
          </a:p>
          <a:p>
            <a:pPr lvl="0"/>
            <a:r>
              <a:rPr lang="es-NI" sz="2800" b="1" dirty="0">
                <a:latin typeface="Maiandra GD" panose="020E0502030308020204" pitchFamily="34" charset="0"/>
              </a:rPr>
              <a:t>“Oren sobre Él”. Santiago.5:14.</a:t>
            </a:r>
          </a:p>
          <a:p>
            <a:pPr lvl="0"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La oración de fe:</a:t>
            </a:r>
            <a:r>
              <a:rPr lang="es-NI" sz="2800" b="1" dirty="0">
                <a:latin typeface="Maiandra GD" panose="020E0502030308020204" pitchFamily="34" charset="0"/>
              </a:rPr>
              <a:t> </a:t>
            </a:r>
          </a:p>
          <a:p>
            <a:pPr lvl="0"/>
            <a:r>
              <a:rPr lang="es-NI" sz="2800" b="1" dirty="0">
                <a:latin typeface="Maiandra GD" panose="020E0502030308020204" pitchFamily="34" charset="0"/>
              </a:rPr>
              <a:t>“La oración de fe”. Santiago.5:15.</a:t>
            </a:r>
          </a:p>
          <a:p>
            <a:endParaRPr lang="es-NI" dirty="0"/>
          </a:p>
        </p:txBody>
      </p:sp>
      <p:pic>
        <p:nvPicPr>
          <p:cNvPr id="2050" name="Picture 2" descr="C:\Users\MARIO MORENO\Desktop\Señales\80a72f6fbd9e7459ff6caa000150fb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6331"/>
            <a:ext cx="3923928" cy="6230719"/>
          </a:xfrm>
          <a:prstGeom prst="rect">
            <a:avLst/>
          </a:prstGeom>
          <a:noFill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EB2636A-8828-462E-BECF-615A760BD0FC}"/>
              </a:ext>
            </a:extLst>
          </p:cNvPr>
          <p:cNvSpPr txBox="1"/>
          <p:nvPr/>
        </p:nvSpPr>
        <p:spPr>
          <a:xfrm>
            <a:off x="0" y="0"/>
            <a:ext cx="4067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INTRODUCCIÒN: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685987"/>
            <a:ext cx="4934450" cy="6172013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Muchas veces pedimos mal, una oración que no es de acuerdo a la voluntad de Dios, es una oración mal pedida.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Juan.5:14.</a:t>
            </a:r>
            <a:r>
              <a:rPr lang="es-ES" sz="2800" b="1" dirty="0">
                <a:solidFill>
                  <a:srgbClr val="7030A0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Y esta es la confianza que tenemos delante de El,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que, si pedimos cualquier cosa conforme a su voluntad, El nos oye.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Tenemos la gran bendición orar y Dios nos oye y responde.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69B4E0-4F9E-4532-86FD-75B4190381CA}"/>
              </a:ext>
            </a:extLst>
          </p:cNvPr>
          <p:cNvSpPr txBox="1"/>
          <p:nvPr/>
        </p:nvSpPr>
        <p:spPr>
          <a:xfrm>
            <a:off x="0" y="19828"/>
            <a:ext cx="5652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ORACIÒN FERVIENTE.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45617A-DC1A-4467-A50F-7D9F49E58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159"/>
            <a:ext cx="3995936" cy="6172013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235766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666159"/>
            <a:ext cx="4934450" cy="6191841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Muchas oraciones no tienen sentido, por ejemplo, si alguien pierde un: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Ojo.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Un pie.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Un dedo.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Y le pide a Dios que le devuelva el ojo o el pie o el dedo es una oración que no tendrá sentido y es una oración que no es eficaz.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Que es vana, sin sentido y no abra respuestas.</a:t>
            </a:r>
          </a:p>
          <a:p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69B4E0-4F9E-4532-86FD-75B4190381CA}"/>
              </a:ext>
            </a:extLst>
          </p:cNvPr>
          <p:cNvSpPr txBox="1"/>
          <p:nvPr/>
        </p:nvSpPr>
        <p:spPr>
          <a:xfrm>
            <a:off x="0" y="19828"/>
            <a:ext cx="5652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ORACIÒN FERVIENTE.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685C441-DC0D-49FD-AC26-B501F8F7F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" y="685987"/>
            <a:ext cx="3992626" cy="615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1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22433016n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A0EEFEE-7044-4D66-B016-5BE68D4E7F26}"/>
              </a:ext>
            </a:extLst>
          </p:cNvPr>
          <p:cNvSpPr/>
          <p:nvPr/>
        </p:nvSpPr>
        <p:spPr>
          <a:xfrm>
            <a:off x="0" y="0"/>
            <a:ext cx="9144000" cy="141277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lvl="0"/>
            <a:br>
              <a:rPr lang="es-NI" b="1" u="sng" dirty="0"/>
            </a:br>
            <a:r>
              <a:rPr lang="es-NI" sz="4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CARACTERISTICA DE LA ORACIÒN: LA ORACIÒN CONTESTADA. SANTIAGO.5:17.</a:t>
            </a:r>
            <a:br>
              <a:rPr lang="es-NI" dirty="0"/>
            </a:br>
            <a:endParaRPr lang="es-NI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7984" y="1484784"/>
            <a:ext cx="4716016" cy="5373215"/>
          </a:xfrm>
        </p:spPr>
        <p:txBody>
          <a:bodyPr>
            <a:normAutofit/>
          </a:bodyPr>
          <a:lstStyle/>
          <a:p>
            <a:pPr lvl="0"/>
            <a:r>
              <a:rPr lang="es-NI" sz="2800" b="1" dirty="0">
                <a:latin typeface="Maiandra GD" panose="020E0502030308020204" pitchFamily="34" charset="0"/>
              </a:rPr>
              <a:t>Toda oración va ser contestada. </a:t>
            </a:r>
          </a:p>
          <a:p>
            <a:pPr lvl="0"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Juan.5:14-15.</a:t>
            </a:r>
            <a:r>
              <a:rPr lang="es-NI" sz="2800" b="1" dirty="0">
                <a:solidFill>
                  <a:srgbClr val="7030A0"/>
                </a:solidFill>
                <a:latin typeface="Maiandra GD" panose="020E0502030308020204" pitchFamily="34" charset="0"/>
              </a:rPr>
              <a:t> </a:t>
            </a:r>
          </a:p>
          <a:p>
            <a:pPr lvl="0"/>
            <a:r>
              <a:rPr lang="es-ES" sz="2800" b="1" dirty="0">
                <a:latin typeface="Maiandra GD" panose="020E0502030308020204" pitchFamily="34" charset="0"/>
              </a:rPr>
              <a:t>Y esta es la confianza que tenemos delante de El, que,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si pedimos cualquier cosa conforme a su voluntad, El nos oye.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lvl="0"/>
            <a:r>
              <a:rPr lang="es-ES" sz="2800" b="1" dirty="0">
                <a:latin typeface="Maiandra GD" panose="020E0502030308020204" pitchFamily="34" charset="0"/>
              </a:rPr>
              <a:t>Dios nos oye, escucha en todo momento.</a:t>
            </a:r>
          </a:p>
          <a:p>
            <a:pPr lvl="0"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V.15.</a:t>
            </a:r>
          </a:p>
          <a:p>
            <a:pPr lvl="0"/>
            <a:endParaRPr lang="es-NI" sz="2800" dirty="0">
              <a:latin typeface="Maiandra GD" panose="020E0502030308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9ADCA0-9C6F-4DCD-87FC-07A8E8258074}"/>
              </a:ext>
            </a:extLst>
          </p:cNvPr>
          <p:cNvSpPr txBox="1"/>
          <p:nvPr/>
        </p:nvSpPr>
        <p:spPr>
          <a:xfrm>
            <a:off x="0" y="3703528"/>
            <a:ext cx="459893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Elías era un hombre de pasiones semejantes a las nuestras,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y oró fervientemente para que no lloviera, y no llovió sobre la tierra por tres años y seis meses.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EE142CF-F905-4EC8-927B-F7DD6E314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283967" cy="2057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685987"/>
            <a:ext cx="4934450" cy="6172013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Y si sabemos que El nos oye en cualquier cosa que pidamos,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sabemos que tenemos las peticiones que le hemos hecho.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Porque esta es la promesa que Dios nos ha hecho que va a contestar todas Nuestras oraciones, pero las oraciones pueden ser contestadas positivamente o negativamente.</a:t>
            </a:r>
          </a:p>
          <a:p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69B4E0-4F9E-4532-86FD-75B4190381CA}"/>
              </a:ext>
            </a:extLst>
          </p:cNvPr>
          <p:cNvSpPr txBox="1"/>
          <p:nvPr/>
        </p:nvSpPr>
        <p:spPr>
          <a:xfrm>
            <a:off x="0" y="19828"/>
            <a:ext cx="6516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ORACIÒN CONTESTADA.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687A793-4827-4416-BB90-A624AF972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" y="685987"/>
            <a:ext cx="4182184" cy="617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6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772816"/>
            <a:ext cx="4934450" cy="4464496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Muchas veces creemos que porque no se dio como yo lo pedí es porque Dios no me escucho ni me contesto la oración.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Pero eso no es verdad, Dios puedo haberme contestado negativamente y no quiero aceptar eso.</a:t>
            </a:r>
          </a:p>
          <a:p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69B4E0-4F9E-4532-86FD-75B4190381CA}"/>
              </a:ext>
            </a:extLst>
          </p:cNvPr>
          <p:cNvSpPr txBox="1"/>
          <p:nvPr/>
        </p:nvSpPr>
        <p:spPr>
          <a:xfrm>
            <a:off x="0" y="19828"/>
            <a:ext cx="6444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ORACION CONTESTADA.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7D1F97-6117-45CE-A5AE-3F843006F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" y="1052736"/>
            <a:ext cx="4199620" cy="57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5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699630"/>
            <a:ext cx="4934450" cy="6158370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Por ejemplo, Nuestro Señor Jesucristo oro a su Padre para que pasara la copa.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Mateo.26:39.</a:t>
            </a:r>
            <a:r>
              <a:rPr lang="es-ES" sz="2800" b="1" dirty="0">
                <a:solidFill>
                  <a:srgbClr val="7030A0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Y adelantándose un poco, cayó sobre su rostro, orando y diciendo: Padre mío, si es posible,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que pase de mí esta copa; pero no sea como yo quiero, sino como tú quieras.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ORACIÒN CONTESTADA PERO NO POSITIVAMENTE.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69B4E0-4F9E-4532-86FD-75B4190381CA}"/>
              </a:ext>
            </a:extLst>
          </p:cNvPr>
          <p:cNvSpPr txBox="1"/>
          <p:nvPr/>
        </p:nvSpPr>
        <p:spPr>
          <a:xfrm>
            <a:off x="0" y="19828"/>
            <a:ext cx="637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ORACIÒN CONTESTADA.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536302-5B12-47D7-A930-8AF4E97EB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629"/>
            <a:ext cx="4202930" cy="61918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9942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699629"/>
            <a:ext cx="4934450" cy="6158371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Pero sabemos que Jesús tuvo que morir.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La pregunta es: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¿Contesto Él Padre la oración de su Hijo?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SI, la contesto, pero la contesto negativamente y Jesús tuvo que morir.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Él apóstol Pablo oro para que Dios le quitara el aguijón.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II Corintios.12:8.</a:t>
            </a:r>
            <a:r>
              <a:rPr lang="es-ES" sz="2800" b="1" dirty="0">
                <a:solidFill>
                  <a:srgbClr val="7030A0"/>
                </a:solidFill>
                <a:latin typeface="Maiandra GD" panose="020E0502030308020204" pitchFamily="34" charset="0"/>
              </a:rPr>
              <a:t> </a:t>
            </a:r>
          </a:p>
          <a:p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69B4E0-4F9E-4532-86FD-75B4190381CA}"/>
              </a:ext>
            </a:extLst>
          </p:cNvPr>
          <p:cNvSpPr txBox="1"/>
          <p:nvPr/>
        </p:nvSpPr>
        <p:spPr>
          <a:xfrm>
            <a:off x="0" y="19828"/>
            <a:ext cx="637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ORACIÒN CONTESTADA.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1455CF-A443-4AB7-8A94-C8B4519E1144}"/>
              </a:ext>
            </a:extLst>
          </p:cNvPr>
          <p:cNvSpPr txBox="1"/>
          <p:nvPr/>
        </p:nvSpPr>
        <p:spPr>
          <a:xfrm>
            <a:off x="-13356" y="5229200"/>
            <a:ext cx="42162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Acerca de esto, tres veces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he rogado al Señor para que lo quitara de mí.</a:t>
            </a:r>
            <a:endParaRPr lang="es-NI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8000"/>
              </a:highlight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B5D5354-0460-4F0F-81B4-F048BC440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" y="699629"/>
            <a:ext cx="4064634" cy="4529569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93556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646331"/>
            <a:ext cx="4934450" cy="6211669"/>
          </a:xfrm>
        </p:spPr>
        <p:txBody>
          <a:bodyPr>
            <a:normAutofit lnSpcReduction="10000"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¿Escucho Dios a Pablo?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SI lo escucho, pero le contesto negativamente, porque no quito el aguijón a Pablo.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II Corintios.12:9.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366FF"/>
                </a:highlight>
                <a:latin typeface="Maiandra GD" panose="020E0502030308020204" pitchFamily="34" charset="0"/>
              </a:rPr>
              <a:t>Y El me ha dicho: Te basta mi gracia,</a:t>
            </a:r>
            <a:r>
              <a:rPr lang="es-ES" sz="2800" b="1" dirty="0">
                <a:latin typeface="Maiandra GD" panose="020E0502030308020204" pitchFamily="34" charset="0"/>
              </a:rPr>
              <a:t> pues mi poder se perfecciona en la debilidad. Por tanto, muy gustosamente me gloriaré más bien en mis debilidades, para que el poder de Cristo more en mí.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8CCC31-0705-4806-92BC-8C98123F37AB}"/>
              </a:ext>
            </a:extLst>
          </p:cNvPr>
          <p:cNvSpPr txBox="1"/>
          <p:nvPr/>
        </p:nvSpPr>
        <p:spPr>
          <a:xfrm>
            <a:off x="0" y="0"/>
            <a:ext cx="6300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ORACIÒN CONTESTADA.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5B252F-CF5C-46FE-97FD-80CB3CA986DD}"/>
              </a:ext>
            </a:extLst>
          </p:cNvPr>
          <p:cNvSpPr txBox="1"/>
          <p:nvPr/>
        </p:nvSpPr>
        <p:spPr>
          <a:xfrm>
            <a:off x="3310" y="5112766"/>
            <a:ext cx="43338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ORACIÒN CONTESTADA PERO NO POSITIVAMENTE.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7BABA1D-A5C3-4783-8DEC-5DE431674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27" y="878458"/>
            <a:ext cx="4049115" cy="40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1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646331"/>
            <a:ext cx="4934450" cy="6211669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Aquí se nos presenta el ejemplo de Elías quien oro para que no lloviese y no llovió.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Porque Dios siempre va a contestar Nuestras oraciones ya sea positivamente o negativamente pero Él contestara todas Nuestras oraciones.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Después oro para que lloviera y llovió.</a:t>
            </a:r>
          </a:p>
          <a:p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8CCC31-0705-4806-92BC-8C98123F37AB}"/>
              </a:ext>
            </a:extLst>
          </p:cNvPr>
          <p:cNvSpPr txBox="1"/>
          <p:nvPr/>
        </p:nvSpPr>
        <p:spPr>
          <a:xfrm>
            <a:off x="0" y="0"/>
            <a:ext cx="6300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ORACIÒN CONTESTADA.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7BA12F-C40A-4002-AD87-9D87D92D9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64" y="646331"/>
            <a:ext cx="4214094" cy="621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0"/>
            <a:ext cx="4934450" cy="6858000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La oración es muy importante en Nuestra vida cristiana, debemos orar siempre sin desmayar, sin descansar, sin cesar, fervientes entregados en la oración.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Debemos orar unos por otros siempre.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Debemos orar unánimes, unidos en un mismo sentir.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La oración del justo es importante para cada cristiano.</a:t>
            </a:r>
          </a:p>
          <a:p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8CCC31-0705-4806-92BC-8C98123F37AB}"/>
              </a:ext>
            </a:extLst>
          </p:cNvPr>
          <p:cNvSpPr txBox="1"/>
          <p:nvPr/>
        </p:nvSpPr>
        <p:spPr>
          <a:xfrm>
            <a:off x="0" y="0"/>
            <a:ext cx="4206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775164-0452-4B68-A6E2-81354D358A4B}"/>
              </a:ext>
            </a:extLst>
          </p:cNvPr>
          <p:cNvSpPr txBox="1"/>
          <p:nvPr/>
        </p:nvSpPr>
        <p:spPr>
          <a:xfrm>
            <a:off x="12892" y="904241"/>
            <a:ext cx="4199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800" b="1" u="sng" dirty="0">
                <a:solidFill>
                  <a:schemeClr val="bg1"/>
                </a:solidFill>
                <a:latin typeface="Maiandra GD" panose="020E0502030308020204" pitchFamily="34" charset="0"/>
              </a:rPr>
              <a:t>NUNCA OLVIDES QUE: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F8BAAD1-49B8-40DA-970F-238A0ACA9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" y="1685371"/>
            <a:ext cx="4202930" cy="517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4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AE07454-7C84-4987-BE71-21C4B1C2C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" y="0"/>
            <a:ext cx="9125713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B534B5-166E-4C57-8A46-700202B32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36" y="0"/>
            <a:ext cx="5167386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La oración por otros:</a:t>
            </a:r>
            <a:r>
              <a:rPr lang="es-ES" sz="2800" b="1" u="sng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“Orad unos por otros”. Santiago.5:16.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La oración ferviente: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“La oración eficaz”. Santiago.5:16.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La oración contestada:</a:t>
            </a:r>
            <a:r>
              <a:rPr lang="es-ES" sz="2800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“Para que no lloviese”. Santiago.5:17.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Esperando que este estudio nos anime a ser fervientes en la oración como lo demanda la Biblia.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Que seamos hombre y mujeres de oraciones.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651D5A-B8C1-42E1-9C9D-D8D85A201286}"/>
              </a:ext>
            </a:extLst>
          </p:cNvPr>
          <p:cNvSpPr txBox="1"/>
          <p:nvPr/>
        </p:nvSpPr>
        <p:spPr>
          <a:xfrm>
            <a:off x="9143" y="0"/>
            <a:ext cx="41308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INTRODUCCIÒN: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0CE7C7F-0D71-40E9-91E4-4330B9821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92" y="646331"/>
            <a:ext cx="3954278" cy="62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0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ARIO MORENO\Desktop\Señales\22433016n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C:\Users\MARIO MORENO\Desktop\Señales\ma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3059832" cy="5013176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0"/>
            <a:ext cx="2123728" cy="9087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2400" b="1" dirty="0"/>
              <a:t>DEBEMOS DE PEDIR.</a:t>
            </a:r>
          </a:p>
        </p:txBody>
      </p:sp>
      <p:sp>
        <p:nvSpPr>
          <p:cNvPr id="6" name="5 Flecha abajo"/>
          <p:cNvSpPr/>
          <p:nvPr/>
        </p:nvSpPr>
        <p:spPr>
          <a:xfrm>
            <a:off x="611560" y="1124744"/>
            <a:ext cx="504056" cy="57606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sp>
        <p:nvSpPr>
          <p:cNvPr id="7" name="6 Flecha derecha"/>
          <p:cNvSpPr/>
          <p:nvPr/>
        </p:nvSpPr>
        <p:spPr>
          <a:xfrm>
            <a:off x="2267744" y="260648"/>
            <a:ext cx="936104" cy="43204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sp>
        <p:nvSpPr>
          <p:cNvPr id="8" name="7 Rectángulo"/>
          <p:cNvSpPr/>
          <p:nvPr/>
        </p:nvSpPr>
        <p:spPr>
          <a:xfrm>
            <a:off x="3491880" y="0"/>
            <a:ext cx="1944216" cy="9087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2400" b="1" dirty="0"/>
              <a:t>YA QUE</a:t>
            </a:r>
          </a:p>
        </p:txBody>
      </p:sp>
      <p:sp>
        <p:nvSpPr>
          <p:cNvPr id="9" name="8 Flecha abajo"/>
          <p:cNvSpPr/>
          <p:nvPr/>
        </p:nvSpPr>
        <p:spPr>
          <a:xfrm>
            <a:off x="4283968" y="1124744"/>
            <a:ext cx="432048" cy="576064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pic>
        <p:nvPicPr>
          <p:cNvPr id="17411" name="Picture 3" descr="C:\Users\MARIO MORENO\Desktop\Señales\Orar es viv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844825"/>
            <a:ext cx="3024336" cy="5013176"/>
          </a:xfrm>
          <a:prstGeom prst="rect">
            <a:avLst/>
          </a:prstGeom>
          <a:noFill/>
        </p:spPr>
      </p:pic>
      <p:sp>
        <p:nvSpPr>
          <p:cNvPr id="11" name="10 Flecha derecha"/>
          <p:cNvSpPr/>
          <p:nvPr/>
        </p:nvSpPr>
        <p:spPr>
          <a:xfrm>
            <a:off x="5796136" y="188640"/>
            <a:ext cx="720080" cy="4320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pic>
        <p:nvPicPr>
          <p:cNvPr id="17412" name="Picture 4" descr="C:\Users\MARIO MORENO\Desktop\Señales\80a72f6fbd9e7459ff6caa000150fb4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844824"/>
            <a:ext cx="3059832" cy="5013176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6876256" y="0"/>
            <a:ext cx="2267744" cy="9807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2400" b="1" dirty="0"/>
              <a:t>PORQUE</a:t>
            </a:r>
          </a:p>
        </p:txBody>
      </p:sp>
      <p:sp>
        <p:nvSpPr>
          <p:cNvPr id="14" name="13 Flecha abajo"/>
          <p:cNvSpPr/>
          <p:nvPr/>
        </p:nvSpPr>
        <p:spPr>
          <a:xfrm>
            <a:off x="7600278" y="1124744"/>
            <a:ext cx="504056" cy="64807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>
            <a:extLst>
              <a:ext uri="{FF2B5EF4-FFF2-40B4-BE49-F238E27FC236}">
                <a16:creationId xmlns:a16="http://schemas.microsoft.com/office/drawing/2014/main" id="{79C5EFC5-4953-9DE2-2CBB-C2A6BEAD0D45}"/>
              </a:ext>
            </a:extLst>
          </p:cNvPr>
          <p:cNvSpPr txBox="1"/>
          <p:nvPr/>
        </p:nvSpPr>
        <p:spPr>
          <a:xfrm>
            <a:off x="75877" y="1670603"/>
            <a:ext cx="2371862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298">
              <a:defRPr/>
            </a:pP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Que debo hacer </a:t>
            </a:r>
          </a:p>
          <a:p>
            <a:pPr algn="ctr" defTabSz="514298">
              <a:defRPr/>
            </a:pP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para ser  salvo…</a:t>
            </a: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?</a:t>
            </a:r>
          </a:p>
        </p:txBody>
      </p:sp>
      <p:pic>
        <p:nvPicPr>
          <p:cNvPr id="4" name="Picture 2" descr="C:\Users\Emilio\Downloads\images (7).jpg">
            <a:extLst>
              <a:ext uri="{FF2B5EF4-FFF2-40B4-BE49-F238E27FC236}">
                <a16:creationId xmlns:a16="http://schemas.microsoft.com/office/drawing/2014/main" id="{0446778D-E693-90B8-0D0F-2070D29E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39" y="3938380"/>
            <a:ext cx="1895918" cy="29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576378A-A95F-E39C-A19F-1D437D74B7A3}"/>
              </a:ext>
            </a:extLst>
          </p:cNvPr>
          <p:cNvSpPr/>
          <p:nvPr/>
        </p:nvSpPr>
        <p:spPr>
          <a:xfrm>
            <a:off x="3717132" y="1606155"/>
            <a:ext cx="1654969" cy="7965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298">
              <a:defRPr/>
            </a:pPr>
            <a:r>
              <a:rPr lang="es-ES" sz="3300" b="1" dirty="0">
                <a:solidFill>
                  <a:sysClr val="windowText" lastClr="000000"/>
                </a:solidFill>
                <a:latin typeface="Cambria" charset="0"/>
                <a:ea typeface="Cambria" charset="0"/>
                <a:cs typeface="Cambria" charset="0"/>
              </a:rPr>
              <a:t>DIOS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CA3919-7DE0-B10A-51EB-97EA0C15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61" y="5313299"/>
            <a:ext cx="31457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298">
              <a:defRPr/>
            </a:pPr>
            <a:r>
              <a:rPr lang="es-ES" altLang="es-E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Cristo es Él Salvador de los que le obedecen </a:t>
            </a:r>
          </a:p>
          <a:p>
            <a:pPr algn="ctr" defTabSz="514298">
              <a:defRPr/>
            </a:pPr>
            <a:r>
              <a:rPr lang="es-ES" altLang="es-ES" sz="1500" b="1" dirty="0">
                <a:solidFill>
                  <a:schemeClr val="bg1"/>
                </a:solidFill>
                <a:latin typeface="Al Nile" charset="-78"/>
                <a:ea typeface="Al Nile" charset="-78"/>
                <a:cs typeface="Al Nile" charset="-78"/>
              </a:rPr>
              <a:t>“…</a:t>
            </a:r>
            <a:r>
              <a:rPr lang="es-ES" altLang="es-ES" sz="15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y habiendo sido perfeccionado, vino a ser autor de eterna salvación para todos los que le obedecen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” </a:t>
            </a:r>
            <a:r>
              <a:rPr lang="es-ES" altLang="es-ES" sz="15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Hebreos.5:9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9631D9-40F9-F1CB-3D09-37BCA2C57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553" y="2952715"/>
            <a:ext cx="365522" cy="2308324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O</a:t>
            </a:r>
            <a:endParaRPr lang="es-ES" altLang="es-ES" sz="15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F349F5E-AC64-0989-2CDB-2C0A5F31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68" y="2922984"/>
            <a:ext cx="982790" cy="22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30D1886-63E9-4AE6-B79D-CF6E9D981291}"/>
              </a:ext>
            </a:extLst>
          </p:cNvPr>
          <p:cNvSpPr txBox="1"/>
          <p:nvPr/>
        </p:nvSpPr>
        <p:spPr>
          <a:xfrm>
            <a:off x="1857379" y="6245656"/>
            <a:ext cx="1783555" cy="323165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OIR, Rom.10:17.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BD85DE-6E44-B60B-AEE6-E0D435956483}"/>
              </a:ext>
            </a:extLst>
          </p:cNvPr>
          <p:cNvSpPr txBox="1"/>
          <p:nvPr/>
        </p:nvSpPr>
        <p:spPr>
          <a:xfrm>
            <a:off x="2037994" y="5922491"/>
            <a:ext cx="2137013" cy="323165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CREER, Mar.16:15-16.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FE9622-05DA-B1B7-773B-9454F4093B95}"/>
              </a:ext>
            </a:extLst>
          </p:cNvPr>
          <p:cNvSpPr txBox="1"/>
          <p:nvPr/>
        </p:nvSpPr>
        <p:spPr>
          <a:xfrm>
            <a:off x="2254525" y="5599326"/>
            <a:ext cx="2641846" cy="32316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ARREPENTIRSE. Hech.17:30.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DD576C0-B80A-3433-ECAC-660BBBBE4E12}"/>
              </a:ext>
            </a:extLst>
          </p:cNvPr>
          <p:cNvSpPr txBox="1"/>
          <p:nvPr/>
        </p:nvSpPr>
        <p:spPr>
          <a:xfrm>
            <a:off x="2606874" y="5284019"/>
            <a:ext cx="2641846" cy="323165"/>
          </a:xfrm>
          <a:prstGeom prst="rect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schemeClr val="bg1"/>
                </a:solidFill>
                <a:latin typeface="Century Gothic"/>
                <a:ea typeface="ＭＳ Ｐゴシック" charset="-128"/>
              </a:rPr>
              <a:t>CONFESAR. Rom.10:9-10.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04EB7-F467-71A3-C7D4-E4A0212AA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757" y="4960854"/>
            <a:ext cx="2476500" cy="323165"/>
          </a:xfrm>
          <a:prstGeom prst="rect">
            <a:avLst/>
          </a:prstGeom>
          <a:solidFill>
            <a:srgbClr val="7030A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BAUTIZARSE. Hech.2:38.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07AE1B-3B3F-8BAD-2F38-1A11E8E6FC97}"/>
              </a:ext>
            </a:extLst>
          </p:cNvPr>
          <p:cNvSpPr txBox="1"/>
          <p:nvPr/>
        </p:nvSpPr>
        <p:spPr>
          <a:xfrm>
            <a:off x="0" y="2839865"/>
            <a:ext cx="293675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3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“por cuanto todos pecaron, y están destituidos de la gloria de Dios”    </a:t>
            </a:r>
            <a:r>
              <a:rPr lang="es-ES" sz="13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Romanos. 3:23.  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9FDEEEF5-F656-7945-CC4A-34403DF0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916" y="1676400"/>
            <a:ext cx="2974337" cy="1028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393FF"/>
              </a:gs>
              <a:gs pos="100000">
                <a:srgbClr val="1818CE"/>
              </a:gs>
            </a:gsLst>
            <a:lin ang="5400000"/>
          </a:gradFill>
          <a:ln w="9525">
            <a:solidFill>
              <a:srgbClr val="2828B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s-ES_tradnl" altLang="es-NI" sz="1800">
              <a:solidFill>
                <a:srgbClr val="FFFFFF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7EC741-F295-149C-A33C-A18243F2C835}"/>
              </a:ext>
            </a:extLst>
          </p:cNvPr>
          <p:cNvSpPr/>
          <p:nvPr/>
        </p:nvSpPr>
        <p:spPr>
          <a:xfrm>
            <a:off x="5872163" y="1695450"/>
            <a:ext cx="2904090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“EL </a:t>
            </a:r>
            <a:r>
              <a:rPr lang="es-CL" altLang="es-NI" sz="1500" dirty="0">
                <a:solidFill>
                  <a:srgbClr val="FFF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SEÑOR AÑADÍA </a:t>
            </a:r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CADA DÍA A LA IGLESIA LOS QUE HABÍAN DE SER SALVOS”</a:t>
            </a:r>
          </a:p>
          <a:p>
            <a:pPr algn="ctr"/>
            <a:r>
              <a:rPr lang="es-CL" altLang="es-NI" sz="1500" b="1" dirty="0">
                <a:solidFill>
                  <a:srgbClr val="CCCCCC"/>
                </a:solidFill>
                <a:latin typeface="Cambria" panose="02040503050406030204" pitchFamily="18" charset="0"/>
              </a:rPr>
              <a:t>HECHOS.2:47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9D8CF95-803F-CEFB-40CA-3661EBF19AF0}"/>
              </a:ext>
            </a:extLst>
          </p:cNvPr>
          <p:cNvSpPr/>
          <p:nvPr/>
        </p:nvSpPr>
        <p:spPr>
          <a:xfrm>
            <a:off x="1438850" y="994849"/>
            <a:ext cx="7756675" cy="62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es-CL" sz="3480" b="1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l Bayan Plain" charset="-78"/>
                <a:ea typeface="Al Bayan Plain" charset="-78"/>
                <a:cs typeface="Al Bayan Plain" charset="-78"/>
              </a:rPr>
              <a:t>PLAN DE SALVACIÓN SEGÚN DIOS</a:t>
            </a:r>
            <a:endParaRPr lang="es-CL" sz="3480" b="1" dirty="0">
              <a:ln w="222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53CB41E-D63B-5EA5-2F8C-9662A3BE7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2816293"/>
            <a:ext cx="3935160" cy="2084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ARIO MORENO\Desktop\Señales\22433016n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5589240"/>
            <a:ext cx="9144000" cy="14755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DIOS NOS BENDIGA A TODOS.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7119518-3020-4C09-8344-F9C2703B5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" y="0"/>
            <a:ext cx="9114906" cy="55892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22433016n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E09FE80-7BD8-4184-B070-78DBE5ADCE60}"/>
              </a:ext>
            </a:extLst>
          </p:cNvPr>
          <p:cNvSpPr/>
          <p:nvPr/>
        </p:nvSpPr>
        <p:spPr>
          <a:xfrm>
            <a:off x="0" y="0"/>
            <a:ext cx="9144000" cy="141277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lvl="0"/>
            <a:br>
              <a:rPr lang="es-NI" b="1" u="sng" dirty="0"/>
            </a:br>
            <a:r>
              <a:rPr lang="es-NI" sz="4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CARACTERISTICA DE LA ORACIÒN: ORACION INDIVIDUAL. SANTIAGO.5:13.</a:t>
            </a:r>
            <a:br>
              <a:rPr lang="es-NI" b="1" dirty="0"/>
            </a:br>
            <a:endParaRPr lang="es-NI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0" y="1412776"/>
            <a:ext cx="4932040" cy="5445223"/>
          </a:xfrm>
        </p:spPr>
        <p:txBody>
          <a:bodyPr>
            <a:normAutofit/>
          </a:bodyPr>
          <a:lstStyle/>
          <a:p>
            <a:pPr lvl="0"/>
            <a:r>
              <a:rPr lang="es-NI" sz="2800" b="1" dirty="0">
                <a:latin typeface="Maiandra GD" panose="020E0502030308020204" pitchFamily="34" charset="0"/>
              </a:rPr>
              <a:t>Aquí Santiago nos anima a orar por Nosotros mismo, a la oración individual, Si esta alguno enfermo, el remedio, el antídoto: </a:t>
            </a:r>
          </a:p>
          <a:p>
            <a:pPr lvl="0"/>
            <a:r>
              <a:rPr lang="es-NI" sz="2800" b="1" dirty="0">
                <a:latin typeface="Maiandra GD" panose="020E0502030308020204" pitchFamily="34" charset="0"/>
              </a:rPr>
              <a:t>Es la oración, debemos orar por Nuestras enfermedades.</a:t>
            </a:r>
          </a:p>
          <a:p>
            <a:pPr lvl="0"/>
            <a:r>
              <a:rPr lang="es-NI" sz="2800" b="1" dirty="0">
                <a:latin typeface="Maiandra GD" panose="020E0502030308020204" pitchFamily="34" charset="0"/>
              </a:rPr>
              <a:t>Debemos de ser fervientes en la oración, en Nuestra casa, Nuestro trabajo, en donde estemos debemos estar siempre orando.</a:t>
            </a:r>
          </a:p>
          <a:p>
            <a:endParaRPr lang="es-NI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385C0C4-9A1F-4356-8550-B2A3CA967C32}"/>
              </a:ext>
            </a:extLst>
          </p:cNvPr>
          <p:cNvSpPr txBox="1"/>
          <p:nvPr/>
        </p:nvSpPr>
        <p:spPr>
          <a:xfrm>
            <a:off x="0" y="4579824"/>
            <a:ext cx="42119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¿Sufre alguno entre vosotros? Que haga oración.</a:t>
            </a:r>
            <a:r>
              <a:rPr lang="es-ES" sz="2800" b="1" dirty="0">
                <a:latin typeface="Maiandra GD" panose="020E0502030308020204" pitchFamily="34" charset="0"/>
              </a:rPr>
              <a:t> ¿Está alguno alegre? Que cante alabanzas.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AB8A999-D96B-4714-A8C3-E1B55666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4139952" cy="2880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738665"/>
            <a:ext cx="4934450" cy="6119335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Dios desea que le invoquemos en el tiempo de la angustia, sea cual sea esta.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Salmos.50:15.</a:t>
            </a:r>
            <a:r>
              <a:rPr lang="es-ES" sz="2800" b="1" dirty="0">
                <a:solidFill>
                  <a:srgbClr val="7030A0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e invócame en el día de la angustia;</a:t>
            </a:r>
            <a:r>
              <a:rPr lang="es-ES" sz="2800" b="1" dirty="0">
                <a:latin typeface="Maiandra GD" panose="020E0502030308020204" pitchFamily="34" charset="0"/>
              </a:rPr>
              <a:t> yo te libraré, y tú me honrarás.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Ya que en la angustia podemos clamar al Señor y El nos va a librar.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Salmos.107:6.</a:t>
            </a:r>
          </a:p>
          <a:p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8A8EE9-9BDA-49A9-B140-EEFF2F77B022}"/>
              </a:ext>
            </a:extLst>
          </p:cNvPr>
          <p:cNvSpPr txBox="1"/>
          <p:nvPr/>
        </p:nvSpPr>
        <p:spPr>
          <a:xfrm>
            <a:off x="-34349" y="5112766"/>
            <a:ext cx="44199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Entonces en su angustia clamaron al SEÑOR,</a:t>
            </a:r>
            <a:r>
              <a:rPr lang="es-ES" sz="2800" b="1" dirty="0">
                <a:latin typeface="Maiandra GD" panose="020E0502030308020204" pitchFamily="34" charset="0"/>
              </a:rPr>
              <a:t> y El los libró de sus aflicciones;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08BADF1-E864-406C-9462-3F19A8CC9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17" y="692498"/>
            <a:ext cx="3949418" cy="4248670"/>
          </a:xfrm>
          <a:prstGeom prst="rect">
            <a:avLst/>
          </a:prstGeom>
          <a:solidFill>
            <a:srgbClr val="3366FF"/>
          </a:solidFill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A515F4A-2B81-40AD-84A5-72782B1AAAAC}"/>
              </a:ext>
            </a:extLst>
          </p:cNvPr>
          <p:cNvSpPr txBox="1"/>
          <p:nvPr/>
        </p:nvSpPr>
        <p:spPr>
          <a:xfrm>
            <a:off x="46517" y="46167"/>
            <a:ext cx="5533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6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ORACIÒN INDIVIDUAL. </a:t>
            </a:r>
          </a:p>
        </p:txBody>
      </p:sp>
    </p:spTree>
    <p:extLst>
      <p:ext uri="{BB962C8B-B14F-4D97-AF65-F5344CB8AC3E}">
        <p14:creationId xmlns:p14="http://schemas.microsoft.com/office/powerpoint/2010/main" val="345092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O MORENO\Desktop\Señales\22433016n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7984" y="1"/>
            <a:ext cx="4716016" cy="6857999"/>
          </a:xfrm>
        </p:spPr>
        <p:txBody>
          <a:bodyPr>
            <a:normAutofit/>
          </a:bodyPr>
          <a:lstStyle/>
          <a:p>
            <a:pPr lvl="0"/>
            <a:r>
              <a:rPr lang="es-NI" sz="2800" b="1" dirty="0">
                <a:latin typeface="Maiandra GD" panose="020E0502030308020204" pitchFamily="34" charset="0"/>
              </a:rPr>
              <a:t>Miremos el poder de la oración individual Nuestro Señor Jesucristo está angustiado. </a:t>
            </a:r>
          </a:p>
          <a:p>
            <a:pPr lvl="0"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Mateo.26:38.</a:t>
            </a:r>
            <a:r>
              <a:rPr lang="es-NI" sz="2800" b="1" dirty="0">
                <a:solidFill>
                  <a:srgbClr val="7030A0"/>
                </a:solidFill>
                <a:latin typeface="Maiandra GD" panose="020E0502030308020204" pitchFamily="34" charset="0"/>
              </a:rPr>
              <a:t> </a:t>
            </a:r>
          </a:p>
          <a:p>
            <a:pPr lvl="0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Entonces les dijo*: Mi alma está muy afligida,</a:t>
            </a:r>
            <a:r>
              <a:rPr lang="es-ES" sz="2800" b="1" dirty="0">
                <a:latin typeface="Maiandra GD" panose="020E0502030308020204" pitchFamily="34" charset="0"/>
              </a:rPr>
              <a:t> hasta el punto de la muerte; quedaos aquí y velad conmigo. </a:t>
            </a:r>
            <a:endParaRPr lang="es-NI" sz="2800" b="1" dirty="0">
              <a:latin typeface="Maiandra GD" panose="020E0502030308020204" pitchFamily="34" charset="0"/>
            </a:endParaRPr>
          </a:p>
          <a:p>
            <a:pPr lvl="0"/>
            <a:r>
              <a:rPr lang="es-NI" sz="2800" b="1" dirty="0">
                <a:latin typeface="Maiandra GD" panose="020E0502030308020204" pitchFamily="34" charset="0"/>
              </a:rPr>
              <a:t>Jesús esta angustiado hasta al punto de la muerte, pero después que Él oro su ánimo fue diferente. </a:t>
            </a:r>
          </a:p>
          <a:p>
            <a:pPr lvl="0" algn="ctr"/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Mateo.26:45-46.</a:t>
            </a:r>
            <a:r>
              <a:rPr lang="es-NI" sz="2800" b="1" dirty="0">
                <a:solidFill>
                  <a:srgbClr val="7030A0"/>
                </a:solidFill>
                <a:latin typeface="Maiandra GD" panose="020E0502030308020204" pitchFamily="34" charset="0"/>
              </a:rPr>
              <a:t> </a:t>
            </a:r>
          </a:p>
          <a:p>
            <a:pPr algn="just"/>
            <a:endParaRPr lang="es-NI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515AF2F-7BF7-4D81-BE8C-C25A686EA1ED}"/>
              </a:ext>
            </a:extLst>
          </p:cNvPr>
          <p:cNvSpPr txBox="1"/>
          <p:nvPr/>
        </p:nvSpPr>
        <p:spPr>
          <a:xfrm>
            <a:off x="-1" y="3744913"/>
            <a:ext cx="457384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/>
              <a:t> </a:t>
            </a:r>
            <a:r>
              <a:rPr lang="es-ES" sz="2800" b="1" dirty="0">
                <a:latin typeface="Maiandra GD" panose="020E0502030308020204" pitchFamily="34" charset="0"/>
              </a:rPr>
              <a:t>Entonces vino* a los discípulos y les dijo*: ¿Todavía estáis durmiendo y descansando? </a:t>
            </a: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He aquí, ha llegado la hora,</a:t>
            </a:r>
            <a:r>
              <a:rPr lang="es-ES" sz="2800" b="1" dirty="0">
                <a:latin typeface="Maiandra GD" panose="020E0502030308020204" pitchFamily="34" charset="0"/>
              </a:rPr>
              <a:t> y el Hijo del Hombre es entregado en manos de pecadores.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E2C30C-9618-4F68-B52D-A9387678618C}"/>
              </a:ext>
            </a:extLst>
          </p:cNvPr>
          <p:cNvSpPr txBox="1"/>
          <p:nvPr/>
        </p:nvSpPr>
        <p:spPr>
          <a:xfrm>
            <a:off x="-1" y="11974"/>
            <a:ext cx="44279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LA ORACIÒN SIEMPRE NOS FORTALECE</a:t>
            </a:r>
            <a:r>
              <a:rPr lang="es-ES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DDCAB59-31D6-4FB9-9817-F241178FA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1319964"/>
            <a:ext cx="4427983" cy="2339808"/>
          </a:xfrm>
          <a:prstGeom prst="rect">
            <a:avLst/>
          </a:prstGeom>
          <a:solidFill>
            <a:srgbClr val="00B0F0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5C42CF-9E2D-4905-BC0B-32B31C93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A6C72B-57FE-43E0-89DD-B66A20038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476672"/>
            <a:ext cx="4934450" cy="638132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V.45.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¡Levantaos!</a:t>
            </a:r>
            <a:r>
              <a:rPr lang="es-ES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r>
              <a:rPr lang="es-ES" sz="2800" b="1" dirty="0">
                <a:latin typeface="Maiandra GD" panose="020E0502030308020204" pitchFamily="34" charset="0"/>
              </a:rPr>
              <a:t>¡Vamos! Mirad, está cerca el que me entrega.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Se levanto e iba con determinación. Primero angustiado y después de la oración con mucha determinación. </a:t>
            </a:r>
          </a:p>
          <a:p>
            <a:r>
              <a:rPr lang="es-ES" sz="2800" b="1" dirty="0">
                <a:latin typeface="Maiandra GD" panose="020E0502030308020204" pitchFamily="34" charset="0"/>
              </a:rPr>
              <a:t>Debemos de dar a Dios todas Nuestras ansiedades. 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Pedro.5:7.</a:t>
            </a:r>
            <a:r>
              <a:rPr lang="es-ES" sz="2800" b="1" dirty="0">
                <a:solidFill>
                  <a:srgbClr val="7030A0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echando toda vuestra ansiedad sobre El,</a:t>
            </a:r>
            <a:r>
              <a:rPr lang="es-ES" sz="2800" b="1" dirty="0">
                <a:latin typeface="Maiandra GD" panose="020E0502030308020204" pitchFamily="34" charset="0"/>
              </a:rPr>
              <a:t> porque El tiene cuidado de vosotros.</a:t>
            </a:r>
          </a:p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Salmos.55:22.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114026-9721-4AC2-9FA6-CA6EE2F3C3EF}"/>
              </a:ext>
            </a:extLst>
          </p:cNvPr>
          <p:cNvSpPr txBox="1"/>
          <p:nvPr/>
        </p:nvSpPr>
        <p:spPr>
          <a:xfrm>
            <a:off x="0" y="980728"/>
            <a:ext cx="42062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Tenemos que orar siempre donde estemos.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0C180F9-3778-48E6-B057-C9820B66CBE9}"/>
              </a:ext>
            </a:extLst>
          </p:cNvPr>
          <p:cNvSpPr txBox="1"/>
          <p:nvPr/>
        </p:nvSpPr>
        <p:spPr>
          <a:xfrm>
            <a:off x="6620" y="5012381"/>
            <a:ext cx="41996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Echa sobre el SEÑOR tu carga, y El te sustentará;</a:t>
            </a:r>
            <a:r>
              <a:rPr lang="es-ES" sz="2800" b="1" dirty="0">
                <a:latin typeface="Maiandra GD" panose="020E0502030308020204" pitchFamily="34" charset="0"/>
              </a:rPr>
              <a:t> El nunca permitirá que el justo sea sacudido.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522D405-5E7C-4C7B-B361-F16B238E8F21}"/>
              </a:ext>
            </a:extLst>
          </p:cNvPr>
          <p:cNvSpPr txBox="1"/>
          <p:nvPr/>
        </p:nvSpPr>
        <p:spPr>
          <a:xfrm>
            <a:off x="-13632" y="-4464"/>
            <a:ext cx="4934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3200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ORACIÒN INDIVIDUAL.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E7B9406-1D13-4291-9280-27D8005A8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" y="2051241"/>
            <a:ext cx="4199620" cy="284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61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22433016n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BF86DBB-756B-4CC7-8826-18D86A4F0EE5}"/>
              </a:ext>
            </a:extLst>
          </p:cNvPr>
          <p:cNvSpPr/>
          <p:nvPr/>
        </p:nvSpPr>
        <p:spPr>
          <a:xfrm>
            <a:off x="0" y="0"/>
            <a:ext cx="9144000" cy="126876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lvl="0"/>
            <a:br>
              <a:rPr lang="es-NI" b="1" u="sng" dirty="0"/>
            </a:br>
            <a:r>
              <a:rPr lang="es-NI" sz="49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CARACTERISTICA DE LA ORACIÒN: LA ORACION UNIDA. SANTIAGO.5:14.</a:t>
            </a:r>
            <a:br>
              <a:rPr lang="es-NI" dirty="0"/>
            </a:br>
            <a:endParaRPr lang="es-NI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0" y="1268760"/>
            <a:ext cx="4572000" cy="5589240"/>
          </a:xfrm>
        </p:spPr>
        <p:txBody>
          <a:bodyPr>
            <a:noAutofit/>
          </a:bodyPr>
          <a:lstStyle/>
          <a:p>
            <a:pPr lvl="0"/>
            <a:r>
              <a:rPr lang="es-NI" sz="2800" b="1" dirty="0">
                <a:latin typeface="Maiandra GD" panose="020E0502030308020204" pitchFamily="34" charset="0"/>
              </a:rPr>
              <a:t>Como vimos hay oración individual, pero también hay oración colectiva de grupo, unidad. </a:t>
            </a:r>
          </a:p>
          <a:p>
            <a:pPr lvl="0"/>
            <a:r>
              <a:rPr lang="es-NI" sz="2800" b="1" dirty="0">
                <a:latin typeface="Maiandra GD" panose="020E0502030308020204" pitchFamily="34" charset="0"/>
              </a:rPr>
              <a:t>Aquí se habla de los ancianos, pero también debemos orar en grupo como hermanos que somos. </a:t>
            </a:r>
          </a:p>
          <a:p>
            <a:pPr lvl="0"/>
            <a:r>
              <a:rPr lang="es-NI" sz="2800" b="1" dirty="0">
                <a:latin typeface="Maiandra GD" panose="020E0502030308020204" pitchFamily="34" charset="0"/>
              </a:rPr>
              <a:t>No solo en la iglesia cuando nos reunimos, sino también en las casas.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5B34E41-C1D8-4C44-883A-3553F2F93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68760"/>
            <a:ext cx="4499992" cy="288032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4D6B335-8136-4712-848E-293B09710EF8}"/>
              </a:ext>
            </a:extLst>
          </p:cNvPr>
          <p:cNvSpPr txBox="1"/>
          <p:nvPr/>
        </p:nvSpPr>
        <p:spPr>
          <a:xfrm>
            <a:off x="0" y="4192229"/>
            <a:ext cx="46704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¿Está alguno entre vosotros enfermo? Que llame a los ancianos de la iglesia y que ellos oren por él,</a:t>
            </a:r>
            <a:r>
              <a:rPr lang="es-ES" sz="2800" b="1" dirty="0">
                <a:latin typeface="Maiandra GD" panose="020E0502030308020204" pitchFamily="34" charset="0"/>
              </a:rPr>
              <a:t> ungiéndolo con aceite en el nombre del Señor; </a:t>
            </a:r>
            <a:endParaRPr lang="es-NI" sz="2800" b="1" dirty="0">
              <a:latin typeface="Maiandra GD" panose="020E0502030308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2896</Words>
  <Application>Microsoft Office PowerPoint</Application>
  <PresentationFormat>Presentación en pantalla (4:3)</PresentationFormat>
  <Paragraphs>258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2" baseType="lpstr">
      <vt:lpstr>Al Bayan Plain</vt:lpstr>
      <vt:lpstr>Al Nile</vt:lpstr>
      <vt:lpstr>Arial</vt:lpstr>
      <vt:lpstr>Britannic Bold</vt:lpstr>
      <vt:lpstr>Calibri</vt:lpstr>
      <vt:lpstr>Cambria</vt:lpstr>
      <vt:lpstr>Century Gothic</vt:lpstr>
      <vt:lpstr>Cochin</vt:lpstr>
      <vt:lpstr>Maiandra GD</vt:lpstr>
      <vt:lpstr>Tema de Office</vt:lpstr>
      <vt:lpstr> CARACTERÍSTICAS DE LA ORACIÓN EN SANTIAGO. SANTIAGO.5:13-17.  </vt:lpstr>
      <vt:lpstr>Presentación de PowerPoint</vt:lpstr>
      <vt:lpstr>Presentación de PowerPoint</vt:lpstr>
      <vt:lpstr>Presentación de PowerPoint</vt:lpstr>
      <vt:lpstr> CARACTERISTICA DE LA ORACIÒN: ORACION INDIVIDUAL. SANTIAGO.5:13. </vt:lpstr>
      <vt:lpstr>Presentación de PowerPoint</vt:lpstr>
      <vt:lpstr>Presentación de PowerPoint</vt:lpstr>
      <vt:lpstr>Presentación de PowerPoint</vt:lpstr>
      <vt:lpstr> CARACTERISTICA DE LA ORACIÒN: LA ORACION UNIDA. SANTIAGO.5:14.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CARACTERISTICA DE LA ORACIÒN: LA ORACION POR OTROS. SANTIAGO.5:16. </vt:lpstr>
      <vt:lpstr>Presentación de PowerPoint</vt:lpstr>
      <vt:lpstr>Presentación de PowerPoint</vt:lpstr>
      <vt:lpstr>Presentación de PowerPoint</vt:lpstr>
      <vt:lpstr>Presentación de PowerPoint</vt:lpstr>
      <vt:lpstr> CARACTERISTICA DE LA ORACIÒN: ORACION DE FE. SANTIAGO.5:15. </vt:lpstr>
      <vt:lpstr>Presentación de PowerPoint</vt:lpstr>
      <vt:lpstr>Presentación de PowerPoint</vt:lpstr>
      <vt:lpstr>Presentación de PowerPoint</vt:lpstr>
      <vt:lpstr> CARACTERISTICA DE LA ORACIÒN: LA ORACIÒN FERVIENTE. SANTIAGO.5:16. </vt:lpstr>
      <vt:lpstr>Presentación de PowerPoint</vt:lpstr>
      <vt:lpstr>Presentación de PowerPoint</vt:lpstr>
      <vt:lpstr>Presentación de PowerPoint</vt:lpstr>
      <vt:lpstr>Presentación de PowerPoint</vt:lpstr>
      <vt:lpstr> CARACTERISTICA DE LA ORACIÒN: LA ORACIÒN CONTESTADA. SANTIAGO.5:17.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CARACTERÍSTICAS DE LA ORACIÓN EN SANTIAGO.TEXTO: SANTIAGO.5:13-17.</dc:title>
  <dc:creator>MARIO MORENO</dc:creator>
  <cp:lastModifiedBy>Mario Moreno</cp:lastModifiedBy>
  <cp:revision>34</cp:revision>
  <dcterms:created xsi:type="dcterms:W3CDTF">2015-11-25T17:49:03Z</dcterms:created>
  <dcterms:modified xsi:type="dcterms:W3CDTF">2025-03-24T23:54:00Z</dcterms:modified>
</cp:coreProperties>
</file>