
<file path=[Content_Types].xml><?xml version="1.0" encoding="utf-8"?>
<Types xmlns="http://schemas.openxmlformats.org/package/2006/content-types">
  <Default Extension="gif" ContentType="image/gif"/>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6" r:id="rId4"/>
    <p:sldId id="258" r:id="rId5"/>
    <p:sldId id="267" r:id="rId6"/>
    <p:sldId id="320" r:id="rId7"/>
    <p:sldId id="270" r:id="rId8"/>
    <p:sldId id="269" r:id="rId9"/>
    <p:sldId id="271" r:id="rId10"/>
    <p:sldId id="259" r:id="rId11"/>
    <p:sldId id="272" r:id="rId12"/>
    <p:sldId id="260" r:id="rId13"/>
    <p:sldId id="273" r:id="rId14"/>
    <p:sldId id="261" r:id="rId15"/>
    <p:sldId id="274" r:id="rId16"/>
    <p:sldId id="319" r:id="rId17"/>
    <p:sldId id="262" r:id="rId18"/>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9933FF"/>
    <a:srgbClr val="FF3399"/>
    <a:srgbClr val="6600CC"/>
    <a:srgbClr val="9900FF"/>
    <a:srgbClr val="99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7F548-B6EC-4AA7-B7EF-1DC623C7B0FF}" type="datetimeFigureOut">
              <a:rPr lang="es-ES" smtClean="0"/>
              <a:t>28/10/2025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2DC2B-64E3-4A99-B955-D495097F016B}" type="slidenum">
              <a:rPr lang="es-ES" smtClean="0"/>
              <a:t>‹Nº›</a:t>
            </a:fld>
            <a:endParaRPr lang="es-ES"/>
          </a:p>
        </p:txBody>
      </p:sp>
    </p:spTree>
    <p:extLst>
      <p:ext uri="{BB962C8B-B14F-4D97-AF65-F5344CB8AC3E}">
        <p14:creationId xmlns:p14="http://schemas.microsoft.com/office/powerpoint/2010/main" val="6851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942DC2B-64E3-4A99-B955-D495097F016B}" type="slidenum">
              <a:rPr lang="es-ES" smtClean="0"/>
              <a:t>15</a:t>
            </a:fld>
            <a:endParaRPr lang="es-ES"/>
          </a:p>
        </p:txBody>
      </p:sp>
    </p:spTree>
    <p:extLst>
      <p:ext uri="{BB962C8B-B14F-4D97-AF65-F5344CB8AC3E}">
        <p14:creationId xmlns:p14="http://schemas.microsoft.com/office/powerpoint/2010/main" val="582236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NI"/>
          </a:p>
        </p:txBody>
      </p:sp>
      <p:sp>
        <p:nvSpPr>
          <p:cNvPr id="4" name="3 Marcador de fecha"/>
          <p:cNvSpPr>
            <a:spLocks noGrp="1"/>
          </p:cNvSpPr>
          <p:nvPr>
            <p:ph type="dt" sz="half" idx="10"/>
          </p:nvPr>
        </p:nvSpPr>
        <p:spPr/>
        <p:txBody>
          <a:bodyPr/>
          <a:lstStyle/>
          <a:p>
            <a:fld id="{C6635380-54F7-4C9F-9841-C78D3EE4D179}" type="datetimeFigureOut">
              <a:rPr lang="es-NI" smtClean="0"/>
              <a:pPr/>
              <a:t>28/10/2025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3315CCF-7B41-4ED2-B987-AED6CB36AC29}"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10"/>
          </p:nvPr>
        </p:nvSpPr>
        <p:spPr/>
        <p:txBody>
          <a:bodyPr/>
          <a:lstStyle/>
          <a:p>
            <a:fld id="{C6635380-54F7-4C9F-9841-C78D3EE4D179}" type="datetimeFigureOut">
              <a:rPr lang="es-NI" smtClean="0"/>
              <a:pPr/>
              <a:t>28/10/2025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3315CCF-7B41-4ED2-B987-AED6CB36AC29}"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10"/>
          </p:nvPr>
        </p:nvSpPr>
        <p:spPr/>
        <p:txBody>
          <a:bodyPr/>
          <a:lstStyle/>
          <a:p>
            <a:fld id="{C6635380-54F7-4C9F-9841-C78D3EE4D179}" type="datetimeFigureOut">
              <a:rPr lang="es-NI" smtClean="0"/>
              <a:pPr/>
              <a:t>28/10/2025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3315CCF-7B41-4ED2-B987-AED6CB36AC29}" type="slidenum">
              <a:rPr lang="es-NI" smtClean="0"/>
              <a:pPr/>
              <a:t>‹Nº›</a:t>
            </a:fld>
            <a:endParaRPr lang="es-N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úmero de diapositiva">
            <a:extLst>
              <a:ext uri="{FF2B5EF4-FFF2-40B4-BE49-F238E27FC236}">
                <a16:creationId xmlns:a16="http://schemas.microsoft.com/office/drawing/2014/main" id="{9509371E-2EA5-697C-664D-1AC1B9C6D04A}"/>
              </a:ext>
            </a:extLst>
          </p:cNvPr>
          <p:cNvSpPr txBox="1">
            <a:spLocks noGrp="1"/>
          </p:cNvSpPr>
          <p:nvPr>
            <p:ph type="sldNum" sz="quarter" idx="10"/>
          </p:nvPr>
        </p:nvSpPr>
        <p:spPr>
          <a:xfrm>
            <a:off x="4446588" y="6330952"/>
            <a:ext cx="241300" cy="258763"/>
          </a:xfrm>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a:lstStyle>
            <a:lvl1pPr>
              <a:defRPr>
                <a:solidFill>
                  <a:srgbClr val="6F6A5A"/>
                </a:solidFill>
                <a:latin typeface="Cochin"/>
                <a:ea typeface="Cochin"/>
                <a:cs typeface="Cochin"/>
                <a:sym typeface="Cochin"/>
              </a:defRPr>
            </a:lvl1pPr>
          </a:lstStyle>
          <a:p>
            <a:fld id="{252D97F6-1B40-4E0E-916B-E7E84456EDA4}" type="slidenum">
              <a:rPr lang="es-NI" altLang="es-NI"/>
              <a:pPr/>
              <a:t>‹Nº›</a:t>
            </a:fld>
            <a:endParaRPr lang="es-NI" altLang="es-NI"/>
          </a:p>
        </p:txBody>
      </p:sp>
    </p:spTree>
    <p:extLst>
      <p:ext uri="{BB962C8B-B14F-4D97-AF65-F5344CB8AC3E}">
        <p14:creationId xmlns:p14="http://schemas.microsoft.com/office/powerpoint/2010/main" val="20844709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10"/>
          </p:nvPr>
        </p:nvSpPr>
        <p:spPr/>
        <p:txBody>
          <a:bodyPr/>
          <a:lstStyle/>
          <a:p>
            <a:fld id="{C6635380-54F7-4C9F-9841-C78D3EE4D179}" type="datetimeFigureOut">
              <a:rPr lang="es-NI" smtClean="0"/>
              <a:pPr/>
              <a:t>28/10/2025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3315CCF-7B41-4ED2-B987-AED6CB36AC29}"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6635380-54F7-4C9F-9841-C78D3EE4D179}" type="datetimeFigureOut">
              <a:rPr lang="es-NI" smtClean="0"/>
              <a:pPr/>
              <a:t>28/10/2025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3315CCF-7B41-4ED2-B987-AED6CB36AC29}"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4 Marcador de fecha"/>
          <p:cNvSpPr>
            <a:spLocks noGrp="1"/>
          </p:cNvSpPr>
          <p:nvPr>
            <p:ph type="dt" sz="half" idx="10"/>
          </p:nvPr>
        </p:nvSpPr>
        <p:spPr/>
        <p:txBody>
          <a:bodyPr/>
          <a:lstStyle/>
          <a:p>
            <a:fld id="{C6635380-54F7-4C9F-9841-C78D3EE4D179}" type="datetimeFigureOut">
              <a:rPr lang="es-NI" smtClean="0"/>
              <a:pPr/>
              <a:t>28/10/2025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3315CCF-7B41-4ED2-B987-AED6CB36AC29}"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6 Marcador de fecha"/>
          <p:cNvSpPr>
            <a:spLocks noGrp="1"/>
          </p:cNvSpPr>
          <p:nvPr>
            <p:ph type="dt" sz="half" idx="10"/>
          </p:nvPr>
        </p:nvSpPr>
        <p:spPr/>
        <p:txBody>
          <a:bodyPr/>
          <a:lstStyle/>
          <a:p>
            <a:fld id="{C6635380-54F7-4C9F-9841-C78D3EE4D179}" type="datetimeFigureOut">
              <a:rPr lang="es-NI" smtClean="0"/>
              <a:pPr/>
              <a:t>28/10/2025</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B3315CCF-7B41-4ED2-B987-AED6CB36AC29}"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fecha"/>
          <p:cNvSpPr>
            <a:spLocks noGrp="1"/>
          </p:cNvSpPr>
          <p:nvPr>
            <p:ph type="dt" sz="half" idx="10"/>
          </p:nvPr>
        </p:nvSpPr>
        <p:spPr/>
        <p:txBody>
          <a:bodyPr/>
          <a:lstStyle/>
          <a:p>
            <a:fld id="{C6635380-54F7-4C9F-9841-C78D3EE4D179}" type="datetimeFigureOut">
              <a:rPr lang="es-NI" smtClean="0"/>
              <a:pPr/>
              <a:t>28/10/2025</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B3315CCF-7B41-4ED2-B987-AED6CB36AC29}"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635380-54F7-4C9F-9841-C78D3EE4D179}" type="datetimeFigureOut">
              <a:rPr lang="es-NI" smtClean="0"/>
              <a:pPr/>
              <a:t>28/10/2025</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B3315CCF-7B41-4ED2-B987-AED6CB36AC29}"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6635380-54F7-4C9F-9841-C78D3EE4D179}" type="datetimeFigureOut">
              <a:rPr lang="es-NI" smtClean="0"/>
              <a:pPr/>
              <a:t>28/10/2025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3315CCF-7B41-4ED2-B987-AED6CB36AC29}"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6635380-54F7-4C9F-9841-C78D3EE4D179}" type="datetimeFigureOut">
              <a:rPr lang="es-NI" smtClean="0"/>
              <a:pPr/>
              <a:t>28/10/2025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3315CCF-7B41-4ED2-B987-AED6CB36AC29}"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35380-54F7-4C9F-9841-C78D3EE4D179}" type="datetimeFigureOut">
              <a:rPr lang="es-NI" smtClean="0"/>
              <a:pPr/>
              <a:t>28/10/2025</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15CCF-7B41-4ED2-B987-AED6CB36AC29}"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53D34FD-F2F4-6EF5-00B3-3901103D7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7677FD0D-D0D4-CDB9-5107-326140CA2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6" y="0"/>
            <a:ext cx="9130613" cy="1412776"/>
          </a:xfrm>
          <a:prstGeom prst="rect">
            <a:avLst/>
          </a:prstGeom>
        </p:spPr>
      </p:pic>
      <p:sp>
        <p:nvSpPr>
          <p:cNvPr id="5" name="4 Marcador de contenido"/>
          <p:cNvSpPr>
            <a:spLocks noGrp="1"/>
          </p:cNvSpPr>
          <p:nvPr>
            <p:ph idx="1"/>
          </p:nvPr>
        </p:nvSpPr>
        <p:spPr>
          <a:xfrm>
            <a:off x="0" y="1412776"/>
            <a:ext cx="9130612" cy="5445224"/>
          </a:xfrm>
        </p:spPr>
        <p:txBody>
          <a:bodyPr>
            <a:normAutofit/>
          </a:bodyPr>
          <a:lstStyle/>
          <a:p>
            <a:r>
              <a:rPr lang="es-NI" sz="2800" b="1" u="sng" dirty="0">
                <a:solidFill>
                  <a:schemeClr val="bg1"/>
                </a:solidFill>
                <a:highlight>
                  <a:srgbClr val="FF00FF"/>
                </a:highlight>
                <a:latin typeface="Maiandra GD" panose="020E0502030308020204" pitchFamily="34" charset="0"/>
              </a:rPr>
              <a:t>INTRODUCCIÓN:</a:t>
            </a:r>
          </a:p>
          <a:p>
            <a:r>
              <a:rPr lang="es-NI" sz="2800" b="1" dirty="0">
                <a:solidFill>
                  <a:schemeClr val="bg1"/>
                </a:solidFill>
                <a:latin typeface="Maiandra GD" panose="020E0502030308020204" pitchFamily="34" charset="0"/>
              </a:rPr>
              <a:t>Todos los cristianos tenemos características que debemos de demostrar en este mundo.</a:t>
            </a:r>
          </a:p>
          <a:p>
            <a:r>
              <a:rPr lang="es-NI" sz="2800" b="1" dirty="0">
                <a:solidFill>
                  <a:schemeClr val="bg1"/>
                </a:solidFill>
                <a:latin typeface="Maiandra GD" panose="020E0502030308020204" pitchFamily="34" charset="0"/>
              </a:rPr>
              <a:t>Como santos, debemos de estar </a:t>
            </a:r>
            <a:r>
              <a:rPr lang="es-NI" sz="2800" b="1" dirty="0" err="1">
                <a:solidFill>
                  <a:schemeClr val="bg1"/>
                </a:solidFill>
                <a:latin typeface="Maiandra GD" panose="020E0502030308020204" pitchFamily="34" charset="0"/>
              </a:rPr>
              <a:t>separaIdos</a:t>
            </a:r>
            <a:r>
              <a:rPr lang="es-NI" sz="2800" b="1" dirty="0">
                <a:solidFill>
                  <a:schemeClr val="bg1"/>
                </a:solidFill>
                <a:latin typeface="Maiandra GD" panose="020E0502030308020204" pitchFamily="34" charset="0"/>
              </a:rPr>
              <a:t> del mundo. Romanos.1:7; I Corintios.1:2.</a:t>
            </a:r>
          </a:p>
          <a:p>
            <a:r>
              <a:rPr lang="es-NI" sz="2800" b="1" dirty="0">
                <a:solidFill>
                  <a:schemeClr val="bg1"/>
                </a:solidFill>
                <a:latin typeface="Maiandra GD" panose="020E0502030308020204" pitchFamily="34" charset="0"/>
              </a:rPr>
              <a:t>Como cristianos ser semejantes a Cristo. Hechos.11:26; Romanos.8:29.</a:t>
            </a:r>
          </a:p>
          <a:p>
            <a:r>
              <a:rPr lang="es-NI" sz="2800" b="1" dirty="0">
                <a:solidFill>
                  <a:schemeClr val="bg1"/>
                </a:solidFill>
                <a:latin typeface="Maiandra GD" panose="020E0502030308020204" pitchFamily="34" charset="0"/>
              </a:rPr>
              <a:t>Como sal, que pueda dar sabor. Mateo.5:13.</a:t>
            </a:r>
          </a:p>
          <a:p>
            <a:r>
              <a:rPr lang="es-NI" sz="2800" b="1" dirty="0">
                <a:solidFill>
                  <a:schemeClr val="bg1"/>
                </a:solidFill>
                <a:latin typeface="Maiandra GD" panose="020E0502030308020204" pitchFamily="34" charset="0"/>
              </a:rPr>
              <a:t>Como luz, alumbrar. Mateo.5:14-16.</a:t>
            </a:r>
          </a:p>
          <a:p>
            <a:r>
              <a:rPr lang="es-NI" sz="2800" b="1" dirty="0">
                <a:solidFill>
                  <a:schemeClr val="bg1"/>
                </a:solidFill>
                <a:latin typeface="Maiandra GD" panose="020E0502030308020204" pitchFamily="34" charset="0"/>
              </a:rPr>
              <a:t>Como hijos, debemos ser obedientes. Hebreos.12:5-7.</a:t>
            </a:r>
          </a:p>
        </p:txBody>
      </p:sp>
      <p:sp>
        <p:nvSpPr>
          <p:cNvPr id="4" name="3 Título"/>
          <p:cNvSpPr>
            <a:spLocks noGrp="1"/>
          </p:cNvSpPr>
          <p:nvPr>
            <p:ph type="title"/>
          </p:nvPr>
        </p:nvSpPr>
        <p:spPr>
          <a:xfrm>
            <a:off x="0" y="0"/>
            <a:ext cx="9144000" cy="1412776"/>
          </a:xfrm>
        </p:spPr>
        <p:txBody>
          <a:bodyPr>
            <a:noAutofit/>
          </a:bodyPr>
          <a:lstStyle/>
          <a:p>
            <a:r>
              <a:rPr lang="es-NI" sz="4800" b="1" u="sng" dirty="0">
                <a:ln w="6600">
                  <a:solidFill>
                    <a:schemeClr val="accent2"/>
                  </a:solidFill>
                  <a:prstDash val="solid"/>
                </a:ln>
                <a:effectLst>
                  <a:outerShdw dist="38100" dir="2700000" algn="tl" rotWithShape="0">
                    <a:schemeClr val="accent2"/>
                  </a:outerShdw>
                </a:effectLst>
                <a:latin typeface="Maiandra GD" panose="020E0502030308020204" pitchFamily="34" charset="0"/>
              </a:rPr>
              <a:t>CARACTERISTICAS DE LOS CRISTIANO</a:t>
            </a:r>
            <a:r>
              <a:rPr lang="es-NI" sz="4800" b="1" u="sng" dirty="0">
                <a:ln w="6600">
                  <a:solidFill>
                    <a:schemeClr val="accent2"/>
                  </a:solidFill>
                  <a:prstDash val="solid"/>
                </a:ln>
                <a:effectLst>
                  <a:outerShdw dist="38100" dir="2700000" algn="tl" rotWithShape="0">
                    <a:schemeClr val="accent2"/>
                  </a:outerShdw>
                </a:effectLst>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barn(inVertical)">
                                      <p:cBhvr>
                                        <p:cTn id="4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1174BE-9F97-F7B9-5D4F-04CCC185A578}"/>
              </a:ext>
            </a:extLst>
          </p:cNvPr>
          <p:cNvPicPr>
            <a:picLocks noChangeAspect="1"/>
          </p:cNvPicPr>
          <p:nvPr/>
        </p:nvPicPr>
        <p:blipFill>
          <a:blip r:embed="rId2"/>
          <a:stretch>
            <a:fillRect/>
          </a:stretch>
        </p:blipFill>
        <p:spPr>
          <a:xfrm>
            <a:off x="0" y="0"/>
            <a:ext cx="9144000" cy="6857999"/>
          </a:xfrm>
          <a:prstGeom prst="rect">
            <a:avLst/>
          </a:prstGeom>
        </p:spPr>
      </p:pic>
      <p:sp>
        <p:nvSpPr>
          <p:cNvPr id="3" name="2 Marcador de contenido"/>
          <p:cNvSpPr>
            <a:spLocks noGrp="1"/>
          </p:cNvSpPr>
          <p:nvPr>
            <p:ph idx="1"/>
          </p:nvPr>
        </p:nvSpPr>
        <p:spPr>
          <a:xfrm>
            <a:off x="0" y="0"/>
            <a:ext cx="9144000" cy="4581128"/>
          </a:xfrm>
        </p:spPr>
        <p:txBody>
          <a:bodyPr>
            <a:normAutofit lnSpcReduction="10000"/>
          </a:bodyPr>
          <a:lstStyle/>
          <a:p>
            <a:r>
              <a:rPr lang="es-ES" sz="2800" b="1" dirty="0">
                <a:solidFill>
                  <a:schemeClr val="bg1"/>
                </a:solidFill>
                <a:latin typeface="Maiandra GD" panose="020E0502030308020204" pitchFamily="34" charset="0"/>
              </a:rPr>
              <a:t>Dios siempre desea que le obedezcamos en todo, la obediencia a Dios es muy importante.  </a:t>
            </a:r>
          </a:p>
          <a:p>
            <a:pPr algn="ctr"/>
            <a:r>
              <a:rPr lang="es-ES"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Samuel.15:22.</a:t>
            </a:r>
            <a:endParaRPr lang="es-NI" sz="2800" b="1" dirty="0">
              <a:solidFill>
                <a:schemeClr val="bg1"/>
              </a:solidFill>
              <a:latin typeface="Maiandra GD" panose="020E0502030308020204" pitchFamily="34" charset="0"/>
            </a:endParaRPr>
          </a:p>
          <a:p>
            <a:r>
              <a:rPr lang="es-NI" sz="2800" b="1" dirty="0">
                <a:solidFill>
                  <a:schemeClr val="bg1"/>
                </a:solidFill>
                <a:latin typeface="Maiandra GD" panose="020E0502030308020204" pitchFamily="34" charset="0"/>
              </a:rPr>
              <a:t>Y Samuel dijo: ¿Se complace Jehová tanto en los holocaustos y víctimas, como en que se obedezca a las palabras de Jehová? </a:t>
            </a:r>
            <a:r>
              <a:rPr lang="es-NI" sz="2800" b="1" u="sng" dirty="0">
                <a:solidFill>
                  <a:schemeClr val="bg1"/>
                </a:solidFill>
                <a:effectLst>
                  <a:outerShdw blurRad="38100" dist="38100" dir="2700000" algn="tl">
                    <a:srgbClr val="000000">
                      <a:alpha val="43137"/>
                    </a:srgbClr>
                  </a:outerShdw>
                </a:effectLst>
                <a:highlight>
                  <a:srgbClr val="6666FF"/>
                </a:highlight>
                <a:latin typeface="Maiandra GD" panose="020E0502030308020204" pitchFamily="34" charset="0"/>
              </a:rPr>
              <a:t>Ciertamente el obedecer es mejor que los sacrificios, y el prestar atención que la grosura de los carneros</a:t>
            </a:r>
            <a:r>
              <a:rPr lang="es-NI" sz="2800" b="1" dirty="0">
                <a:solidFill>
                  <a:schemeClr val="bg1"/>
                </a:solidFill>
                <a:latin typeface="Maiandra GD" panose="020E0502030308020204" pitchFamily="34" charset="0"/>
              </a:rPr>
              <a:t>.</a:t>
            </a:r>
          </a:p>
          <a:p>
            <a:r>
              <a:rPr lang="es-NI" sz="2800" b="1" dirty="0">
                <a:solidFill>
                  <a:schemeClr val="bg1"/>
                </a:solidFill>
                <a:latin typeface="Maiandra GD" panose="020E0502030308020204" pitchFamily="34" charset="0"/>
              </a:rPr>
              <a:t>La obediencia a Dios es lo mas importante que hay, y como sus hijos debemos obedecerle.</a:t>
            </a:r>
          </a:p>
        </p:txBody>
      </p:sp>
      <p:pic>
        <p:nvPicPr>
          <p:cNvPr id="3074" name="Picture 2" descr="C:\Users\MARIO MORENO\Desktop\Caracteristicas Del Cristiano\332871765_640.jpg"/>
          <p:cNvPicPr>
            <a:picLocks noChangeAspect="1" noChangeArrowheads="1"/>
          </p:cNvPicPr>
          <p:nvPr/>
        </p:nvPicPr>
        <p:blipFill>
          <a:blip r:embed="rId3" cstate="print"/>
          <a:srcRect/>
          <a:stretch>
            <a:fillRect/>
          </a:stretch>
        </p:blipFill>
        <p:spPr bwMode="auto">
          <a:xfrm>
            <a:off x="0" y="4293096"/>
            <a:ext cx="9144000" cy="2564904"/>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611B100-0457-7A20-2080-B69E04748F45}"/>
              </a:ext>
            </a:extLst>
          </p:cNvPr>
          <p:cNvPicPr>
            <a:picLocks noChangeAspect="1"/>
          </p:cNvPicPr>
          <p:nvPr/>
        </p:nvPicPr>
        <p:blipFill>
          <a:blip r:embed="rId2"/>
          <a:stretch>
            <a:fillRect/>
          </a:stretch>
        </p:blipFill>
        <p:spPr>
          <a:xfrm>
            <a:off x="0" y="0"/>
            <a:ext cx="9144000" cy="6857999"/>
          </a:xfrm>
          <a:prstGeom prst="rect">
            <a:avLst/>
          </a:prstGeom>
        </p:spPr>
      </p:pic>
      <p:pic>
        <p:nvPicPr>
          <p:cNvPr id="6" name="Imagen 5">
            <a:extLst>
              <a:ext uri="{FF2B5EF4-FFF2-40B4-BE49-F238E27FC236}">
                <a16:creationId xmlns:a16="http://schemas.microsoft.com/office/drawing/2014/main" id="{2DFAC2CE-85D8-F61F-E14E-8E309C3E9873}"/>
              </a:ext>
            </a:extLst>
          </p:cNvPr>
          <p:cNvPicPr>
            <a:picLocks noChangeAspect="1"/>
          </p:cNvPicPr>
          <p:nvPr/>
        </p:nvPicPr>
        <p:blipFill>
          <a:blip r:embed="rId3"/>
          <a:stretch>
            <a:fillRect/>
          </a:stretch>
        </p:blipFill>
        <p:spPr>
          <a:xfrm>
            <a:off x="38919" y="0"/>
            <a:ext cx="9132600" cy="1412776"/>
          </a:xfrm>
          <a:prstGeom prst="rect">
            <a:avLst/>
          </a:prstGeom>
        </p:spPr>
      </p:pic>
      <p:sp>
        <p:nvSpPr>
          <p:cNvPr id="2" name="1 Título"/>
          <p:cNvSpPr>
            <a:spLocks noGrp="1"/>
          </p:cNvSpPr>
          <p:nvPr>
            <p:ph type="title"/>
          </p:nvPr>
        </p:nvSpPr>
        <p:spPr>
          <a:xfrm>
            <a:off x="179512" y="116632"/>
            <a:ext cx="8784976" cy="1152128"/>
          </a:xfrm>
        </p:spPr>
        <p:txBody>
          <a:bodyPr>
            <a:normAutofit fontScale="90000"/>
          </a:bodyPr>
          <a:lstStyle/>
          <a:p>
            <a:br>
              <a:rPr lang="es-NI" dirty="0"/>
            </a:br>
            <a:r>
              <a:rPr lang="es-NI" b="1" u="sng" dirty="0">
                <a:ln w="6600">
                  <a:solidFill>
                    <a:schemeClr val="accent2"/>
                  </a:solidFill>
                  <a:prstDash val="solid"/>
                </a:ln>
                <a:effectLst>
                  <a:outerShdw dist="38100" dir="2700000" algn="tl" rotWithShape="0">
                    <a:schemeClr val="accent2"/>
                  </a:outerShdw>
                </a:effectLst>
                <a:latin typeface="Maiandra GD" panose="020E0502030308020204" pitchFamily="34" charset="0"/>
              </a:rPr>
              <a:t>Como pámpanos debemos llegar frutos. Juan.15:8.</a:t>
            </a:r>
            <a:br>
              <a:rPr lang="es-NI" b="1" dirty="0">
                <a:solidFill>
                  <a:srgbClr val="0070C0"/>
                </a:solidFill>
              </a:rPr>
            </a:br>
            <a:endParaRPr lang="es-NI" b="1" dirty="0">
              <a:solidFill>
                <a:srgbClr val="0070C0"/>
              </a:solidFill>
            </a:endParaRPr>
          </a:p>
        </p:txBody>
      </p:sp>
      <p:sp>
        <p:nvSpPr>
          <p:cNvPr id="3" name="2 Marcador de contenido"/>
          <p:cNvSpPr>
            <a:spLocks noGrp="1"/>
          </p:cNvSpPr>
          <p:nvPr>
            <p:ph idx="1"/>
          </p:nvPr>
        </p:nvSpPr>
        <p:spPr>
          <a:xfrm>
            <a:off x="-1" y="1484784"/>
            <a:ext cx="9171519" cy="5373216"/>
          </a:xfrm>
        </p:spPr>
        <p:txBody>
          <a:bodyPr>
            <a:normAutofit fontScale="92500" lnSpcReduction="10000"/>
          </a:bodyPr>
          <a:lstStyle/>
          <a:p>
            <a:r>
              <a:rPr lang="es-NI" sz="2800" b="1" dirty="0">
                <a:solidFill>
                  <a:schemeClr val="bg1"/>
                </a:solidFill>
                <a:latin typeface="Maiandra GD" panose="020E0502030308020204" pitchFamily="34" charset="0"/>
              </a:rPr>
              <a:t>En esto es glorificado mi Padre, </a:t>
            </a:r>
            <a:r>
              <a:rPr lang="es-NI" sz="2800" b="1" u="sng" dirty="0">
                <a:effectLst>
                  <a:outerShdw blurRad="38100" dist="38100" dir="2700000" algn="tl">
                    <a:srgbClr val="000000">
                      <a:alpha val="43137"/>
                    </a:srgbClr>
                  </a:outerShdw>
                </a:effectLst>
                <a:highlight>
                  <a:srgbClr val="FFFF00"/>
                </a:highlight>
                <a:latin typeface="Maiandra GD" panose="020E0502030308020204" pitchFamily="34" charset="0"/>
              </a:rPr>
              <a:t>en que llevéis mucho fruto, y seáis así mis discípulos.</a:t>
            </a:r>
          </a:p>
          <a:p>
            <a:r>
              <a:rPr lang="es-NI" sz="2800" b="1" dirty="0">
                <a:solidFill>
                  <a:schemeClr val="bg1"/>
                </a:solidFill>
                <a:latin typeface="Maiandra GD" panose="020E0502030308020204" pitchFamily="34" charset="0"/>
              </a:rPr>
              <a:t>Dios desea que llevemos mucho frutos para que asi El sea glorificado. Sino llevamos frutos no glorificamos a Dios.</a:t>
            </a:r>
          </a:p>
          <a:p>
            <a:r>
              <a:rPr lang="es-NI" sz="2800" b="1" dirty="0">
                <a:solidFill>
                  <a:schemeClr val="bg1"/>
                </a:solidFill>
                <a:latin typeface="Maiandra GD" panose="020E0502030308020204" pitchFamily="34" charset="0"/>
              </a:rPr>
              <a:t>Debemos llevar frutos del Espíritu Santo. </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Galatas.5:22-23.</a:t>
            </a:r>
          </a:p>
          <a:p>
            <a:r>
              <a:rPr lang="es-NI" sz="2800" b="1" u="sng" dirty="0">
                <a:effectLst>
                  <a:outerShdw blurRad="38100" dist="38100" dir="2700000" algn="tl">
                    <a:srgbClr val="000000">
                      <a:alpha val="43137"/>
                    </a:srgbClr>
                  </a:outerShdw>
                </a:effectLst>
                <a:highlight>
                  <a:srgbClr val="00FF00"/>
                </a:highlight>
                <a:latin typeface="Maiandra GD" panose="020E0502030308020204" pitchFamily="34" charset="0"/>
              </a:rPr>
              <a:t>Mas el fruto del Espíritu es amor,</a:t>
            </a:r>
            <a:r>
              <a:rPr lang="es-NI" sz="2800" b="1" dirty="0">
                <a:solidFill>
                  <a:schemeClr val="bg1"/>
                </a:solidFill>
                <a:latin typeface="Maiandra GD" panose="020E0502030308020204" pitchFamily="34" charset="0"/>
              </a:rPr>
              <a:t> gozo, paz, paciencia, benignidad, bondad, fe,</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V.23.</a:t>
            </a:r>
          </a:p>
          <a:p>
            <a:r>
              <a:rPr lang="es-NI" sz="2800" b="1" dirty="0">
                <a:solidFill>
                  <a:schemeClr val="bg1"/>
                </a:solidFill>
                <a:latin typeface="Maiandra GD" panose="020E0502030308020204" pitchFamily="34" charset="0"/>
              </a:rPr>
              <a:t>mansedumbre, templanza; </a:t>
            </a:r>
            <a:r>
              <a:rPr lang="es-NI" sz="2800" b="1" u="sng" dirty="0">
                <a:effectLst>
                  <a:outerShdw blurRad="38100" dist="38100" dir="2700000" algn="tl">
                    <a:srgbClr val="000000">
                      <a:alpha val="43137"/>
                    </a:srgbClr>
                  </a:outerShdw>
                </a:effectLst>
                <a:highlight>
                  <a:srgbClr val="00FFFF"/>
                </a:highlight>
                <a:latin typeface="Maiandra GD" panose="020E0502030308020204" pitchFamily="34" charset="0"/>
              </a:rPr>
              <a:t>contra tales cosas no hay ley.</a:t>
            </a:r>
          </a:p>
          <a:p>
            <a:r>
              <a:rPr lang="es-NI" sz="2800" b="1" dirty="0">
                <a:solidFill>
                  <a:schemeClr val="bg1"/>
                </a:solidFill>
                <a:latin typeface="Maiandra GD" panose="020E0502030308020204" pitchFamily="34" charset="0"/>
              </a:rPr>
              <a:t>Sea un pámpano que de muchos frutos para que pueda glorificar a Dios, aquí en la tierra.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IO MORENO\Desktop\Caracteristicas Del Cristiano\9_branch-in-vine.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28089F8-FDB8-DC91-12C7-5132A27F1F9E}"/>
              </a:ext>
            </a:extLst>
          </p:cNvPr>
          <p:cNvPicPr>
            <a:picLocks noChangeAspect="1"/>
          </p:cNvPicPr>
          <p:nvPr/>
        </p:nvPicPr>
        <p:blipFill>
          <a:blip r:embed="rId2"/>
          <a:stretch>
            <a:fillRect/>
          </a:stretch>
        </p:blipFill>
        <p:spPr>
          <a:xfrm>
            <a:off x="0" y="0"/>
            <a:ext cx="9144000" cy="6857999"/>
          </a:xfrm>
          <a:prstGeom prst="rect">
            <a:avLst/>
          </a:prstGeom>
        </p:spPr>
      </p:pic>
      <p:sp>
        <p:nvSpPr>
          <p:cNvPr id="3" name="2 Marcador de contenido"/>
          <p:cNvSpPr>
            <a:spLocks noGrp="1"/>
          </p:cNvSpPr>
          <p:nvPr>
            <p:ph idx="1"/>
          </p:nvPr>
        </p:nvSpPr>
        <p:spPr>
          <a:xfrm>
            <a:off x="0" y="1600200"/>
            <a:ext cx="9144000" cy="5257800"/>
          </a:xfrm>
        </p:spPr>
        <p:txBody>
          <a:bodyPr>
            <a:normAutofit fontScale="92500"/>
          </a:bodyPr>
          <a:lstStyle/>
          <a:p>
            <a:r>
              <a:rPr lang="es-NI" sz="2800" b="1" dirty="0">
                <a:solidFill>
                  <a:schemeClr val="bg1"/>
                </a:solidFill>
                <a:latin typeface="Maiandra GD" panose="020E0502030308020204" pitchFamily="34" charset="0"/>
              </a:rPr>
              <a:t>Amados, yo os ruego </a:t>
            </a:r>
            <a:r>
              <a:rPr lang="es-NI" sz="2800"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como a extranjeros y peregrinos,</a:t>
            </a:r>
            <a:r>
              <a:rPr lang="es-NI" sz="2800" b="1" dirty="0">
                <a:solidFill>
                  <a:schemeClr val="bg1"/>
                </a:solidFill>
                <a:latin typeface="Maiandra GD" panose="020E0502030308020204" pitchFamily="34" charset="0"/>
              </a:rPr>
              <a:t> que os abstengáis de los deseos carnales que batallan contra el alma,</a:t>
            </a:r>
          </a:p>
          <a:p>
            <a:r>
              <a:rPr lang="es-NI" sz="2800" b="1" dirty="0">
                <a:solidFill>
                  <a:schemeClr val="bg1"/>
                </a:solidFill>
                <a:latin typeface="Maiandra GD" panose="020E0502030308020204" pitchFamily="34" charset="0"/>
              </a:rPr>
              <a:t>Él cristiano es un extranjero y peregrino aquí en la tierra y por eso debemos de apartarnos de las pasiones de la carne.</a:t>
            </a:r>
          </a:p>
          <a:p>
            <a:r>
              <a:rPr lang="es-NI" sz="2800" b="1" dirty="0">
                <a:solidFill>
                  <a:schemeClr val="bg1"/>
                </a:solidFill>
                <a:latin typeface="Maiandra GD" panose="020E0502030308020204" pitchFamily="34" charset="0"/>
              </a:rPr>
              <a:t>Porque los deseos de la carne pasan. </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Juan.2:16.</a:t>
            </a:r>
          </a:p>
          <a:p>
            <a:r>
              <a:rPr lang="es-NI" sz="2800"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Porque todo lo que hay en el mundo, los deseos de la carne, los deseos de los ojos, y la vanagloria de la vida,</a:t>
            </a:r>
            <a:r>
              <a:rPr lang="es-NI" sz="2800" b="1" dirty="0">
                <a:solidFill>
                  <a:schemeClr val="bg1"/>
                </a:solidFill>
                <a:latin typeface="Maiandra GD" panose="020E0502030308020204" pitchFamily="34" charset="0"/>
              </a:rPr>
              <a:t> no proviene del Padre, sino del mundo.</a:t>
            </a:r>
          </a:p>
          <a:p>
            <a:r>
              <a:rPr lang="es-NI" sz="2800" b="1" dirty="0">
                <a:solidFill>
                  <a:schemeClr val="bg1"/>
                </a:solidFill>
                <a:latin typeface="Maiandra GD" panose="020E0502030308020204" pitchFamily="34" charset="0"/>
              </a:rPr>
              <a:t>Debemos de dejar todos los deseos de la carne porque nos apartan de Dios.</a:t>
            </a:r>
          </a:p>
        </p:txBody>
      </p:sp>
      <p:pic>
        <p:nvPicPr>
          <p:cNvPr id="6" name="Imagen 5">
            <a:extLst>
              <a:ext uri="{FF2B5EF4-FFF2-40B4-BE49-F238E27FC236}">
                <a16:creationId xmlns:a16="http://schemas.microsoft.com/office/drawing/2014/main" id="{71A774CD-2207-FDB6-E81C-C0F2996BB95C}"/>
              </a:ext>
            </a:extLst>
          </p:cNvPr>
          <p:cNvPicPr>
            <a:picLocks noChangeAspect="1"/>
          </p:cNvPicPr>
          <p:nvPr/>
        </p:nvPicPr>
        <p:blipFill>
          <a:blip r:embed="rId3"/>
          <a:stretch>
            <a:fillRect/>
          </a:stretch>
        </p:blipFill>
        <p:spPr>
          <a:xfrm>
            <a:off x="5700" y="0"/>
            <a:ext cx="9132600" cy="1484784"/>
          </a:xfrm>
          <a:prstGeom prst="rect">
            <a:avLst/>
          </a:prstGeom>
        </p:spPr>
      </p:pic>
      <p:sp>
        <p:nvSpPr>
          <p:cNvPr id="2" name="1 Título"/>
          <p:cNvSpPr>
            <a:spLocks noGrp="1"/>
          </p:cNvSpPr>
          <p:nvPr>
            <p:ph type="title"/>
          </p:nvPr>
        </p:nvSpPr>
        <p:spPr>
          <a:xfrm>
            <a:off x="179512" y="116632"/>
            <a:ext cx="8784976" cy="1152128"/>
          </a:xfrm>
        </p:spPr>
        <p:txBody>
          <a:bodyPr>
            <a:normAutofit fontScale="90000"/>
          </a:bodyPr>
          <a:lstStyle/>
          <a:p>
            <a:br>
              <a:rPr lang="es-NI" dirty="0"/>
            </a:br>
            <a:r>
              <a:rPr lang="es-NI" sz="4000" b="1" u="sng" dirty="0">
                <a:ln w="6600">
                  <a:solidFill>
                    <a:schemeClr val="accent2"/>
                  </a:solidFill>
                  <a:prstDash val="solid"/>
                </a:ln>
                <a:effectLst>
                  <a:outerShdw dist="38100" dir="2700000" algn="tl" rotWithShape="0">
                    <a:schemeClr val="accent2"/>
                  </a:outerShdw>
                </a:effectLst>
                <a:latin typeface="Maiandra GD" panose="020E0502030308020204" pitchFamily="34" charset="0"/>
              </a:rPr>
              <a:t>Como peregrinos, debemos abstenernos de las pasiones de la carne. I Pedro.2:11.</a:t>
            </a:r>
            <a:br>
              <a:rPr lang="es-NI" b="1" dirty="0">
                <a:solidFill>
                  <a:srgbClr val="0070C0"/>
                </a:solidFill>
              </a:rPr>
            </a:br>
            <a:endParaRPr lang="es-NI" b="1" dirty="0">
              <a:solidFill>
                <a:srgbClr val="0070C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IO MORENO\Desktop\Caracteristicas Del Cristiano\peregrinos-300x225.gif"/>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A3BC018-8956-2915-52B5-DD58F632B570}"/>
              </a:ext>
            </a:extLst>
          </p:cNvPr>
          <p:cNvPicPr>
            <a:picLocks noChangeAspect="1"/>
          </p:cNvPicPr>
          <p:nvPr/>
        </p:nvPicPr>
        <p:blipFill>
          <a:blip r:embed="rId3"/>
          <a:stretch>
            <a:fillRect/>
          </a:stretch>
        </p:blipFill>
        <p:spPr>
          <a:xfrm>
            <a:off x="0" y="0"/>
            <a:ext cx="9144000" cy="6857999"/>
          </a:xfrm>
          <a:prstGeom prst="rect">
            <a:avLst/>
          </a:prstGeom>
        </p:spPr>
      </p:pic>
      <p:pic>
        <p:nvPicPr>
          <p:cNvPr id="7" name="Imagen 6">
            <a:extLst>
              <a:ext uri="{FF2B5EF4-FFF2-40B4-BE49-F238E27FC236}">
                <a16:creationId xmlns:a16="http://schemas.microsoft.com/office/drawing/2014/main" id="{60AA75F6-D253-0688-A7CE-4B775CF3A28F}"/>
              </a:ext>
            </a:extLst>
          </p:cNvPr>
          <p:cNvPicPr>
            <a:picLocks noChangeAspect="1"/>
          </p:cNvPicPr>
          <p:nvPr/>
        </p:nvPicPr>
        <p:blipFill>
          <a:blip r:embed="rId4"/>
          <a:stretch>
            <a:fillRect/>
          </a:stretch>
        </p:blipFill>
        <p:spPr>
          <a:xfrm>
            <a:off x="0" y="0"/>
            <a:ext cx="9132600" cy="1194920"/>
          </a:xfrm>
          <a:prstGeom prst="rect">
            <a:avLst/>
          </a:prstGeom>
        </p:spPr>
      </p:pic>
      <p:sp>
        <p:nvSpPr>
          <p:cNvPr id="2" name="1 Título"/>
          <p:cNvSpPr>
            <a:spLocks noGrp="1"/>
          </p:cNvSpPr>
          <p:nvPr>
            <p:ph type="title"/>
          </p:nvPr>
        </p:nvSpPr>
        <p:spPr>
          <a:xfrm>
            <a:off x="323528" y="116632"/>
            <a:ext cx="8424936" cy="936104"/>
          </a:xfrm>
        </p:spPr>
        <p:txBody>
          <a:bodyPr>
            <a:noAutofit/>
          </a:bodyPr>
          <a:lstStyle/>
          <a:p>
            <a:r>
              <a:rPr lang="es-NI" sz="8000" b="1" u="sng" dirty="0">
                <a:ln w="6600">
                  <a:solidFill>
                    <a:schemeClr val="accent2"/>
                  </a:solidFill>
                  <a:prstDash val="solid"/>
                </a:ln>
                <a:effectLst>
                  <a:outerShdw dist="38100" dir="2700000" algn="tl" rotWithShape="0">
                    <a:schemeClr val="accent2"/>
                  </a:outerShdw>
                </a:effectLst>
                <a:latin typeface="Maiandra GD" panose="020E0502030308020204" pitchFamily="34" charset="0"/>
              </a:rPr>
              <a:t>CONCLUSIÓN:</a:t>
            </a:r>
          </a:p>
        </p:txBody>
      </p:sp>
      <p:sp>
        <p:nvSpPr>
          <p:cNvPr id="3" name="2 Marcador de contenido"/>
          <p:cNvSpPr>
            <a:spLocks noGrp="1"/>
          </p:cNvSpPr>
          <p:nvPr>
            <p:ph idx="1"/>
          </p:nvPr>
        </p:nvSpPr>
        <p:spPr>
          <a:xfrm>
            <a:off x="3347864" y="1194920"/>
            <a:ext cx="5796136" cy="5663080"/>
          </a:xfrm>
        </p:spPr>
        <p:txBody>
          <a:bodyPr>
            <a:normAutofit fontScale="92500" lnSpcReduction="20000"/>
          </a:bodyPr>
          <a:lstStyle/>
          <a:p>
            <a:r>
              <a:rPr lang="es-NI" b="1" dirty="0">
                <a:solidFill>
                  <a:schemeClr val="bg1"/>
                </a:solidFill>
                <a:latin typeface="Maiandra GD" panose="020E0502030308020204" pitchFamily="34" charset="0"/>
              </a:rPr>
              <a:t>Como cristianos- seguidores- alumnos de Cristo tenemos características que nos identifican con Cristo y nos hacen diferentes del mundo.</a:t>
            </a:r>
          </a:p>
          <a:p>
            <a:r>
              <a:rPr lang="es-NI" b="1" dirty="0">
                <a:solidFill>
                  <a:schemeClr val="bg1"/>
                </a:solidFill>
                <a:latin typeface="Maiandra GD" panose="020E0502030308020204" pitchFamily="34" charset="0"/>
              </a:rPr>
              <a:t>Debemos de ser:</a:t>
            </a:r>
          </a:p>
          <a:p>
            <a:r>
              <a:rPr lang="es-NI" b="1" dirty="0">
                <a:solidFill>
                  <a:schemeClr val="bg1"/>
                </a:solidFill>
                <a:latin typeface="Maiandra GD" panose="020E0502030308020204" pitchFamily="34" charset="0"/>
              </a:rPr>
              <a:t>Santos- Apartados Del Mundo.</a:t>
            </a:r>
          </a:p>
          <a:p>
            <a:r>
              <a:rPr lang="es-NI" b="1" dirty="0">
                <a:solidFill>
                  <a:schemeClr val="bg1"/>
                </a:solidFill>
                <a:latin typeface="Maiandra GD" panose="020E0502030308020204" pitchFamily="34" charset="0"/>
              </a:rPr>
              <a:t>La Sal Del Mundo.</a:t>
            </a:r>
          </a:p>
          <a:p>
            <a:r>
              <a:rPr lang="es-NI" b="1" dirty="0">
                <a:solidFill>
                  <a:schemeClr val="bg1"/>
                </a:solidFill>
                <a:latin typeface="Maiandra GD" panose="020E0502030308020204" pitchFamily="34" charset="0"/>
              </a:rPr>
              <a:t>La Luz Del Mundo.</a:t>
            </a:r>
          </a:p>
          <a:p>
            <a:r>
              <a:rPr lang="es-NI" b="1" dirty="0">
                <a:solidFill>
                  <a:schemeClr val="bg1"/>
                </a:solidFill>
                <a:latin typeface="Maiandra GD" panose="020E0502030308020204" pitchFamily="34" charset="0"/>
              </a:rPr>
              <a:t>Debemos Ser Obedientes.</a:t>
            </a:r>
          </a:p>
          <a:p>
            <a:r>
              <a:rPr lang="es-NI" b="1" dirty="0">
                <a:solidFill>
                  <a:schemeClr val="bg1"/>
                </a:solidFill>
                <a:latin typeface="Maiandra GD" panose="020E0502030308020204" pitchFamily="34" charset="0"/>
              </a:rPr>
              <a:t>Pámpanos Que Demos Muchos Frutos.</a:t>
            </a:r>
          </a:p>
          <a:p>
            <a:r>
              <a:rPr lang="es-NI" b="1" dirty="0">
                <a:solidFill>
                  <a:schemeClr val="bg1"/>
                </a:solidFill>
                <a:latin typeface="Maiandra GD" panose="020E0502030308020204" pitchFamily="34" charset="0"/>
              </a:rPr>
              <a:t>Extranjeros Y Peregrinos.</a:t>
            </a:r>
          </a:p>
          <a:p>
            <a:endParaRPr lang="es-NI" dirty="0">
              <a:solidFill>
                <a:srgbClr val="0070C0"/>
              </a:solidFill>
            </a:endParaRPr>
          </a:p>
          <a:p>
            <a:endParaRPr lang="es-NI" dirty="0"/>
          </a:p>
          <a:p>
            <a:endParaRPr lang="es-NI" dirty="0"/>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1" y="1169368"/>
            <a:ext cx="3340843" cy="568863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arn(inVertical)">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barn(inVertical)">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barn(inVertical)">
                                      <p:cBhvr>
                                        <p:cTn id="55" dur="5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a:extLst>
              <a:ext uri="{FF2B5EF4-FFF2-40B4-BE49-F238E27FC236}">
                <a16:creationId xmlns:a16="http://schemas.microsoft.com/office/drawing/2014/main" id="{79C5EFC5-4953-9DE2-2CBB-C2A6BEAD0D45}"/>
              </a:ext>
            </a:extLst>
          </p:cNvPr>
          <p:cNvSpPr txBox="1"/>
          <p:nvPr/>
        </p:nvSpPr>
        <p:spPr>
          <a:xfrm>
            <a:off x="75877" y="1670603"/>
            <a:ext cx="2371862" cy="507831"/>
          </a:xfrm>
          <a:prstGeom prst="rect">
            <a:avLst/>
          </a:prstGeom>
          <a:noFill/>
        </p:spPr>
        <p:txBody>
          <a:bodyPr>
            <a:spAutoFit/>
          </a:bodyPr>
          <a:lstStyle/>
          <a:p>
            <a:pPr algn="ctr" defTabSz="514298">
              <a:defRPr/>
            </a:pPr>
            <a:r>
              <a:rPr lang="es-CL" sz="1350" b="1" dirty="0">
                <a:ln w="0"/>
                <a:solidFill>
                  <a:srgbClr val="C00000"/>
                </a:solidFill>
                <a:effectLst>
                  <a:reflection blurRad="6350" stA="91000" endPos="7000" dir="5400000" sy="-90000" algn="bl" rotWithShape="0"/>
                </a:effectLst>
                <a:latin typeface="Cambria" charset="0"/>
                <a:ea typeface="Cambria" charset="0"/>
                <a:cs typeface="Cambria" charset="0"/>
              </a:rPr>
              <a:t>¿</a:t>
            </a:r>
            <a:r>
              <a:rPr lang="es-CL" sz="1350"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Que debo hacer </a:t>
            </a:r>
          </a:p>
          <a:p>
            <a:pPr algn="ctr" defTabSz="514298">
              <a:defRPr/>
            </a:pPr>
            <a:r>
              <a:rPr lang="es-CL" sz="1350"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para ser  salvo…</a:t>
            </a:r>
            <a:r>
              <a:rPr lang="es-CL" sz="1350" b="1" dirty="0">
                <a:ln w="0"/>
                <a:solidFill>
                  <a:srgbClr val="C00000"/>
                </a:solidFill>
                <a:effectLst>
                  <a:reflection blurRad="6350" stA="91000" endPos="7000" dir="5400000" sy="-90000" algn="bl" rotWithShape="0"/>
                </a:effectLst>
                <a:latin typeface="Cambria" charset="0"/>
                <a:ea typeface="Cambria" charset="0"/>
                <a:cs typeface="Cambria" charset="0"/>
              </a:rPr>
              <a:t>?</a:t>
            </a:r>
          </a:p>
        </p:txBody>
      </p:sp>
      <p:pic>
        <p:nvPicPr>
          <p:cNvPr id="4" name="Picture 2" descr="C:\Users\Emilio\Downloads\images (7).jpg">
            <a:extLst>
              <a:ext uri="{FF2B5EF4-FFF2-40B4-BE49-F238E27FC236}">
                <a16:creationId xmlns:a16="http://schemas.microsoft.com/office/drawing/2014/main" id="{0446778D-E693-90B8-0D0F-2070D29E1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9" y="3938380"/>
            <a:ext cx="1895918" cy="29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a:extLst>
              <a:ext uri="{FF2B5EF4-FFF2-40B4-BE49-F238E27FC236}">
                <a16:creationId xmlns:a16="http://schemas.microsoft.com/office/drawing/2014/main" id="{4576378A-A95F-E39C-A19F-1D437D74B7A3}"/>
              </a:ext>
            </a:extLst>
          </p:cNvPr>
          <p:cNvSpPr/>
          <p:nvPr/>
        </p:nvSpPr>
        <p:spPr>
          <a:xfrm>
            <a:off x="3717132" y="1606155"/>
            <a:ext cx="1654969" cy="7965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14298">
              <a:defRPr/>
            </a:pPr>
            <a:r>
              <a:rPr lang="es-ES" sz="3300" b="1" dirty="0">
                <a:solidFill>
                  <a:sysClr val="windowText" lastClr="000000"/>
                </a:solidFill>
                <a:latin typeface="Cambria" charset="0"/>
                <a:ea typeface="Cambria" charset="0"/>
                <a:cs typeface="Cambria" charset="0"/>
              </a:rPr>
              <a:t>DIOS</a:t>
            </a:r>
          </a:p>
        </p:txBody>
      </p:sp>
      <p:sp>
        <p:nvSpPr>
          <p:cNvPr id="6" name="CuadroTexto 5">
            <a:extLst>
              <a:ext uri="{FF2B5EF4-FFF2-40B4-BE49-F238E27FC236}">
                <a16:creationId xmlns:a16="http://schemas.microsoft.com/office/drawing/2014/main" id="{11CA3919-7DE0-B10A-51EB-97EA0C15903F}"/>
              </a:ext>
            </a:extLst>
          </p:cNvPr>
          <p:cNvSpPr txBox="1">
            <a:spLocks noChangeArrowheads="1"/>
          </p:cNvSpPr>
          <p:nvPr/>
        </p:nvSpPr>
        <p:spPr bwMode="auto">
          <a:xfrm>
            <a:off x="5884661" y="5313299"/>
            <a:ext cx="31457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defTabSz="514298">
              <a:defRPr/>
            </a:pPr>
            <a:r>
              <a:rPr lang="es-ES" altLang="es-ES" sz="1500" b="1" dirty="0">
                <a:solidFill>
                  <a:schemeClr val="tx1">
                    <a:lumMod val="95000"/>
                    <a:lumOff val="5000"/>
                  </a:schemeClr>
                </a:solidFill>
                <a:latin typeface="Al Nile" charset="-78"/>
                <a:ea typeface="Al Nile" charset="-78"/>
                <a:cs typeface="Al Nile" charset="-78"/>
              </a:rPr>
              <a:t>Cristo es Él Salvador de los que le obedecen </a:t>
            </a:r>
          </a:p>
          <a:p>
            <a:pPr algn="ctr" defTabSz="514298">
              <a:defRPr/>
            </a:pPr>
            <a:r>
              <a:rPr lang="es-ES" altLang="es-ES" sz="1500" b="1" dirty="0">
                <a:solidFill>
                  <a:schemeClr val="bg1"/>
                </a:solidFill>
                <a:latin typeface="Al Nile" charset="-78"/>
                <a:ea typeface="Al Nile" charset="-78"/>
                <a:cs typeface="Al Nile" charset="-78"/>
              </a:rPr>
              <a:t>“…</a:t>
            </a:r>
            <a:r>
              <a:rPr lang="es-ES" altLang="es-ES" sz="1500" i="1"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y habiendo sido perfeccionado, vino a ser autor de eterna salvación para todos los que le obedecen</a:t>
            </a:r>
            <a:r>
              <a:rPr lang="es-ES" altLang="es-ES" sz="150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r>
              <a:rPr lang="es-ES" altLang="es-ES" sz="1500" dirty="0">
                <a:ln w="0"/>
                <a:solidFill>
                  <a:schemeClr val="tx1">
                    <a:lumMod val="95000"/>
                    <a:lumOff val="5000"/>
                  </a:schemeClr>
                </a:solidFill>
                <a:effectLst>
                  <a:outerShdw blurRad="38100" dist="25400" dir="5400000" algn="ctr" rotWithShape="0">
                    <a:srgbClr val="6E747A">
                      <a:alpha val="43000"/>
                    </a:srgbClr>
                  </a:outerShdw>
                </a:effectLst>
                <a:latin typeface="Al Nile" charset="-78"/>
                <a:ea typeface="Al Nile" charset="-78"/>
                <a:cs typeface="Al Nile" charset="-78"/>
              </a:rPr>
              <a:t>Hebreos.5:9</a:t>
            </a:r>
            <a:r>
              <a:rPr lang="es-ES" altLang="es-ES" sz="150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p>
        </p:txBody>
      </p:sp>
      <p:sp>
        <p:nvSpPr>
          <p:cNvPr id="8" name="CuadroTexto 7">
            <a:extLst>
              <a:ext uri="{FF2B5EF4-FFF2-40B4-BE49-F238E27FC236}">
                <a16:creationId xmlns:a16="http://schemas.microsoft.com/office/drawing/2014/main" id="{B89631D9-40F9-F1CB-3D09-37BCA2C57CA2}"/>
              </a:ext>
            </a:extLst>
          </p:cNvPr>
          <p:cNvSpPr txBox="1">
            <a:spLocks noChangeArrowheads="1"/>
          </p:cNvSpPr>
          <p:nvPr/>
        </p:nvSpPr>
        <p:spPr bwMode="auto">
          <a:xfrm>
            <a:off x="7457553" y="2952715"/>
            <a:ext cx="365522" cy="230832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defTabSz="684213">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defTabSz="684213">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 sz="2400" dirty="0">
                <a:solidFill>
                  <a:srgbClr val="C00000"/>
                </a:solidFill>
                <a:latin typeface="Britannic Bold" panose="020B0903060703020204" pitchFamily="34" charset="0"/>
              </a:rPr>
              <a:t>P</a:t>
            </a:r>
          </a:p>
          <a:p>
            <a:pPr>
              <a:spcBef>
                <a:spcPct val="0"/>
              </a:spcBef>
              <a:buFontTx/>
              <a:buNone/>
            </a:pPr>
            <a:r>
              <a:rPr lang="es-ES" altLang="es-ES" sz="2400" dirty="0">
                <a:solidFill>
                  <a:srgbClr val="C00000"/>
                </a:solidFill>
                <a:latin typeface="Britannic Bold" panose="020B0903060703020204" pitchFamily="34" charset="0"/>
              </a:rPr>
              <a:t>E</a:t>
            </a:r>
          </a:p>
          <a:p>
            <a:pPr>
              <a:spcBef>
                <a:spcPct val="0"/>
              </a:spcBef>
              <a:buFontTx/>
              <a:buNone/>
            </a:pPr>
            <a:r>
              <a:rPr lang="es-ES" altLang="es-ES" sz="2400" dirty="0">
                <a:solidFill>
                  <a:srgbClr val="C00000"/>
                </a:solidFill>
                <a:latin typeface="Britannic Bold" panose="020B0903060703020204" pitchFamily="34" charset="0"/>
              </a:rPr>
              <a:t>C</a:t>
            </a:r>
          </a:p>
          <a:p>
            <a:pPr>
              <a:spcBef>
                <a:spcPct val="0"/>
              </a:spcBef>
              <a:buFontTx/>
              <a:buNone/>
            </a:pPr>
            <a:r>
              <a:rPr lang="es-ES" altLang="es-ES" sz="2400" dirty="0">
                <a:solidFill>
                  <a:srgbClr val="C00000"/>
                </a:solidFill>
                <a:latin typeface="Britannic Bold" panose="020B0903060703020204" pitchFamily="34" charset="0"/>
              </a:rPr>
              <a:t>A</a:t>
            </a:r>
          </a:p>
          <a:p>
            <a:pPr>
              <a:spcBef>
                <a:spcPct val="0"/>
              </a:spcBef>
              <a:buFontTx/>
              <a:buNone/>
            </a:pPr>
            <a:r>
              <a:rPr lang="es-ES" altLang="es-ES" sz="2400" dirty="0">
                <a:solidFill>
                  <a:srgbClr val="C00000"/>
                </a:solidFill>
                <a:latin typeface="Britannic Bold" panose="020B0903060703020204" pitchFamily="34" charset="0"/>
              </a:rPr>
              <a:t>D</a:t>
            </a:r>
          </a:p>
          <a:p>
            <a:pPr>
              <a:spcBef>
                <a:spcPct val="0"/>
              </a:spcBef>
              <a:buFontTx/>
              <a:buNone/>
            </a:pPr>
            <a:r>
              <a:rPr lang="es-ES" altLang="es-ES" sz="2400" dirty="0">
                <a:solidFill>
                  <a:srgbClr val="C00000"/>
                </a:solidFill>
                <a:latin typeface="Britannic Bold" panose="020B0903060703020204" pitchFamily="34" charset="0"/>
              </a:rPr>
              <a:t>O</a:t>
            </a:r>
            <a:endParaRPr lang="es-ES" altLang="es-ES" sz="1500" dirty="0">
              <a:solidFill>
                <a:srgbClr val="C00000"/>
              </a:solidFill>
              <a:latin typeface="Britannic Bold" panose="020B0903060703020204" pitchFamily="34" charset="0"/>
            </a:endParaRPr>
          </a:p>
        </p:txBody>
      </p:sp>
      <p:pic>
        <p:nvPicPr>
          <p:cNvPr id="9" name="Imagen 8">
            <a:extLst>
              <a:ext uri="{FF2B5EF4-FFF2-40B4-BE49-F238E27FC236}">
                <a16:creationId xmlns:a16="http://schemas.microsoft.com/office/drawing/2014/main" id="{AF349F5E-AC64-0989-2CDB-2C0A5F31EE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0168" y="2922984"/>
            <a:ext cx="982790" cy="223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530D1886-63E9-4AE6-B79D-CF6E9D981291}"/>
              </a:ext>
            </a:extLst>
          </p:cNvPr>
          <p:cNvSpPr txBox="1"/>
          <p:nvPr/>
        </p:nvSpPr>
        <p:spPr>
          <a:xfrm>
            <a:off x="1857379" y="6245656"/>
            <a:ext cx="1783555" cy="323165"/>
          </a:xfrm>
          <a:prstGeom prst="rect">
            <a:avLst/>
          </a:prstGeom>
          <a:solidFill>
            <a:srgbClr val="94C600"/>
          </a:solidFill>
          <a:ln>
            <a:solidFill>
              <a:srgbClr val="92D050"/>
            </a:solidFill>
          </a:ln>
        </p:spPr>
        <p:txBody>
          <a:bodyPr wrap="square">
            <a:spAutoFit/>
          </a:bodyPr>
          <a:lstStyle/>
          <a:p>
            <a:pPr algn="ctr" defTabSz="514298">
              <a:defRPr/>
            </a:pPr>
            <a:r>
              <a:rPr lang="es-ES" sz="1500" b="1" dirty="0">
                <a:solidFill>
                  <a:prstClr val="black"/>
                </a:solidFill>
                <a:latin typeface="Century Gothic"/>
                <a:ea typeface="ＭＳ Ｐゴシック" charset="-128"/>
              </a:rPr>
              <a:t>OIR, Rom.10:17.</a:t>
            </a:r>
          </a:p>
        </p:txBody>
      </p:sp>
      <p:sp>
        <p:nvSpPr>
          <p:cNvPr id="11" name="CuadroTexto 10">
            <a:extLst>
              <a:ext uri="{FF2B5EF4-FFF2-40B4-BE49-F238E27FC236}">
                <a16:creationId xmlns:a16="http://schemas.microsoft.com/office/drawing/2014/main" id="{63BD85DE-6E44-B60B-AEE6-E0D435956483}"/>
              </a:ext>
            </a:extLst>
          </p:cNvPr>
          <p:cNvSpPr txBox="1"/>
          <p:nvPr/>
        </p:nvSpPr>
        <p:spPr>
          <a:xfrm>
            <a:off x="2037994" y="5922491"/>
            <a:ext cx="2137013" cy="323165"/>
          </a:xfrm>
          <a:prstGeom prst="rect">
            <a:avLst/>
          </a:prstGeom>
          <a:solidFill>
            <a:srgbClr val="FFC000"/>
          </a:solidFill>
          <a:ln>
            <a:solidFill>
              <a:srgbClr val="92D050"/>
            </a:solidFill>
          </a:ln>
        </p:spPr>
        <p:txBody>
          <a:bodyPr wrap="square">
            <a:spAutoFit/>
          </a:bodyPr>
          <a:lstStyle/>
          <a:p>
            <a:pPr defTabSz="514298">
              <a:defRPr/>
            </a:pPr>
            <a:r>
              <a:rPr lang="es-ES" sz="1500" b="1" dirty="0">
                <a:solidFill>
                  <a:prstClr val="black"/>
                </a:solidFill>
                <a:latin typeface="Century Gothic"/>
                <a:ea typeface="ＭＳ Ｐゴシック" charset="-128"/>
              </a:rPr>
              <a:t>CREER, Mar.16:15-16.</a:t>
            </a:r>
          </a:p>
        </p:txBody>
      </p:sp>
      <p:sp>
        <p:nvSpPr>
          <p:cNvPr id="12" name="CuadroTexto 11">
            <a:extLst>
              <a:ext uri="{FF2B5EF4-FFF2-40B4-BE49-F238E27FC236}">
                <a16:creationId xmlns:a16="http://schemas.microsoft.com/office/drawing/2014/main" id="{95FE9622-05DA-B1B7-773B-9454F4093B95}"/>
              </a:ext>
            </a:extLst>
          </p:cNvPr>
          <p:cNvSpPr txBox="1"/>
          <p:nvPr/>
        </p:nvSpPr>
        <p:spPr>
          <a:xfrm>
            <a:off x="2254525" y="5599326"/>
            <a:ext cx="2641846" cy="323165"/>
          </a:xfrm>
          <a:prstGeom prst="rect">
            <a:avLst/>
          </a:prstGeom>
          <a:solidFill>
            <a:srgbClr val="00B0F0"/>
          </a:solidFill>
          <a:ln>
            <a:solidFill>
              <a:srgbClr val="92D050"/>
            </a:solidFill>
          </a:ln>
        </p:spPr>
        <p:txBody>
          <a:bodyPr wrap="square">
            <a:spAutoFit/>
          </a:bodyPr>
          <a:lstStyle/>
          <a:p>
            <a:pPr defTabSz="514298">
              <a:defRPr/>
            </a:pPr>
            <a:r>
              <a:rPr lang="es-ES" sz="1500" b="1" dirty="0">
                <a:solidFill>
                  <a:prstClr val="black"/>
                </a:solidFill>
                <a:latin typeface="Century Gothic"/>
                <a:ea typeface="ＭＳ Ｐゴシック" charset="-128"/>
              </a:rPr>
              <a:t>ARREPENTIRSE. Hech.17:30.</a:t>
            </a:r>
          </a:p>
        </p:txBody>
      </p:sp>
      <p:sp>
        <p:nvSpPr>
          <p:cNvPr id="13" name="CuadroTexto 12">
            <a:extLst>
              <a:ext uri="{FF2B5EF4-FFF2-40B4-BE49-F238E27FC236}">
                <a16:creationId xmlns:a16="http://schemas.microsoft.com/office/drawing/2014/main" id="{CDD576C0-B80A-3433-ECAC-660BBBBE4E12}"/>
              </a:ext>
            </a:extLst>
          </p:cNvPr>
          <p:cNvSpPr txBox="1"/>
          <p:nvPr/>
        </p:nvSpPr>
        <p:spPr>
          <a:xfrm>
            <a:off x="2606874" y="5284019"/>
            <a:ext cx="2641846" cy="323165"/>
          </a:xfrm>
          <a:prstGeom prst="rect">
            <a:avLst/>
          </a:prstGeom>
          <a:solidFill>
            <a:srgbClr val="C00000"/>
          </a:solidFill>
          <a:ln>
            <a:solidFill>
              <a:srgbClr val="92D050"/>
            </a:solidFill>
          </a:ln>
        </p:spPr>
        <p:txBody>
          <a:bodyPr wrap="square">
            <a:spAutoFit/>
          </a:bodyPr>
          <a:lstStyle/>
          <a:p>
            <a:pPr defTabSz="514298">
              <a:defRPr/>
            </a:pPr>
            <a:r>
              <a:rPr lang="es-ES" sz="1500" b="1" dirty="0">
                <a:solidFill>
                  <a:schemeClr val="bg1"/>
                </a:solidFill>
                <a:latin typeface="Century Gothic"/>
                <a:ea typeface="ＭＳ Ｐゴシック" charset="-128"/>
              </a:rPr>
              <a:t>CONFESAR. Rom.10:9-10.</a:t>
            </a:r>
          </a:p>
        </p:txBody>
      </p:sp>
      <p:sp>
        <p:nvSpPr>
          <p:cNvPr id="14" name="CuadroTexto 13">
            <a:extLst>
              <a:ext uri="{FF2B5EF4-FFF2-40B4-BE49-F238E27FC236}">
                <a16:creationId xmlns:a16="http://schemas.microsoft.com/office/drawing/2014/main" id="{4EC04EB7-F467-71A3-C7D4-E4A0212AACA8}"/>
              </a:ext>
            </a:extLst>
          </p:cNvPr>
          <p:cNvSpPr txBox="1">
            <a:spLocks noChangeArrowheads="1"/>
          </p:cNvSpPr>
          <p:nvPr/>
        </p:nvSpPr>
        <p:spPr bwMode="auto">
          <a:xfrm>
            <a:off x="2936757" y="4960854"/>
            <a:ext cx="2476500" cy="323165"/>
          </a:xfrm>
          <a:prstGeom prst="rect">
            <a:avLst/>
          </a:prstGeom>
          <a:solidFill>
            <a:srgbClr val="7030A0"/>
          </a:solidFill>
          <a:ln w="9525">
            <a:solidFill>
              <a:srgbClr val="92D050"/>
            </a:solidFill>
            <a:miter lim="800000"/>
            <a:headEnd/>
            <a:tailEnd/>
          </a:ln>
        </p:spPr>
        <p:txBody>
          <a:bodyPr wrap="square">
            <a:spAutoFit/>
          </a:bodyPr>
          <a:lstStyle>
            <a:lvl1pPr defTabSz="684213">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defTabSz="684213">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defTabSz="684213">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_tradnl" sz="1500" b="1" dirty="0">
                <a:solidFill>
                  <a:schemeClr val="bg1"/>
                </a:solidFill>
                <a:latin typeface="Century Gothic" panose="020B0502020202020204" pitchFamily="34" charset="0"/>
              </a:rPr>
              <a:t>BAUTIZARSE. Hech.2:38.</a:t>
            </a:r>
          </a:p>
        </p:txBody>
      </p:sp>
      <p:sp>
        <p:nvSpPr>
          <p:cNvPr id="15" name="CuadroTexto 14">
            <a:extLst>
              <a:ext uri="{FF2B5EF4-FFF2-40B4-BE49-F238E27FC236}">
                <a16:creationId xmlns:a16="http://schemas.microsoft.com/office/drawing/2014/main" id="{A907AE1B-3B3F-8BAD-2F38-1A11E8E6FC97}"/>
              </a:ext>
            </a:extLst>
          </p:cNvPr>
          <p:cNvSpPr txBox="1"/>
          <p:nvPr/>
        </p:nvSpPr>
        <p:spPr>
          <a:xfrm>
            <a:off x="0" y="2839865"/>
            <a:ext cx="2936757" cy="715581"/>
          </a:xfrm>
          <a:prstGeom prst="rect">
            <a:avLst/>
          </a:prstGeom>
          <a:noFill/>
        </p:spPr>
        <p:txBody>
          <a:bodyPr wrap="square">
            <a:spAutoFit/>
          </a:bodyPr>
          <a:lstStyle/>
          <a:p>
            <a:pPr algn="ctr">
              <a:defRPr/>
            </a:pPr>
            <a:r>
              <a:rPr lang="es-ES" sz="1350" dirty="0">
                <a:ln w="0"/>
                <a:solidFill>
                  <a:srgbClr val="002060"/>
                </a:solidFill>
                <a:effectLst>
                  <a:outerShdw blurRad="38100" dist="25400" dir="5400000" algn="ctr" rotWithShape="0">
                    <a:srgbClr val="6E747A">
                      <a:alpha val="43000"/>
                    </a:srgbClr>
                  </a:outerShdw>
                </a:effectLst>
                <a:latin typeface="Al Nile" charset="-78"/>
                <a:ea typeface="Al Nile" charset="-78"/>
                <a:cs typeface="Al Nile" charset="-78"/>
              </a:rPr>
              <a:t>“por cuanto todos pecaron, y están destituidos de la gloria de Dios”    </a:t>
            </a:r>
            <a:r>
              <a:rPr lang="es-ES" sz="135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Romanos. 3:23.  </a:t>
            </a:r>
          </a:p>
        </p:txBody>
      </p:sp>
      <p:sp>
        <p:nvSpPr>
          <p:cNvPr id="16" name="Rectángulo redondeado 15">
            <a:extLst>
              <a:ext uri="{FF2B5EF4-FFF2-40B4-BE49-F238E27FC236}">
                <a16:creationId xmlns:a16="http://schemas.microsoft.com/office/drawing/2014/main" id="{9FDEEEF5-F656-7945-CC4A-34403DF03C5D}"/>
              </a:ext>
            </a:extLst>
          </p:cNvPr>
          <p:cNvSpPr>
            <a:spLocks noChangeArrowheads="1"/>
          </p:cNvSpPr>
          <p:nvPr/>
        </p:nvSpPr>
        <p:spPr bwMode="auto">
          <a:xfrm>
            <a:off x="5801916" y="1676400"/>
            <a:ext cx="2974337" cy="1028700"/>
          </a:xfrm>
          <a:prstGeom prst="roundRect">
            <a:avLst>
              <a:gd name="adj" fmla="val 16667"/>
            </a:avLst>
          </a:prstGeom>
          <a:gradFill rotWithShape="1">
            <a:gsLst>
              <a:gs pos="0">
                <a:srgbClr val="9393FF"/>
              </a:gs>
              <a:gs pos="100000">
                <a:srgbClr val="1818CE"/>
              </a:gs>
            </a:gsLst>
            <a:lin ang="5400000"/>
          </a:gradFill>
          <a:ln w="9525">
            <a:solidFill>
              <a:srgbClr val="2828B8"/>
            </a:solid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endParaRPr lang="es-ES_tradnl" altLang="es-NI" sz="1800">
              <a:solidFill>
                <a:srgbClr val="FFFFFF"/>
              </a:solidFill>
            </a:endParaRPr>
          </a:p>
        </p:txBody>
      </p:sp>
      <p:sp>
        <p:nvSpPr>
          <p:cNvPr id="17" name="Rectángulo 16">
            <a:extLst>
              <a:ext uri="{FF2B5EF4-FFF2-40B4-BE49-F238E27FC236}">
                <a16:creationId xmlns:a16="http://schemas.microsoft.com/office/drawing/2014/main" id="{2C7EC741-F295-149C-A33C-A18243F2C835}"/>
              </a:ext>
            </a:extLst>
          </p:cNvPr>
          <p:cNvSpPr/>
          <p:nvPr/>
        </p:nvSpPr>
        <p:spPr>
          <a:xfrm>
            <a:off x="5872163" y="1695450"/>
            <a:ext cx="2904090" cy="1015663"/>
          </a:xfrm>
          <a:prstGeom prst="rect">
            <a:avLst/>
          </a:prstGeom>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s-CL" altLang="es-NI" sz="1500" dirty="0">
                <a:solidFill>
                  <a:srgbClr val="F2F2F2"/>
                </a:solidFill>
                <a:latin typeface="Cambria" panose="02040503050406030204" pitchFamily="18" charset="0"/>
              </a:rPr>
              <a:t>“EL </a:t>
            </a:r>
            <a:r>
              <a:rPr lang="es-CL" altLang="es-NI" sz="1500" dirty="0">
                <a:solidFill>
                  <a:srgbClr val="FFFC00"/>
                </a:solidFill>
                <a:effectLst>
                  <a:outerShdw blurRad="38100" dist="38100" dir="2700000" algn="tl">
                    <a:srgbClr val="C0C0C0"/>
                  </a:outerShdw>
                </a:effectLst>
                <a:latin typeface="Cambria" panose="02040503050406030204" pitchFamily="18" charset="0"/>
              </a:rPr>
              <a:t>SEÑOR AÑADÍA </a:t>
            </a:r>
            <a:r>
              <a:rPr lang="es-CL" altLang="es-NI" sz="1500" dirty="0">
                <a:solidFill>
                  <a:srgbClr val="F2F2F2"/>
                </a:solidFill>
                <a:latin typeface="Cambria" panose="02040503050406030204" pitchFamily="18" charset="0"/>
              </a:rPr>
              <a:t>CADA DÍA A LA IGLESIA LOS QUE HABÍAN DE SER SALVOS”</a:t>
            </a:r>
          </a:p>
          <a:p>
            <a:pPr algn="ctr"/>
            <a:r>
              <a:rPr lang="es-CL" altLang="es-NI" sz="1500" b="1" dirty="0">
                <a:solidFill>
                  <a:srgbClr val="CCCCCC"/>
                </a:solidFill>
                <a:latin typeface="Cambria" panose="02040503050406030204" pitchFamily="18" charset="0"/>
              </a:rPr>
              <a:t>HECHOS.2:47 </a:t>
            </a:r>
          </a:p>
        </p:txBody>
      </p:sp>
      <p:sp>
        <p:nvSpPr>
          <p:cNvPr id="19" name="Rectángulo 18">
            <a:extLst>
              <a:ext uri="{FF2B5EF4-FFF2-40B4-BE49-F238E27FC236}">
                <a16:creationId xmlns:a16="http://schemas.microsoft.com/office/drawing/2014/main" id="{29D8CF95-803F-CEFB-40CA-3661EBF19AF0}"/>
              </a:ext>
            </a:extLst>
          </p:cNvPr>
          <p:cNvSpPr/>
          <p:nvPr/>
        </p:nvSpPr>
        <p:spPr>
          <a:xfrm>
            <a:off x="1438850" y="994849"/>
            <a:ext cx="7756675" cy="627864"/>
          </a:xfrm>
          <a:prstGeom prst="rect">
            <a:avLst/>
          </a:prstGeom>
        </p:spPr>
        <p:txBody>
          <a:bodyPr wrap="none">
            <a:spAutoFit/>
          </a:bodyPr>
          <a:lstStyle/>
          <a:p>
            <a:pPr hangingPunct="1">
              <a:defRPr/>
            </a:pPr>
            <a:r>
              <a:rPr lang="es-CL" sz="3480" b="1">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rPr>
              <a:t>PLAN DE SALVACIÓN SEGÚN DIOS</a:t>
            </a:r>
            <a:endParaRPr lang="es-CL" sz="3480" b="1" dirty="0">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endParaRPr>
          </a:p>
        </p:txBody>
      </p:sp>
      <p:pic>
        <p:nvPicPr>
          <p:cNvPr id="18" name="Imagen 17">
            <a:extLst>
              <a:ext uri="{FF2B5EF4-FFF2-40B4-BE49-F238E27FC236}">
                <a16:creationId xmlns:a16="http://schemas.microsoft.com/office/drawing/2014/main" id="{653CB41E-D63B-5EA5-2F8C-9662A3BE7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25" y="2816293"/>
            <a:ext cx="3935160" cy="2084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80">
                                          <p:stCondLst>
                                            <p:cond delay="0"/>
                                          </p:stCondLst>
                                        </p:cTn>
                                        <p:tgtEl>
                                          <p:spTgt spid="11"/>
                                        </p:tgtEl>
                                      </p:cBhvr>
                                    </p:animEffect>
                                    <p:anim calcmode="lin" valueType="num">
                                      <p:cBhvr>
                                        <p:cTn id="5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2" dur="26">
                                          <p:stCondLst>
                                            <p:cond delay="650"/>
                                          </p:stCondLst>
                                        </p:cTn>
                                        <p:tgtEl>
                                          <p:spTgt spid="11"/>
                                        </p:tgtEl>
                                      </p:cBhvr>
                                      <p:to x="100000" y="60000"/>
                                    </p:animScale>
                                    <p:animScale>
                                      <p:cBhvr>
                                        <p:cTn id="63" dur="166" decel="50000">
                                          <p:stCondLst>
                                            <p:cond delay="676"/>
                                          </p:stCondLst>
                                        </p:cTn>
                                        <p:tgtEl>
                                          <p:spTgt spid="11"/>
                                        </p:tgtEl>
                                      </p:cBhvr>
                                      <p:to x="100000" y="100000"/>
                                    </p:animScale>
                                    <p:animScale>
                                      <p:cBhvr>
                                        <p:cTn id="64" dur="26">
                                          <p:stCondLst>
                                            <p:cond delay="1312"/>
                                          </p:stCondLst>
                                        </p:cTn>
                                        <p:tgtEl>
                                          <p:spTgt spid="11"/>
                                        </p:tgtEl>
                                      </p:cBhvr>
                                      <p:to x="100000" y="80000"/>
                                    </p:animScale>
                                    <p:animScale>
                                      <p:cBhvr>
                                        <p:cTn id="65" dur="166" decel="50000">
                                          <p:stCondLst>
                                            <p:cond delay="1338"/>
                                          </p:stCondLst>
                                        </p:cTn>
                                        <p:tgtEl>
                                          <p:spTgt spid="11"/>
                                        </p:tgtEl>
                                      </p:cBhvr>
                                      <p:to x="100000" y="100000"/>
                                    </p:animScale>
                                    <p:animScale>
                                      <p:cBhvr>
                                        <p:cTn id="66" dur="26">
                                          <p:stCondLst>
                                            <p:cond delay="1642"/>
                                          </p:stCondLst>
                                        </p:cTn>
                                        <p:tgtEl>
                                          <p:spTgt spid="11"/>
                                        </p:tgtEl>
                                      </p:cBhvr>
                                      <p:to x="100000" y="90000"/>
                                    </p:animScale>
                                    <p:animScale>
                                      <p:cBhvr>
                                        <p:cTn id="67" dur="166" decel="50000">
                                          <p:stCondLst>
                                            <p:cond delay="1668"/>
                                          </p:stCondLst>
                                        </p:cTn>
                                        <p:tgtEl>
                                          <p:spTgt spid="11"/>
                                        </p:tgtEl>
                                      </p:cBhvr>
                                      <p:to x="100000" y="100000"/>
                                    </p:animScale>
                                    <p:animScale>
                                      <p:cBhvr>
                                        <p:cTn id="68" dur="26">
                                          <p:stCondLst>
                                            <p:cond delay="1808"/>
                                          </p:stCondLst>
                                        </p:cTn>
                                        <p:tgtEl>
                                          <p:spTgt spid="11"/>
                                        </p:tgtEl>
                                      </p:cBhvr>
                                      <p:to x="100000" y="95000"/>
                                    </p:animScale>
                                    <p:animScale>
                                      <p:cBhvr>
                                        <p:cTn id="69" dur="166" decel="50000">
                                          <p:stCondLst>
                                            <p:cond delay="1834"/>
                                          </p:stCondLst>
                                        </p:cTn>
                                        <p:tgtEl>
                                          <p:spTgt spid="11"/>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80">
                                          <p:stCondLst>
                                            <p:cond delay="0"/>
                                          </p:stCondLst>
                                        </p:cTn>
                                        <p:tgtEl>
                                          <p:spTgt spid="12"/>
                                        </p:tgtEl>
                                      </p:cBhvr>
                                    </p:animEffect>
                                    <p:anim calcmode="lin" valueType="num">
                                      <p:cBhvr>
                                        <p:cTn id="7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0" dur="26">
                                          <p:stCondLst>
                                            <p:cond delay="650"/>
                                          </p:stCondLst>
                                        </p:cTn>
                                        <p:tgtEl>
                                          <p:spTgt spid="12"/>
                                        </p:tgtEl>
                                      </p:cBhvr>
                                      <p:to x="100000" y="60000"/>
                                    </p:animScale>
                                    <p:animScale>
                                      <p:cBhvr>
                                        <p:cTn id="81" dur="166" decel="50000">
                                          <p:stCondLst>
                                            <p:cond delay="676"/>
                                          </p:stCondLst>
                                        </p:cTn>
                                        <p:tgtEl>
                                          <p:spTgt spid="12"/>
                                        </p:tgtEl>
                                      </p:cBhvr>
                                      <p:to x="100000" y="100000"/>
                                    </p:animScale>
                                    <p:animScale>
                                      <p:cBhvr>
                                        <p:cTn id="82" dur="26">
                                          <p:stCondLst>
                                            <p:cond delay="1312"/>
                                          </p:stCondLst>
                                        </p:cTn>
                                        <p:tgtEl>
                                          <p:spTgt spid="12"/>
                                        </p:tgtEl>
                                      </p:cBhvr>
                                      <p:to x="100000" y="80000"/>
                                    </p:animScale>
                                    <p:animScale>
                                      <p:cBhvr>
                                        <p:cTn id="83" dur="166" decel="50000">
                                          <p:stCondLst>
                                            <p:cond delay="1338"/>
                                          </p:stCondLst>
                                        </p:cTn>
                                        <p:tgtEl>
                                          <p:spTgt spid="12"/>
                                        </p:tgtEl>
                                      </p:cBhvr>
                                      <p:to x="100000" y="100000"/>
                                    </p:animScale>
                                    <p:animScale>
                                      <p:cBhvr>
                                        <p:cTn id="84" dur="26">
                                          <p:stCondLst>
                                            <p:cond delay="1642"/>
                                          </p:stCondLst>
                                        </p:cTn>
                                        <p:tgtEl>
                                          <p:spTgt spid="12"/>
                                        </p:tgtEl>
                                      </p:cBhvr>
                                      <p:to x="100000" y="90000"/>
                                    </p:animScale>
                                    <p:animScale>
                                      <p:cBhvr>
                                        <p:cTn id="85" dur="166" decel="50000">
                                          <p:stCondLst>
                                            <p:cond delay="1668"/>
                                          </p:stCondLst>
                                        </p:cTn>
                                        <p:tgtEl>
                                          <p:spTgt spid="12"/>
                                        </p:tgtEl>
                                      </p:cBhvr>
                                      <p:to x="100000" y="100000"/>
                                    </p:animScale>
                                    <p:animScale>
                                      <p:cBhvr>
                                        <p:cTn id="86" dur="26">
                                          <p:stCondLst>
                                            <p:cond delay="1808"/>
                                          </p:stCondLst>
                                        </p:cTn>
                                        <p:tgtEl>
                                          <p:spTgt spid="12"/>
                                        </p:tgtEl>
                                      </p:cBhvr>
                                      <p:to x="100000" y="95000"/>
                                    </p:animScale>
                                    <p:animScale>
                                      <p:cBhvr>
                                        <p:cTn id="87" dur="166" decel="50000">
                                          <p:stCondLst>
                                            <p:cond delay="1834"/>
                                          </p:stCondLst>
                                        </p:cTn>
                                        <p:tgtEl>
                                          <p:spTgt spid="12"/>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down)">
                                      <p:cBhvr>
                                        <p:cTn id="110" dur="580">
                                          <p:stCondLst>
                                            <p:cond delay="0"/>
                                          </p:stCondLst>
                                        </p:cTn>
                                        <p:tgtEl>
                                          <p:spTgt spid="14"/>
                                        </p:tgtEl>
                                      </p:cBhvr>
                                    </p:animEffect>
                                    <p:anim calcmode="lin" valueType="num">
                                      <p:cBhvr>
                                        <p:cTn id="11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6" dur="26">
                                          <p:stCondLst>
                                            <p:cond delay="650"/>
                                          </p:stCondLst>
                                        </p:cTn>
                                        <p:tgtEl>
                                          <p:spTgt spid="14"/>
                                        </p:tgtEl>
                                      </p:cBhvr>
                                      <p:to x="100000" y="60000"/>
                                    </p:animScale>
                                    <p:animScale>
                                      <p:cBhvr>
                                        <p:cTn id="117" dur="166" decel="50000">
                                          <p:stCondLst>
                                            <p:cond delay="676"/>
                                          </p:stCondLst>
                                        </p:cTn>
                                        <p:tgtEl>
                                          <p:spTgt spid="14"/>
                                        </p:tgtEl>
                                      </p:cBhvr>
                                      <p:to x="100000" y="100000"/>
                                    </p:animScale>
                                    <p:animScale>
                                      <p:cBhvr>
                                        <p:cTn id="118" dur="26">
                                          <p:stCondLst>
                                            <p:cond delay="1312"/>
                                          </p:stCondLst>
                                        </p:cTn>
                                        <p:tgtEl>
                                          <p:spTgt spid="14"/>
                                        </p:tgtEl>
                                      </p:cBhvr>
                                      <p:to x="100000" y="80000"/>
                                    </p:animScale>
                                    <p:animScale>
                                      <p:cBhvr>
                                        <p:cTn id="119" dur="166" decel="50000">
                                          <p:stCondLst>
                                            <p:cond delay="1338"/>
                                          </p:stCondLst>
                                        </p:cTn>
                                        <p:tgtEl>
                                          <p:spTgt spid="14"/>
                                        </p:tgtEl>
                                      </p:cBhvr>
                                      <p:to x="100000" y="100000"/>
                                    </p:animScale>
                                    <p:animScale>
                                      <p:cBhvr>
                                        <p:cTn id="120" dur="26">
                                          <p:stCondLst>
                                            <p:cond delay="1642"/>
                                          </p:stCondLst>
                                        </p:cTn>
                                        <p:tgtEl>
                                          <p:spTgt spid="14"/>
                                        </p:tgtEl>
                                      </p:cBhvr>
                                      <p:to x="100000" y="90000"/>
                                    </p:animScale>
                                    <p:animScale>
                                      <p:cBhvr>
                                        <p:cTn id="121" dur="166" decel="50000">
                                          <p:stCondLst>
                                            <p:cond delay="1668"/>
                                          </p:stCondLst>
                                        </p:cTn>
                                        <p:tgtEl>
                                          <p:spTgt spid="14"/>
                                        </p:tgtEl>
                                      </p:cBhvr>
                                      <p:to x="100000" y="100000"/>
                                    </p:animScale>
                                    <p:animScale>
                                      <p:cBhvr>
                                        <p:cTn id="122" dur="26">
                                          <p:stCondLst>
                                            <p:cond delay="1808"/>
                                          </p:stCondLst>
                                        </p:cTn>
                                        <p:tgtEl>
                                          <p:spTgt spid="14"/>
                                        </p:tgtEl>
                                      </p:cBhvr>
                                      <p:to x="100000" y="95000"/>
                                    </p:animScale>
                                    <p:animScale>
                                      <p:cBhvr>
                                        <p:cTn id="123" dur="166" decel="50000">
                                          <p:stCondLst>
                                            <p:cond delay="1834"/>
                                          </p:stCondLst>
                                        </p:cTn>
                                        <p:tgtEl>
                                          <p:spTgt spid="14"/>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500" fill="hold"/>
                                        <p:tgtEl>
                                          <p:spTgt spid="18"/>
                                        </p:tgtEl>
                                        <p:attrNameLst>
                                          <p:attrName>ppt_w</p:attrName>
                                        </p:attrNameLst>
                                      </p:cBhvr>
                                      <p:tavLst>
                                        <p:tav tm="0">
                                          <p:val>
                                            <p:fltVal val="0"/>
                                          </p:val>
                                        </p:tav>
                                        <p:tav tm="100000">
                                          <p:val>
                                            <p:strVal val="#ppt_w"/>
                                          </p:val>
                                        </p:tav>
                                      </p:tavLst>
                                    </p:anim>
                                    <p:anim calcmode="lin" valueType="num">
                                      <p:cBhvr>
                                        <p:cTn id="129" dur="500" fill="hold"/>
                                        <p:tgtEl>
                                          <p:spTgt spid="18"/>
                                        </p:tgtEl>
                                        <p:attrNameLst>
                                          <p:attrName>ppt_h</p:attrName>
                                        </p:attrNameLst>
                                      </p:cBhvr>
                                      <p:tavLst>
                                        <p:tav tm="0">
                                          <p:val>
                                            <p:fltVal val="0"/>
                                          </p:val>
                                        </p:tav>
                                        <p:tav tm="100000">
                                          <p:val>
                                            <p:strVal val="#ppt_h"/>
                                          </p:val>
                                        </p:tav>
                                      </p:tavLst>
                                    </p:anim>
                                    <p:animEffect transition="in" filter="fade">
                                      <p:cBhvr>
                                        <p:cTn id="1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animBg="1"/>
      <p:bldP spid="12" grpId="0" animBg="1"/>
      <p:bldP spid="13" grpId="0" animBg="1"/>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589240"/>
            <a:ext cx="9144000" cy="12687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4000" b="1" dirty="0">
                <a:ln w="6600">
                  <a:solidFill>
                    <a:schemeClr val="accent2"/>
                  </a:solidFill>
                  <a:prstDash val="solid"/>
                </a:ln>
                <a:solidFill>
                  <a:srgbClr val="FFFFFF"/>
                </a:solidFill>
                <a:effectLst>
                  <a:outerShdw dist="38100" dir="2700000" algn="tl" rotWithShape="0">
                    <a:schemeClr val="accent2"/>
                  </a:outerShdw>
                </a:effectLst>
                <a:latin typeface="Arial Black" pitchFamily="34" charset="0"/>
              </a:rPr>
              <a:t>DIOS NOS BENDIGA A TODOS.</a:t>
            </a:r>
          </a:p>
        </p:txBody>
      </p:sp>
      <p:pic>
        <p:nvPicPr>
          <p:cNvPr id="6" name="Imagen 5">
            <a:extLst>
              <a:ext uri="{FF2B5EF4-FFF2-40B4-BE49-F238E27FC236}">
                <a16:creationId xmlns:a16="http://schemas.microsoft.com/office/drawing/2014/main" id="{36775A41-764E-45D3-BC9E-4C37B82AD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589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set>
                                      <p:cBhvr>
                                        <p:cTn id="14" dur="455" fill="hold">
                                          <p:stCondLst>
                                            <p:cond delay="0"/>
                                          </p:stCondLst>
                                        </p:cTn>
                                        <p:tgtEl>
                                          <p:spTgt spid="4"/>
                                        </p:tgtEl>
                                        <p:attrNameLst>
                                          <p:attrName>style.rotation</p:attrName>
                                        </p:attrNameLst>
                                      </p:cBhvr>
                                      <p:to>
                                        <p:strVal val="-45.0"/>
                                      </p:to>
                                    </p:set>
                                    <p:anim calcmode="lin" valueType="num">
                                      <p:cBhvr>
                                        <p:cTn id="15"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5AB9169-BE73-30AC-508C-ABF00BC31B0E}"/>
              </a:ext>
            </a:extLst>
          </p:cNvPr>
          <p:cNvPicPr>
            <a:picLocks noChangeAspect="1"/>
          </p:cNvPicPr>
          <p:nvPr/>
        </p:nvPicPr>
        <p:blipFill>
          <a:blip r:embed="rId2"/>
          <a:stretch>
            <a:fillRect/>
          </a:stretch>
        </p:blipFill>
        <p:spPr>
          <a:xfrm>
            <a:off x="0" y="0"/>
            <a:ext cx="9144000" cy="6857999"/>
          </a:xfrm>
          <a:prstGeom prst="rect">
            <a:avLst/>
          </a:prstGeom>
        </p:spPr>
      </p:pic>
      <p:sp>
        <p:nvSpPr>
          <p:cNvPr id="3" name="2 Marcador de contenido"/>
          <p:cNvSpPr>
            <a:spLocks noGrp="1"/>
          </p:cNvSpPr>
          <p:nvPr>
            <p:ph idx="1"/>
          </p:nvPr>
        </p:nvSpPr>
        <p:spPr>
          <a:xfrm>
            <a:off x="0" y="0"/>
            <a:ext cx="9144000" cy="4437112"/>
          </a:xfrm>
        </p:spPr>
        <p:txBody>
          <a:bodyPr>
            <a:normAutofit/>
          </a:bodyPr>
          <a:lstStyle/>
          <a:p>
            <a:r>
              <a:rPr lang="es-NI" sz="2800" b="1" dirty="0">
                <a:solidFill>
                  <a:schemeClr val="bg1"/>
                </a:solidFill>
                <a:latin typeface="Maiandra GD" panose="020E0502030308020204" pitchFamily="34" charset="0"/>
              </a:rPr>
              <a:t>Como pámpanos debemos llevar frutos. Juan.15:8.</a:t>
            </a:r>
          </a:p>
          <a:p>
            <a:r>
              <a:rPr lang="es-NI" sz="2800" b="1" dirty="0">
                <a:solidFill>
                  <a:schemeClr val="bg1"/>
                </a:solidFill>
                <a:latin typeface="Maiandra GD" panose="020E0502030308020204" pitchFamily="34" charset="0"/>
              </a:rPr>
              <a:t>Como peregrinos, debemos abstenernos de las pasiones de la carne. I Pedro.2:11.</a:t>
            </a:r>
          </a:p>
          <a:p>
            <a:r>
              <a:rPr lang="es-NI" sz="2800" b="1" dirty="0">
                <a:solidFill>
                  <a:schemeClr val="bg1"/>
                </a:solidFill>
                <a:latin typeface="Maiandra GD" panose="020E0502030308020204" pitchFamily="34" charset="0"/>
              </a:rPr>
              <a:t>Debemos de ser diferentes del mundo en todo, para poder llegar al cielo y cumplir la voluntad de Dios aquí en la tierra.</a:t>
            </a:r>
          </a:p>
          <a:p>
            <a:r>
              <a:rPr lang="es-NI" sz="2800" b="1" dirty="0">
                <a:solidFill>
                  <a:schemeClr val="bg1"/>
                </a:solidFill>
                <a:latin typeface="Maiandra GD" panose="020E0502030308020204" pitchFamily="34" charset="0"/>
              </a:rPr>
              <a:t>Si no somos diferente a los del mundo no podremos cumplir con la voluntad de Dios.</a:t>
            </a:r>
          </a:p>
          <a:p>
            <a:r>
              <a:rPr lang="es-NI" sz="2800" b="1" dirty="0">
                <a:solidFill>
                  <a:schemeClr val="bg1"/>
                </a:solidFill>
                <a:latin typeface="Maiandra GD" panose="020E0502030308020204" pitchFamily="34" charset="0"/>
              </a:rPr>
              <a:t>Seamos la diferencia que Dios desea.</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7112"/>
            <a:ext cx="4932040" cy="2420888"/>
          </a:xfrm>
          <a:prstGeom prst="rect">
            <a:avLst/>
          </a:prstGeom>
          <a:solidFill>
            <a:srgbClr val="00B0F0"/>
          </a:solidFill>
        </p:spPr>
      </p:pic>
      <p:pic>
        <p:nvPicPr>
          <p:cNvPr id="6" name="Imagen 5">
            <a:extLst>
              <a:ext uri="{FF2B5EF4-FFF2-40B4-BE49-F238E27FC236}">
                <a16:creationId xmlns:a16="http://schemas.microsoft.com/office/drawing/2014/main" id="{03A5293F-C6E2-99DA-E494-B6E9F1170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4365104"/>
            <a:ext cx="4211960" cy="250878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AC1F55-565D-6FE6-34E6-A584E6799C62}"/>
              </a:ext>
            </a:extLst>
          </p:cNvPr>
          <p:cNvPicPr>
            <a:picLocks noChangeAspect="1"/>
          </p:cNvPicPr>
          <p:nvPr/>
        </p:nvPicPr>
        <p:blipFill>
          <a:blip r:embed="rId2"/>
          <a:stretch>
            <a:fillRect/>
          </a:stretch>
        </p:blipFill>
        <p:spPr>
          <a:xfrm>
            <a:off x="0" y="0"/>
            <a:ext cx="9144000" cy="6857999"/>
          </a:xfrm>
          <a:prstGeom prst="rect">
            <a:avLst/>
          </a:prstGeom>
        </p:spPr>
      </p:pic>
      <p:pic>
        <p:nvPicPr>
          <p:cNvPr id="6" name="Imagen 5">
            <a:extLst>
              <a:ext uri="{FF2B5EF4-FFF2-40B4-BE49-F238E27FC236}">
                <a16:creationId xmlns:a16="http://schemas.microsoft.com/office/drawing/2014/main" id="{7B80ABC0-D84B-9CB8-1A9B-F0C6ADE7569C}"/>
              </a:ext>
            </a:extLst>
          </p:cNvPr>
          <p:cNvPicPr>
            <a:picLocks noChangeAspect="1"/>
          </p:cNvPicPr>
          <p:nvPr/>
        </p:nvPicPr>
        <p:blipFill>
          <a:blip r:embed="rId3"/>
          <a:stretch>
            <a:fillRect/>
          </a:stretch>
        </p:blipFill>
        <p:spPr>
          <a:xfrm>
            <a:off x="0" y="0"/>
            <a:ext cx="9132600" cy="1417638"/>
          </a:xfrm>
          <a:prstGeom prst="rect">
            <a:avLst/>
          </a:prstGeom>
        </p:spPr>
      </p:pic>
      <p:sp>
        <p:nvSpPr>
          <p:cNvPr id="3" name="2 Marcador de contenido"/>
          <p:cNvSpPr>
            <a:spLocks noGrp="1"/>
          </p:cNvSpPr>
          <p:nvPr>
            <p:ph idx="1"/>
          </p:nvPr>
        </p:nvSpPr>
        <p:spPr>
          <a:xfrm>
            <a:off x="0" y="1417638"/>
            <a:ext cx="9144000" cy="5440362"/>
          </a:xfrm>
        </p:spPr>
        <p:txBody>
          <a:bodyPr>
            <a:normAutofit lnSpcReduction="10000"/>
          </a:bodyPr>
          <a:lstStyle/>
          <a:p>
            <a:r>
              <a:rPr lang="es-NI" sz="2800" b="1" dirty="0">
                <a:solidFill>
                  <a:schemeClr val="bg1"/>
                </a:solidFill>
                <a:latin typeface="Maiandra GD" panose="020E0502030308020204" pitchFamily="34" charset="0"/>
              </a:rPr>
              <a:t>a todos los que estáis en Roma, amados de Dios, </a:t>
            </a:r>
            <a:r>
              <a:rPr lang="es-NI" sz="2800" b="1" u="sng" dirty="0">
                <a:effectLst>
                  <a:outerShdw blurRad="38100" dist="38100" dir="2700000" algn="tl">
                    <a:srgbClr val="000000">
                      <a:alpha val="43137"/>
                    </a:srgbClr>
                  </a:outerShdw>
                </a:effectLst>
                <a:highlight>
                  <a:srgbClr val="FFFF00"/>
                </a:highlight>
                <a:latin typeface="Maiandra GD" panose="020E0502030308020204" pitchFamily="34" charset="0"/>
              </a:rPr>
              <a:t>llamados a ser santos:</a:t>
            </a:r>
            <a:r>
              <a:rPr lang="es-NI" sz="2800" b="1" dirty="0">
                <a:solidFill>
                  <a:schemeClr val="bg1"/>
                </a:solidFill>
                <a:latin typeface="Maiandra GD" panose="020E0502030308020204" pitchFamily="34" charset="0"/>
              </a:rPr>
              <a:t> Gracia y paz a vosotros, de Dios nuestro Padre y del Señor Jesucristo.</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Corintios.1:2.</a:t>
            </a:r>
          </a:p>
          <a:p>
            <a:r>
              <a:rPr lang="es-NI" sz="2800" b="1" dirty="0">
                <a:solidFill>
                  <a:schemeClr val="bg1"/>
                </a:solidFill>
                <a:latin typeface="Maiandra GD" panose="020E0502030308020204" pitchFamily="34" charset="0"/>
              </a:rPr>
              <a:t>a la iglesia de Dios que está en Corinto, a los santificados en Cristo Jesús, </a:t>
            </a:r>
            <a:r>
              <a:rPr lang="es-NI" sz="2800" b="1" u="sng" dirty="0">
                <a:effectLst>
                  <a:outerShdw blurRad="38100" dist="38100" dir="2700000" algn="tl">
                    <a:srgbClr val="000000">
                      <a:alpha val="43137"/>
                    </a:srgbClr>
                  </a:outerShdw>
                </a:effectLst>
                <a:highlight>
                  <a:srgbClr val="00FF00"/>
                </a:highlight>
                <a:latin typeface="Maiandra GD" panose="020E0502030308020204" pitchFamily="34" charset="0"/>
              </a:rPr>
              <a:t>llamados a ser santos con todos los que en cualquier lugar invocan el nombre de nuestro Señor Jesucristo,</a:t>
            </a:r>
            <a:r>
              <a:rPr lang="es-NI" sz="2800" b="1" dirty="0">
                <a:solidFill>
                  <a:schemeClr val="bg1"/>
                </a:solidFill>
                <a:latin typeface="Maiandra GD" panose="020E0502030308020204" pitchFamily="34" charset="0"/>
              </a:rPr>
              <a:t> Señor de ellos y nuestro:</a:t>
            </a:r>
          </a:p>
          <a:p>
            <a:r>
              <a:rPr lang="es-NI" sz="2800" b="1" dirty="0">
                <a:solidFill>
                  <a:schemeClr val="bg1"/>
                </a:solidFill>
                <a:latin typeface="Maiandra GD" panose="020E0502030308020204" pitchFamily="34" charset="0"/>
              </a:rPr>
              <a:t>Una de las característica del cristiano es que fue llamado para ser santos, somos santos.</a:t>
            </a:r>
          </a:p>
          <a:p>
            <a:r>
              <a:rPr lang="es-NI" sz="2800" b="1" dirty="0">
                <a:solidFill>
                  <a:schemeClr val="bg1"/>
                </a:solidFill>
                <a:latin typeface="Maiandra GD" panose="020E0502030308020204" pitchFamily="34" charset="0"/>
              </a:rPr>
              <a:t>Pero mucha gente no entiende lo que significa la palabra santo- Significa apartado para el servicio de Dios.</a:t>
            </a:r>
          </a:p>
        </p:txBody>
      </p:sp>
      <p:sp>
        <p:nvSpPr>
          <p:cNvPr id="2" name="1 Título"/>
          <p:cNvSpPr>
            <a:spLocks noGrp="1"/>
          </p:cNvSpPr>
          <p:nvPr>
            <p:ph type="title"/>
          </p:nvPr>
        </p:nvSpPr>
        <p:spPr>
          <a:xfrm>
            <a:off x="179512" y="0"/>
            <a:ext cx="8856984" cy="1417638"/>
          </a:xfrm>
        </p:spPr>
        <p:txBody>
          <a:bodyPr>
            <a:normAutofit fontScale="90000"/>
          </a:bodyPr>
          <a:lstStyle/>
          <a:p>
            <a:br>
              <a:rPr lang="es-NI" dirty="0"/>
            </a:br>
            <a:r>
              <a:rPr lang="es-NI" sz="4000" b="1" u="sng" dirty="0">
                <a:ln w="6600">
                  <a:solidFill>
                    <a:schemeClr val="accent2"/>
                  </a:solidFill>
                  <a:prstDash val="solid"/>
                </a:ln>
                <a:effectLst>
                  <a:outerShdw dist="38100" dir="2700000" algn="tl" rotWithShape="0">
                    <a:schemeClr val="accent2"/>
                  </a:outerShdw>
                </a:effectLst>
                <a:latin typeface="Maiandra GD" panose="020E0502030308020204" pitchFamily="34" charset="0"/>
              </a:rPr>
              <a:t>Como santos, debemos de estar separados del mundo. Romanos.1:7; I Corintios.1:2.</a:t>
            </a:r>
            <a:br>
              <a:rPr lang="es-NI" sz="4000" b="1" dirty="0">
                <a:solidFill>
                  <a:srgbClr val="0070C0"/>
                </a:solidFill>
              </a:rPr>
            </a:br>
            <a:endParaRPr lang="es-NI" sz="4000" b="1" dirty="0">
              <a:solidFill>
                <a:srgbClr val="0070C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4B0C46-FDF5-0DCF-846F-9928777F7ACB}"/>
              </a:ext>
            </a:extLst>
          </p:cNvPr>
          <p:cNvPicPr>
            <a:picLocks noChangeAspect="1"/>
          </p:cNvPicPr>
          <p:nvPr/>
        </p:nvPicPr>
        <p:blipFill>
          <a:blip r:embed="rId2"/>
          <a:stretch>
            <a:fillRect/>
          </a:stretch>
        </p:blipFill>
        <p:spPr>
          <a:xfrm>
            <a:off x="-20418" y="1"/>
            <a:ext cx="9144000" cy="6857999"/>
          </a:xfrm>
          <a:prstGeom prst="rect">
            <a:avLst/>
          </a:prstGeom>
          <a:solidFill>
            <a:srgbClr val="92D050"/>
          </a:solidFill>
        </p:spPr>
      </p:pic>
      <p:sp>
        <p:nvSpPr>
          <p:cNvPr id="3" name="2 Marcador de contenido"/>
          <p:cNvSpPr>
            <a:spLocks noGrp="1"/>
          </p:cNvSpPr>
          <p:nvPr>
            <p:ph idx="1"/>
          </p:nvPr>
        </p:nvSpPr>
        <p:spPr>
          <a:xfrm>
            <a:off x="0" y="0"/>
            <a:ext cx="9123582" cy="6858000"/>
          </a:xfrm>
        </p:spPr>
        <p:txBody>
          <a:bodyPr>
            <a:normAutofit/>
          </a:bodyPr>
          <a:lstStyle/>
          <a:p>
            <a:r>
              <a:rPr lang="es-NI" sz="2800" b="1" dirty="0">
                <a:solidFill>
                  <a:schemeClr val="bg1"/>
                </a:solidFill>
                <a:latin typeface="Maiandra GD" panose="020E0502030308020204" pitchFamily="34" charset="0"/>
              </a:rPr>
              <a:t>Somos santos apartados del mundo por eso ellos se extrañan de que no corramos con ellos. </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Pedro.4:4.</a:t>
            </a:r>
          </a:p>
          <a:p>
            <a:r>
              <a:rPr lang="es-NI" sz="2800"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A éstos les parece cosa extraña que vosotros no corráis con ellos</a:t>
            </a:r>
            <a:r>
              <a:rPr lang="es-NI" sz="2800" b="1" dirty="0">
                <a:solidFill>
                  <a:schemeClr val="bg1"/>
                </a:solidFill>
                <a:latin typeface="Maiandra GD" panose="020E0502030308020204" pitchFamily="34" charset="0"/>
              </a:rPr>
              <a:t> en el mismo desenfreno de disolución, y os ultrajan;</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Debemos ser santos. I Pedro.1:15-16.</a:t>
            </a:r>
          </a:p>
          <a:p>
            <a:r>
              <a:rPr lang="es-NI" sz="2800" b="1" dirty="0">
                <a:solidFill>
                  <a:schemeClr val="bg1"/>
                </a:solidFill>
                <a:latin typeface="Maiandra GD" panose="020E0502030308020204" pitchFamily="34" charset="0"/>
              </a:rPr>
              <a:t>sino, como aquel que os llamó es santo, </a:t>
            </a:r>
            <a:r>
              <a:rPr lang="es-NI" sz="2800" b="1" u="sng" dirty="0">
                <a:effectLst>
                  <a:outerShdw blurRad="38100" dist="38100" dir="2700000" algn="tl">
                    <a:srgbClr val="000000">
                      <a:alpha val="43137"/>
                    </a:srgbClr>
                  </a:outerShdw>
                </a:effectLst>
                <a:highlight>
                  <a:srgbClr val="00FFFF"/>
                </a:highlight>
                <a:latin typeface="Maiandra GD" panose="020E0502030308020204" pitchFamily="34" charset="0"/>
              </a:rPr>
              <a:t>sed también vosotros santos en toda vuestra manera de vivir;</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V.16.</a:t>
            </a:r>
          </a:p>
          <a:p>
            <a:r>
              <a:rPr lang="es-NI" sz="2800" b="1" dirty="0">
                <a:solidFill>
                  <a:schemeClr val="bg1"/>
                </a:solidFill>
                <a:latin typeface="Maiandra GD" panose="020E0502030308020204" pitchFamily="34" charset="0"/>
              </a:rPr>
              <a:t>porque escrito está:</a:t>
            </a:r>
            <a:r>
              <a:rPr lang="es-NI" sz="2800" b="1" u="sng" dirty="0">
                <a:solidFill>
                  <a:schemeClr val="bg1"/>
                </a:solidFill>
                <a:latin typeface="Maiandra GD" panose="020E0502030308020204" pitchFamily="34" charset="0"/>
              </a:rPr>
              <a:t> </a:t>
            </a:r>
            <a:r>
              <a:rPr lang="es-NI" sz="2800"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Sed santos, porque yo soy santo.</a:t>
            </a:r>
          </a:p>
          <a:p>
            <a:r>
              <a:rPr lang="es-NI" sz="2800" b="1" dirty="0">
                <a:solidFill>
                  <a:schemeClr val="bg1"/>
                </a:solidFill>
                <a:latin typeface="Maiandra GD" panose="020E0502030308020204" pitchFamily="34" charset="0"/>
              </a:rPr>
              <a:t>Él cristiano es santo- apartado del mundo y de todo lo malo que hay en Él.</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5805264"/>
            <a:ext cx="5415678" cy="1052735"/>
          </a:xfrm>
          <a:prstGeom prst="rect">
            <a:avLst/>
          </a:prstGeom>
          <a:solidFill>
            <a:srgbClr val="6666FF"/>
          </a:solid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2123FFB-0933-E5B7-D466-C89B9BC7C936}"/>
              </a:ext>
            </a:extLst>
          </p:cNvPr>
          <p:cNvPicPr>
            <a:picLocks noChangeAspect="1"/>
          </p:cNvPicPr>
          <p:nvPr/>
        </p:nvPicPr>
        <p:blipFill>
          <a:blip r:embed="rId2"/>
          <a:stretch>
            <a:fillRect/>
          </a:stretch>
        </p:blipFill>
        <p:spPr>
          <a:xfrm>
            <a:off x="0" y="0"/>
            <a:ext cx="9144000" cy="6857999"/>
          </a:xfrm>
          <a:prstGeom prst="rect">
            <a:avLst/>
          </a:prstGeom>
        </p:spPr>
      </p:pic>
      <p:pic>
        <p:nvPicPr>
          <p:cNvPr id="6" name="Imagen 5">
            <a:extLst>
              <a:ext uri="{FF2B5EF4-FFF2-40B4-BE49-F238E27FC236}">
                <a16:creationId xmlns:a16="http://schemas.microsoft.com/office/drawing/2014/main" id="{FC75A493-1546-EFEA-59C3-BFACB9F1F0AF}"/>
              </a:ext>
            </a:extLst>
          </p:cNvPr>
          <p:cNvPicPr>
            <a:picLocks noChangeAspect="1"/>
          </p:cNvPicPr>
          <p:nvPr/>
        </p:nvPicPr>
        <p:blipFill>
          <a:blip r:embed="rId3"/>
          <a:stretch>
            <a:fillRect/>
          </a:stretch>
        </p:blipFill>
        <p:spPr>
          <a:xfrm>
            <a:off x="0" y="0"/>
            <a:ext cx="9132600" cy="1417638"/>
          </a:xfrm>
          <a:prstGeom prst="rect">
            <a:avLst/>
          </a:prstGeom>
        </p:spPr>
      </p:pic>
      <p:sp>
        <p:nvSpPr>
          <p:cNvPr id="2" name="1 Título"/>
          <p:cNvSpPr>
            <a:spLocks noGrp="1"/>
          </p:cNvSpPr>
          <p:nvPr>
            <p:ph type="title"/>
          </p:nvPr>
        </p:nvSpPr>
        <p:spPr>
          <a:xfrm>
            <a:off x="216024" y="0"/>
            <a:ext cx="8748464" cy="1417638"/>
          </a:xfrm>
        </p:spPr>
        <p:txBody>
          <a:bodyPr>
            <a:normAutofit fontScale="90000"/>
          </a:bodyPr>
          <a:lstStyle/>
          <a:p>
            <a:br>
              <a:rPr lang="es-NI" dirty="0"/>
            </a:br>
            <a:r>
              <a:rPr lang="es-NI" b="1" u="sng" dirty="0">
                <a:ln w="6600">
                  <a:solidFill>
                    <a:schemeClr val="accent2"/>
                  </a:solidFill>
                  <a:prstDash val="solid"/>
                </a:ln>
                <a:effectLst>
                  <a:outerShdw dist="38100" dir="2700000" algn="tl" rotWithShape="0">
                    <a:schemeClr val="accent2"/>
                  </a:outerShdw>
                </a:effectLst>
                <a:latin typeface="Maiandra GD" panose="020E0502030308020204" pitchFamily="34" charset="0"/>
              </a:rPr>
              <a:t>Como cristianos ser semejantes a Cristo. Hechos.11:26; Romanos.8:29.</a:t>
            </a:r>
            <a:br>
              <a:rPr lang="es-NI" b="1" dirty="0">
                <a:solidFill>
                  <a:srgbClr val="0070C0"/>
                </a:solidFill>
              </a:rPr>
            </a:br>
            <a:endParaRPr lang="es-NI" b="1" dirty="0">
              <a:solidFill>
                <a:srgbClr val="0070C0"/>
              </a:solidFill>
            </a:endParaRPr>
          </a:p>
        </p:txBody>
      </p:sp>
      <p:sp>
        <p:nvSpPr>
          <p:cNvPr id="3" name="2 Marcador de contenido"/>
          <p:cNvSpPr>
            <a:spLocks noGrp="1"/>
          </p:cNvSpPr>
          <p:nvPr>
            <p:ph idx="1"/>
          </p:nvPr>
        </p:nvSpPr>
        <p:spPr>
          <a:xfrm>
            <a:off x="0" y="1417638"/>
            <a:ext cx="9144000" cy="5440362"/>
          </a:xfrm>
        </p:spPr>
        <p:txBody>
          <a:bodyPr>
            <a:normAutofit fontScale="92500" lnSpcReduction="20000"/>
          </a:bodyPr>
          <a:lstStyle/>
          <a:p>
            <a:r>
              <a:rPr lang="es-NI" sz="2800" b="1" dirty="0">
                <a:solidFill>
                  <a:schemeClr val="bg1"/>
                </a:solidFill>
                <a:latin typeface="Maiandra GD" panose="020E0502030308020204" pitchFamily="34" charset="0"/>
              </a:rPr>
              <a:t>Y se congregaron allí todo un año con la iglesia, y enseñaron a mucha gente; y a los discípulos se les </a:t>
            </a:r>
            <a:r>
              <a:rPr lang="es-NI" sz="2800"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llamó cristianos</a:t>
            </a:r>
            <a:r>
              <a:rPr lang="es-NI" sz="2800" b="1" dirty="0">
                <a:solidFill>
                  <a:schemeClr val="bg1"/>
                </a:solidFill>
                <a:latin typeface="Maiandra GD" panose="020E0502030308020204" pitchFamily="34" charset="0"/>
              </a:rPr>
              <a:t> por primera vez en Antioquía.</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Romanos.8:29.</a:t>
            </a:r>
          </a:p>
          <a:p>
            <a:r>
              <a:rPr lang="es-NI" sz="2800" b="1" dirty="0">
                <a:solidFill>
                  <a:schemeClr val="bg1"/>
                </a:solidFill>
                <a:latin typeface="Maiandra GD" panose="020E0502030308020204" pitchFamily="34" charset="0"/>
              </a:rPr>
              <a:t>Porque a los que antes conoció, también los predestinó para que fuesen </a:t>
            </a:r>
            <a:r>
              <a:rPr lang="es-NI" sz="2800"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hechos conformes a la imagen de su Hijo,</a:t>
            </a:r>
            <a:r>
              <a:rPr lang="es-NI" sz="2800" b="1" dirty="0">
                <a:solidFill>
                  <a:schemeClr val="bg1"/>
                </a:solidFill>
                <a:latin typeface="Maiandra GD" panose="020E0502030308020204" pitchFamily="34" charset="0"/>
              </a:rPr>
              <a:t> para que él sea el primogénito entre muchos hermanos.</a:t>
            </a:r>
          </a:p>
          <a:p>
            <a:r>
              <a:rPr lang="es-NI" sz="2800" b="1" dirty="0">
                <a:solidFill>
                  <a:schemeClr val="bg1"/>
                </a:solidFill>
                <a:latin typeface="Maiandra GD" panose="020E0502030308020204" pitchFamily="34" charset="0"/>
              </a:rPr>
              <a:t>Como cristianos- seguidores alumnos de Cristo, debemos de reflejar la semejanza de Cristo, aquí en la tierra. Porque para eso nos dejo ejemplo. </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Pedro.2:21.</a:t>
            </a:r>
          </a:p>
          <a:p>
            <a:r>
              <a:rPr lang="es-NI" sz="2800" b="1" dirty="0">
                <a:solidFill>
                  <a:schemeClr val="bg1"/>
                </a:solidFill>
                <a:latin typeface="Maiandra GD" panose="020E0502030308020204" pitchFamily="34" charset="0"/>
              </a:rPr>
              <a:t>Pues para esto fuisteis llamados; porque también Cristo padeció por nosotros, </a:t>
            </a:r>
            <a:r>
              <a:rPr lang="es-NI" sz="2800"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dejándonos ejemplo, para que sigáis sus pisadas;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1C288-39A5-B668-CF7C-77356592B11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CF6AF0A5-097E-A9DD-70BE-67E54A15FBBD}"/>
              </a:ext>
            </a:extLst>
          </p:cNvPr>
          <p:cNvPicPr>
            <a:picLocks noChangeAspect="1"/>
          </p:cNvPicPr>
          <p:nvPr/>
        </p:nvPicPr>
        <p:blipFill>
          <a:blip r:embed="rId2"/>
          <a:stretch>
            <a:fillRect/>
          </a:stretch>
        </p:blipFill>
        <p:spPr>
          <a:xfrm>
            <a:off x="0" y="0"/>
            <a:ext cx="9144000" cy="6857999"/>
          </a:xfrm>
          <a:prstGeom prst="rect">
            <a:avLst/>
          </a:prstGeom>
        </p:spPr>
      </p:pic>
      <p:pic>
        <p:nvPicPr>
          <p:cNvPr id="6" name="Imagen 5">
            <a:extLst>
              <a:ext uri="{FF2B5EF4-FFF2-40B4-BE49-F238E27FC236}">
                <a16:creationId xmlns:a16="http://schemas.microsoft.com/office/drawing/2014/main" id="{9377828B-68BC-7758-6374-F8B1DDFD1156}"/>
              </a:ext>
            </a:extLst>
          </p:cNvPr>
          <p:cNvPicPr>
            <a:picLocks noChangeAspect="1"/>
          </p:cNvPicPr>
          <p:nvPr/>
        </p:nvPicPr>
        <p:blipFill>
          <a:blip r:embed="rId3"/>
          <a:stretch>
            <a:fillRect/>
          </a:stretch>
        </p:blipFill>
        <p:spPr>
          <a:xfrm>
            <a:off x="0" y="0"/>
            <a:ext cx="9132600" cy="1417638"/>
          </a:xfrm>
          <a:prstGeom prst="rect">
            <a:avLst/>
          </a:prstGeom>
        </p:spPr>
      </p:pic>
      <p:sp>
        <p:nvSpPr>
          <p:cNvPr id="2" name="1 Título">
            <a:extLst>
              <a:ext uri="{FF2B5EF4-FFF2-40B4-BE49-F238E27FC236}">
                <a16:creationId xmlns:a16="http://schemas.microsoft.com/office/drawing/2014/main" id="{90F3F3BB-13D3-58E8-93EA-198101124DE1}"/>
              </a:ext>
            </a:extLst>
          </p:cNvPr>
          <p:cNvSpPr>
            <a:spLocks noGrp="1"/>
          </p:cNvSpPr>
          <p:nvPr>
            <p:ph type="title"/>
          </p:nvPr>
        </p:nvSpPr>
        <p:spPr>
          <a:xfrm>
            <a:off x="216024" y="0"/>
            <a:ext cx="8748464" cy="1417638"/>
          </a:xfrm>
        </p:spPr>
        <p:txBody>
          <a:bodyPr>
            <a:normAutofit fontScale="90000"/>
          </a:bodyPr>
          <a:lstStyle/>
          <a:p>
            <a:br>
              <a:rPr lang="es-NI" dirty="0"/>
            </a:br>
            <a:r>
              <a:rPr lang="es-ES" sz="4900" b="1" u="sng" dirty="0">
                <a:ln w="6600">
                  <a:solidFill>
                    <a:schemeClr val="accent2"/>
                  </a:solidFill>
                  <a:prstDash val="solid"/>
                </a:ln>
                <a:effectLst>
                  <a:outerShdw dist="38100" dir="2700000" algn="tl" rotWithShape="0">
                    <a:schemeClr val="accent2"/>
                  </a:outerShdw>
                </a:effectLst>
                <a:latin typeface="Maiandra GD" panose="020E0502030308020204" pitchFamily="34" charset="0"/>
              </a:rPr>
              <a:t>Como sal, que pueda dar sabor. Mateo.5:13.</a:t>
            </a:r>
            <a:br>
              <a:rPr lang="es-NI" b="1" dirty="0">
                <a:solidFill>
                  <a:srgbClr val="0070C0"/>
                </a:solidFill>
              </a:rPr>
            </a:br>
            <a:endParaRPr lang="es-NI" b="1" dirty="0">
              <a:solidFill>
                <a:srgbClr val="0070C0"/>
              </a:solidFill>
            </a:endParaRPr>
          </a:p>
        </p:txBody>
      </p:sp>
      <p:sp>
        <p:nvSpPr>
          <p:cNvPr id="3" name="2 Marcador de contenido">
            <a:extLst>
              <a:ext uri="{FF2B5EF4-FFF2-40B4-BE49-F238E27FC236}">
                <a16:creationId xmlns:a16="http://schemas.microsoft.com/office/drawing/2014/main" id="{824003EB-D0C4-2E41-A636-AA8F67562A4B}"/>
              </a:ext>
            </a:extLst>
          </p:cNvPr>
          <p:cNvSpPr>
            <a:spLocks noGrp="1"/>
          </p:cNvSpPr>
          <p:nvPr>
            <p:ph idx="1"/>
          </p:nvPr>
        </p:nvSpPr>
        <p:spPr>
          <a:xfrm>
            <a:off x="0" y="1417638"/>
            <a:ext cx="9144000" cy="5440362"/>
          </a:xfrm>
        </p:spPr>
        <p:txBody>
          <a:bodyPr>
            <a:normAutofit fontScale="92500" lnSpcReduction="20000"/>
          </a:bodyPr>
          <a:lstStyle/>
          <a:p>
            <a:r>
              <a:rPr lang="es-ES" sz="2800"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Vosotros sois la sal de la tierra;</a:t>
            </a:r>
            <a:r>
              <a:rPr lang="es-ES" sz="2800" b="1" dirty="0">
                <a:solidFill>
                  <a:schemeClr val="bg1"/>
                </a:solidFill>
                <a:latin typeface="Maiandra GD" panose="020E0502030308020204" pitchFamily="34" charset="0"/>
              </a:rPr>
              <a:t> pero si la sal se desvaneciere, ¿con qué será salada? No sirve más para nada, sino para ser echada fuera y hollada por los hombres.</a:t>
            </a:r>
          </a:p>
          <a:p>
            <a:r>
              <a:rPr lang="es-ES" sz="2800" b="1" dirty="0">
                <a:solidFill>
                  <a:schemeClr val="bg1"/>
                </a:solidFill>
                <a:latin typeface="Maiandra GD" panose="020E0502030308020204" pitchFamily="34" charset="0"/>
              </a:rPr>
              <a:t>Otra de las características del cristiano es que debe ser la sal de este mundo, pero para muchos la sal es mala, pero para Dios es una caracteriza que tienen que tener todos los cristianos.</a:t>
            </a:r>
          </a:p>
          <a:p>
            <a:r>
              <a:rPr lang="es-ES" sz="2800" b="1" dirty="0">
                <a:solidFill>
                  <a:schemeClr val="bg1"/>
                </a:solidFill>
                <a:latin typeface="Maiandra GD" panose="020E0502030308020204" pitchFamily="34" charset="0"/>
              </a:rPr>
              <a:t>La sal previene la corrupción.</a:t>
            </a:r>
          </a:p>
          <a:p>
            <a:r>
              <a:rPr lang="es-ES" sz="2800" b="1" dirty="0">
                <a:solidFill>
                  <a:schemeClr val="bg1"/>
                </a:solidFill>
                <a:latin typeface="Maiandra GD" panose="020E0502030308020204" pitchFamily="34" charset="0"/>
              </a:rPr>
              <a:t>La sal le da sabor a la comida.</a:t>
            </a:r>
          </a:p>
          <a:p>
            <a:r>
              <a:rPr lang="es-ES" sz="2800" b="1" dirty="0">
                <a:solidFill>
                  <a:schemeClr val="bg1"/>
                </a:solidFill>
                <a:latin typeface="Maiandra GD" panose="020E0502030308020204" pitchFamily="34" charset="0"/>
              </a:rPr>
              <a:t>Por eso todas Nuestras conversaciones deben de ser sazonada. </a:t>
            </a:r>
          </a:p>
          <a:p>
            <a:pPr algn="ctr"/>
            <a:r>
              <a:rPr lang="es-ES"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Colosenses.4:6.</a:t>
            </a:r>
          </a:p>
          <a:p>
            <a:r>
              <a:rPr lang="es-ES" sz="2800"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Sea vuestra palabra siempre con gracia, sazonada con sal,</a:t>
            </a:r>
            <a:r>
              <a:rPr lang="es-ES" sz="2800" b="1" dirty="0">
                <a:solidFill>
                  <a:schemeClr val="bg1"/>
                </a:solidFill>
                <a:latin typeface="Maiandra GD" panose="020E0502030308020204" pitchFamily="34" charset="0"/>
              </a:rPr>
              <a:t> para que sepáis cómo debéis responder a cada uno.</a:t>
            </a:r>
          </a:p>
        </p:txBody>
      </p:sp>
    </p:spTree>
    <p:extLst>
      <p:ext uri="{BB962C8B-B14F-4D97-AF65-F5344CB8AC3E}">
        <p14:creationId xmlns:p14="http://schemas.microsoft.com/office/powerpoint/2010/main" val="728357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O MORENO\Desktop\Caracteristicas Del Cristiano\sal de la tierr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693A8B3-3F25-EECE-7C67-7291608B3D23}"/>
              </a:ext>
            </a:extLst>
          </p:cNvPr>
          <p:cNvPicPr>
            <a:picLocks noChangeAspect="1"/>
          </p:cNvPicPr>
          <p:nvPr/>
        </p:nvPicPr>
        <p:blipFill>
          <a:blip r:embed="rId2"/>
          <a:stretch>
            <a:fillRect/>
          </a:stretch>
        </p:blipFill>
        <p:spPr>
          <a:xfrm>
            <a:off x="0" y="0"/>
            <a:ext cx="9144000" cy="6857999"/>
          </a:xfrm>
          <a:prstGeom prst="rect">
            <a:avLst/>
          </a:prstGeom>
        </p:spPr>
      </p:pic>
      <p:pic>
        <p:nvPicPr>
          <p:cNvPr id="6" name="Imagen 5">
            <a:extLst>
              <a:ext uri="{FF2B5EF4-FFF2-40B4-BE49-F238E27FC236}">
                <a16:creationId xmlns:a16="http://schemas.microsoft.com/office/drawing/2014/main" id="{666EB47F-529A-E9FC-5FF6-477A19E605F6}"/>
              </a:ext>
            </a:extLst>
          </p:cNvPr>
          <p:cNvPicPr>
            <a:picLocks noChangeAspect="1"/>
          </p:cNvPicPr>
          <p:nvPr/>
        </p:nvPicPr>
        <p:blipFill>
          <a:blip r:embed="rId3"/>
          <a:stretch>
            <a:fillRect/>
          </a:stretch>
        </p:blipFill>
        <p:spPr>
          <a:xfrm>
            <a:off x="0" y="0"/>
            <a:ext cx="9132600" cy="1194920"/>
          </a:xfrm>
          <a:prstGeom prst="rect">
            <a:avLst/>
          </a:prstGeom>
        </p:spPr>
      </p:pic>
      <p:sp>
        <p:nvSpPr>
          <p:cNvPr id="2" name="1 Título"/>
          <p:cNvSpPr>
            <a:spLocks noGrp="1"/>
          </p:cNvSpPr>
          <p:nvPr>
            <p:ph type="title"/>
          </p:nvPr>
        </p:nvSpPr>
        <p:spPr>
          <a:xfrm>
            <a:off x="107504" y="116632"/>
            <a:ext cx="8928992" cy="1008112"/>
          </a:xfrm>
        </p:spPr>
        <p:txBody>
          <a:bodyPr>
            <a:normAutofit fontScale="90000"/>
          </a:bodyPr>
          <a:lstStyle/>
          <a:p>
            <a:br>
              <a:rPr lang="es-NI" dirty="0"/>
            </a:br>
            <a:r>
              <a:rPr lang="es-NI" b="1" u="sng" dirty="0">
                <a:ln w="6600">
                  <a:solidFill>
                    <a:schemeClr val="accent2"/>
                  </a:solidFill>
                  <a:prstDash val="solid"/>
                </a:ln>
                <a:effectLst>
                  <a:outerShdw dist="38100" dir="2700000" algn="tl" rotWithShape="0">
                    <a:schemeClr val="accent2"/>
                  </a:outerShdw>
                </a:effectLst>
                <a:latin typeface="Maiandra GD" panose="020E0502030308020204" pitchFamily="34" charset="0"/>
              </a:rPr>
              <a:t>Como luz, alumbrar. Mateo.5:14-16.</a:t>
            </a:r>
            <a:br>
              <a:rPr lang="es-NI" b="1" dirty="0">
                <a:ln w="6600">
                  <a:solidFill>
                    <a:schemeClr val="accent2"/>
                  </a:solidFill>
                  <a:prstDash val="solid"/>
                </a:ln>
                <a:solidFill>
                  <a:srgbClr val="FFFFFF"/>
                </a:solidFill>
                <a:effectLst>
                  <a:outerShdw dist="38100" dir="2700000" algn="tl" rotWithShape="0">
                    <a:schemeClr val="accent2"/>
                  </a:outerShdw>
                </a:effectLst>
              </a:rPr>
            </a:br>
            <a:endParaRPr lang="es-NI" b="1" dirty="0">
              <a:solidFill>
                <a:srgbClr val="0070C0"/>
              </a:solidFill>
            </a:endParaRPr>
          </a:p>
        </p:txBody>
      </p:sp>
      <p:sp>
        <p:nvSpPr>
          <p:cNvPr id="3" name="2 Marcador de contenido"/>
          <p:cNvSpPr>
            <a:spLocks noGrp="1"/>
          </p:cNvSpPr>
          <p:nvPr>
            <p:ph idx="1"/>
          </p:nvPr>
        </p:nvSpPr>
        <p:spPr>
          <a:xfrm>
            <a:off x="0" y="1124744"/>
            <a:ext cx="6444208" cy="5733256"/>
          </a:xfrm>
        </p:spPr>
        <p:txBody>
          <a:bodyPr>
            <a:normAutofit fontScale="92500" lnSpcReduction="10000"/>
          </a:bodyPr>
          <a:lstStyle/>
          <a:p>
            <a:r>
              <a:rPr lang="es-NI" sz="2800"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Vosotros sois la luz del mundo;</a:t>
            </a:r>
            <a:r>
              <a:rPr lang="es-NI" sz="2800" b="1" dirty="0">
                <a:solidFill>
                  <a:schemeClr val="bg1"/>
                </a:solidFill>
                <a:latin typeface="Maiandra GD" panose="020E0502030308020204" pitchFamily="34" charset="0"/>
              </a:rPr>
              <a:t> una ciudad asentada sobre un monte no se puede esconder.</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V.15.</a:t>
            </a:r>
          </a:p>
          <a:p>
            <a:r>
              <a:rPr lang="es-NI" sz="2800" b="1" dirty="0">
                <a:solidFill>
                  <a:schemeClr val="bg1"/>
                </a:solidFill>
                <a:latin typeface="Maiandra GD" panose="020E0502030308020204" pitchFamily="34" charset="0"/>
              </a:rPr>
              <a:t>Ni se enciende una luz y se pone debajo de un almud, sino sobre el candelero, </a:t>
            </a:r>
            <a:r>
              <a:rPr lang="es-NI" sz="2800"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y alumbra a todos los que están en casa.</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V.16.</a:t>
            </a:r>
          </a:p>
          <a:p>
            <a:r>
              <a:rPr lang="es-NI" sz="2800"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Así alumbre vuestra luz delante de los hombres,</a:t>
            </a:r>
            <a:r>
              <a:rPr lang="es-NI" sz="2800" b="1" dirty="0">
                <a:solidFill>
                  <a:schemeClr val="bg1"/>
                </a:solidFill>
                <a:latin typeface="Maiandra GD" panose="020E0502030308020204" pitchFamily="34" charset="0"/>
              </a:rPr>
              <a:t> para que vean vuestras buenas obras, y glorifiquen a vuestro Padre que está en los cielos.</a:t>
            </a:r>
          </a:p>
          <a:p>
            <a:r>
              <a:rPr lang="es-NI" sz="2800" b="1" dirty="0">
                <a:solidFill>
                  <a:schemeClr val="bg1"/>
                </a:solidFill>
                <a:latin typeface="Maiandra GD" panose="020E0502030308020204" pitchFamily="34" charset="0"/>
              </a:rPr>
              <a:t>Debemos de ser la luz en este mundo lleno de oscuridad.</a:t>
            </a:r>
          </a:p>
        </p:txBody>
      </p:sp>
      <p:pic>
        <p:nvPicPr>
          <p:cNvPr id="2050" name="Picture 2" descr="C:\Users\MARIO MORENO\Desktop\Caracteristicas Del Cristiano\se-luz-en-medio-de-las-tinieblas-reflexiones.jpg"/>
          <p:cNvPicPr>
            <a:picLocks noChangeAspect="1" noChangeArrowheads="1"/>
          </p:cNvPicPr>
          <p:nvPr/>
        </p:nvPicPr>
        <p:blipFill>
          <a:blip r:embed="rId4" cstate="print"/>
          <a:srcRect/>
          <a:stretch>
            <a:fillRect/>
          </a:stretch>
        </p:blipFill>
        <p:spPr bwMode="auto">
          <a:xfrm>
            <a:off x="6444208" y="1194920"/>
            <a:ext cx="2699792" cy="5663080"/>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53D2CE-E6C5-673C-5E97-490D555FED2F}"/>
              </a:ext>
            </a:extLst>
          </p:cNvPr>
          <p:cNvPicPr>
            <a:picLocks noChangeAspect="1"/>
          </p:cNvPicPr>
          <p:nvPr/>
        </p:nvPicPr>
        <p:blipFill>
          <a:blip r:embed="rId2"/>
          <a:stretch>
            <a:fillRect/>
          </a:stretch>
        </p:blipFill>
        <p:spPr>
          <a:xfrm>
            <a:off x="0" y="0"/>
            <a:ext cx="9144000" cy="6857999"/>
          </a:xfrm>
          <a:prstGeom prst="rect">
            <a:avLst/>
          </a:prstGeom>
        </p:spPr>
      </p:pic>
      <p:pic>
        <p:nvPicPr>
          <p:cNvPr id="6" name="Imagen 5">
            <a:extLst>
              <a:ext uri="{FF2B5EF4-FFF2-40B4-BE49-F238E27FC236}">
                <a16:creationId xmlns:a16="http://schemas.microsoft.com/office/drawing/2014/main" id="{1BB17DC6-DEE4-813E-A3C7-12E9D8807843}"/>
              </a:ext>
            </a:extLst>
          </p:cNvPr>
          <p:cNvPicPr>
            <a:picLocks noChangeAspect="1"/>
          </p:cNvPicPr>
          <p:nvPr/>
        </p:nvPicPr>
        <p:blipFill>
          <a:blip r:embed="rId3"/>
          <a:stretch>
            <a:fillRect/>
          </a:stretch>
        </p:blipFill>
        <p:spPr>
          <a:xfrm>
            <a:off x="-31846" y="25962"/>
            <a:ext cx="9132600" cy="1386813"/>
          </a:xfrm>
          <a:prstGeom prst="rect">
            <a:avLst/>
          </a:prstGeom>
        </p:spPr>
      </p:pic>
      <p:sp>
        <p:nvSpPr>
          <p:cNvPr id="2" name="1 Título"/>
          <p:cNvSpPr>
            <a:spLocks noGrp="1"/>
          </p:cNvSpPr>
          <p:nvPr>
            <p:ph type="title"/>
          </p:nvPr>
        </p:nvSpPr>
        <p:spPr>
          <a:xfrm>
            <a:off x="43246" y="25963"/>
            <a:ext cx="8921242" cy="1242797"/>
          </a:xfrm>
        </p:spPr>
        <p:txBody>
          <a:bodyPr>
            <a:normAutofit fontScale="90000"/>
          </a:bodyPr>
          <a:lstStyle/>
          <a:p>
            <a:br>
              <a:rPr lang="es-NI" dirty="0"/>
            </a:br>
            <a:r>
              <a:rPr lang="es-NI" b="1" u="sng" dirty="0">
                <a:ln w="6600">
                  <a:solidFill>
                    <a:schemeClr val="accent2"/>
                  </a:solidFill>
                  <a:prstDash val="solid"/>
                </a:ln>
                <a:effectLst>
                  <a:outerShdw dist="38100" dir="2700000" algn="tl" rotWithShape="0">
                    <a:schemeClr val="accent2"/>
                  </a:outerShdw>
                </a:effectLst>
                <a:latin typeface="Maiandra GD" panose="020E0502030308020204" pitchFamily="34" charset="0"/>
              </a:rPr>
              <a:t>Como hijos, debemos ser obedientes. Hebreos.12:5-7.</a:t>
            </a:r>
            <a:br>
              <a:rPr lang="es-NI" b="1" dirty="0">
                <a:solidFill>
                  <a:srgbClr val="0070C0"/>
                </a:solidFill>
              </a:rPr>
            </a:br>
            <a:endParaRPr lang="es-NI" b="1" dirty="0">
              <a:solidFill>
                <a:srgbClr val="0070C0"/>
              </a:solidFill>
            </a:endParaRPr>
          </a:p>
        </p:txBody>
      </p:sp>
      <p:sp>
        <p:nvSpPr>
          <p:cNvPr id="3" name="2 Marcador de contenido"/>
          <p:cNvSpPr>
            <a:spLocks noGrp="1"/>
          </p:cNvSpPr>
          <p:nvPr>
            <p:ph idx="1"/>
          </p:nvPr>
        </p:nvSpPr>
        <p:spPr>
          <a:xfrm>
            <a:off x="0" y="1412776"/>
            <a:ext cx="9144000" cy="5445224"/>
          </a:xfrm>
        </p:spPr>
        <p:txBody>
          <a:bodyPr>
            <a:normAutofit fontScale="92500"/>
          </a:bodyPr>
          <a:lstStyle/>
          <a:p>
            <a:r>
              <a:rPr lang="es-NI" sz="2800" b="1" dirty="0">
                <a:solidFill>
                  <a:schemeClr val="bg1"/>
                </a:solidFill>
                <a:latin typeface="Maiandra GD" panose="020E0502030308020204" pitchFamily="34" charset="0"/>
              </a:rPr>
              <a:t>y habéis ya olvidado la exhortación </a:t>
            </a:r>
            <a:r>
              <a:rPr lang="es-NI" sz="2800"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que como a hijos se os dirige,</a:t>
            </a:r>
            <a:r>
              <a:rPr lang="es-NI" sz="2800" b="1" dirty="0">
                <a:solidFill>
                  <a:schemeClr val="bg1"/>
                </a:solidFill>
                <a:latin typeface="Maiandra GD" panose="020E0502030308020204" pitchFamily="34" charset="0"/>
              </a:rPr>
              <a:t> diciendo: Hijo mío, no menosprecies la disciplina del Señor, Ni desmayes cuando eres reprendido por él;</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V.6.</a:t>
            </a:r>
          </a:p>
          <a:p>
            <a:r>
              <a:rPr lang="es-NI" sz="2800" b="1" dirty="0">
                <a:solidFill>
                  <a:schemeClr val="bg1"/>
                </a:solidFill>
                <a:latin typeface="Maiandra GD" panose="020E0502030308020204" pitchFamily="34" charset="0"/>
              </a:rPr>
              <a:t>Porque el Señor al que ama, disciplina, </a:t>
            </a:r>
            <a:r>
              <a:rPr lang="es-NI" sz="2800" b="1" u="sng" dirty="0">
                <a:solidFill>
                  <a:schemeClr val="bg1"/>
                </a:solidFill>
                <a:highlight>
                  <a:srgbClr val="FF3399"/>
                </a:highlight>
                <a:latin typeface="Maiandra GD" panose="020E0502030308020204" pitchFamily="34" charset="0"/>
              </a:rPr>
              <a:t>Y azota a todo el que recibe por hijo.</a:t>
            </a:r>
          </a:p>
          <a:p>
            <a:pPr algn="ctr"/>
            <a:r>
              <a:rPr lang="es-NI" sz="2800"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V.7.</a:t>
            </a:r>
          </a:p>
          <a:p>
            <a:r>
              <a:rPr lang="es-NI" sz="2800" b="1" dirty="0">
                <a:solidFill>
                  <a:schemeClr val="bg1"/>
                </a:solidFill>
                <a:latin typeface="Maiandra GD" panose="020E0502030308020204" pitchFamily="34" charset="0"/>
              </a:rPr>
              <a:t>Si soportáis la disciplina, </a:t>
            </a:r>
            <a:r>
              <a:rPr lang="es-NI" sz="2800" b="1" u="sng" dirty="0">
                <a:solidFill>
                  <a:schemeClr val="bg1"/>
                </a:solidFill>
                <a:effectLst>
                  <a:outerShdw blurRad="38100" dist="38100" dir="2700000" algn="tl">
                    <a:srgbClr val="000000">
                      <a:alpha val="43137"/>
                    </a:srgbClr>
                  </a:outerShdw>
                </a:effectLst>
                <a:highlight>
                  <a:srgbClr val="9933FF"/>
                </a:highlight>
                <a:latin typeface="Maiandra GD" panose="020E0502030308020204" pitchFamily="34" charset="0"/>
              </a:rPr>
              <a:t>Dios os trata como a hijos;</a:t>
            </a:r>
            <a:r>
              <a:rPr lang="es-NI" sz="2800" b="1" dirty="0">
                <a:solidFill>
                  <a:schemeClr val="bg1"/>
                </a:solidFill>
                <a:latin typeface="Maiandra GD" panose="020E0502030308020204" pitchFamily="34" charset="0"/>
              </a:rPr>
              <a:t> porque ¿qué hijo es aquel a quien el padre no disciplina?</a:t>
            </a:r>
          </a:p>
          <a:p>
            <a:r>
              <a:rPr lang="es-NI" sz="2800" b="1" dirty="0">
                <a:solidFill>
                  <a:schemeClr val="bg1"/>
                </a:solidFill>
                <a:latin typeface="Maiandra GD" panose="020E0502030308020204" pitchFamily="34" charset="0"/>
              </a:rPr>
              <a:t>Somos hijos de Dios, y como hijos debemos ser obedientes a Nuestro Padre Dios en todo.</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1423</Words>
  <Application>Microsoft Office PowerPoint</Application>
  <PresentationFormat>Presentación en pantalla (4:3)</PresentationFormat>
  <Paragraphs>108</Paragraphs>
  <Slides>17</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17</vt:i4>
      </vt:variant>
    </vt:vector>
  </HeadingPairs>
  <TitlesOfParts>
    <vt:vector size="28" baseType="lpstr">
      <vt:lpstr>Al Bayan Plain</vt:lpstr>
      <vt:lpstr>Al Nile</vt:lpstr>
      <vt:lpstr>Arial</vt:lpstr>
      <vt:lpstr>Arial Black</vt:lpstr>
      <vt:lpstr>Britannic Bold</vt:lpstr>
      <vt:lpstr>Calibri</vt:lpstr>
      <vt:lpstr>Cambria</vt:lpstr>
      <vt:lpstr>Century Gothic</vt:lpstr>
      <vt:lpstr>Cochin</vt:lpstr>
      <vt:lpstr>Maiandra GD</vt:lpstr>
      <vt:lpstr>Tema de Office</vt:lpstr>
      <vt:lpstr>CARACTERISTICAS DE LOS CRISTIANO.</vt:lpstr>
      <vt:lpstr>Presentación de PowerPoint</vt:lpstr>
      <vt:lpstr> Como santos, debemos de estar separados del mundo. Romanos.1:7; I Corintios.1:2. </vt:lpstr>
      <vt:lpstr>Presentación de PowerPoint</vt:lpstr>
      <vt:lpstr> Como cristianos ser semejantes a Cristo. Hechos.11:26; Romanos.8:29. </vt:lpstr>
      <vt:lpstr> Como sal, que pueda dar sabor. Mateo.5:13. </vt:lpstr>
      <vt:lpstr>Presentación de PowerPoint</vt:lpstr>
      <vt:lpstr> Como luz, alumbrar. Mateo.5:14-16. </vt:lpstr>
      <vt:lpstr> Como hijos, debemos ser obedientes. Hebreos.12:5-7. </vt:lpstr>
      <vt:lpstr>Presentación de PowerPoint</vt:lpstr>
      <vt:lpstr> Como pámpanos debemos llegar frutos. Juan.15:8. </vt:lpstr>
      <vt:lpstr>Presentación de PowerPoint</vt:lpstr>
      <vt:lpstr> Como peregrinos, debemos abstenernos de las pasiones de la carne. I Pedro.2:11. </vt:lpstr>
      <vt:lpstr>Presentación de PowerPoint</vt:lpstr>
      <vt:lpstr>CONCLUSIÓN:</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CARACTERISTICAS DE LOS CREYENTES.</dc:title>
  <dc:creator>MARIO MORENO</dc:creator>
  <cp:lastModifiedBy>Mario Moreno</cp:lastModifiedBy>
  <cp:revision>28</cp:revision>
  <dcterms:created xsi:type="dcterms:W3CDTF">2016-05-17T15:01:03Z</dcterms:created>
  <dcterms:modified xsi:type="dcterms:W3CDTF">2025-10-28T23:30:59Z</dcterms:modified>
</cp:coreProperties>
</file>