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305" r:id="rId5"/>
    <p:sldId id="257" r:id="rId6"/>
    <p:sldId id="259" r:id="rId7"/>
    <p:sldId id="260" r:id="rId8"/>
    <p:sldId id="307" r:id="rId9"/>
    <p:sldId id="262" r:id="rId10"/>
    <p:sldId id="261" r:id="rId11"/>
    <p:sldId id="308" r:id="rId12"/>
    <p:sldId id="306" r:id="rId13"/>
    <p:sldId id="263" r:id="rId14"/>
    <p:sldId id="265" r:id="rId15"/>
    <p:sldId id="266" r:id="rId16"/>
    <p:sldId id="264" r:id="rId17"/>
    <p:sldId id="304" r:id="rId18"/>
    <p:sldId id="267" r:id="rId19"/>
    <p:sldId id="268" r:id="rId20"/>
    <p:sldId id="309" r:id="rId21"/>
    <p:sldId id="269" r:id="rId22"/>
    <p:sldId id="310" r:id="rId23"/>
    <p:sldId id="270" r:id="rId24"/>
    <p:sldId id="271" r:id="rId25"/>
    <p:sldId id="272" r:id="rId26"/>
    <p:sldId id="311" r:id="rId27"/>
    <p:sldId id="273" r:id="rId28"/>
    <p:sldId id="274" r:id="rId29"/>
    <p:sldId id="275" r:id="rId30"/>
    <p:sldId id="276" r:id="rId31"/>
    <p:sldId id="312" r:id="rId32"/>
    <p:sldId id="313" r:id="rId33"/>
    <p:sldId id="277" r:id="rId34"/>
    <p:sldId id="278" r:id="rId35"/>
    <p:sldId id="314" r:id="rId36"/>
    <p:sldId id="279" r:id="rId37"/>
    <p:sldId id="280" r:id="rId38"/>
    <p:sldId id="281" r:id="rId39"/>
    <p:sldId id="283" r:id="rId40"/>
    <p:sldId id="284" r:id="rId41"/>
    <p:sldId id="285" r:id="rId42"/>
    <p:sldId id="286" r:id="rId43"/>
    <p:sldId id="315" r:id="rId44"/>
    <p:sldId id="287" r:id="rId45"/>
    <p:sldId id="288" r:id="rId46"/>
    <p:sldId id="289" r:id="rId47"/>
    <p:sldId id="290" r:id="rId48"/>
    <p:sldId id="291" r:id="rId49"/>
    <p:sldId id="293" r:id="rId50"/>
    <p:sldId id="294" r:id="rId51"/>
    <p:sldId id="295" r:id="rId52"/>
    <p:sldId id="316" r:id="rId53"/>
    <p:sldId id="296" r:id="rId54"/>
    <p:sldId id="317" r:id="rId55"/>
    <p:sldId id="298" r:id="rId56"/>
    <p:sldId id="299" r:id="rId57"/>
    <p:sldId id="300" r:id="rId58"/>
    <p:sldId id="301" r:id="rId59"/>
    <p:sldId id="302" r:id="rId60"/>
    <p:sldId id="303" r:id="rId61"/>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CC"/>
    <a:srgbClr val="FF66CC"/>
    <a:srgbClr val="99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0AAFC-8BFF-4C0D-29FF-450CF0DF03C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7C052E6B-61FF-FE48-8F55-ECB7E4E52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E1ECBE40-8AD4-2283-F036-46E225653AFA}"/>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5" name="Marcador de pie de página 4">
            <a:extLst>
              <a:ext uri="{FF2B5EF4-FFF2-40B4-BE49-F238E27FC236}">
                <a16:creationId xmlns:a16="http://schemas.microsoft.com/office/drawing/2014/main" id="{8ED2FBB9-1F69-F148-A4A9-F633AF8FA981}"/>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7D7A4D69-299F-CE68-464E-DB1C6424A0EE}"/>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158105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031CA-ABFE-71AC-009F-1B1E3F8473A9}"/>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F81EE40-2C45-B84B-3020-0B3AB6FAC8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499FC36C-1C04-3FEB-47BA-E22C0575CE8C}"/>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5" name="Marcador de pie de página 4">
            <a:extLst>
              <a:ext uri="{FF2B5EF4-FFF2-40B4-BE49-F238E27FC236}">
                <a16:creationId xmlns:a16="http://schemas.microsoft.com/office/drawing/2014/main" id="{689FB997-4A76-DBE4-D5C3-62D2A883107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CB76EB59-AF3C-8DD5-E724-1CEACC7DFBE4}"/>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9163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F0C4CF-1D59-4C49-EE9D-F655DF19B9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911C69A-0381-4FD1-CCD4-42A510BC4F3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BDEE1729-F5B6-BF70-F48D-31BBEFFEFEAE}"/>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5" name="Marcador de pie de página 4">
            <a:extLst>
              <a:ext uri="{FF2B5EF4-FFF2-40B4-BE49-F238E27FC236}">
                <a16:creationId xmlns:a16="http://schemas.microsoft.com/office/drawing/2014/main" id="{98C3A381-B4AD-96BC-5852-16E62A720CA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3B180F-6A79-C6B0-7808-D2DDF243DB97}"/>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358758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9D4D9-731F-9B7A-9C70-C670ECCFD74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1B0F7D1D-346F-32B5-4016-5564CC818B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DAD224E2-AC6B-486B-BC06-76773AB89500}"/>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5" name="Marcador de pie de página 4">
            <a:extLst>
              <a:ext uri="{FF2B5EF4-FFF2-40B4-BE49-F238E27FC236}">
                <a16:creationId xmlns:a16="http://schemas.microsoft.com/office/drawing/2014/main" id="{1DC501A8-F704-1FDA-A8CD-57C58C7B8834}"/>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CEFE575B-34FC-A870-8AB7-99762455E686}"/>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104755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CE7C7-8A1E-B8DA-0C70-3BADE48AE96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7037CC50-5B8B-4B56-7428-916860ECE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5C6666-618F-81A3-0CA0-F4DE3739E1AF}"/>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5" name="Marcador de pie de página 4">
            <a:extLst>
              <a:ext uri="{FF2B5EF4-FFF2-40B4-BE49-F238E27FC236}">
                <a16:creationId xmlns:a16="http://schemas.microsoft.com/office/drawing/2014/main" id="{683C81F4-5A6D-9ADC-355A-C6D495D5D1B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12272721-48C5-8305-734A-A98E01FAE730}"/>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408017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1D33D-E611-193E-3302-302D6AAAA384}"/>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EB49E6F0-A205-F283-05DB-E2C98063950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A3072F59-82DA-CF81-95A0-7677C85AE2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F587C969-119A-7FE0-CB9E-7E4C95DFA60C}"/>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6" name="Marcador de pie de página 5">
            <a:extLst>
              <a:ext uri="{FF2B5EF4-FFF2-40B4-BE49-F238E27FC236}">
                <a16:creationId xmlns:a16="http://schemas.microsoft.com/office/drawing/2014/main" id="{15422065-7501-496C-1A01-A850621E5404}"/>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D1BCC25C-942F-845E-9B44-E556B498B440}"/>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280505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929B8-AA90-9C62-8468-901BA750F17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7D50CFE2-0AE9-C615-F25F-1102B2491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D574081-ED9F-C594-9841-B6A28DFF7C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72136397-6C33-F969-520B-BD3224C2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20DBBD-D252-05AB-871E-68DE2DF5C6B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EF4E8CBD-00E4-3F93-DD29-0E5488D51C8D}"/>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8" name="Marcador de pie de página 7">
            <a:extLst>
              <a:ext uri="{FF2B5EF4-FFF2-40B4-BE49-F238E27FC236}">
                <a16:creationId xmlns:a16="http://schemas.microsoft.com/office/drawing/2014/main" id="{7183CBF6-0540-EC48-0ED4-7222BF5EB47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BFA0F2C2-9D3D-2E3D-D123-8A432240DA73}"/>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374216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A623FC-799C-1520-1A58-A51A7758FCB2}"/>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FCC58CDE-74B4-E84C-AAA0-50B27F03C2A5}"/>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4" name="Marcador de pie de página 3">
            <a:extLst>
              <a:ext uri="{FF2B5EF4-FFF2-40B4-BE49-F238E27FC236}">
                <a16:creationId xmlns:a16="http://schemas.microsoft.com/office/drawing/2014/main" id="{D5FCD028-2C32-AEA8-C849-7B7BF676BBB8}"/>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A5A54099-6EFD-9D39-BD7E-554D0E95A512}"/>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11840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F54873-06AD-DB0F-3DC8-420105AC8126}"/>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3" name="Marcador de pie de página 2">
            <a:extLst>
              <a:ext uri="{FF2B5EF4-FFF2-40B4-BE49-F238E27FC236}">
                <a16:creationId xmlns:a16="http://schemas.microsoft.com/office/drawing/2014/main" id="{4DB0C500-B8B4-928E-3383-FEC777B70EF2}"/>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E47E5198-91A5-759B-484F-35C810641E1D}"/>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120811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305DB-A642-09AA-B5B2-EDB74326A9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51978B66-B82F-1B7D-3185-EF499B048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1AC159AC-564E-F792-73C2-C02AC22E4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2281FB-C517-2516-88A8-92D4AA61C777}"/>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6" name="Marcador de pie de página 5">
            <a:extLst>
              <a:ext uri="{FF2B5EF4-FFF2-40B4-BE49-F238E27FC236}">
                <a16:creationId xmlns:a16="http://schemas.microsoft.com/office/drawing/2014/main" id="{6C5F7A6E-360C-A5ED-F8A8-4C5304469AA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D1505266-FD11-5660-0F62-57328CCE3FDD}"/>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199972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B601A-BF94-3C43-A13D-3D7DAD1913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BCD84AC5-84F0-0D71-908F-975976BA6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FD99DE2F-5837-5F88-34C7-45FABD5B4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31F41E-A763-DE02-4E99-0157CD437B97}"/>
              </a:ext>
            </a:extLst>
          </p:cNvPr>
          <p:cNvSpPr>
            <a:spLocks noGrp="1"/>
          </p:cNvSpPr>
          <p:nvPr>
            <p:ph type="dt" sz="half" idx="10"/>
          </p:nvPr>
        </p:nvSpPr>
        <p:spPr/>
        <p:txBody>
          <a:bodyPr/>
          <a:lstStyle/>
          <a:p>
            <a:fld id="{A9D273C2-7820-4FA5-968E-C73C45848F42}" type="datetimeFigureOut">
              <a:rPr lang="es-NI" smtClean="0"/>
              <a:t>9/4/2024</a:t>
            </a:fld>
            <a:endParaRPr lang="es-NI"/>
          </a:p>
        </p:txBody>
      </p:sp>
      <p:sp>
        <p:nvSpPr>
          <p:cNvPr id="6" name="Marcador de pie de página 5">
            <a:extLst>
              <a:ext uri="{FF2B5EF4-FFF2-40B4-BE49-F238E27FC236}">
                <a16:creationId xmlns:a16="http://schemas.microsoft.com/office/drawing/2014/main" id="{962326EF-39A5-D5F4-D6F6-B6E155DCAADB}"/>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5BEA0E78-6A63-62C7-8D92-E70D43656D97}"/>
              </a:ext>
            </a:extLst>
          </p:cNvPr>
          <p:cNvSpPr>
            <a:spLocks noGrp="1"/>
          </p:cNvSpPr>
          <p:nvPr>
            <p:ph type="sldNum" sz="quarter" idx="12"/>
          </p:nvPr>
        </p:nvSpPr>
        <p:spPr/>
        <p:txBody>
          <a:bodyPr/>
          <a:lstStyle/>
          <a:p>
            <a:fld id="{5884955A-C353-4896-9D67-FEE8F7416563}" type="slidenum">
              <a:rPr lang="es-NI" smtClean="0"/>
              <a:t>‹Nº›</a:t>
            </a:fld>
            <a:endParaRPr lang="es-NI"/>
          </a:p>
        </p:txBody>
      </p:sp>
    </p:spTree>
    <p:extLst>
      <p:ext uri="{BB962C8B-B14F-4D97-AF65-F5344CB8AC3E}">
        <p14:creationId xmlns:p14="http://schemas.microsoft.com/office/powerpoint/2010/main" val="251720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85EEF0D-DC2E-2268-64AC-3F2914E52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5EE6E17-C14A-AF69-4488-62FA4D095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9D010939-3DAB-B7F8-7B38-45DE7A5C6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273C2-7820-4FA5-968E-C73C45848F42}" type="datetimeFigureOut">
              <a:rPr lang="es-NI" smtClean="0"/>
              <a:t>9/4/2024</a:t>
            </a:fld>
            <a:endParaRPr lang="es-NI"/>
          </a:p>
        </p:txBody>
      </p:sp>
      <p:sp>
        <p:nvSpPr>
          <p:cNvPr id="5" name="Marcador de pie de página 4">
            <a:extLst>
              <a:ext uri="{FF2B5EF4-FFF2-40B4-BE49-F238E27FC236}">
                <a16:creationId xmlns:a16="http://schemas.microsoft.com/office/drawing/2014/main" id="{8942AFDA-B329-EF5E-0E06-F46ED6A4E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E0D4A7B6-331A-7778-0653-FBFD36B22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4955A-C353-4896-9D67-FEE8F7416563}" type="slidenum">
              <a:rPr lang="es-NI" smtClean="0"/>
              <a:t>‹Nº›</a:t>
            </a:fld>
            <a:endParaRPr lang="es-NI"/>
          </a:p>
        </p:txBody>
      </p:sp>
    </p:spTree>
    <p:extLst>
      <p:ext uri="{BB962C8B-B14F-4D97-AF65-F5344CB8AC3E}">
        <p14:creationId xmlns:p14="http://schemas.microsoft.com/office/powerpoint/2010/main" val="280357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A8DAB8F-858F-33E1-D054-07CB406D17A9}"/>
              </a:ext>
            </a:extLst>
          </p:cNvPr>
          <p:cNvPicPr>
            <a:picLocks noChangeAspect="1"/>
          </p:cNvPicPr>
          <p:nvPr/>
        </p:nvPicPr>
        <p:blipFill>
          <a:blip r:embed="rId2"/>
          <a:stretch>
            <a:fillRect/>
          </a:stretch>
        </p:blipFill>
        <p:spPr>
          <a:xfrm>
            <a:off x="0" y="0"/>
            <a:ext cx="12192000" cy="6857999"/>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CARTA DE COLOSENSES.</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CAPITULO.2:1-23.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7" y="1343818"/>
            <a:ext cx="7970873" cy="5514181"/>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INTRODUCCIÓN:</a:t>
            </a:r>
          </a:p>
          <a:p>
            <a:r>
              <a:rPr lang="es-ES" b="1" dirty="0">
                <a:latin typeface="Maiandra GD" panose="020E0502030308020204" pitchFamily="34" charset="0"/>
              </a:rPr>
              <a:t>Aquí Pablo trata los siguientes temas: </a:t>
            </a:r>
          </a:p>
          <a:p>
            <a:r>
              <a:rPr lang="es-ES" b="1" dirty="0">
                <a:latin typeface="Maiandra GD" panose="020E0502030308020204" pitchFamily="34" charset="0"/>
              </a:rPr>
              <a:t>1. La meta o propósito de su ministerio. V.1-5. </a:t>
            </a:r>
          </a:p>
          <a:p>
            <a:r>
              <a:rPr lang="es-ES" b="1" dirty="0">
                <a:latin typeface="Maiandra GD" panose="020E0502030308020204" pitchFamily="34" charset="0"/>
              </a:rPr>
              <a:t>2. Les exhorta a andar según Él Señor lo desea. V.6-7. </a:t>
            </a:r>
          </a:p>
          <a:p>
            <a:r>
              <a:rPr lang="es-ES" b="1" dirty="0">
                <a:latin typeface="Maiandra GD" panose="020E0502030308020204" pitchFamily="34" charset="0"/>
              </a:rPr>
              <a:t>3. Muestra la diferencia entre Jesús y los falsos maestros. V.8-17. </a:t>
            </a:r>
          </a:p>
          <a:p>
            <a:r>
              <a:rPr lang="es-ES" b="1" dirty="0">
                <a:latin typeface="Maiandra GD" panose="020E0502030308020204" pitchFamily="34" charset="0"/>
              </a:rPr>
              <a:t>4. La doctrina de estos falsos maestros. V.18-23.</a:t>
            </a:r>
          </a:p>
          <a:p>
            <a:r>
              <a:rPr lang="es-ES" b="1" dirty="0">
                <a:latin typeface="Maiandra GD" panose="020E0502030308020204" pitchFamily="34" charset="0"/>
              </a:rPr>
              <a:t>Los hermanos en Colosas tenían que poner mucha diligencia en estas cosas que Pablo les escribe, para no desviarse de la misma manera cara cristianos debe poner mucha diligencia para no desviarnos.</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0841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Efesios.3:16.</a:t>
            </a:r>
            <a:r>
              <a:rPr lang="es-ES" b="1" dirty="0">
                <a:latin typeface="Maiandra GD" panose="020E0502030308020204" pitchFamily="34" charset="0"/>
              </a:rPr>
              <a:t> </a:t>
            </a:r>
          </a:p>
          <a:p>
            <a:r>
              <a:rPr lang="es-ES" b="1" dirty="0">
                <a:latin typeface="Maiandra GD" panose="020E0502030308020204" pitchFamily="34" charset="0"/>
              </a:rPr>
              <a:t>Le ruego que Él les conceda a ustedes,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conforme a las riquezas de Su gloria,</a:t>
            </a:r>
            <a:r>
              <a:rPr lang="es-ES" b="1" dirty="0">
                <a:latin typeface="Maiandra GD" panose="020E0502030308020204" pitchFamily="34" charset="0"/>
              </a:rPr>
              <a:t> el ser fortalecidos con poder por Su Espíritu en el hombre interior;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“Completa seguridad”</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Del griego “PLEROPHORIA”</a:t>
            </a:r>
            <a:r>
              <a:rPr lang="es-ES" b="1" dirty="0">
                <a:latin typeface="Maiandra GD" panose="020E0502030308020204" pitchFamily="34" charset="0"/>
              </a:rPr>
              <a:t> que indica la abundancia completa, mucha confianza.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“Plena certidumbre” o “convicción”</a:t>
            </a:r>
          </a:p>
          <a:p>
            <a:r>
              <a:rPr lang="es-ES" b="1" dirty="0">
                <a:latin typeface="Maiandra GD" panose="020E0502030308020204" pitchFamily="34" charset="0"/>
              </a:rPr>
              <a:t>“Plena certidumbre” o “convicción”- La confía plena segura como Abraham.</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Romanos.4:20-21.</a:t>
            </a:r>
            <a:r>
              <a:rPr lang="es-ES" b="1" dirty="0">
                <a:latin typeface="Maiandra GD" panose="020E0502030308020204" pitchFamily="34" charset="0"/>
              </a:rPr>
              <a:t> </a:t>
            </a:r>
            <a:endParaRPr lang="es-ES" b="1" dirty="0">
              <a:highlight>
                <a:srgbClr val="6600CC"/>
              </a:highlight>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918923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
        <p:nvSpPr>
          <p:cNvPr id="7" name="Marcador de contenido 6">
            <a:extLst>
              <a:ext uri="{FF2B5EF4-FFF2-40B4-BE49-F238E27FC236}">
                <a16:creationId xmlns:a16="http://schemas.microsoft.com/office/drawing/2014/main" id="{B5956B37-BC84-AE46-3D56-8D7AA1D44DDB}"/>
              </a:ext>
            </a:extLst>
          </p:cNvPr>
          <p:cNvSpPr>
            <a:spLocks noGrp="1"/>
          </p:cNvSpPr>
          <p:nvPr>
            <p:ph idx="1"/>
          </p:nvPr>
        </p:nvSpPr>
        <p:spPr>
          <a:xfrm>
            <a:off x="4221124" y="1343813"/>
            <a:ext cx="7970875" cy="5514181"/>
          </a:xfrm>
        </p:spPr>
        <p:txBody>
          <a:bodyPr>
            <a:normAutofit/>
          </a:bodyPr>
          <a:lstStyle/>
          <a:p>
            <a:r>
              <a:rPr lang="es-ES" b="1" dirty="0">
                <a:latin typeface="Maiandra GD" panose="020E0502030308020204" pitchFamily="34" charset="0"/>
              </a:rPr>
              <a:t>Sin embargo, respecto a la promesa de Dios,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Abraham no titubeó con incredulidad,</a:t>
            </a:r>
            <a:r>
              <a:rPr lang="es-ES" b="1" dirty="0">
                <a:latin typeface="Maiandra GD" panose="020E0502030308020204" pitchFamily="34" charset="0"/>
              </a:rPr>
              <a:t> sino que se fortaleció en fe, dando gloria a Dios,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V.21.</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estando plenamente convencido de que lo que Dios había prometido,</a:t>
            </a:r>
            <a:r>
              <a:rPr lang="es-ES" b="1" dirty="0">
                <a:latin typeface="Maiandra GD" panose="020E0502030308020204" pitchFamily="34" charset="0"/>
              </a:rPr>
              <a:t> poderoso era también para cumplirlo.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“Entendimiento”</a:t>
            </a:r>
            <a:r>
              <a:rPr lang="es-ES" b="1" dirty="0">
                <a:latin typeface="Maiandra GD" panose="020E0502030308020204" pitchFamily="34" charset="0"/>
              </a:rPr>
              <a:t> </a:t>
            </a:r>
          </a:p>
          <a:p>
            <a:r>
              <a:rPr lang="es-ES" b="1" dirty="0">
                <a:latin typeface="Maiandra GD" panose="020E0502030308020204" pitchFamily="34" charset="0"/>
              </a:rPr>
              <a:t>Del griego “SUNESIS” y quiere decir el entendimiento de unos y otros. De acuerdo a la definición de estas palabras el apóstol deseaba que el entendimiento de los Colosenses. </a:t>
            </a:r>
          </a:p>
          <a:p>
            <a:endParaRPr lang="es-NI" b="1" dirty="0">
              <a:latin typeface="Maiandra GD" panose="020E0502030308020204" pitchFamily="34" charset="0"/>
            </a:endParaRPr>
          </a:p>
        </p:txBody>
      </p:sp>
    </p:spTree>
    <p:extLst>
      <p:ext uri="{BB962C8B-B14F-4D97-AF65-F5344CB8AC3E}">
        <p14:creationId xmlns:p14="http://schemas.microsoft.com/office/powerpoint/2010/main" val="515659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Esto nos ayuda a exhortarnos unos a otros.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Romanos.15:14.</a:t>
            </a:r>
            <a:r>
              <a:rPr lang="es-ES" b="1" dirty="0">
                <a:latin typeface="Maiandra GD" panose="020E0502030308020204" pitchFamily="34" charset="0"/>
              </a:rPr>
              <a:t> </a:t>
            </a:r>
          </a:p>
          <a:p>
            <a:r>
              <a:rPr lang="es-ES" b="1" dirty="0">
                <a:latin typeface="Maiandra GD" panose="020E0502030308020204" pitchFamily="34" charset="0"/>
              </a:rPr>
              <a:t>En cuanto a ustedes, hermanos míos, yo mismo estoy también convencido de que ustedes están llenos de bondad,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llenos de todo conocimiento y capaces también de amonestarse los unos a los otros.</a:t>
            </a:r>
          </a:p>
          <a:p>
            <a:r>
              <a:rPr lang="es-ES" b="1" dirty="0">
                <a:latin typeface="Maiandra GD" panose="020E0502030308020204" pitchFamily="34" charset="0"/>
              </a:rPr>
              <a:t>Todos debemos ser lleno de todo conocimiento para poder ayudar unos a otros en la amonestación cuando se necesite.</a:t>
            </a:r>
          </a:p>
          <a:p>
            <a:r>
              <a:rPr lang="es-ES" b="1" dirty="0">
                <a:latin typeface="Maiandra GD" panose="020E0502030308020204" pitchFamily="34" charset="0"/>
              </a:rPr>
              <a:t>Todos necesitamos de crecer en el conocimiento para no ser extraviado por los falsos maestros.</a:t>
            </a:r>
          </a:p>
          <a:p>
            <a:endParaRPr lang="es-ES"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623721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Se desarrollará hasta que fueran capaces de comprender las grandes bendiciones de vivir en la completa. </a:t>
            </a:r>
          </a:p>
          <a:p>
            <a:r>
              <a:rPr lang="es-ES" b="1" dirty="0">
                <a:latin typeface="Maiandra GD" panose="020E0502030308020204" pitchFamily="34" charset="0"/>
              </a:rPr>
              <a:t>Seguridad de una doctrina verdadera.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“Conocer el misterio de Dios Él Padre”</a:t>
            </a:r>
            <a:r>
              <a:rPr lang="es-ES" b="1" dirty="0">
                <a:latin typeface="Maiandra GD" panose="020E0502030308020204" pitchFamily="34" charset="0"/>
              </a:rPr>
              <a:t> </a:t>
            </a:r>
          </a:p>
          <a:p>
            <a:r>
              <a:rPr lang="es-ES" b="1" dirty="0">
                <a:latin typeface="Maiandra GD" panose="020E0502030308020204" pitchFamily="34" charset="0"/>
              </a:rPr>
              <a:t>El apóstol suma sus deseos en cuanto a los colosenses para que ellos fueran capaces de comprender lo que Él Padre ha hecho por ellos y que era haber enviado a Su Hijo como Salvador de todos los pecadores, incluyendo a los colosenses.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Colosense.2:3.</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831699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en quien están escondidos todos los tesoros</a:t>
            </a:r>
            <a:r>
              <a:rPr lang="es-ES" b="1" dirty="0">
                <a:latin typeface="Maiandra GD" panose="020E0502030308020204" pitchFamily="34" charset="0"/>
              </a:rPr>
              <a:t> de la sabiduría y del conocimiento. </a:t>
            </a:r>
          </a:p>
          <a:p>
            <a:r>
              <a:rPr lang="es-ES" b="1" dirty="0">
                <a:latin typeface="Maiandra GD" panose="020E0502030308020204" pitchFamily="34" charset="0"/>
              </a:rPr>
              <a:t>Para los gnósticos Cristo era sólo uno de los seres intermediarios entre Dios y Él hombre, pero Pablo enfáticamente afirma que en Él están todos los tesoros de la sabiduría y del conocimiento. </a:t>
            </a:r>
          </a:p>
          <a:p>
            <a:r>
              <a:rPr lang="es-ES" b="1" dirty="0">
                <a:latin typeface="Maiandra GD" panose="020E0502030308020204" pitchFamily="34" charset="0"/>
              </a:rPr>
              <a:t>Él es la verdad.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Juan.14:6.</a:t>
            </a:r>
            <a:r>
              <a:rPr lang="es-ES" b="1" dirty="0">
                <a:latin typeface="Maiandra GD" panose="020E0502030308020204" pitchFamily="34" charset="0"/>
              </a:rPr>
              <a:t> </a:t>
            </a:r>
          </a:p>
          <a:p>
            <a:r>
              <a:rPr lang="es-ES" b="1" dirty="0">
                <a:latin typeface="Maiandra GD" panose="020E0502030308020204" pitchFamily="34" charset="0"/>
              </a:rPr>
              <a:t>Jesús le dijo*: «Yo soy el camino,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la verdad y la vida;</a:t>
            </a:r>
            <a:r>
              <a:rPr lang="es-ES" b="1" dirty="0">
                <a:latin typeface="Maiandra GD" panose="020E0502030308020204" pitchFamily="34" charset="0"/>
              </a:rPr>
              <a:t> nadie viene al Padre sino por Mí. </a:t>
            </a:r>
          </a:p>
          <a:p>
            <a:r>
              <a:rPr lang="es-ES" b="1" dirty="0">
                <a:latin typeface="Maiandra GD" panose="020E0502030308020204" pitchFamily="34" charset="0"/>
              </a:rPr>
              <a:t>El es la plenitud de la Deidad corporalmente.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Colosenses.2:9.</a:t>
            </a:r>
            <a:r>
              <a:rPr lang="es-ES" b="1" dirty="0">
                <a:latin typeface="Maiandra GD" panose="020E0502030308020204" pitchFamily="34" charset="0"/>
              </a:rPr>
              <a:t>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194910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Porque toda la plenitud de la Deidad reside</a:t>
            </a:r>
            <a:r>
              <a:rPr lang="es-ES" b="1" dirty="0">
                <a:latin typeface="Maiandra GD" panose="020E0502030308020204" pitchFamily="34" charset="0"/>
              </a:rPr>
              <a:t> corporalmente en Él, </a:t>
            </a:r>
          </a:p>
          <a:p>
            <a:r>
              <a:rPr lang="es-ES" b="1" dirty="0">
                <a:latin typeface="Maiandra GD" panose="020E0502030308020204" pitchFamily="34" charset="0"/>
              </a:rPr>
              <a:t>Tenemos toda la seguridad de parte del Padre de que la sabiduría se encuentra en Cristo y que sólo aquellos que quieren buscarla la encuentran; </a:t>
            </a:r>
          </a:p>
          <a:p>
            <a:r>
              <a:rPr lang="es-ES" b="1" dirty="0">
                <a:latin typeface="Maiandra GD" panose="020E0502030308020204" pitchFamily="34" charset="0"/>
              </a:rPr>
              <a:t>Los orgullosos y “Sabios” no pueden obtenerla.</a:t>
            </a:r>
          </a:p>
          <a:p>
            <a:r>
              <a:rPr lang="es-ES" b="1" dirty="0">
                <a:latin typeface="Maiandra GD" panose="020E0502030308020204" pitchFamily="34" charset="0"/>
              </a:rPr>
              <a:t>Pablo sabía que existía el peligro de que los colosenses se dejaran llevar por las palabras persuasivas de los falsos maestros.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Colosenses.2:4.</a:t>
            </a:r>
            <a:endPar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25986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Esto lo digo para que nadie los engañe</a:t>
            </a:r>
            <a:r>
              <a:rPr lang="es-ES" b="1" dirty="0">
                <a:latin typeface="Maiandra GD" panose="020E0502030308020204" pitchFamily="34" charset="0"/>
              </a:rPr>
              <a:t> con razonamientos persuasivos. </a:t>
            </a:r>
          </a:p>
          <a:p>
            <a:r>
              <a:rPr lang="es-ES" b="1" dirty="0">
                <a:latin typeface="Maiandra GD" panose="020E0502030308020204" pitchFamily="34" charset="0"/>
              </a:rPr>
              <a:t>Esto es muy común en el cristiano que carece de educación escritural.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Efesios.4:14.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Entonces ya no seremos niños, sacudidos por las olas y llevados de aquí para allá por todo viento de doctrina,</a:t>
            </a:r>
            <a:r>
              <a:rPr lang="es-ES" b="1" dirty="0">
                <a:latin typeface="Maiandra GD" panose="020E0502030308020204" pitchFamily="34" charset="0"/>
              </a:rPr>
              <a:t> por la astucia de los hombres, por las artimañas engañosas del error. </a:t>
            </a:r>
          </a:p>
          <a:p>
            <a:r>
              <a:rPr lang="es-ES" b="1" dirty="0">
                <a:latin typeface="Maiandra GD" panose="020E0502030308020204" pitchFamily="34" charset="0"/>
              </a:rPr>
              <a:t>Pero Pablo tiene la esperanza de que con este consejo, por la revelación de Dios, ellos puedan comprender, así como les escribió a los efesios en.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Efesios.3:3-5.</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389117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que por revelación me fue dado a conocer el misterio,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tal como antes les escribí brevemente.</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V.4.</a:t>
            </a:r>
            <a:r>
              <a:rPr lang="es-ES" b="1" dirty="0">
                <a:latin typeface="Maiandra GD" panose="020E0502030308020204" pitchFamily="34" charset="0"/>
              </a:rPr>
              <a:t>  </a:t>
            </a:r>
          </a:p>
          <a:p>
            <a:r>
              <a:rPr lang="es-ES" b="1" dirty="0">
                <a:latin typeface="Maiandra GD" panose="020E0502030308020204" pitchFamily="34" charset="0"/>
              </a:rPr>
              <a:t>En vista de lo cual, </a:t>
            </a: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leyendo, podrán entender</a:t>
            </a:r>
            <a:r>
              <a:rPr lang="es-ES" b="1" dirty="0">
                <a:latin typeface="Maiandra GD" panose="020E0502030308020204" pitchFamily="34" charset="0"/>
              </a:rPr>
              <a:t> mi comprensión del misterio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V.5.</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66CC"/>
                </a:highlight>
                <a:latin typeface="Maiandra GD" panose="020E0502030308020204" pitchFamily="34" charset="0"/>
              </a:rPr>
              <a:t>que en otras generaciones no se dio a conocer a los hijos de los hombres,</a:t>
            </a:r>
            <a:r>
              <a:rPr lang="es-ES" b="1" dirty="0">
                <a:latin typeface="Maiandra GD" panose="020E0502030308020204" pitchFamily="34" charset="0"/>
              </a:rPr>
              <a:t> como ahora ha sido revelado a Sus santos apóstoles y profetas por el Espíritu; </a:t>
            </a:r>
          </a:p>
          <a:p>
            <a:r>
              <a:rPr lang="es-ES" b="1" dirty="0">
                <a:latin typeface="Maiandra GD" panose="020E0502030308020204" pitchFamily="34" charset="0"/>
              </a:rPr>
              <a:t>La ignorancia espiritual no nos lleva a crecer y nos llevara a seguir el error de los falsos maestros.</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54339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El buen orden en una iglesia local es muy importante.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Colosenses.2:5.</a:t>
            </a:r>
          </a:p>
          <a:p>
            <a:r>
              <a:rPr lang="es-ES" b="1" dirty="0">
                <a:latin typeface="Maiandra GD" panose="020E0502030308020204" pitchFamily="34" charset="0"/>
              </a:rPr>
              <a:t>Porque aunque estoy ausente en el cuerpo, sin embargo estoy con ustedes en espíritu,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regocijándome al ver su buena disciplina y la estabilidad de la fe de ustedes en Cristo.</a:t>
            </a:r>
            <a:r>
              <a:rPr lang="es-ES" b="1" dirty="0">
                <a:latin typeface="Maiandra GD" panose="020E0502030308020204" pitchFamily="34" charset="0"/>
              </a:rPr>
              <a:t> </a:t>
            </a:r>
          </a:p>
          <a:p>
            <a:r>
              <a:rPr lang="es-ES" b="1" dirty="0">
                <a:latin typeface="Maiandra GD" panose="020E0502030308020204" pitchFamily="34" charset="0"/>
              </a:rPr>
              <a:t>Ya sea en organización, en las reuniones públicas, en toda actividad que tenga el propósito de alabar a Dios y predicar el evangelio puro el orden es muy importante. </a:t>
            </a:r>
          </a:p>
          <a:p>
            <a:r>
              <a:rPr lang="es-ES" b="1" dirty="0">
                <a:latin typeface="Maiandra GD" panose="020E0502030308020204" pitchFamily="34" charset="0"/>
              </a:rPr>
              <a:t>Todos debemos de seguir un mismo patrón, todo debe de hacerse decentemente y en orden.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052467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Corintios.14:40.</a:t>
            </a:r>
          </a:p>
          <a:p>
            <a:r>
              <a:rPr lang="es-ES" b="1" dirty="0">
                <a:latin typeface="Maiandra GD" panose="020E0502030308020204" pitchFamily="34" charset="0"/>
              </a:rPr>
              <a:t>Pero que todo se haga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decentemente y con orden.</a:t>
            </a:r>
            <a:r>
              <a:rPr lang="es-ES" b="1" dirty="0">
                <a:latin typeface="Maiandra GD" panose="020E0502030308020204" pitchFamily="34" charset="0"/>
              </a:rPr>
              <a:t> </a:t>
            </a:r>
          </a:p>
          <a:p>
            <a:r>
              <a:rPr lang="es-ES" b="1" dirty="0">
                <a:latin typeface="Maiandra GD" panose="020E0502030308020204" pitchFamily="34" charset="0"/>
              </a:rPr>
              <a:t>Toda buena iglesia debe de ejercitar la disciplina,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Tesalonicenses.3:6.</a:t>
            </a:r>
            <a:r>
              <a:rPr lang="es-ES" b="1" dirty="0">
                <a:latin typeface="Maiandra GD" panose="020E0502030308020204" pitchFamily="34" charset="0"/>
              </a:rPr>
              <a:t> </a:t>
            </a:r>
          </a:p>
          <a:p>
            <a:r>
              <a:rPr lang="es-ES" b="1" dirty="0">
                <a:latin typeface="Maiandra GD" panose="020E0502030308020204" pitchFamily="34" charset="0"/>
              </a:rPr>
              <a:t>Ahora bien, hermanos, les mandamos en el nombre de nuestro Señor Jesucristo,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que se aparten de todo hermano que ande desordenadamente,</a:t>
            </a:r>
            <a:r>
              <a:rPr lang="es-ES" b="1" dirty="0">
                <a:latin typeface="Maiandra GD" panose="020E0502030308020204" pitchFamily="34" charset="0"/>
              </a:rPr>
              <a:t> y no según la doctrina que ustedes recibieron de nosotros. </a:t>
            </a:r>
          </a:p>
          <a:p>
            <a:r>
              <a:rPr lang="es-ES" b="1" dirty="0">
                <a:latin typeface="Maiandra GD" panose="020E0502030308020204" pitchFamily="34" charset="0"/>
              </a:rPr>
              <a:t>Por eso debemos apartarnos de todo hermano que enseña falsa doctrina.</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50024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Porque quiero que sepan qué gran lucha tengo por ustedes y por los que están en Laodicea,</a:t>
            </a:r>
            <a:r>
              <a:rPr lang="es-ES" b="1" dirty="0">
                <a:latin typeface="Maiandra GD" panose="020E0502030308020204" pitchFamily="34" charset="0"/>
              </a:rPr>
              <a:t> y por todos los que no me han visto en persona.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“Lucha”</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Del griego “AGON”</a:t>
            </a:r>
            <a:r>
              <a:rPr lang="es-ES" b="1" dirty="0">
                <a:latin typeface="Maiandra GD" panose="020E0502030308020204" pitchFamily="34" charset="0"/>
              </a:rPr>
              <a:t> lo cual quiere decir una intensa solicitud.</a:t>
            </a:r>
          </a:p>
          <a:p>
            <a:r>
              <a:rPr lang="es-ES" b="1" dirty="0">
                <a:latin typeface="Maiandra GD" panose="020E0502030308020204" pitchFamily="34" charset="0"/>
              </a:rPr>
              <a:t>Este versículo está conectado con.</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Colosense.1:29.</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Con este fin también trabajo, esforzándome</a:t>
            </a:r>
            <a:r>
              <a:rPr lang="es-ES" b="1" dirty="0">
                <a:latin typeface="Maiandra GD" panose="020E0502030308020204" pitchFamily="34" charset="0"/>
              </a:rPr>
              <a:t> según Su poder que obra poderosamente en mí. </a:t>
            </a:r>
          </a:p>
          <a:p>
            <a:r>
              <a:rPr lang="es-ES" b="1" dirty="0">
                <a:latin typeface="Maiandra GD" panose="020E0502030308020204" pitchFamily="34" charset="0"/>
              </a:rPr>
              <a:t>Recuérdese Pablo sostenía esta lucha como preso en Roma.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089539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Romanos.16:17.</a:t>
            </a:r>
          </a:p>
          <a:p>
            <a:r>
              <a:rPr lang="es-ES" b="1" dirty="0">
                <a:latin typeface="Maiandra GD" panose="020E0502030308020204" pitchFamily="34" charset="0"/>
              </a:rPr>
              <a:t>Les ruego, hermanos, que vigilen a los que causan disensiones y tropiezos contra las enseñanzas que ustedes aprendieron, </a:t>
            </a:r>
            <a:r>
              <a:rPr lang="es-ES" b="1" u="sng" dirty="0">
                <a:solidFill>
                  <a:schemeClr val="bg1"/>
                </a:solidFill>
                <a:highlight>
                  <a:srgbClr val="008000"/>
                </a:highlight>
                <a:latin typeface="Maiandra GD" panose="020E0502030308020204" pitchFamily="34" charset="0"/>
              </a:rPr>
              <a:t>y que se aparten de ellos.</a:t>
            </a:r>
            <a:r>
              <a:rPr lang="es-ES" b="1" dirty="0">
                <a:latin typeface="Maiandra GD" panose="020E0502030308020204" pitchFamily="34" charset="0"/>
              </a:rPr>
              <a:t> </a:t>
            </a:r>
          </a:p>
          <a:p>
            <a:r>
              <a:rPr lang="es-ES" b="1" dirty="0">
                <a:latin typeface="Maiandra GD" panose="020E0502030308020204" pitchFamily="34" charset="0"/>
              </a:rPr>
              <a:t>Es una responsabilidad de todos, no solo de unos cuantos.</a:t>
            </a:r>
          </a:p>
          <a:p>
            <a:r>
              <a:rPr lang="es-ES" b="1" dirty="0">
                <a:latin typeface="Maiandra GD" panose="020E0502030308020204" pitchFamily="34" charset="0"/>
              </a:rPr>
              <a:t>Un poco de levadura corrompe todo.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Corintios.5:6.</a:t>
            </a:r>
          </a:p>
          <a:p>
            <a:r>
              <a:rPr lang="es-ES" b="1" dirty="0">
                <a:latin typeface="Maiandra GD" panose="020E0502030308020204" pitchFamily="34" charset="0"/>
              </a:rPr>
              <a:t>La jactancia de ustedes no es buena. ¿No saben que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un poco de levadura fermenta toda la masa?</a:t>
            </a:r>
            <a:r>
              <a:rPr lang="es-ES" b="1" dirty="0">
                <a:latin typeface="Maiandra GD" panose="020E0502030308020204" pitchFamily="34" charset="0"/>
              </a:rPr>
              <a:t> </a:t>
            </a:r>
          </a:p>
          <a:p>
            <a:r>
              <a:rPr lang="es-ES" b="1" dirty="0">
                <a:latin typeface="Maiandra GD" panose="020E0502030308020204" pitchFamily="34" charset="0"/>
              </a:rPr>
              <a:t>Una iglesia que permite el desorden no cumple el propósito de Dios.</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199768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Por tanto, de la manera que recibieron a Cristo</a:t>
            </a:r>
            <a:r>
              <a:rPr lang="es-ES" b="1" dirty="0">
                <a:latin typeface="Maiandra GD" panose="020E0502030308020204" pitchFamily="34" charset="0"/>
              </a:rPr>
              <a:t> Jesús el Señor, así anden en Él; </a:t>
            </a:r>
          </a:p>
          <a:p>
            <a:r>
              <a:rPr lang="es-ES" b="1" dirty="0">
                <a:latin typeface="Maiandra GD" panose="020E0502030308020204" pitchFamily="34" charset="0"/>
              </a:rPr>
              <a:t>Como hijos de Dios hemos recibido a Cristo como nuestro Señor y Salvador, esto era necesario para nuestra relación espiritual ante Dios; pero también es igualmente necesario que andemos en Él, haciendo las cosas que a Él le agradan.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Efesios.4:1.</a:t>
            </a:r>
          </a:p>
          <a:p>
            <a:r>
              <a:rPr lang="es-ES" b="1" dirty="0">
                <a:latin typeface="Maiandra GD" panose="020E0502030308020204" pitchFamily="34" charset="0"/>
              </a:rPr>
              <a:t>Yo, pues, prisionero del Señor, les ruego que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ustedes vivan de una manera digna de la vocación con que han sido llamados.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659722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Debemos andar como Él anduvo.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Juan.2:6.</a:t>
            </a:r>
            <a:r>
              <a:rPr lang="es-ES" b="1" dirty="0">
                <a:latin typeface="Maiandra GD" panose="020E0502030308020204" pitchFamily="34" charset="0"/>
              </a:rPr>
              <a:t> </a:t>
            </a:r>
          </a:p>
          <a:p>
            <a:r>
              <a:rPr lang="es-ES" b="1" dirty="0">
                <a:latin typeface="Maiandra GD" panose="020E0502030308020204" pitchFamily="34" charset="0"/>
              </a:rPr>
              <a:t>El que dice que permanece en Él,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debe andar como Él anduvo.</a:t>
            </a:r>
            <a:r>
              <a:rPr lang="es-ES" b="1" dirty="0">
                <a:latin typeface="Maiandra GD" panose="020E0502030308020204" pitchFamily="34" charset="0"/>
              </a:rPr>
              <a:t> </a:t>
            </a:r>
          </a:p>
          <a:p>
            <a:r>
              <a:rPr lang="es-ES" b="1" dirty="0">
                <a:latin typeface="Maiandra GD" panose="020E0502030308020204" pitchFamily="34" charset="0"/>
              </a:rPr>
              <a:t>Si Él no es Él Señor de nuestras vidas, tampoco puede ser nuestro Salvador. </a:t>
            </a:r>
          </a:p>
          <a:p>
            <a:r>
              <a:rPr lang="es-ES" b="1" dirty="0">
                <a:latin typeface="Maiandra GD" panose="020E0502030308020204" pitchFamily="34" charset="0"/>
              </a:rPr>
              <a:t>Por eso Él Apóstol Pablo expreso: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Galatas.2:20.</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»Con Cristo he sido crucificado, y ya no soy yo el que vive, sino que Cristo vive en mí;</a:t>
            </a:r>
            <a:r>
              <a:rPr lang="es-ES" b="1" dirty="0">
                <a:latin typeface="Maiandra GD" panose="020E0502030308020204" pitchFamily="34" charset="0"/>
              </a:rPr>
              <a:t> y la vida que ahora vivo en la carne, la vivo por la fe en el Hijo de Dios, el cual me amó y se entregó a sí mismo por mí. </a:t>
            </a:r>
          </a:p>
          <a:p>
            <a:endParaRPr lang="es-ES"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874367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Colosenses.2:7.</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firmemente arraigados y edificados en Él y confirmados en su fe,</a:t>
            </a:r>
            <a:r>
              <a:rPr lang="es-ES" b="1" dirty="0">
                <a:latin typeface="Maiandra GD" panose="020E0502030308020204" pitchFamily="34" charset="0"/>
              </a:rPr>
              <a:t> tal como fueron instruidos, rebosando de gratitud. </a:t>
            </a:r>
          </a:p>
          <a:p>
            <a:r>
              <a:rPr lang="es-ES" b="1" dirty="0">
                <a:latin typeface="Maiandra GD" panose="020E0502030308020204" pitchFamily="34" charset="0"/>
              </a:rPr>
              <a:t>Si tenemos en nuestro corazón esta gran verdad, entonces la vida y la conducta del cristiano es una de constante crecimiento de día en día.</a:t>
            </a:r>
          </a:p>
          <a:p>
            <a:r>
              <a:rPr lang="es-ES" b="1" dirty="0">
                <a:latin typeface="Maiandra GD" panose="020E0502030308020204" pitchFamily="34" charset="0"/>
              </a:rPr>
              <a:t>Porque estamos arraigados en Cristo Jesús.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Efesios.3:17-18.</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de manera que Cristo habite por la fe en sus corazones.</a:t>
            </a:r>
            <a:r>
              <a:rPr lang="es-ES" b="1" dirty="0">
                <a:latin typeface="Maiandra GD" panose="020E0502030308020204" pitchFamily="34" charset="0"/>
              </a:rPr>
              <a:t> También ruego que arraigados y cimentados en amor,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309305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V.18.</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ustedes sean capaces de comprender</a:t>
            </a:r>
            <a:r>
              <a:rPr lang="es-ES" b="1" dirty="0">
                <a:latin typeface="Maiandra GD" panose="020E0502030308020204" pitchFamily="34" charset="0"/>
              </a:rPr>
              <a:t> con todos los santos cuál es la anchura, la longitud, la altura y la profundidad,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“Arraigados”</a:t>
            </a:r>
            <a:r>
              <a:rPr lang="es-ES" b="1" dirty="0">
                <a:latin typeface="Maiandra GD" panose="020E0502030308020204" pitchFamily="34" charset="0"/>
              </a:rPr>
              <a:t> </a:t>
            </a:r>
          </a:p>
          <a:p>
            <a:r>
              <a:rPr lang="es-ES" b="1" dirty="0">
                <a:latin typeface="Maiandra GD" panose="020E0502030308020204" pitchFamily="34" charset="0"/>
              </a:rPr>
              <a:t>Si el árbol tiene un buen sistema de raíz profunda, crece bien.</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“Edificados”</a:t>
            </a:r>
            <a:r>
              <a:rPr lang="es-ES" b="1" dirty="0">
                <a:latin typeface="Maiandra GD" panose="020E0502030308020204" pitchFamily="34" charset="0"/>
              </a:rPr>
              <a:t> </a:t>
            </a:r>
          </a:p>
          <a:p>
            <a:r>
              <a:rPr lang="es-ES" b="1" dirty="0">
                <a:latin typeface="Maiandra GD" panose="020E0502030308020204" pitchFamily="34" charset="0"/>
              </a:rPr>
              <a:t>Esta palabra viene del griego “EPOIKODOMEO” que describe a una construcción de gran tamaño, en este caso Él cristiano ha sido edificado en un terreno elegido por Dios, con una gran base, inconmovible que es Jesucristo.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319837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Efesios.2:20-22.</a:t>
            </a:r>
          </a:p>
          <a:p>
            <a:r>
              <a:rPr lang="es-ES" b="1" dirty="0">
                <a:latin typeface="Maiandra GD" panose="020E0502030308020204" pitchFamily="34" charset="0"/>
              </a:rPr>
              <a:t>Están edificados sobre el fundamento de los apóstoles y profetas,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siendo Cristo Jesús mismo la piedra angular,</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en quien todo el edificio, bien ajustado,</a:t>
            </a:r>
            <a:r>
              <a:rPr lang="es-ES" b="1" dirty="0">
                <a:latin typeface="Maiandra GD" panose="020E0502030308020204" pitchFamily="34" charset="0"/>
              </a:rPr>
              <a:t> va creciendo para ser un templo santo en el Señor.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 Cristo también ustedes son juntamente edificados</a:t>
            </a:r>
            <a:r>
              <a:rPr lang="es-ES" b="1" dirty="0">
                <a:latin typeface="Maiandra GD" panose="020E0502030308020204" pitchFamily="34" charset="0"/>
              </a:rPr>
              <a:t> para morada de Dios en el Espíritu. </a:t>
            </a:r>
            <a:r>
              <a:rPr lang="es-NI" b="1" dirty="0">
                <a:latin typeface="Maiandra GD" panose="020E0502030308020204" pitchFamily="34" charset="0"/>
              </a:rPr>
              <a:t> </a:t>
            </a:r>
          </a:p>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Judas.20.</a:t>
            </a:r>
          </a:p>
          <a:p>
            <a:r>
              <a:rPr lang="es-ES" b="1" dirty="0">
                <a:latin typeface="Maiandra GD" panose="020E0502030308020204" pitchFamily="34" charset="0"/>
              </a:rPr>
              <a:t>Pero ustedes, amados,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edificándose en su santísima fe,</a:t>
            </a:r>
            <a:r>
              <a:rPr lang="es-ES" b="1" dirty="0">
                <a:latin typeface="Maiandra GD" panose="020E0502030308020204" pitchFamily="34" charset="0"/>
              </a:rPr>
              <a:t> orando en el Espíritu Santo,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985283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No podemos edificar sobre otro fundamento que no sea Cristo Jesús.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Corintios.3:11.</a:t>
            </a:r>
            <a:r>
              <a:rPr lang="es-ES" b="1" dirty="0">
                <a:latin typeface="Maiandra GD" panose="020E0502030308020204" pitchFamily="34" charset="0"/>
              </a:rPr>
              <a:t> </a:t>
            </a:r>
          </a:p>
          <a:p>
            <a:r>
              <a:rPr lang="es-ES" b="1" dirty="0">
                <a:latin typeface="Maiandra GD" panose="020E0502030308020204" pitchFamily="34" charset="0"/>
              </a:rPr>
              <a:t>Pues nadie puede poner otro fundamento que el que ya está puesto,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el cual es Jesucristo.</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“Rebosando de gratitud”</a:t>
            </a:r>
            <a:r>
              <a:rPr lang="es-ES" b="1" dirty="0">
                <a:latin typeface="Maiandra GD" panose="020E0502030308020204" pitchFamily="34" charset="0"/>
              </a:rPr>
              <a:t> </a:t>
            </a:r>
          </a:p>
          <a:p>
            <a:r>
              <a:rPr lang="es-ES" b="1" dirty="0">
                <a:latin typeface="Maiandra GD" panose="020E0502030308020204" pitchFamily="34" charset="0"/>
              </a:rPr>
              <a:t>Otras versiones dicen “sed agradecidos” todo apunta a tener más, tener en exceso. </a:t>
            </a:r>
          </a:p>
          <a:p>
            <a:r>
              <a:rPr lang="es-ES" b="1" dirty="0">
                <a:latin typeface="Maiandra GD" panose="020E0502030308020204" pitchFamily="34" charset="0"/>
              </a:rPr>
              <a:t>Una de las marcas de una iglesia fiel es aquella que abunda en gratitud. </a:t>
            </a:r>
          </a:p>
          <a:p>
            <a:r>
              <a:rPr lang="es-ES" b="1" dirty="0">
                <a:latin typeface="Maiandra GD" panose="020E0502030308020204" pitchFamily="34" charset="0"/>
              </a:rPr>
              <a:t>Debemos ser siempre agradecidos con Dios.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Tesalonicenses.5:18.</a:t>
            </a:r>
          </a:p>
          <a:p>
            <a:endParaRPr lang="es-ES" b="1" dirty="0">
              <a:latin typeface="Maiandra GD" panose="020E0502030308020204" pitchFamily="34" charset="0"/>
            </a:endParaRPr>
          </a:p>
          <a:p>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849498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LES EXTORTA A ANDAR SEGÚN ÉL SEÑOR LO DESEA. COLOSENSES.2:6-7.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20000"/>
          </a:bodyPr>
          <a:lstStyle/>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Den gracias en todo,</a:t>
            </a:r>
            <a:r>
              <a:rPr lang="es-ES" b="1" dirty="0">
                <a:latin typeface="Maiandra GD" panose="020E0502030308020204" pitchFamily="34" charset="0"/>
              </a:rPr>
              <a:t> porque esta es la voluntad de Dios para ustedes en Cristo Jesús. </a:t>
            </a:r>
          </a:p>
          <a:p>
            <a:r>
              <a:rPr lang="es-ES" b="1" dirty="0">
                <a:latin typeface="Maiandra GD" panose="020E0502030308020204" pitchFamily="34" charset="0"/>
              </a:rPr>
              <a:t>Demostrar esta gratitud a Dios.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Hebreos.12:28.</a:t>
            </a:r>
          </a:p>
          <a:p>
            <a:r>
              <a:rPr lang="es-ES" b="1" dirty="0">
                <a:latin typeface="Maiandra GD" panose="020E0502030308020204" pitchFamily="34" charset="0"/>
              </a:rPr>
              <a:t>Por lo cual, puesto que recibimos un reino que es inconmovible,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demostremos gratitud, mediante la cual ofrezcamos a Dios un servicio aceptable con temor y reverencia;</a:t>
            </a:r>
            <a:r>
              <a:rPr lang="es-ES" b="1" dirty="0">
                <a:latin typeface="Maiandra GD" panose="020E0502030308020204" pitchFamily="34" charset="0"/>
              </a:rPr>
              <a:t> </a:t>
            </a:r>
          </a:p>
          <a:p>
            <a:r>
              <a:rPr lang="es-ES" b="1" dirty="0">
                <a:latin typeface="Maiandra GD" panose="020E0502030308020204" pitchFamily="34" charset="0"/>
              </a:rPr>
              <a:t>Todos los pensamientos de estos versículos, deben de estar presentes al momento de discutir las falsas doctrinas: bien arraigados, edificados, firmes, agradecidos.</a:t>
            </a:r>
          </a:p>
          <a:p>
            <a:r>
              <a:rPr lang="es-ES" b="1" dirty="0">
                <a:latin typeface="Maiandra GD" panose="020E0502030308020204" pitchFamily="34" charset="0"/>
              </a:rPr>
              <a:t>Cuando estamos carentes de estas cosas, no tenemos oportunidad de poder contrarrestar falsas enseñanzas y la doctrina pura no puede darse a conocer en toda su gloria.</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415480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La parte positiva de la vida está basada en los dos versículos anteriores. </a:t>
            </a:r>
          </a:p>
          <a:p>
            <a:r>
              <a:rPr lang="es-ES" b="1" dirty="0">
                <a:latin typeface="Maiandra GD" panose="020E0502030308020204" pitchFamily="34" charset="0"/>
              </a:rPr>
              <a:t>En este versículo Él apóstol empieza a hablar de la parte negativa y mundana de esta falsa doctrina, que era contraria a la doctrina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Colosenses.2:8.</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Miren que nadie los haga cautivos por medio de su filosofía y vanas sutilezas,</a:t>
            </a:r>
            <a:r>
              <a:rPr lang="es-ES" b="1" dirty="0">
                <a:latin typeface="Maiandra GD" panose="020E0502030308020204" pitchFamily="34" charset="0"/>
              </a:rPr>
              <a:t> según la tradición de los hombres, conforme a los principios elementales del mundo y no según Cristo. </a:t>
            </a:r>
          </a:p>
          <a:p>
            <a:r>
              <a:rPr lang="es-ES" b="1" dirty="0">
                <a:latin typeface="Maiandra GD" panose="020E0502030308020204" pitchFamily="34" charset="0"/>
              </a:rPr>
              <a:t>La herejía de estos falsos maestros era básicamente el grupo de adiciones a Cristo, añadiendo filosofías.</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748502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“Cautivos”</a:t>
            </a:r>
          </a:p>
          <a:p>
            <a:r>
              <a:rPr lang="es-ES" b="1" dirty="0">
                <a:latin typeface="Maiandra GD" panose="020E0502030308020204" pitchFamily="34" charset="0"/>
              </a:rPr>
              <a:t>Al oír esta palabra pensamos en aquellos cautivos a causa de una guerra, de aquel que es el vencedor, y que los trata como despojos sin valor, que sólo sirven como esclavos. </a:t>
            </a:r>
          </a:p>
          <a:p>
            <a:r>
              <a:rPr lang="es-ES" b="1" dirty="0">
                <a:latin typeface="Maiandra GD" panose="020E0502030308020204" pitchFamily="34" charset="0"/>
              </a:rPr>
              <a:t>Así es todo aquel que ha sido vencido por las artimañas de Satanás, es sólo uno más que le obedece a todos sus antojos y caprichos.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“Filosofía”</a:t>
            </a:r>
          </a:p>
          <a:p>
            <a:r>
              <a:rPr lang="es-ES" b="1" dirty="0">
                <a:latin typeface="Maiandra GD" panose="020E0502030308020204" pitchFamily="34" charset="0"/>
              </a:rPr>
              <a:t>La filosofía de los falsos maestros tenía que ver con teología, porque concernía directamente con los rituales judíos y la adoración de ángeles, la humillación a sí mismos.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019006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Se trata de una lucha interior de ansiedad, como el MERIMNA para todas las iglesias.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Corintios.11:28.</a:t>
            </a:r>
          </a:p>
          <a:p>
            <a:r>
              <a:rPr lang="es-ES" b="1" dirty="0">
                <a:latin typeface="Maiandra GD" panose="020E0502030308020204" pitchFamily="34" charset="0"/>
              </a:rPr>
              <a:t>Además de tales cosas externas, está sobre mí la presión cotidiana de la preocupación por todas las iglesias. </a:t>
            </a:r>
          </a:p>
          <a:p>
            <a:r>
              <a:rPr lang="es-ES" b="1" dirty="0">
                <a:latin typeface="Maiandra GD" panose="020E0502030308020204" pitchFamily="34" charset="0"/>
              </a:rPr>
              <a:t>Pablo deseaba que los hermanos supieran cuan grande lucha sostenía por ellos, no para que se gloriara, sino para que los hermanos apreciaran la obra del Señor y sufriera ellos también como buen soldado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Timotoe.2:3.</a:t>
            </a:r>
            <a:r>
              <a:rPr lang="es-ES" b="1" dirty="0">
                <a:latin typeface="Maiandra GD" panose="020E0502030308020204" pitchFamily="34" charset="0"/>
              </a:rPr>
              <a:t>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859977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Pablo a todo esto le llama.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“Palabras vanas”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Efesios.5:6.</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Que nadie los engañe con palabras vanas,</a:t>
            </a:r>
            <a:r>
              <a:rPr lang="es-ES" b="1" dirty="0">
                <a:latin typeface="Maiandra GD" panose="020E0502030308020204" pitchFamily="34" charset="0"/>
              </a:rPr>
              <a:t> pues por causa de estas cosas la ira de Dios viene sobre los hijos de desobediencia. </a:t>
            </a:r>
          </a:p>
          <a:p>
            <a:r>
              <a:rPr lang="es-ES" b="1" dirty="0">
                <a:latin typeface="Maiandra GD" panose="020E0502030308020204" pitchFamily="34" charset="0"/>
              </a:rPr>
              <a:t>Son mitos, cuentos.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Timoteo.4:4.</a:t>
            </a:r>
            <a:r>
              <a:rPr lang="es-ES" b="1" dirty="0">
                <a:latin typeface="Maiandra GD" panose="020E0502030308020204" pitchFamily="34" charset="0"/>
              </a:rPr>
              <a:t> </a:t>
            </a:r>
          </a:p>
          <a:p>
            <a:r>
              <a:rPr lang="es-ES" b="1" dirty="0">
                <a:latin typeface="Maiandra GD" panose="020E0502030308020204" pitchFamily="34" charset="0"/>
              </a:rPr>
              <a:t>y apartarán sus oídos de la verdad,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 se volverán a los mitos.</a:t>
            </a:r>
          </a:p>
          <a:p>
            <a:r>
              <a:rPr lang="es-ES" b="1" dirty="0">
                <a:latin typeface="Maiandra GD" panose="020E0502030308020204" pitchFamily="34" charset="0"/>
              </a:rPr>
              <a:t>No debemos poner oído, mente a estas enseñanzas falas.</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121520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“Tradición”</a:t>
            </a:r>
          </a:p>
          <a:p>
            <a:r>
              <a:rPr lang="es-ES" b="1" dirty="0">
                <a:latin typeface="Maiandra GD" panose="020E0502030308020204" pitchFamily="34" charset="0"/>
              </a:rPr>
              <a:t>No son otra cosa que las ideas o enseñanzas que se han ido transmitiendo de generación en generación.</a:t>
            </a:r>
          </a:p>
          <a:p>
            <a:r>
              <a:rPr lang="es-ES" b="1" dirty="0">
                <a:latin typeface="Maiandra GD" panose="020E0502030308020204" pitchFamily="34" charset="0"/>
              </a:rPr>
              <a:t>Por ejemplo, el lavarnos las manos, es una tradición, pero no un mandamiento, pero los judíos lo habían vuelto mandamientos.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Mateo.15:1-2.</a:t>
            </a:r>
            <a:r>
              <a:rPr lang="es-ES" b="1" dirty="0">
                <a:latin typeface="Maiandra GD" panose="020E0502030308020204" pitchFamily="34" charset="0"/>
              </a:rPr>
              <a:t> </a:t>
            </a:r>
          </a:p>
          <a:p>
            <a:r>
              <a:rPr lang="es-ES" b="1" dirty="0">
                <a:latin typeface="Maiandra GD" panose="020E0502030308020204" pitchFamily="34" charset="0"/>
              </a:rPr>
              <a:t>Entonces se acercaron* </a:t>
            </a:r>
            <a:r>
              <a:rPr lang="es-ES" b="1" u="sng" dirty="0">
                <a:solidFill>
                  <a:schemeClr val="bg1"/>
                </a:solidFill>
                <a:effectLst>
                  <a:outerShdw blurRad="38100" dist="38100" dir="2700000" algn="tl">
                    <a:srgbClr val="000000">
                      <a:alpha val="43137"/>
                    </a:srgbClr>
                  </a:outerShdw>
                </a:effectLst>
                <a:highlight>
                  <a:srgbClr val="FF66CC"/>
                </a:highlight>
                <a:latin typeface="Maiandra GD" panose="020E0502030308020204" pitchFamily="34" charset="0"/>
              </a:rPr>
              <a:t>a Jesús algunos escribas y fariseos</a:t>
            </a:r>
            <a:r>
              <a:rPr lang="es-ES" b="1" dirty="0">
                <a:latin typeface="Maiandra GD" panose="020E0502030308020204" pitchFamily="34" charset="0"/>
              </a:rPr>
              <a:t> de Jerusalén, diciendo: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a:t>
            </a:r>
            <a:r>
              <a:rPr lang="es-ES" b="1" dirty="0">
                <a:latin typeface="Maiandra GD" panose="020E0502030308020204" pitchFamily="34" charset="0"/>
              </a:rPr>
              <a:t> </a:t>
            </a:r>
          </a:p>
          <a:p>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878616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«¿Por qué Tus discípulos quebrantan la tradición de los ancianos?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Pues no se lavan las manos cuando comen pan».</a:t>
            </a:r>
            <a:r>
              <a:rPr lang="es-ES" b="1" dirty="0">
                <a:latin typeface="Maiandra GD" panose="020E0502030308020204" pitchFamily="34" charset="0"/>
              </a:rPr>
              <a:t> </a:t>
            </a:r>
          </a:p>
          <a:p>
            <a:r>
              <a:rPr lang="es-ES" b="1" dirty="0">
                <a:latin typeface="Maiandra GD" panose="020E0502030308020204" pitchFamily="34" charset="0"/>
              </a:rPr>
              <a:t>Y lo habían vuelto mandamiento.</a:t>
            </a:r>
          </a:p>
          <a:p>
            <a:r>
              <a:rPr lang="es-ES" b="1" dirty="0">
                <a:latin typeface="Maiandra GD" panose="020E0502030308020204" pitchFamily="34" charset="0"/>
              </a:rPr>
              <a:t>Su adoración se había vuelto vana- vacía ante Dios.</a:t>
            </a:r>
          </a:p>
          <a:p>
            <a:r>
              <a:rPr lang="es-ES" b="1" dirty="0">
                <a:latin typeface="Maiandra GD" panose="020E0502030308020204" pitchFamily="34" charset="0"/>
              </a:rPr>
              <a:t>Si nuestra adoración va a acompañada con mandamiento de hombres es vana ante Dios.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Mateo.15:9.</a:t>
            </a:r>
          </a:p>
          <a:p>
            <a:r>
              <a:rPr lang="es-ES" b="1" dirty="0">
                <a:latin typeface="Maiandra GD" panose="020E0502030308020204" pitchFamily="34" charset="0"/>
              </a:rPr>
              <a:t>PUES EN VANO ME RINDEN CULTO,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ENSEÑANDO COMO DOCTRINAS PRECEPTOS DE HOMBRES”».</a:t>
            </a:r>
          </a:p>
          <a:p>
            <a:endParaRPr lang="es-ES" b="1" dirty="0">
              <a:latin typeface="Maiandra GD" panose="020E0502030308020204" pitchFamily="34" charset="0"/>
            </a:endParaRPr>
          </a:p>
          <a:p>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817181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10000"/>
          </a:bodyPr>
          <a:lstStyle/>
          <a:p>
            <a:pPr algn="ctr"/>
            <a:r>
              <a:rPr lang="es-NI"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“Rudimentos”</a:t>
            </a:r>
          </a:p>
          <a:p>
            <a:r>
              <a:rPr lang="es-ES" b="1" dirty="0">
                <a:latin typeface="Maiandra GD" panose="020E0502030308020204" pitchFamily="34" charset="0"/>
              </a:rPr>
              <a:t>Hace referencia a lo básico, lo primero, los simples elementos de cualquier cosa. </a:t>
            </a:r>
          </a:p>
          <a:p>
            <a:r>
              <a:rPr lang="es-ES" b="1" dirty="0">
                <a:latin typeface="Maiandra GD" panose="020E0502030308020204" pitchFamily="34" charset="0"/>
              </a:rPr>
              <a:t>Las letras del alfabeto son los rudimentos para poder escribir.</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Hebreos.6:1.</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Por tanto, dejando las enseñanzas elementales acerca de Cristo,</a:t>
            </a:r>
            <a:r>
              <a:rPr lang="es-ES" b="1" dirty="0">
                <a:latin typeface="Maiandra GD" panose="020E0502030308020204" pitchFamily="34" charset="0"/>
              </a:rPr>
              <a:t> avancemos hacia la madurez, no echando otra vez el fundamento del arrepentimiento de obras muertas y de la fe en Dios, </a:t>
            </a:r>
          </a:p>
          <a:p>
            <a:r>
              <a:rPr lang="es-ES" b="1" dirty="0">
                <a:latin typeface="Maiandra GD" panose="020E0502030308020204" pitchFamily="34" charset="0"/>
              </a:rPr>
              <a:t>Él apóstol continúa con la lista de razones del porqué debemos de cuidarnos de las tradiciones de los hombres.</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27871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Colosenses.2:9.</a:t>
            </a:r>
          </a:p>
          <a:p>
            <a:r>
              <a:rPr lang="es-ES" b="1" u="sng" dirty="0">
                <a:solidFill>
                  <a:schemeClr val="bg1"/>
                </a:solidFill>
                <a:effectLst>
                  <a:outerShdw blurRad="38100" dist="38100" dir="2700000" algn="tl">
                    <a:srgbClr val="000000">
                      <a:alpha val="43137"/>
                    </a:srgbClr>
                  </a:outerShdw>
                </a:effectLst>
                <a:highlight>
                  <a:srgbClr val="FF66CC"/>
                </a:highlight>
                <a:latin typeface="Maiandra GD" panose="020E0502030308020204" pitchFamily="34" charset="0"/>
              </a:rPr>
              <a:t>Porque toda la plenitud de la Deidad reside</a:t>
            </a:r>
            <a:r>
              <a:rPr lang="es-ES" b="1" dirty="0">
                <a:latin typeface="Maiandra GD" panose="020E0502030308020204" pitchFamily="34" charset="0"/>
              </a:rPr>
              <a:t> corporalmente en Él, </a:t>
            </a:r>
          </a:p>
          <a:p>
            <a:r>
              <a:rPr lang="es-ES" b="1" dirty="0">
                <a:latin typeface="Maiandra GD" panose="020E0502030308020204" pitchFamily="34" charset="0"/>
              </a:rPr>
              <a:t>Cristo tiene autoridad perfecta.</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Mateo.28:18.</a:t>
            </a:r>
          </a:p>
          <a:p>
            <a:r>
              <a:rPr lang="es-ES" b="1" dirty="0">
                <a:latin typeface="Maiandra GD" panose="020E0502030308020204" pitchFamily="34" charset="0"/>
              </a:rPr>
              <a:t>Acercándose Jesús, les dijo: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«Toda autoridad me ha sido dada en el cielo y en la tierra.</a:t>
            </a:r>
            <a:r>
              <a:rPr lang="es-ES" b="1" dirty="0">
                <a:latin typeface="Maiandra GD" panose="020E0502030308020204" pitchFamily="34" charset="0"/>
              </a:rPr>
              <a:t> </a:t>
            </a:r>
          </a:p>
          <a:p>
            <a:r>
              <a:rPr lang="es-ES" b="1" dirty="0">
                <a:latin typeface="Maiandra GD" panose="020E0502030308020204" pitchFamily="34" charset="0"/>
              </a:rPr>
              <a:t>Debemos guardar lo que Él manda solamente.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Mateo.28:20.</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enseñándoles a guardar todo lo que les he mandado;</a:t>
            </a:r>
            <a:r>
              <a:rPr lang="es-ES" b="1" dirty="0">
                <a:latin typeface="Maiandra GD" panose="020E0502030308020204" pitchFamily="34" charset="0"/>
              </a:rPr>
              <a:t> y ¡recuerden! Yo estoy con ustedes todos los días, hasta el fin del mundo».</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833980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Por lo tanto, Él hace completo a quien quiera ser completo. </a:t>
            </a:r>
          </a:p>
          <a:p>
            <a:r>
              <a:rPr lang="es-ES" b="1" dirty="0">
                <a:latin typeface="Maiandra GD" panose="020E0502030308020204" pitchFamily="34" charset="0"/>
              </a:rPr>
              <a:t>Si Cristo es perfecto, para qué buscar añadir a lo que Él ha dicho.</a:t>
            </a:r>
          </a:p>
          <a:p>
            <a:r>
              <a:rPr lang="es-ES" b="1" dirty="0">
                <a:latin typeface="Maiandra GD" panose="020E0502030308020204" pitchFamily="34" charset="0"/>
              </a:rPr>
              <a:t>Todas las cosas de la vida y de la santidad se nos han dado en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Pedro.1:3.</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Pues Su divino poder nos ha concedido todo cuanto concierne a la vida y a la piedad,</a:t>
            </a:r>
            <a:r>
              <a:rPr lang="es-ES" b="1" dirty="0">
                <a:latin typeface="Maiandra GD" panose="020E0502030308020204" pitchFamily="34" charset="0"/>
              </a:rPr>
              <a:t> mediante el verdadero conocimiento de Aquel que nos llamó por Su gloria y excelencia.</a:t>
            </a:r>
          </a:p>
          <a:p>
            <a:r>
              <a:rPr lang="es-ES" b="1" dirty="0">
                <a:latin typeface="Maiandra GD" panose="020E0502030308020204" pitchFamily="34" charset="0"/>
              </a:rPr>
              <a:t>No necesitamos más nada para adorar a Dios.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518198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“Habita”</a:t>
            </a:r>
            <a:r>
              <a:rPr lang="es-ES" b="1" dirty="0">
                <a:latin typeface="Maiandra GD" panose="020E0502030308020204" pitchFamily="34" charset="0"/>
              </a:rPr>
              <a:t> </a:t>
            </a:r>
          </a:p>
          <a:p>
            <a:r>
              <a:rPr lang="es-ES" b="1" dirty="0">
                <a:latin typeface="Maiandra GD" panose="020E0502030308020204" pitchFamily="34" charset="0"/>
              </a:rPr>
              <a:t>La palabra griega que la describe es el verbo “KATOIKEO” que quiere decir sentar, habitar.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“Deidad”</a:t>
            </a:r>
            <a:r>
              <a:rPr lang="es-ES" b="1" dirty="0">
                <a:latin typeface="Maiandra GD" panose="020E0502030308020204" pitchFamily="34" charset="0"/>
              </a:rPr>
              <a:t> </a:t>
            </a:r>
          </a:p>
          <a:p>
            <a:r>
              <a:rPr lang="es-ES" b="1" dirty="0">
                <a:latin typeface="Maiandra GD" panose="020E0502030308020204" pitchFamily="34" charset="0"/>
              </a:rPr>
              <a:t>La palabra griega es “THEOTES” para describir la deidad, y se refiere a las cualidades esenciales de Dios.</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“Corporalmente”</a:t>
            </a:r>
          </a:p>
          <a:p>
            <a:r>
              <a:rPr lang="es-ES" b="1" dirty="0">
                <a:latin typeface="Maiandra GD" panose="020E0502030308020204" pitchFamily="34" charset="0"/>
              </a:rPr>
              <a:t>Hace referencia a la forma corporal en dos maneras: </a:t>
            </a:r>
          </a:p>
          <a:p>
            <a:r>
              <a:rPr lang="es-ES" b="1" dirty="0">
                <a:latin typeface="Maiandra GD" panose="020E0502030308020204" pitchFamily="34" charset="0"/>
              </a:rPr>
              <a:t>Al cuerpo que usó Cristo en esta tierra. </a:t>
            </a:r>
          </a:p>
          <a:p>
            <a:r>
              <a:rPr lang="es-ES" b="1" dirty="0">
                <a:latin typeface="Maiandra GD" panose="020E0502030308020204" pitchFamily="34" charset="0"/>
              </a:rPr>
              <a:t>Su estado presente exaltado, su cuerpo espiritual que tiene en el cielo,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280662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Y por eso es que nosotros estamos completos en Cristo.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Colosenses.2:10.</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 ustedes han sido hechos completos en Él,</a:t>
            </a:r>
            <a:r>
              <a:rPr lang="es-ES" b="1" dirty="0">
                <a:latin typeface="Maiandra GD" panose="020E0502030308020204" pitchFamily="34" charset="0"/>
              </a:rPr>
              <a:t> que es la cabeza sobre todo poder y autoridad.</a:t>
            </a:r>
          </a:p>
          <a:p>
            <a:r>
              <a:rPr lang="es-ES" b="1" dirty="0">
                <a:latin typeface="Maiandra GD" panose="020E0502030308020204" pitchFamily="34" charset="0"/>
              </a:rPr>
              <a:t>Esta es una declaración gloriosa.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Juan.1:16.</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Pues de Su plenitud todos hemos recibido,</a:t>
            </a:r>
            <a:r>
              <a:rPr lang="es-ES" b="1" dirty="0">
                <a:latin typeface="Maiandra GD" panose="020E0502030308020204" pitchFamily="34" charset="0"/>
              </a:rPr>
              <a:t> y gracia sobre gracia. </a:t>
            </a:r>
          </a:p>
          <a:p>
            <a:r>
              <a:rPr lang="es-ES" b="1" dirty="0">
                <a:latin typeface="Maiandra GD" panose="020E0502030308020204" pitchFamily="34" charset="0"/>
              </a:rPr>
              <a:t>Todo cristiano puede recibir esta satisfacción. </a:t>
            </a:r>
          </a:p>
          <a:p>
            <a:r>
              <a:rPr lang="es-ES" b="1" dirty="0">
                <a:latin typeface="Maiandra GD" panose="020E0502030308020204" pitchFamily="34" charset="0"/>
              </a:rPr>
              <a:t>Cristo nos ha dado una circuncisión perfecta y esto se completa en el bautismo.</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063361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También en Él ustedes fueron circuncidados con una circuncisión no hecha por manos,</a:t>
            </a:r>
            <a:r>
              <a:rPr lang="es-ES" b="1" dirty="0">
                <a:latin typeface="Maiandra GD" panose="020E0502030308020204" pitchFamily="34" charset="0"/>
              </a:rPr>
              <a:t> al quitar el cuerpo de la carne mediante la circuncisión de Cristo; </a:t>
            </a:r>
          </a:p>
          <a:p>
            <a:r>
              <a:rPr lang="es-ES" b="1" dirty="0">
                <a:latin typeface="Maiandra GD" panose="020E0502030308020204" pitchFamily="34" charset="0"/>
              </a:rPr>
              <a:t>La circuncisión era un acto esencial para poder participar del pacto, pero no servía si la persona no era justa.</a:t>
            </a:r>
          </a:p>
          <a:p>
            <a:r>
              <a:rPr lang="es-ES" b="1" dirty="0">
                <a:latin typeface="Maiandra GD" panose="020E0502030308020204" pitchFamily="34" charset="0"/>
              </a:rPr>
              <a:t>Esta circuncisión se logra en el bautismo.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Colosenses.2:12.</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habiendo sido sepultados con Él en el bautismo,</a:t>
            </a:r>
            <a:r>
              <a:rPr lang="es-ES" b="1" dirty="0">
                <a:latin typeface="Maiandra GD" panose="020E0502030308020204" pitchFamily="34" charset="0"/>
              </a:rPr>
              <a:t> en el cual también han resucitado con Él por la fe en la acción del poder de Dios, que lo resucitó de entre los muertos.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123857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Romanos.6:6.</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Sabemos esto, que nuestro viejo hombre fue crucificado con Cristo,</a:t>
            </a:r>
            <a:r>
              <a:rPr lang="es-ES" b="1" dirty="0">
                <a:latin typeface="Maiandra GD" panose="020E0502030308020204" pitchFamily="34" charset="0"/>
              </a:rPr>
              <a:t> para que nuestro cuerpo de pecado fuera destruido, a fin de que ya no seamos esclavos del pecado; </a:t>
            </a:r>
          </a:p>
          <a:p>
            <a:r>
              <a:rPr lang="es-ES" b="1" dirty="0">
                <a:latin typeface="Maiandra GD" panose="020E0502030308020204" pitchFamily="34" charset="0"/>
              </a:rPr>
              <a:t>Está relacionada con el bautismo, y apunta hacia la circuncisión mencionada en el versículo anterior. </a:t>
            </a:r>
          </a:p>
          <a:p>
            <a:r>
              <a:rPr lang="es-ES" b="1" dirty="0">
                <a:latin typeface="Maiandra GD" panose="020E0502030308020204" pitchFamily="34" charset="0"/>
              </a:rPr>
              <a:t>En otras palabras, para nosotros el bautismo toma el lugar de la circuncisión. </a:t>
            </a:r>
          </a:p>
          <a:p>
            <a:r>
              <a:rPr lang="es-ES" b="1" dirty="0">
                <a:latin typeface="Maiandra GD" panose="020E0502030308020204" pitchFamily="34" charset="0"/>
              </a:rPr>
              <a:t>Ahora se nos presenta un cuadro de cómo Cristo hace que la gente muerta llegue a tener vida.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885169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Sufre penalidades conmigo, como buen soldado de Cristo Jesús. </a:t>
            </a:r>
          </a:p>
          <a:p>
            <a:r>
              <a:rPr lang="es-ES" b="1" dirty="0">
                <a:latin typeface="Maiandra GD" panose="020E0502030308020204" pitchFamily="34" charset="0"/>
              </a:rPr>
              <a:t>Pablo luchaba por todos y no solo por un grupo en particular.</a:t>
            </a:r>
          </a:p>
          <a:p>
            <a:r>
              <a:rPr lang="es-ES" b="1" dirty="0">
                <a:latin typeface="Maiandra GD" panose="020E0502030308020204" pitchFamily="34" charset="0"/>
              </a:rPr>
              <a:t>Note que Pablo deseaba que supieran las luchas que sostenía y no las quejas por estar en la cárcel.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Colosense.2:2.</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Espero que con esto sean alentados sus corazones,</a:t>
            </a:r>
            <a:r>
              <a:rPr lang="es-ES" b="1" dirty="0">
                <a:latin typeface="Maiandra GD" panose="020E0502030308020204" pitchFamily="34" charset="0"/>
              </a:rPr>
              <a:t> y unidos en amor, alcancen todas las riquezas que proceden de una plena seguridad de comprensión, resultando en un verdadero conocimiento del misterio de Dios, es decir, de Cristo,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018792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Colosenses.2:13.</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 cuando ustedes estaban muertos en sus delitos y en la incircuncisión de su carne,</a:t>
            </a:r>
            <a:r>
              <a:rPr lang="es-ES" b="1" dirty="0">
                <a:latin typeface="Maiandra GD" panose="020E0502030308020204" pitchFamily="34" charset="0"/>
              </a:rPr>
              <a:t> Dios les dio vida juntamente con Cristo, habiéndonos perdonado todos los delitos, </a:t>
            </a:r>
          </a:p>
          <a:p>
            <a:r>
              <a:rPr lang="es-ES" b="1" dirty="0">
                <a:latin typeface="Maiandra GD" panose="020E0502030308020204" pitchFamily="34" charset="0"/>
              </a:rPr>
              <a:t>Se mencionan dos cosas que causan que el hombre muera espiritualmente: </a:t>
            </a:r>
          </a:p>
          <a:p>
            <a:r>
              <a:rPr lang="es-ES" b="1" dirty="0">
                <a:latin typeface="Maiandra GD" panose="020E0502030308020204" pitchFamily="34" charset="0"/>
              </a:rPr>
              <a:t>Nuestros pecados.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Efesios.2:1, 5.</a:t>
            </a:r>
            <a:r>
              <a:rPr lang="es-ES" b="1" dirty="0">
                <a:latin typeface="Maiandra GD" panose="020E0502030308020204" pitchFamily="34" charset="0"/>
              </a:rPr>
              <a:t> </a:t>
            </a:r>
          </a:p>
          <a:p>
            <a:r>
              <a:rPr lang="es-ES" b="1" dirty="0">
                <a:latin typeface="Maiandra GD" panose="020E0502030308020204" pitchFamily="34" charset="0"/>
              </a:rPr>
              <a:t>Y Él les dio vida a ustedes,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que estaban muertos en sus delitos y pecados,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V.5.</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07597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aun cuando estábamos muertos en nuestros delitos,</a:t>
            </a:r>
            <a:r>
              <a:rPr lang="es-ES" b="1" dirty="0">
                <a:latin typeface="Maiandra GD" panose="020E0502030308020204" pitchFamily="34" charset="0"/>
              </a:rPr>
              <a:t> nos dio vida juntamente con Cristo (por gracia ustedes han sido salvados), </a:t>
            </a:r>
          </a:p>
          <a:p>
            <a:r>
              <a:rPr lang="es-ES" b="1" dirty="0">
                <a:latin typeface="Maiandra GD" panose="020E0502030308020204" pitchFamily="34" charset="0"/>
              </a:rPr>
              <a:t>La incircuncisión de nuestra carne. </a:t>
            </a:r>
          </a:p>
          <a:p>
            <a:r>
              <a:rPr lang="es-ES" b="1" dirty="0">
                <a:latin typeface="Maiandra GD" panose="020E0502030308020204" pitchFamily="34" charset="0"/>
              </a:rPr>
              <a:t>En el A.T. Él hombre no circuncidado era desechado del pacto por haberlo violado.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Genesis.17:10.</a:t>
            </a:r>
          </a:p>
          <a:p>
            <a:r>
              <a:rPr lang="es-ES" b="1" dirty="0">
                <a:latin typeface="Maiandra GD" panose="020E0502030308020204" pitchFamily="34" charset="0"/>
              </a:rPr>
              <a:t>»Este es Mi pacto con ustedes y tu descendencia después de ti y que ustedes guardarán: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Todo varón de entre ustedes será circuncidado.</a:t>
            </a:r>
            <a:r>
              <a:rPr lang="es-ES" b="1" dirty="0">
                <a:latin typeface="Maiandra GD" panose="020E0502030308020204" pitchFamily="34" charset="0"/>
              </a:rPr>
              <a:t> </a:t>
            </a:r>
          </a:p>
          <a:p>
            <a:r>
              <a:rPr lang="es-ES" b="1" dirty="0">
                <a:latin typeface="Maiandra GD" panose="020E0502030308020204" pitchFamily="34" charset="0"/>
              </a:rPr>
              <a:t>En este sentido estaban separados del pacto. </a:t>
            </a:r>
          </a:p>
          <a:p>
            <a:r>
              <a:rPr lang="es-ES" b="1" dirty="0">
                <a:latin typeface="Maiandra GD" panose="020E0502030308020204" pitchFamily="34" charset="0"/>
              </a:rPr>
              <a:t>Cristo nos da una vida perfecta después de haber muerto, y esto lo hace:</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308382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Colosenses.2:14.</a:t>
            </a:r>
          </a:p>
          <a:p>
            <a:r>
              <a:rPr lang="es-ES" b="1" dirty="0">
                <a:latin typeface="Maiandra GD" panose="020E0502030308020204" pitchFamily="34" charset="0"/>
              </a:rPr>
              <a:t>habiendo cancelado el documento de deuda que consistía en decretos contra nosotros y que nos era adverso,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lo ha quitado de en medio, clavándolo en la cruz.</a:t>
            </a:r>
            <a:r>
              <a:rPr lang="es-ES" b="1" dirty="0">
                <a:latin typeface="Maiandra GD" panose="020E0502030308020204" pitchFamily="34" charset="0"/>
              </a:rPr>
              <a:t> </a:t>
            </a:r>
          </a:p>
          <a:p>
            <a:r>
              <a:rPr lang="es-ES" b="1" dirty="0">
                <a:latin typeface="Maiandra GD" panose="020E0502030308020204" pitchFamily="34" charset="0"/>
              </a:rPr>
              <a:t>El acta de los decretos que Cristo anuló lo hizo al morir en la cruz.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Efesios.2:14-16.</a:t>
            </a:r>
            <a:r>
              <a:rPr lang="es-ES" b="1" dirty="0">
                <a:latin typeface="Maiandra GD" panose="020E0502030308020204" pitchFamily="34" charset="0"/>
              </a:rPr>
              <a:t> </a:t>
            </a:r>
          </a:p>
          <a:p>
            <a:r>
              <a:rPr lang="es-ES" b="1" dirty="0">
                <a:latin typeface="Maiandra GD" panose="020E0502030308020204" pitchFamily="34" charset="0"/>
              </a:rPr>
              <a:t>Porque Él mismo es nuestra paz, y de ambos pueblos hizo uno,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derribando la pared intermedia de separación,</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V.15.</a:t>
            </a:r>
            <a:r>
              <a:rPr lang="es-ES" b="1" dirty="0">
                <a:latin typeface="Maiandra GD" panose="020E0502030308020204" pitchFamily="34" charset="0"/>
              </a:rPr>
              <a:t>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294635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poniendo fin a la enemistad en Su carne,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la ley de los mandamientos expresados en ordenanzas,</a:t>
            </a:r>
            <a:r>
              <a:rPr lang="es-ES" b="1" dirty="0">
                <a:latin typeface="Maiandra GD" panose="020E0502030308020204" pitchFamily="34" charset="0"/>
              </a:rPr>
              <a:t> para crear en Él mismo de los dos un nuevo hombre, estableciendo así la paz,</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V.16.</a:t>
            </a:r>
            <a:r>
              <a:rPr lang="es-ES" b="1" dirty="0">
                <a:latin typeface="Maiandra GD" panose="020E0502030308020204" pitchFamily="34" charset="0"/>
              </a:rPr>
              <a:t> </a:t>
            </a:r>
          </a:p>
          <a:p>
            <a:r>
              <a:rPr lang="es-ES" b="1" dirty="0">
                <a:latin typeface="Maiandra GD" panose="020E0502030308020204" pitchFamily="34" charset="0"/>
              </a:rPr>
              <a:t>y para reconciliar con Dios a los dos en un cuerpo por medio de la cruz,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habiendo dado muerte en ella a la enemistad.</a:t>
            </a:r>
            <a:r>
              <a:rPr lang="es-ES" b="1" dirty="0">
                <a:latin typeface="Maiandra GD" panose="020E0502030308020204" pitchFamily="34" charset="0"/>
              </a:rPr>
              <a:t> </a:t>
            </a:r>
          </a:p>
          <a:p>
            <a:r>
              <a:rPr lang="es-ES" b="1" dirty="0">
                <a:latin typeface="Maiandra GD" panose="020E0502030308020204" pitchFamily="34" charset="0"/>
              </a:rPr>
              <a:t>Fueron decretos escritos en tablas de piedra que consistían en ordenanzas de la ley. </a:t>
            </a:r>
          </a:p>
          <a:p>
            <a:r>
              <a:rPr lang="es-ES" b="1" dirty="0">
                <a:latin typeface="Maiandra GD" panose="020E0502030308020204" pitchFamily="34" charset="0"/>
              </a:rPr>
              <a:t>La ley de Moisés solo fue temporal, esto es, por algún tiempo y no para quedarse permanentemente.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540318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Galatas.3:23-25.</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Antes de venir la fe, estábamos encerrados bajo la ley,</a:t>
            </a:r>
            <a:r>
              <a:rPr lang="es-ES" b="1" dirty="0">
                <a:latin typeface="Maiandra GD" panose="020E0502030308020204" pitchFamily="34" charset="0"/>
              </a:rPr>
              <a:t> confinados para la fe que había de ser revelada.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De manera que la ley ha venido a ser nuestro guía para conducirnos a Cristo,</a:t>
            </a:r>
            <a:r>
              <a:rPr lang="es-ES" b="1" dirty="0">
                <a:latin typeface="Maiandra GD" panose="020E0502030308020204" pitchFamily="34" charset="0"/>
              </a:rPr>
              <a:t> a fin de que seamos justificados por la fe.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V.25.</a:t>
            </a:r>
            <a:r>
              <a:rPr lang="es-ES" b="1" dirty="0">
                <a:latin typeface="Maiandra GD" panose="020E0502030308020204" pitchFamily="34" charset="0"/>
              </a:rPr>
              <a:t>  </a:t>
            </a:r>
          </a:p>
          <a:p>
            <a:r>
              <a:rPr lang="es-ES" b="1" dirty="0">
                <a:latin typeface="Maiandra GD" panose="020E0502030308020204" pitchFamily="34" charset="0"/>
              </a:rPr>
              <a:t>Pero ahora que ha venido la fe, </a:t>
            </a: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ya no estamos bajo el guía.</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346353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Cristo triunfo en la cruz.</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Colosenses.2:15.</a:t>
            </a:r>
          </a:p>
          <a:p>
            <a:r>
              <a:rPr lang="es-ES" b="1" dirty="0">
                <a:latin typeface="Maiandra GD" panose="020E0502030308020204" pitchFamily="34" charset="0"/>
              </a:rPr>
              <a:t>Y habiendo despojado a los poderes y autoridades, hizo de ellos un espectáculo público, </a:t>
            </a:r>
            <a:r>
              <a:rPr lang="es-ES" b="1" u="sng" dirty="0">
                <a:solidFill>
                  <a:schemeClr val="bg1"/>
                </a:solidFill>
                <a:effectLst>
                  <a:outerShdw blurRad="38100" dist="38100" dir="2700000" algn="tl">
                    <a:srgbClr val="000000">
                      <a:alpha val="43137"/>
                    </a:srgbClr>
                  </a:outerShdw>
                </a:effectLst>
                <a:highlight>
                  <a:srgbClr val="FF66CC"/>
                </a:highlight>
                <a:latin typeface="Maiandra GD" panose="020E0502030308020204" pitchFamily="34" charset="0"/>
              </a:rPr>
              <a:t>triunfando sobre ellos por medio de Él.</a:t>
            </a:r>
            <a:r>
              <a:rPr lang="es-ES" b="1" dirty="0">
                <a:latin typeface="Maiandra GD" panose="020E0502030308020204" pitchFamily="34" charset="0"/>
              </a:rPr>
              <a:t> </a:t>
            </a:r>
          </a:p>
          <a:p>
            <a:r>
              <a:rPr lang="es-ES" b="1" dirty="0">
                <a:latin typeface="Maiandra GD" panose="020E0502030308020204" pitchFamily="34" charset="0"/>
              </a:rPr>
              <a:t>Cristo al resucitar y ascender a los cielos, desarmó a Satanás y sus seguidores, les quitó sus poderes, haciendo público su triunfo sobre ellos ante todo ser espiritual y terrenal. </a:t>
            </a:r>
          </a:p>
          <a:p>
            <a:r>
              <a:rPr lang="es-ES" b="1" dirty="0">
                <a:latin typeface="Maiandra GD" panose="020E0502030308020204" pitchFamily="34" charset="0"/>
              </a:rPr>
              <a:t>Cristo ahora gobierna en nuestros corazones. </a:t>
            </a:r>
          </a:p>
          <a:p>
            <a:r>
              <a:rPr lang="es-ES" b="1" dirty="0">
                <a:latin typeface="Maiandra GD" panose="020E0502030308020204" pitchFamily="34" charset="0"/>
              </a:rPr>
              <a:t>Ahora inicia una nueva sección del capítulo con aplicaciones prácticas para los cristianos en Colosas.</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845419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Colosenses.2:16.</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Por tanto, que nadie se constituya en juez de ustedes con respecto a comida</a:t>
            </a:r>
            <a:r>
              <a:rPr lang="es-ES" b="1" dirty="0">
                <a:latin typeface="Maiandra GD" panose="020E0502030308020204" pitchFamily="34" charset="0"/>
              </a:rPr>
              <a:t> o bebida, o en cuanto a día de fiesta, o luna nueva, o día de reposo, </a:t>
            </a:r>
          </a:p>
          <a:p>
            <a:r>
              <a:rPr lang="es-ES" b="1" dirty="0">
                <a:latin typeface="Maiandra GD" panose="020E0502030308020204" pitchFamily="34" charset="0"/>
              </a:rPr>
              <a:t>La ley de Moisés usaba de regulaciones en cuanto a ciertas comidas. </a:t>
            </a:r>
          </a:p>
          <a:p>
            <a:r>
              <a:rPr lang="es-ES" b="1" dirty="0">
                <a:latin typeface="Maiandra GD" panose="020E0502030308020204" pitchFamily="34" charset="0"/>
              </a:rPr>
              <a:t>El Nuevo Testamento es muy específico, pues hace limpios a todos los alimentos.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Timoteo.4:4-5.</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Porque todo lo creado por Dios es bueno</a:t>
            </a:r>
            <a:r>
              <a:rPr lang="es-ES" b="1" dirty="0">
                <a:latin typeface="Maiandra GD" panose="020E0502030308020204" pitchFamily="34" charset="0"/>
              </a:rPr>
              <a:t> y nada se debe rechazar si se recibe con acción de gracias;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254292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V.5.</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porque es santificado mediante la palabra</a:t>
            </a:r>
            <a:r>
              <a:rPr lang="es-ES" b="1" dirty="0">
                <a:latin typeface="Maiandra GD" panose="020E0502030308020204" pitchFamily="34" charset="0"/>
              </a:rPr>
              <a:t> de Dios y la oración. </a:t>
            </a:r>
          </a:p>
          <a:p>
            <a:r>
              <a:rPr lang="es-ES" b="1" dirty="0">
                <a:latin typeface="Maiandra GD" panose="020E0502030308020204" pitchFamily="34" charset="0"/>
              </a:rPr>
              <a:t>Se entiende que nuestra libertad en estas cosas no aprueba ciertos excesos como la glotonería, el desperdicio o el causar tropiezo a otros. </a:t>
            </a:r>
          </a:p>
          <a:p>
            <a:r>
              <a:rPr lang="es-ES" b="1" dirty="0">
                <a:latin typeface="Maiandra GD" panose="020E0502030308020204" pitchFamily="34" charset="0"/>
              </a:rPr>
              <a:t>Estas cosas eran solo sombras.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Colosenses.2:17.</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cosas que solo son sombra de lo que ha de venir,</a:t>
            </a:r>
            <a:r>
              <a:rPr lang="es-ES" b="1" dirty="0">
                <a:latin typeface="Maiandra GD" panose="020E0502030308020204" pitchFamily="34" charset="0"/>
              </a:rPr>
              <a:t> pero el cuerpo pertenece a Cristo. </a:t>
            </a:r>
          </a:p>
          <a:p>
            <a:r>
              <a:rPr lang="es-ES" b="1" dirty="0">
                <a:latin typeface="Maiandra GD" panose="020E0502030308020204" pitchFamily="34" charset="0"/>
              </a:rPr>
              <a:t>Muchas de las ceremonias del Antiguo Testamento son tipos de actos espirituales.</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728262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r>
              <a:rPr lang="es-ES" b="1" dirty="0">
                <a:latin typeface="Maiandra GD" panose="020E0502030308020204" pitchFamily="34" charset="0"/>
              </a:rPr>
              <a:t>Cristo es nuestra pascua.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Corintios.5:7. </a:t>
            </a:r>
          </a:p>
          <a:p>
            <a:r>
              <a:rPr lang="es-ES" b="1" dirty="0">
                <a:latin typeface="Maiandra GD" panose="020E0502030308020204" pitchFamily="34" charset="0"/>
              </a:rPr>
              <a:t>Limpien la levadura vieja para que sean masa nueva,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así como lo son en realidad sin levadura. Porque aun Cristo,</a:t>
            </a:r>
            <a:r>
              <a:rPr lang="es-ES" b="1" dirty="0">
                <a:latin typeface="Maiandra GD" panose="020E0502030308020204" pitchFamily="34" charset="0"/>
              </a:rPr>
              <a:t> nuestra Pascua, ha sido sacrificado. </a:t>
            </a:r>
          </a:p>
          <a:p>
            <a:r>
              <a:rPr lang="es-ES" b="1" dirty="0">
                <a:latin typeface="Maiandra GD" panose="020E0502030308020204" pitchFamily="34" charset="0"/>
              </a:rPr>
              <a:t>El sábado era tipo de nuestro descanso eterno,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Hebreos.4:9.</a:t>
            </a:r>
          </a:p>
          <a:p>
            <a:r>
              <a:rPr lang="es-ES" b="1" dirty="0">
                <a:latin typeface="Maiandra GD" panose="020E0502030308020204" pitchFamily="34" charset="0"/>
              </a:rPr>
              <a:t>Queda, por tanto,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un reposo sagrado para el pueblo de Dios.</a:t>
            </a:r>
            <a:r>
              <a:rPr lang="es-ES" b="1" dirty="0">
                <a:latin typeface="Maiandra GD" panose="020E0502030308020204" pitchFamily="34" charset="0"/>
              </a:rPr>
              <a:t> </a:t>
            </a:r>
          </a:p>
          <a:p>
            <a:r>
              <a:rPr lang="es-ES" b="1" dirty="0">
                <a:latin typeface="Maiandra GD" panose="020E0502030308020204" pitchFamily="34" charset="0"/>
              </a:rPr>
              <a:t>La fiesta de los tabernáculos nos recuerda que somos peregrinos en la tierra.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543892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Levitico.23:42-43.</a:t>
            </a:r>
            <a:r>
              <a:rPr lang="es-ES" b="1" dirty="0">
                <a:latin typeface="Maiandra GD" panose="020E0502030308020204" pitchFamily="34" charset="0"/>
              </a:rPr>
              <a:t> </a:t>
            </a:r>
          </a:p>
          <a:p>
            <a:r>
              <a:rPr lang="es-ES" b="1" dirty="0">
                <a:latin typeface="Maiandra GD" panose="020E0502030308020204" pitchFamily="34" charset="0"/>
              </a:rPr>
              <a:t>”Habitarán en tabernáculos por siete días;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todo nativo de Israel vivirá en tabernáculos,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V.43.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para que sus generaciones sepan que Yo hice habitar en tabernáculos a los israelitas</a:t>
            </a:r>
            <a:r>
              <a:rPr lang="es-ES" b="1" dirty="0">
                <a:latin typeface="Maiandra GD" panose="020E0502030308020204" pitchFamily="34" charset="0"/>
              </a:rPr>
              <a:t> cuando los saqué de la tierra de Egipto. Yo soy el SEÑOR su Dios”».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Pedro.2:11.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Amados, les ruego como a extranjeros y peregrinos,</a:t>
            </a:r>
            <a:r>
              <a:rPr lang="es-ES" b="1" dirty="0">
                <a:latin typeface="Maiandra GD" panose="020E0502030308020204" pitchFamily="34" charset="0"/>
              </a:rPr>
              <a:t> que se abstengan de las pasiones carnales que combaten contra el alma.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325748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En este versículo Pablo describe la meta que desea ver por esta lucha: </a:t>
            </a:r>
          </a:p>
          <a:p>
            <a:r>
              <a:rPr lang="es-ES" b="1" dirty="0">
                <a:latin typeface="Maiandra GD" panose="020E0502030308020204" pitchFamily="34" charset="0"/>
              </a:rPr>
              <a:t>Quiere ver a una iglesia consolada. </a:t>
            </a:r>
          </a:p>
          <a:p>
            <a:r>
              <a:rPr lang="es-ES" b="1" dirty="0">
                <a:latin typeface="Maiandra GD" panose="020E0502030308020204" pitchFamily="34" charset="0"/>
              </a:rPr>
              <a:t>Quiere ver a una iglesia unida en amor. </a:t>
            </a:r>
          </a:p>
          <a:p>
            <a:r>
              <a:rPr lang="es-ES" b="1" dirty="0">
                <a:latin typeface="Maiandra GD" panose="020E0502030308020204" pitchFamily="34" charset="0"/>
              </a:rPr>
              <a:t>Quiere que vengan a participar de todas las riquezas de un entendimiento pleno.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“Consolados”</a:t>
            </a:r>
          </a:p>
          <a:p>
            <a:r>
              <a:rPr lang="es-ES" b="1" dirty="0">
                <a:latin typeface="Maiandra GD" panose="020E0502030308020204" pitchFamily="34" charset="0"/>
              </a:rPr>
              <a:t>Esta palabra viene del griego “PARAKALEO” y es usada con dos sentidos: </a:t>
            </a:r>
          </a:p>
          <a:p>
            <a:r>
              <a:rPr lang="es-ES" b="1" dirty="0">
                <a:latin typeface="Maiandra GD" panose="020E0502030308020204" pitchFamily="34" charset="0"/>
              </a:rPr>
              <a:t>Para consolar. </a:t>
            </a:r>
          </a:p>
          <a:p>
            <a:r>
              <a:rPr lang="es-ES" b="1" dirty="0">
                <a:latin typeface="Maiandra GD" panose="020E0502030308020204" pitchFamily="34" charset="0"/>
              </a:rPr>
              <a:t>Para exhortar.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286150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MUESTRA LA DIFERENCIA ENTRE JESÚS Y LOS FALSOS MAESTROS. COLOSENSES.2:8-17.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10000"/>
          </a:bodyPr>
          <a:lstStyle/>
          <a:p>
            <a:r>
              <a:rPr lang="es-ES" b="1" dirty="0">
                <a:latin typeface="Maiandra GD" panose="020E0502030308020204" pitchFamily="34" charset="0"/>
              </a:rPr>
              <a:t>Todo aquello era la sombra, pero Cristo es Él objeto real. </a:t>
            </a:r>
          </a:p>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Hebreos.10:1.</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Pues ya que la ley solo tiene la sombra de los bienes futuros y no la forma misma de las cosas,</a:t>
            </a:r>
            <a:r>
              <a:rPr lang="es-ES" b="1" dirty="0">
                <a:latin typeface="Maiandra GD" panose="020E0502030308020204" pitchFamily="34" charset="0"/>
              </a:rPr>
              <a:t> nunca puede, por los mismos sacrificios que ellos ofrecen continuamente año tras año, hacer perfectos a los que se acercan. </a:t>
            </a:r>
          </a:p>
          <a:p>
            <a:r>
              <a:rPr lang="es-ES" b="1" dirty="0">
                <a:latin typeface="Maiandra GD" panose="020E0502030308020204" pitchFamily="34" charset="0"/>
              </a:rPr>
              <a:t>Todo aquello que estaba en la ley de Moisés era solo una sombra, más Cristo es la verdadera esencia. </a:t>
            </a:r>
          </a:p>
          <a:p>
            <a:r>
              <a:rPr lang="es-ES" b="1" dirty="0">
                <a:latin typeface="Maiandra GD" panose="020E0502030308020204" pitchFamily="34" charset="0"/>
              </a:rPr>
              <a:t>Todo aquello solo representaba (tipo) lo que había de venir. </a:t>
            </a:r>
          </a:p>
          <a:p>
            <a:r>
              <a:rPr lang="es-ES" b="1" dirty="0">
                <a:latin typeface="Maiandra GD" panose="020E0502030308020204" pitchFamily="34" charset="0"/>
              </a:rPr>
              <a:t>Por ejemplo la sangre de los machos cabríos representaba la sangre de Cristo que iba a ser derramada en la cruz.</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488958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Los falsos maestros van a querer imponer ciertas normas.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Colosenses.2:18.</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Nadie los defraude de su premio deleitándose en la humillación de sí mismo y en la adoración de los ángeles,</a:t>
            </a:r>
            <a:r>
              <a:rPr lang="es-ES" b="1" dirty="0">
                <a:latin typeface="Maiandra GD" panose="020E0502030308020204" pitchFamily="34" charset="0"/>
              </a:rPr>
              <a:t> basándose en las visiones que ha visto, envanecido sin causa por su mente carnal,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“Que nadie nos prive”</a:t>
            </a:r>
            <a:r>
              <a:rPr lang="es-ES" b="1" dirty="0">
                <a:latin typeface="Maiandra GD" panose="020E0502030308020204" pitchFamily="34" charset="0"/>
              </a:rPr>
              <a:t> </a:t>
            </a:r>
          </a:p>
          <a:p>
            <a:r>
              <a:rPr lang="es-ES" b="1" dirty="0">
                <a:latin typeface="Maiandra GD" panose="020E0502030308020204" pitchFamily="34" charset="0"/>
              </a:rPr>
              <a:t>Es la misma palabra de “nadie os juzgue” V.16. </a:t>
            </a:r>
          </a:p>
          <a:p>
            <a:r>
              <a:rPr lang="es-ES" b="1" dirty="0">
                <a:latin typeface="Maiandra GD" panose="020E0502030308020204" pitchFamily="34" charset="0"/>
              </a:rPr>
              <a:t>La palabra griega es “KATABRABEW” y tiene que ver con calificación, en otras palabras, que nadie nos descalifique, nos prive.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680127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10000"/>
          </a:bodyPr>
          <a:lstStyle/>
          <a:p>
            <a:r>
              <a:rPr lang="es-ES" b="1" dirty="0">
                <a:latin typeface="Maiandra GD" panose="020E0502030308020204" pitchFamily="34" charset="0"/>
              </a:rPr>
              <a:t>Somos descalificados o privados de nuestro premio cuando dejamos que alguien nos proponga una religión de carácter humilde. </a:t>
            </a:r>
          </a:p>
          <a:p>
            <a:r>
              <a:rPr lang="es-ES" b="1" dirty="0">
                <a:latin typeface="Maiandra GD" panose="020E0502030308020204" pitchFamily="34" charset="0"/>
              </a:rPr>
              <a:t>Dicho de otra forma, no dejen que aquellos que proponen una religión muy temerosa y que sirven a los ángeles les roben el valor que uno tiene en Cristo. </a:t>
            </a:r>
          </a:p>
          <a:p>
            <a:r>
              <a:rPr lang="es-ES" b="1" dirty="0">
                <a:latin typeface="Maiandra GD" panose="020E0502030308020204" pitchFamily="34" charset="0"/>
              </a:rPr>
              <a:t>Los ángeles no deben ser adorados jamás.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Apocalipsis.19:10.</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Entonces caí a sus pies para adorarlo.</a:t>
            </a:r>
            <a:r>
              <a:rPr lang="es-ES" b="1" dirty="0">
                <a:latin typeface="Maiandra GD" panose="020E0502030308020204" pitchFamily="34" charset="0"/>
              </a:rPr>
              <a:t> Y me dijo*: «No hagas eso. Yo soy consiervo tuyo y de tus hermanos que poseen el testimonio de Jesús; adora a Dios. El testimonio de Jesús es el espíritu de la profecía».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541347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Apocalipsis.22:8.</a:t>
            </a:r>
          </a:p>
          <a:p>
            <a:r>
              <a:rPr lang="es-ES" b="1" dirty="0">
                <a:latin typeface="Maiandra GD" panose="020E0502030308020204" pitchFamily="34" charset="0"/>
              </a:rPr>
              <a:t>Yo, Juan, soy el que oyó y vio estas cosas. Y cuando oí y vi,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me postré para adorar a los pies del ángel que me mostró estas cosas.</a:t>
            </a:r>
            <a:r>
              <a:rPr lang="es-ES" b="1" dirty="0">
                <a:latin typeface="Maiandra GD" panose="020E0502030308020204" pitchFamily="34" charset="0"/>
              </a:rPr>
              <a:t> </a:t>
            </a:r>
          </a:p>
          <a:p>
            <a:r>
              <a:rPr lang="es-ES" b="1" dirty="0">
                <a:latin typeface="Maiandra GD" panose="020E0502030308020204" pitchFamily="34" charset="0"/>
              </a:rPr>
              <a:t>Al único que debemos obedecer seguir es a Cristo.</a:t>
            </a:r>
            <a:endParaRPr lang="es-NI" b="1" dirty="0">
              <a:highlight>
                <a:srgbClr val="FF0066"/>
              </a:highlight>
              <a:latin typeface="Maiandra GD" panose="020E0502030308020204" pitchFamily="34" charset="0"/>
            </a:endParaRPr>
          </a:p>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Colosenses.2:19.</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pero no asiéndose a la Cabeza, de la cual todo el cuerpo,</a:t>
            </a:r>
            <a:r>
              <a:rPr lang="es-ES" b="1" dirty="0">
                <a:latin typeface="Maiandra GD" panose="020E0502030308020204" pitchFamily="34" charset="0"/>
              </a:rPr>
              <a:t> nutrido y unido por las coyunturas y ligamentos, crece con un crecimiento que es de Dios. </a:t>
            </a:r>
          </a:p>
          <a:p>
            <a:r>
              <a:rPr lang="es-ES" b="1" dirty="0">
                <a:latin typeface="Maiandra GD" panose="020E0502030308020204" pitchFamily="34" charset="0"/>
              </a:rPr>
              <a:t>La única cabeza del único cuerpo es Cristo.</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802814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2"/>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Este cuerpo la iglesia se mantiene en contacto estrecho con la cabeza. </a:t>
            </a:r>
          </a:p>
          <a:p>
            <a:r>
              <a:rPr lang="es-ES" b="1" dirty="0">
                <a:latin typeface="Maiandra GD" panose="020E0502030308020204" pitchFamily="34" charset="0"/>
              </a:rPr>
              <a:t>Cristo es Él único que la puede sustentar en todas sus necesidades y es Él único que puede hacerla crecer según el plan de Dios. </a:t>
            </a:r>
          </a:p>
          <a:p>
            <a:r>
              <a:rPr lang="es-ES" b="1" dirty="0">
                <a:latin typeface="Maiandra GD" panose="020E0502030308020204" pitchFamily="34" charset="0"/>
              </a:rPr>
              <a:t>Él Apóstol Pablo va a tratar el abuso del cuerpo por cuestiones religiosas.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Colosenses.2:20.</a:t>
            </a:r>
          </a:p>
          <a:p>
            <a:r>
              <a:rPr lang="es-ES" b="1" dirty="0">
                <a:latin typeface="Maiandra GD" panose="020E0502030308020204" pitchFamily="34" charset="0"/>
              </a:rPr>
              <a:t>Si ustedes han muerto con Cristo a los principios elementales del mundo, ¿por qué, como si aún vivieran en el mundo,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se someten a preceptos tales como:</a:t>
            </a:r>
            <a:r>
              <a:rPr lang="es-ES" b="1" dirty="0">
                <a:latin typeface="Maiandra GD" panose="020E0502030308020204" pitchFamily="34" charset="0"/>
              </a:rPr>
              <a:t>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039679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r>
              <a:rPr lang="es-ES" b="1" dirty="0">
                <a:latin typeface="Maiandra GD" panose="020E0502030308020204" pitchFamily="34" charset="0"/>
              </a:rPr>
              <a:t>El por qué se critica estas reglas y otras más, es porque son reglas de origen humano y nosotros hemos muerto a los rudimentos del mundo, además nos mantenemos firmes obedeciendo las cosas que Cristo ha mandado.</a:t>
            </a:r>
          </a:p>
          <a:p>
            <a:r>
              <a:rPr lang="es-ES" b="1" dirty="0">
                <a:latin typeface="Maiandra GD" panose="020E0502030308020204" pitchFamily="34" charset="0"/>
              </a:rPr>
              <a:t>Aquí, como en 2:8 toda ordenanza religiosa (exceptuando a lo que Cristo ha mandado o en armonía bíblica a ellas) son llamadas por Pablo como rudimentos. </a:t>
            </a:r>
          </a:p>
          <a:p>
            <a:r>
              <a:rPr lang="es-ES" b="1" dirty="0">
                <a:latin typeface="Maiandra GD" panose="020E0502030308020204" pitchFamily="34" charset="0"/>
              </a:rPr>
              <a:t>No importa cualquiera que sea esta ordenanza, no se compara con las inescrutables riquezas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Efesios.3:8.</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4039077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r>
              <a:rPr lang="es-ES" b="1" dirty="0">
                <a:latin typeface="Maiandra GD" panose="020E0502030308020204" pitchFamily="34" charset="0"/>
              </a:rPr>
              <a:t>A mí, que soy menos que el más pequeño de todos los santos, se me concedió esta gracia: </a:t>
            </a: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anunciar a los gentiles las inescrutables riquezas de Cristo,</a:t>
            </a:r>
            <a:r>
              <a:rPr lang="es-ES" b="1" dirty="0">
                <a:latin typeface="Maiandra GD" panose="020E0502030308020204" pitchFamily="34" charset="0"/>
              </a:rPr>
              <a:t> </a:t>
            </a:r>
          </a:p>
          <a:p>
            <a:r>
              <a:rPr lang="es-ES" b="1" dirty="0">
                <a:latin typeface="Maiandra GD" panose="020E0502030308020204" pitchFamily="34" charset="0"/>
              </a:rPr>
              <a:t>Estas ordenanzas son:</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Colosenses.2:21-22.</a:t>
            </a:r>
          </a:p>
          <a:p>
            <a:r>
              <a:rPr lang="es-ES" b="1" u="sng" dirty="0">
                <a:solidFill>
                  <a:schemeClr val="bg1"/>
                </a:solidFill>
                <a:effectLst>
                  <a:outerShdw blurRad="38100" dist="38100" dir="2700000" algn="tl">
                    <a:srgbClr val="000000">
                      <a:alpha val="43137"/>
                    </a:srgbClr>
                  </a:outerShdw>
                </a:effectLst>
                <a:highlight>
                  <a:srgbClr val="FF66CC"/>
                </a:highlight>
                <a:latin typeface="Maiandra GD" panose="020E0502030308020204" pitchFamily="34" charset="0"/>
              </a:rPr>
              <a:t>«no manipules,</a:t>
            </a:r>
            <a:r>
              <a:rPr lang="es-ES" b="1" dirty="0">
                <a:latin typeface="Maiandra GD" panose="020E0502030308020204" pitchFamily="34" charset="0"/>
              </a:rPr>
              <a:t> no gustes, no toques»,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V.22.</a:t>
            </a:r>
            <a:r>
              <a:rPr lang="es-ES" b="1" dirty="0">
                <a:latin typeface="Maiandra GD" panose="020E0502030308020204" pitchFamily="34" charset="0"/>
              </a:rPr>
              <a:t> </a:t>
            </a:r>
          </a:p>
          <a:p>
            <a:r>
              <a:rPr lang="es-ES" b="1" dirty="0">
                <a:latin typeface="Maiandra GD" panose="020E0502030308020204" pitchFamily="34" charset="0"/>
              </a:rPr>
              <a:t>(todos los cuales se refieren a cosas destinadas a perecer con el uso),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según los preceptos y enseñanzas de los hombres? </a:t>
            </a:r>
            <a:endParaRPr lang="es-NI"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442465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r>
              <a:rPr lang="es-ES" b="1" dirty="0">
                <a:latin typeface="Maiandra GD" panose="020E0502030308020204" pitchFamily="34" charset="0"/>
              </a:rPr>
              <a:t>"Los esenios enseñaban que se debería evitar el aceite, la carne, el matrimonio y el contacto con extranjeros. </a:t>
            </a:r>
          </a:p>
          <a:p>
            <a:r>
              <a:rPr lang="es-ES" b="1" dirty="0">
                <a:latin typeface="Maiandra GD" panose="020E0502030308020204" pitchFamily="34" charset="0"/>
              </a:rPr>
              <a:t>Estos mandamientos tienen que ver con cosas físicas, como la comida y la bebida, cosas que se digieren, que se destruyen por el uso normal de ellas.</a:t>
            </a:r>
          </a:p>
          <a:p>
            <a:r>
              <a:rPr lang="es-ES" b="1" dirty="0">
                <a:latin typeface="Maiandra GD" panose="020E0502030308020204" pitchFamily="34" charset="0"/>
              </a:rPr>
              <a:t>Pero esto solo es apariencia de piedad.</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Colosenses.2:23.</a:t>
            </a:r>
          </a:p>
          <a:p>
            <a:r>
              <a:rPr lang="es-ES" b="1" dirty="0">
                <a:latin typeface="Maiandra GD" panose="020E0502030308020204" pitchFamily="34" charset="0"/>
              </a:rPr>
              <a:t>Tales cosas tienen a la verdad, la apariencia de sabiduría en una religión humana, en la humillación de sí mismo y en el trato severo del cuerpo,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pero carecen de valor alguno contra los apetitos de la carne.</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677608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LA DCOTRINA DE LOS FALSOS MAESTROS.</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COLOSENSES.2:18-23.</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10000"/>
          </a:bodyPr>
          <a:lstStyle/>
          <a:p>
            <a:r>
              <a:rPr lang="es-ES" b="1" dirty="0">
                <a:latin typeface="Maiandra GD" panose="020E0502030308020204" pitchFamily="34" charset="0"/>
              </a:rPr>
              <a:t>Según Pablo estos mandamientos humanos parecen profundos por su religiosidad y humildad, porque se trata duramente al cuerpo, pero no podían hacer nada contra los deseos de la carne. </a:t>
            </a:r>
          </a:p>
          <a:p>
            <a:r>
              <a:rPr lang="es-ES" b="1" dirty="0">
                <a:latin typeface="Maiandra GD" panose="020E0502030308020204" pitchFamily="34" charset="0"/>
              </a:rPr>
              <a:t>Con estas ordenanzas hacían un espectáculo de sus propios cuerpos. </a:t>
            </a:r>
          </a:p>
          <a:p>
            <a:r>
              <a:rPr lang="es-ES" b="1" dirty="0">
                <a:latin typeface="Maiandra GD" panose="020E0502030308020204" pitchFamily="34" charset="0"/>
              </a:rPr>
              <a:t>Ellos querían ser santos especiales ante la vista del público, aunque ello no les salvaba. </a:t>
            </a:r>
          </a:p>
          <a:p>
            <a:r>
              <a:rPr lang="es-ES" b="1" dirty="0">
                <a:latin typeface="Maiandra GD" panose="020E0502030308020204" pitchFamily="34" charset="0"/>
              </a:rPr>
              <a:t>Así es la gente hoy en día, se abstienen de ciertos alimentos, se mantienen célibes, usan ropas incómodas, caminan de rodillas grandes distancias, sufren el frío o calor, etcétera. </a:t>
            </a:r>
          </a:p>
          <a:p>
            <a:r>
              <a:rPr lang="es-ES" b="1" dirty="0">
                <a:latin typeface="Maiandra GD" panose="020E0502030308020204" pitchFamily="34" charset="0"/>
              </a:rPr>
              <a:t>Todo por aparentar ser humildes, pero sólo lo hacen para alimentar su vanagloria.</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756464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8800" b="1" u="sng" dirty="0">
                <a:effectLst>
                  <a:outerShdw blurRad="38100" dist="38100" dir="2700000" algn="tl">
                    <a:srgbClr val="000000">
                      <a:alpha val="43137"/>
                    </a:srgbClr>
                  </a:outerShdw>
                </a:effectLst>
                <a:latin typeface="Maiandra GD" panose="020E0502030308020204" pitchFamily="34" charset="0"/>
              </a:rPr>
              <a:t>CONCLUSIÓN:</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lstStyle/>
          <a:p>
            <a:r>
              <a:rPr lang="es-ES" b="1" dirty="0">
                <a:latin typeface="Maiandra GD" panose="020E0502030308020204" pitchFamily="34" charset="0"/>
              </a:rPr>
              <a:t>El apóstol Pablo inspirado por Él Espíritu Santo trata varios asuntos muy importantes para los hermanos de Colosa.</a:t>
            </a:r>
          </a:p>
          <a:p>
            <a:r>
              <a:rPr lang="es-ES" b="1" dirty="0">
                <a:latin typeface="Maiandra GD" panose="020E0502030308020204" pitchFamily="34" charset="0"/>
              </a:rPr>
              <a:t>Que también son tan importante para nosotros en estos días.</a:t>
            </a:r>
          </a:p>
          <a:p>
            <a:r>
              <a:rPr lang="es-ES" b="1" dirty="0">
                <a:latin typeface="Maiandra GD" panose="020E0502030308020204" pitchFamily="34" charset="0"/>
              </a:rPr>
              <a:t>1. La meta de su ministerio, V.1-5. </a:t>
            </a:r>
          </a:p>
          <a:p>
            <a:r>
              <a:rPr lang="es-ES" b="1" dirty="0">
                <a:latin typeface="Maiandra GD" panose="020E0502030308020204" pitchFamily="34" charset="0"/>
              </a:rPr>
              <a:t>2. Les exhorta a andar según Él Señor lo desea, V.6-7. </a:t>
            </a:r>
          </a:p>
          <a:p>
            <a:r>
              <a:rPr lang="es-ES" b="1" dirty="0">
                <a:latin typeface="Maiandra GD" panose="020E0502030308020204" pitchFamily="34" charset="0"/>
              </a:rPr>
              <a:t>3. Muestra la diferencia entre Jesús y los falsos maestros, V.8-17. </a:t>
            </a:r>
          </a:p>
          <a:p>
            <a:r>
              <a:rPr lang="es-ES" b="1" dirty="0">
                <a:latin typeface="Maiandra GD" panose="020E0502030308020204" pitchFamily="34" charset="0"/>
              </a:rPr>
              <a:t>4. La doctrina de los falsos maestros, V.18-23.</a:t>
            </a:r>
          </a:p>
          <a:p>
            <a:r>
              <a:rPr lang="es-ES" b="1" dirty="0">
                <a:latin typeface="Maiandra GD" panose="020E0502030308020204" pitchFamily="34" charset="0"/>
              </a:rPr>
              <a:t>Dios nos ayude a apegarnos a Cristo. </a:t>
            </a:r>
            <a:endParaRPr lang="es-NI" b="1" dirty="0">
              <a:latin typeface="Maiandra GD" panose="020E0502030308020204" pitchFamily="34" charset="0"/>
            </a:endParaRP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3479457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a:bodyPr>
          <a:lstStyle/>
          <a:p>
            <a:r>
              <a:rPr lang="es-ES" b="1" dirty="0">
                <a:latin typeface="Maiandra GD" panose="020E0502030308020204" pitchFamily="34" charset="0"/>
              </a:rPr>
              <a:t>La consolación en Cristo debe de ser una exhortación a nosotros para servir mejor.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Hebreos.3:13.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Antes, exhórtense los unos a los otros cada día, mientras todavía se dice: «Hoy»;</a:t>
            </a:r>
            <a:r>
              <a:rPr lang="es-ES" b="1" dirty="0">
                <a:latin typeface="Maiandra GD" panose="020E0502030308020204" pitchFamily="34" charset="0"/>
              </a:rPr>
              <a:t> no sea que alguno de ustedes sea endurecido por el engaño del pecado. </a:t>
            </a:r>
          </a:p>
          <a:p>
            <a:r>
              <a:rPr lang="es-ES" b="1" dirty="0">
                <a:latin typeface="Maiandra GD" panose="020E0502030308020204" pitchFamily="34" charset="0"/>
              </a:rPr>
              <a:t>Esta exhortación debe ser cada día.</a:t>
            </a:r>
          </a:p>
          <a:p>
            <a:r>
              <a:rPr lang="es-ES" b="1" dirty="0">
                <a:latin typeface="Maiandra GD" panose="020E0502030308020204" pitchFamily="34" charset="0"/>
              </a:rPr>
              <a:t>Cuando todavía hay esperanza.</a:t>
            </a:r>
          </a:p>
          <a:p>
            <a:r>
              <a:rPr lang="es-ES" b="1" dirty="0">
                <a:latin typeface="Maiandra GD" panose="020E0502030308020204" pitchFamily="34" charset="0"/>
              </a:rPr>
              <a:t>Tíquico fue enviado a los efesios y a los colosenses para que fueran consolados en sus corazones,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038166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7" name="Rectángulo: esquinas redondeadas 6">
            <a:extLst>
              <a:ext uri="{FF2B5EF4-FFF2-40B4-BE49-F238E27FC236}">
                <a16:creationId xmlns:a16="http://schemas.microsoft.com/office/drawing/2014/main" id="{FAF7A3D5-2FF6-2006-621F-B0EAB6130C9D}"/>
              </a:ext>
            </a:extLst>
          </p:cNvPr>
          <p:cNvSpPr/>
          <p:nvPr/>
        </p:nvSpPr>
        <p:spPr>
          <a:xfrm>
            <a:off x="0" y="5677786"/>
            <a:ext cx="12192000" cy="11802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600" b="1" dirty="0">
                <a:latin typeface="Maiandra GD" panose="020E0502030308020204" pitchFamily="34" charset="0"/>
              </a:rPr>
              <a:t>DIOS NOS BENDIGA A TODOS</a:t>
            </a:r>
            <a:endParaRPr lang="es-NI" sz="6600" b="1" dirty="0">
              <a:latin typeface="Maiandra GD" panose="020E0502030308020204" pitchFamily="34" charset="0"/>
            </a:endParaRPr>
          </a:p>
        </p:txBody>
      </p:sp>
      <p:pic>
        <p:nvPicPr>
          <p:cNvPr id="10" name="Imagen 9">
            <a:extLst>
              <a:ext uri="{FF2B5EF4-FFF2-40B4-BE49-F238E27FC236}">
                <a16:creationId xmlns:a16="http://schemas.microsoft.com/office/drawing/2014/main" id="{A912E5D3-0047-86CB-E4A4-6B47E84A3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677785"/>
          </a:xfrm>
          <a:prstGeom prst="rect">
            <a:avLst/>
          </a:prstGeom>
        </p:spPr>
      </p:pic>
    </p:spTree>
    <p:extLst>
      <p:ext uri="{BB962C8B-B14F-4D97-AF65-F5344CB8AC3E}">
        <p14:creationId xmlns:p14="http://schemas.microsoft.com/office/powerpoint/2010/main" val="250679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Efesios.6:22.</a:t>
            </a:r>
            <a:r>
              <a:rPr lang="es-ES" b="1" dirty="0">
                <a:latin typeface="Maiandra GD" panose="020E0502030308020204" pitchFamily="34" charset="0"/>
              </a:rPr>
              <a:t> </a:t>
            </a:r>
          </a:p>
          <a:p>
            <a:r>
              <a:rPr lang="es-ES" b="1" dirty="0">
                <a:latin typeface="Maiandra GD" panose="020E0502030308020204" pitchFamily="34" charset="0"/>
              </a:rPr>
              <a:t>a quien he enviado a ustedes precisamente para esto,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para que sepan de nosotros y para que consuele sus corazones.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Colosenses.4:8.</a:t>
            </a:r>
          </a:p>
          <a:p>
            <a:r>
              <a:rPr lang="es-ES" b="1" dirty="0">
                <a:latin typeface="Maiandra GD" panose="020E0502030308020204" pitchFamily="34" charset="0"/>
              </a:rPr>
              <a:t>Porque precisamente para esto lo he enviado a ustedes,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para que sepan de nuestras circunstancias y que conforte sus corazones;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“Unidos en amor”</a:t>
            </a:r>
          </a:p>
          <a:p>
            <a:r>
              <a:rPr lang="es-ES" b="1" dirty="0">
                <a:latin typeface="Maiandra GD" panose="020E0502030308020204" pitchFamily="34" charset="0"/>
              </a:rPr>
              <a:t>Los colosenses estarían verdaderamente unidos en amor, si ellos se preocupaban por seguir la verdadera doctrina y venciendo a la falsa enseñanza, todo esto los acercaría más entre ellos.</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2235776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10000"/>
          </a:bodyPr>
          <a:lstStyle/>
          <a:p>
            <a:r>
              <a:rPr lang="es-ES" b="1" dirty="0">
                <a:latin typeface="Maiandra GD" panose="020E0502030308020204" pitchFamily="34" charset="0"/>
              </a:rPr>
              <a:t>El amor es el vínculo de la unidad.</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Colosenses.3:14.</a:t>
            </a:r>
            <a:r>
              <a:rPr lang="es-ES" b="1" dirty="0">
                <a:latin typeface="Maiandra GD" panose="020E0502030308020204" pitchFamily="34" charset="0"/>
              </a:rPr>
              <a:t> </a:t>
            </a:r>
          </a:p>
          <a:p>
            <a:r>
              <a:rPr lang="es-ES" b="1" dirty="0">
                <a:latin typeface="Maiandra GD" panose="020E0502030308020204" pitchFamily="34" charset="0"/>
              </a:rPr>
              <a:t>Sobre todas estas cosas, vístanse de amor, que es el vínculo de la unidad. </a:t>
            </a:r>
          </a:p>
          <a:p>
            <a:r>
              <a:rPr lang="es-ES" b="1" dirty="0">
                <a:latin typeface="Maiandra GD" panose="020E0502030308020204" pitchFamily="34" charset="0"/>
              </a:rPr>
              <a:t>La meta que todo cristiano debe de tener es la de estar unido para poder alcanzar las riquezas de un entendimiento completo y preciso sobre Cristo, como nuestro Salvador. </a:t>
            </a:r>
          </a:p>
          <a:p>
            <a:r>
              <a:rPr lang="es-ES" b="1" dirty="0">
                <a:latin typeface="Maiandra GD" panose="020E0502030308020204" pitchFamily="34" charset="0"/>
              </a:rPr>
              <a:t>Como las iglesias de judea, galilea y samaria.</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Hechos.9:31.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Entretanto la iglesia gozaba de paz por toda Judea, Galilea y Samaria, y era edificada;</a:t>
            </a:r>
            <a:r>
              <a:rPr lang="es-ES" b="1" dirty="0">
                <a:latin typeface="Maiandra GD" panose="020E0502030308020204" pitchFamily="34" charset="0"/>
              </a:rPr>
              <a:t> y andando en el temor del Señor y en la fortaleza del Espíritu Santo, seguía creciendo.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134545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2F496C-F37F-C26A-B5DE-5C4BC629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4" name="Título 3">
            <a:extLst>
              <a:ext uri="{FF2B5EF4-FFF2-40B4-BE49-F238E27FC236}">
                <a16:creationId xmlns:a16="http://schemas.microsoft.com/office/drawing/2014/main" id="{D89DFCFA-A7D4-D219-E070-7C2D39B94ED1}"/>
              </a:ext>
            </a:extLst>
          </p:cNvPr>
          <p:cNvSpPr>
            <a:spLocks noGrp="1"/>
          </p:cNvSpPr>
          <p:nvPr>
            <p:ph type="title"/>
          </p:nvPr>
        </p:nvSpPr>
        <p:spPr>
          <a:xfrm>
            <a:off x="0" y="1"/>
            <a:ext cx="12192000" cy="1343818"/>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LA META DE SU MINISTERIO.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COLOSENSES.2:1-5. </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42712C9-511A-9A8F-AAF1-B539497673D8}"/>
              </a:ext>
            </a:extLst>
          </p:cNvPr>
          <p:cNvSpPr>
            <a:spLocks noGrp="1"/>
          </p:cNvSpPr>
          <p:nvPr>
            <p:ph idx="1"/>
          </p:nvPr>
        </p:nvSpPr>
        <p:spPr>
          <a:xfrm>
            <a:off x="4221126" y="1343818"/>
            <a:ext cx="7970873" cy="5514181"/>
          </a:xfrm>
        </p:spPr>
        <p:txBody>
          <a:bodyPr>
            <a:normAutofit fontScale="92500" lnSpcReduction="10000"/>
          </a:bodyPr>
          <a:lstStyle/>
          <a:p>
            <a:r>
              <a:rPr lang="es-ES" b="1" dirty="0">
                <a:latin typeface="Maiandra GD" panose="020E0502030308020204" pitchFamily="34" charset="0"/>
              </a:rPr>
              <a:t>La iglesia de Jerusalén era de un alma y un corazón.</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Hechos.4:32.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La congregación de los que creyeron era de un corazón y un alma.</a:t>
            </a:r>
            <a:r>
              <a:rPr lang="es-ES" b="1" dirty="0">
                <a:latin typeface="Maiandra GD" panose="020E0502030308020204" pitchFamily="34" charset="0"/>
              </a:rPr>
              <a:t> Ninguno decía ser suyo lo que poseía, sino que todas las cosas eran de propiedad común.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“Las riquezas de pleno entendimiento”</a:t>
            </a:r>
            <a:r>
              <a:rPr lang="es-ES" b="1" dirty="0">
                <a:latin typeface="Maiandra GD" panose="020E0502030308020204" pitchFamily="34" charset="0"/>
              </a:rPr>
              <a:t> </a:t>
            </a:r>
          </a:p>
          <a:p>
            <a:r>
              <a:rPr lang="es-ES" b="1" dirty="0">
                <a:latin typeface="Maiandra GD" panose="020E0502030308020204" pitchFamily="34" charset="0"/>
              </a:rPr>
              <a:t>Pablo frecuentemente usa la palabra “riquezas” para describir las bendiciones del cristiano,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Efesios.1:18.</a:t>
            </a:r>
            <a:r>
              <a:rPr lang="es-ES" b="1" dirty="0">
                <a:latin typeface="Maiandra GD" panose="020E0502030308020204" pitchFamily="34" charset="0"/>
              </a:rPr>
              <a:t> </a:t>
            </a:r>
          </a:p>
          <a:p>
            <a:r>
              <a:rPr lang="es-ES" b="1" dirty="0">
                <a:latin typeface="Maiandra GD" panose="020E0502030308020204" pitchFamily="34" charset="0"/>
              </a:rPr>
              <a:t>Mi oración es que los ojos de su corazón les sean iluminados, para que sepan cuál es la esperanza de Su llamamiento,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cuáles son las riquezas de la gloria de Su herencia en los santos,</a:t>
            </a:r>
            <a:r>
              <a:rPr lang="es-ES" b="1" dirty="0">
                <a:latin typeface="Maiandra GD" panose="020E0502030308020204" pitchFamily="34" charset="0"/>
              </a:rPr>
              <a:t> </a:t>
            </a:r>
          </a:p>
        </p:txBody>
      </p:sp>
      <p:pic>
        <p:nvPicPr>
          <p:cNvPr id="8" name="Imagen 7">
            <a:extLst>
              <a:ext uri="{FF2B5EF4-FFF2-40B4-BE49-F238E27FC236}">
                <a16:creationId xmlns:a16="http://schemas.microsoft.com/office/drawing/2014/main" id="{AF2A5F78-2A7B-52B2-F1F9-F60001E6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817"/>
            <a:ext cx="4221125" cy="5514181"/>
          </a:xfrm>
          <a:prstGeom prst="rect">
            <a:avLst/>
          </a:prstGeom>
        </p:spPr>
      </p:pic>
    </p:spTree>
    <p:extLst>
      <p:ext uri="{BB962C8B-B14F-4D97-AF65-F5344CB8AC3E}">
        <p14:creationId xmlns:p14="http://schemas.microsoft.com/office/powerpoint/2010/main" val="519521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6090</Words>
  <Application>Microsoft Office PowerPoint</Application>
  <PresentationFormat>Panorámica</PresentationFormat>
  <Paragraphs>422</Paragraphs>
  <Slides>60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60</vt:i4>
      </vt:variant>
    </vt:vector>
  </HeadingPairs>
  <TitlesOfParts>
    <vt:vector size="65" baseType="lpstr">
      <vt:lpstr>Arial</vt:lpstr>
      <vt:lpstr>Calibri</vt:lpstr>
      <vt:lpstr>Calibri Light</vt:lpstr>
      <vt:lpstr>Maiandra GD</vt:lpstr>
      <vt:lpstr>Tema de Office</vt:lpstr>
      <vt:lpstr>CARTA DE COLOSENSES. CAPITULO.2:1-23.</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LA META DE SU MINISTERIO. COLOSENSES.2:1-5. </vt:lpstr>
      <vt:lpstr> LA META DE SU MINISTERIO. COLOSENSES.2:1-5.  </vt:lpstr>
      <vt:lpstr>LA META DE SU MINISTERIO. COLOSENSES.2:1-5. </vt:lpstr>
      <vt:lpstr>LA META DE SU MINISTERIO. COLOSENSES.2:1-5. </vt:lpstr>
      <vt:lpstr>LA META DE SU MINISTERIO. COLOSENSES.2:1-5. </vt:lpstr>
      <vt:lpstr>LA META DE SU MINISTERIO. COLOSENSES.2:1-5. </vt:lpstr>
      <vt:lpstr> LES EXTORTA A ANDAR SEGÚN ÉL SEÑOR LO DESEA. COLOSENSES.2:6-7.  </vt:lpstr>
      <vt:lpstr>LES EXTORTA A ANDAR SEGÚN ÉL SEÑOR LO DESEA. COLOSENSES.2:6-7. </vt:lpstr>
      <vt:lpstr>LES EXTORTA A ANDAR SEGÚN ÉL SEÑOR LO DESEA. COLOSENSES.2:6-7. </vt:lpstr>
      <vt:lpstr>LES EXTORTA A ANDAR SEGÚN ÉL SEÑOR LO DESEA. COLOSENSES.2:6-7. </vt:lpstr>
      <vt:lpstr>LES EXTORTA A ANDAR SEGÚN ÉL SEÑOR LO DESEA. COLOSENSES.2:6-7. </vt:lpstr>
      <vt:lpstr>LES EXTORTA A ANDAR SEGÚN ÉL SEÑOR LO DESEA. COLOSENSES.2:6-7. </vt:lpstr>
      <vt:lpstr>LES EXTORTA A ANDAR SEGÚN ÉL SEÑOR LO DESEA. COLOSENSES.2:6-7. </vt:lpstr>
      <vt:lpstr> MUESTRA LA DIFERENCIA ENTRE JESÚS Y LOS FALSOS MAESTROS. COLOSENSES.2:8-17.  </vt:lpstr>
      <vt:lpstr>MUESTRA LA DIFERENCIA ENTRE JESÚS Y LOS FALSOS MAESTROS. COLOSENSES.2:8-17. </vt:lpstr>
      <vt:lpstr>MUESTRA LA DIFERENCIA ENTRE JESÚS Y LOS FALSOS MAESTROS. COLOSENSES.2:8-17. </vt:lpstr>
      <vt:lpstr> MUESTRA LA DIFERENCIA ENTRE JESÚS Y LOS FALSOS MAESTROS. COLOSENSES.2:8-17.  </vt:lpstr>
      <vt:lpstr> 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MUESTRA LA DIFERENCIA ENTRE JESÚS Y LOS FALSOS MAESTROS. COLOSENSES.2:8-17. </vt:lpstr>
      <vt:lpstr> LA DCOTRINA DE LOS FALSOS MAESTROS. COLOSENSES.2:18-23. </vt:lpstr>
      <vt:lpstr> LA DCOTRINA DE LOS FALSOS MAESTROS. COLOSENSES.2:18-23. </vt:lpstr>
      <vt:lpstr> LA DCOTRINA DE LOS FALSOS MAESTROS. COLOSENSES.2:18-23. </vt:lpstr>
      <vt:lpstr> LA DCOTRINA DE LOS FALSOS MAESTROS. COLOSENSES.2:18-23. </vt:lpstr>
      <vt:lpstr> LA DCOTRINA DE LOS FALSOS MAESTROS. COLOSENSES.2:18-23. </vt:lpstr>
      <vt:lpstr> LA DCOTRINA DE LOS FALSOS MAESTROS. COLOSENSES.2:18-23. </vt:lpstr>
      <vt:lpstr> LA DCOTRINA DE LOS FALSOS MAESTROS. COLOSENSES.2:18-23. </vt:lpstr>
      <vt:lpstr> LA DCOTRINA DE LOS FALSOS MAESTROS. COLOSENSES.2:18-23. </vt:lpstr>
      <vt:lpstr> CONCLUSIÓN: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CARTA DE COLOSENSES. CAPITULO.2.</dc:title>
  <dc:creator>MARIO MORENO</dc:creator>
  <cp:lastModifiedBy>MARIO MORENO</cp:lastModifiedBy>
  <cp:revision>16</cp:revision>
  <dcterms:created xsi:type="dcterms:W3CDTF">2024-04-07T02:18:17Z</dcterms:created>
  <dcterms:modified xsi:type="dcterms:W3CDTF">2024-04-09T21:31:01Z</dcterms:modified>
</cp:coreProperties>
</file>