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88" r:id="rId7"/>
    <p:sldId id="287" r:id="rId8"/>
    <p:sldId id="292" r:id="rId9"/>
    <p:sldId id="291" r:id="rId10"/>
    <p:sldId id="290" r:id="rId11"/>
    <p:sldId id="289" r:id="rId12"/>
    <p:sldId id="261" r:id="rId13"/>
    <p:sldId id="262" r:id="rId14"/>
    <p:sldId id="263" r:id="rId15"/>
    <p:sldId id="264" r:id="rId16"/>
    <p:sldId id="265" r:id="rId17"/>
    <p:sldId id="266" r:id="rId18"/>
    <p:sldId id="297" r:id="rId19"/>
    <p:sldId id="296" r:id="rId20"/>
    <p:sldId id="295" r:id="rId21"/>
    <p:sldId id="294" r:id="rId22"/>
    <p:sldId id="293" r:id="rId23"/>
    <p:sldId id="298" r:id="rId24"/>
    <p:sldId id="267" r:id="rId25"/>
    <p:sldId id="268" r:id="rId26"/>
    <p:sldId id="269" r:id="rId27"/>
    <p:sldId id="270" r:id="rId28"/>
    <p:sldId id="271" r:id="rId29"/>
    <p:sldId id="272" r:id="rId30"/>
    <p:sldId id="299" r:id="rId31"/>
    <p:sldId id="300" r:id="rId32"/>
    <p:sldId id="303" r:id="rId33"/>
    <p:sldId id="302" r:id="rId34"/>
    <p:sldId id="273" r:id="rId35"/>
    <p:sldId id="274" r:id="rId36"/>
    <p:sldId id="275" r:id="rId37"/>
    <p:sldId id="276" r:id="rId38"/>
    <p:sldId id="277" r:id="rId39"/>
    <p:sldId id="278" r:id="rId40"/>
    <p:sldId id="308" r:id="rId41"/>
    <p:sldId id="279" r:id="rId42"/>
    <p:sldId id="280" r:id="rId43"/>
    <p:sldId id="281" r:id="rId44"/>
    <p:sldId id="282" r:id="rId45"/>
    <p:sldId id="283" r:id="rId46"/>
    <p:sldId id="284" r:id="rId47"/>
    <p:sldId id="285" r:id="rId48"/>
    <p:sldId id="309" r:id="rId49"/>
    <p:sldId id="310" r:id="rId50"/>
    <p:sldId id="311" r:id="rId51"/>
    <p:sldId id="312" r:id="rId52"/>
    <p:sldId id="313" r:id="rId53"/>
    <p:sldId id="314" r:id="rId54"/>
    <p:sldId id="315" r:id="rId55"/>
    <p:sldId id="316" r:id="rId56"/>
    <p:sldId id="317" r:id="rId57"/>
    <p:sldId id="320" r:id="rId58"/>
    <p:sldId id="318" r:id="rId59"/>
    <p:sldId id="319"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FF"/>
    <a:srgbClr val="CC00FF"/>
    <a:srgbClr val="66FF33"/>
    <a:srgbClr val="00FFCC"/>
    <a:srgbClr val="00CC00"/>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1404"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1E054252-A2E4-4325-8D17-162DC557CF14}" type="datetimeFigureOut">
              <a:rPr lang="es-NI" smtClean="0"/>
              <a:t>26/9/2024</a:t>
            </a:fld>
            <a:endParaRPr lang="es-NI"/>
          </a:p>
        </p:txBody>
      </p:sp>
      <p:sp>
        <p:nvSpPr>
          <p:cNvPr id="5" name="Footer Placeholder 4"/>
          <p:cNvSpPr>
            <a:spLocks noGrp="1"/>
          </p:cNvSpPr>
          <p:nvPr>
            <p:ph type="ftr" sz="quarter" idx="11"/>
          </p:nvPr>
        </p:nvSpPr>
        <p:spPr/>
        <p:txBody>
          <a:bodyPr/>
          <a:lstStyle/>
          <a:p>
            <a:endParaRPr lang="es-NI"/>
          </a:p>
        </p:txBody>
      </p:sp>
      <p:sp>
        <p:nvSpPr>
          <p:cNvPr id="6" name="Slide Number Placeholder 5"/>
          <p:cNvSpPr>
            <a:spLocks noGrp="1"/>
          </p:cNvSpPr>
          <p:nvPr>
            <p:ph type="sldNum" sz="quarter" idx="12"/>
          </p:nvPr>
        </p:nvSpPr>
        <p:spPr/>
        <p:txBody>
          <a:bodyPr/>
          <a:lstStyle/>
          <a:p>
            <a:fld id="{E3E5C0F3-FAEF-4950-9F5D-014C9CFB0A06}" type="slidenum">
              <a:rPr lang="es-NI" smtClean="0"/>
              <a:t>‹Nº›</a:t>
            </a:fld>
            <a:endParaRPr lang="es-NI"/>
          </a:p>
        </p:txBody>
      </p:sp>
    </p:spTree>
    <p:extLst>
      <p:ext uri="{BB962C8B-B14F-4D97-AF65-F5344CB8AC3E}">
        <p14:creationId xmlns:p14="http://schemas.microsoft.com/office/powerpoint/2010/main" val="2205201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E054252-A2E4-4325-8D17-162DC557CF14}" type="datetimeFigureOut">
              <a:rPr lang="es-NI" smtClean="0"/>
              <a:t>26/9/2024</a:t>
            </a:fld>
            <a:endParaRPr lang="es-NI"/>
          </a:p>
        </p:txBody>
      </p:sp>
      <p:sp>
        <p:nvSpPr>
          <p:cNvPr id="5" name="Footer Placeholder 4"/>
          <p:cNvSpPr>
            <a:spLocks noGrp="1"/>
          </p:cNvSpPr>
          <p:nvPr>
            <p:ph type="ftr" sz="quarter" idx="11"/>
          </p:nvPr>
        </p:nvSpPr>
        <p:spPr/>
        <p:txBody>
          <a:bodyPr/>
          <a:lstStyle/>
          <a:p>
            <a:endParaRPr lang="es-NI"/>
          </a:p>
        </p:txBody>
      </p:sp>
      <p:sp>
        <p:nvSpPr>
          <p:cNvPr id="6" name="Slide Number Placeholder 5"/>
          <p:cNvSpPr>
            <a:spLocks noGrp="1"/>
          </p:cNvSpPr>
          <p:nvPr>
            <p:ph type="sldNum" sz="quarter" idx="12"/>
          </p:nvPr>
        </p:nvSpPr>
        <p:spPr/>
        <p:txBody>
          <a:bodyPr/>
          <a:lstStyle/>
          <a:p>
            <a:fld id="{E3E5C0F3-FAEF-4950-9F5D-014C9CFB0A06}" type="slidenum">
              <a:rPr lang="es-NI" smtClean="0"/>
              <a:t>‹Nº›</a:t>
            </a:fld>
            <a:endParaRPr lang="es-NI"/>
          </a:p>
        </p:txBody>
      </p:sp>
    </p:spTree>
    <p:extLst>
      <p:ext uri="{BB962C8B-B14F-4D97-AF65-F5344CB8AC3E}">
        <p14:creationId xmlns:p14="http://schemas.microsoft.com/office/powerpoint/2010/main" val="2684968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E054252-A2E4-4325-8D17-162DC557CF14}" type="datetimeFigureOut">
              <a:rPr lang="es-NI" smtClean="0"/>
              <a:t>26/9/2024</a:t>
            </a:fld>
            <a:endParaRPr lang="es-NI"/>
          </a:p>
        </p:txBody>
      </p:sp>
      <p:sp>
        <p:nvSpPr>
          <p:cNvPr id="5" name="Footer Placeholder 4"/>
          <p:cNvSpPr>
            <a:spLocks noGrp="1"/>
          </p:cNvSpPr>
          <p:nvPr>
            <p:ph type="ftr" sz="quarter" idx="11"/>
          </p:nvPr>
        </p:nvSpPr>
        <p:spPr/>
        <p:txBody>
          <a:bodyPr/>
          <a:lstStyle/>
          <a:p>
            <a:endParaRPr lang="es-NI"/>
          </a:p>
        </p:txBody>
      </p:sp>
      <p:sp>
        <p:nvSpPr>
          <p:cNvPr id="6" name="Slide Number Placeholder 5"/>
          <p:cNvSpPr>
            <a:spLocks noGrp="1"/>
          </p:cNvSpPr>
          <p:nvPr>
            <p:ph type="sldNum" sz="quarter" idx="12"/>
          </p:nvPr>
        </p:nvSpPr>
        <p:spPr/>
        <p:txBody>
          <a:bodyPr/>
          <a:lstStyle/>
          <a:p>
            <a:fld id="{E3E5C0F3-FAEF-4950-9F5D-014C9CFB0A06}" type="slidenum">
              <a:rPr lang="es-NI" smtClean="0"/>
              <a:t>‹Nº›</a:t>
            </a:fld>
            <a:endParaRPr lang="es-NI"/>
          </a:p>
        </p:txBody>
      </p:sp>
    </p:spTree>
    <p:extLst>
      <p:ext uri="{BB962C8B-B14F-4D97-AF65-F5344CB8AC3E}">
        <p14:creationId xmlns:p14="http://schemas.microsoft.com/office/powerpoint/2010/main" val="2048662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E054252-A2E4-4325-8D17-162DC557CF14}" type="datetimeFigureOut">
              <a:rPr lang="es-NI" smtClean="0"/>
              <a:t>26/9/2024</a:t>
            </a:fld>
            <a:endParaRPr lang="es-NI"/>
          </a:p>
        </p:txBody>
      </p:sp>
      <p:sp>
        <p:nvSpPr>
          <p:cNvPr id="5" name="Footer Placeholder 4"/>
          <p:cNvSpPr>
            <a:spLocks noGrp="1"/>
          </p:cNvSpPr>
          <p:nvPr>
            <p:ph type="ftr" sz="quarter" idx="11"/>
          </p:nvPr>
        </p:nvSpPr>
        <p:spPr/>
        <p:txBody>
          <a:bodyPr/>
          <a:lstStyle/>
          <a:p>
            <a:endParaRPr lang="es-NI"/>
          </a:p>
        </p:txBody>
      </p:sp>
      <p:sp>
        <p:nvSpPr>
          <p:cNvPr id="6" name="Slide Number Placeholder 5"/>
          <p:cNvSpPr>
            <a:spLocks noGrp="1"/>
          </p:cNvSpPr>
          <p:nvPr>
            <p:ph type="sldNum" sz="quarter" idx="12"/>
          </p:nvPr>
        </p:nvSpPr>
        <p:spPr/>
        <p:txBody>
          <a:bodyPr/>
          <a:lstStyle/>
          <a:p>
            <a:fld id="{E3E5C0F3-FAEF-4950-9F5D-014C9CFB0A06}" type="slidenum">
              <a:rPr lang="es-NI" smtClean="0"/>
              <a:t>‹Nº›</a:t>
            </a:fld>
            <a:endParaRPr lang="es-NI"/>
          </a:p>
        </p:txBody>
      </p:sp>
    </p:spTree>
    <p:extLst>
      <p:ext uri="{BB962C8B-B14F-4D97-AF65-F5344CB8AC3E}">
        <p14:creationId xmlns:p14="http://schemas.microsoft.com/office/powerpoint/2010/main" val="3157151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1E054252-A2E4-4325-8D17-162DC557CF14}" type="datetimeFigureOut">
              <a:rPr lang="es-NI" smtClean="0"/>
              <a:t>26/9/2024</a:t>
            </a:fld>
            <a:endParaRPr lang="es-NI"/>
          </a:p>
        </p:txBody>
      </p:sp>
      <p:sp>
        <p:nvSpPr>
          <p:cNvPr id="5" name="Footer Placeholder 4"/>
          <p:cNvSpPr>
            <a:spLocks noGrp="1"/>
          </p:cNvSpPr>
          <p:nvPr>
            <p:ph type="ftr" sz="quarter" idx="11"/>
          </p:nvPr>
        </p:nvSpPr>
        <p:spPr/>
        <p:txBody>
          <a:bodyPr/>
          <a:lstStyle/>
          <a:p>
            <a:endParaRPr lang="es-NI"/>
          </a:p>
        </p:txBody>
      </p:sp>
      <p:sp>
        <p:nvSpPr>
          <p:cNvPr id="6" name="Slide Number Placeholder 5"/>
          <p:cNvSpPr>
            <a:spLocks noGrp="1"/>
          </p:cNvSpPr>
          <p:nvPr>
            <p:ph type="sldNum" sz="quarter" idx="12"/>
          </p:nvPr>
        </p:nvSpPr>
        <p:spPr/>
        <p:txBody>
          <a:bodyPr/>
          <a:lstStyle/>
          <a:p>
            <a:fld id="{E3E5C0F3-FAEF-4950-9F5D-014C9CFB0A06}" type="slidenum">
              <a:rPr lang="es-NI" smtClean="0"/>
              <a:t>‹Nº›</a:t>
            </a:fld>
            <a:endParaRPr lang="es-NI"/>
          </a:p>
        </p:txBody>
      </p:sp>
    </p:spTree>
    <p:extLst>
      <p:ext uri="{BB962C8B-B14F-4D97-AF65-F5344CB8AC3E}">
        <p14:creationId xmlns:p14="http://schemas.microsoft.com/office/powerpoint/2010/main" val="642921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1E054252-A2E4-4325-8D17-162DC557CF14}" type="datetimeFigureOut">
              <a:rPr lang="es-NI" smtClean="0"/>
              <a:t>26/9/2024</a:t>
            </a:fld>
            <a:endParaRPr lang="es-NI"/>
          </a:p>
        </p:txBody>
      </p:sp>
      <p:sp>
        <p:nvSpPr>
          <p:cNvPr id="6" name="Footer Placeholder 5"/>
          <p:cNvSpPr>
            <a:spLocks noGrp="1"/>
          </p:cNvSpPr>
          <p:nvPr>
            <p:ph type="ftr" sz="quarter" idx="11"/>
          </p:nvPr>
        </p:nvSpPr>
        <p:spPr/>
        <p:txBody>
          <a:bodyPr/>
          <a:lstStyle/>
          <a:p>
            <a:endParaRPr lang="es-NI"/>
          </a:p>
        </p:txBody>
      </p:sp>
      <p:sp>
        <p:nvSpPr>
          <p:cNvPr id="7" name="Slide Number Placeholder 6"/>
          <p:cNvSpPr>
            <a:spLocks noGrp="1"/>
          </p:cNvSpPr>
          <p:nvPr>
            <p:ph type="sldNum" sz="quarter" idx="12"/>
          </p:nvPr>
        </p:nvSpPr>
        <p:spPr/>
        <p:txBody>
          <a:bodyPr/>
          <a:lstStyle/>
          <a:p>
            <a:fld id="{E3E5C0F3-FAEF-4950-9F5D-014C9CFB0A06}" type="slidenum">
              <a:rPr lang="es-NI" smtClean="0"/>
              <a:t>‹Nº›</a:t>
            </a:fld>
            <a:endParaRPr lang="es-NI"/>
          </a:p>
        </p:txBody>
      </p:sp>
    </p:spTree>
    <p:extLst>
      <p:ext uri="{BB962C8B-B14F-4D97-AF65-F5344CB8AC3E}">
        <p14:creationId xmlns:p14="http://schemas.microsoft.com/office/powerpoint/2010/main" val="1816903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1E054252-A2E4-4325-8D17-162DC557CF14}" type="datetimeFigureOut">
              <a:rPr lang="es-NI" smtClean="0"/>
              <a:t>26/9/2024</a:t>
            </a:fld>
            <a:endParaRPr lang="es-NI"/>
          </a:p>
        </p:txBody>
      </p:sp>
      <p:sp>
        <p:nvSpPr>
          <p:cNvPr id="8" name="Footer Placeholder 7"/>
          <p:cNvSpPr>
            <a:spLocks noGrp="1"/>
          </p:cNvSpPr>
          <p:nvPr>
            <p:ph type="ftr" sz="quarter" idx="11"/>
          </p:nvPr>
        </p:nvSpPr>
        <p:spPr/>
        <p:txBody>
          <a:bodyPr/>
          <a:lstStyle/>
          <a:p>
            <a:endParaRPr lang="es-NI"/>
          </a:p>
        </p:txBody>
      </p:sp>
      <p:sp>
        <p:nvSpPr>
          <p:cNvPr id="9" name="Slide Number Placeholder 8"/>
          <p:cNvSpPr>
            <a:spLocks noGrp="1"/>
          </p:cNvSpPr>
          <p:nvPr>
            <p:ph type="sldNum" sz="quarter" idx="12"/>
          </p:nvPr>
        </p:nvSpPr>
        <p:spPr/>
        <p:txBody>
          <a:bodyPr/>
          <a:lstStyle/>
          <a:p>
            <a:fld id="{E3E5C0F3-FAEF-4950-9F5D-014C9CFB0A06}" type="slidenum">
              <a:rPr lang="es-NI" smtClean="0"/>
              <a:t>‹Nº›</a:t>
            </a:fld>
            <a:endParaRPr lang="es-NI"/>
          </a:p>
        </p:txBody>
      </p:sp>
    </p:spTree>
    <p:extLst>
      <p:ext uri="{BB962C8B-B14F-4D97-AF65-F5344CB8AC3E}">
        <p14:creationId xmlns:p14="http://schemas.microsoft.com/office/powerpoint/2010/main" val="3535982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1E054252-A2E4-4325-8D17-162DC557CF14}" type="datetimeFigureOut">
              <a:rPr lang="es-NI" smtClean="0"/>
              <a:t>26/9/2024</a:t>
            </a:fld>
            <a:endParaRPr lang="es-NI"/>
          </a:p>
        </p:txBody>
      </p:sp>
      <p:sp>
        <p:nvSpPr>
          <p:cNvPr id="4" name="Footer Placeholder 3"/>
          <p:cNvSpPr>
            <a:spLocks noGrp="1"/>
          </p:cNvSpPr>
          <p:nvPr>
            <p:ph type="ftr" sz="quarter" idx="11"/>
          </p:nvPr>
        </p:nvSpPr>
        <p:spPr/>
        <p:txBody>
          <a:bodyPr/>
          <a:lstStyle/>
          <a:p>
            <a:endParaRPr lang="es-NI"/>
          </a:p>
        </p:txBody>
      </p:sp>
      <p:sp>
        <p:nvSpPr>
          <p:cNvPr id="5" name="Slide Number Placeholder 4"/>
          <p:cNvSpPr>
            <a:spLocks noGrp="1"/>
          </p:cNvSpPr>
          <p:nvPr>
            <p:ph type="sldNum" sz="quarter" idx="12"/>
          </p:nvPr>
        </p:nvSpPr>
        <p:spPr/>
        <p:txBody>
          <a:bodyPr/>
          <a:lstStyle/>
          <a:p>
            <a:fld id="{E3E5C0F3-FAEF-4950-9F5D-014C9CFB0A06}" type="slidenum">
              <a:rPr lang="es-NI" smtClean="0"/>
              <a:t>‹Nº›</a:t>
            </a:fld>
            <a:endParaRPr lang="es-NI"/>
          </a:p>
        </p:txBody>
      </p:sp>
    </p:spTree>
    <p:extLst>
      <p:ext uri="{BB962C8B-B14F-4D97-AF65-F5344CB8AC3E}">
        <p14:creationId xmlns:p14="http://schemas.microsoft.com/office/powerpoint/2010/main" val="862749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054252-A2E4-4325-8D17-162DC557CF14}" type="datetimeFigureOut">
              <a:rPr lang="es-NI" smtClean="0"/>
              <a:t>26/9/2024</a:t>
            </a:fld>
            <a:endParaRPr lang="es-NI"/>
          </a:p>
        </p:txBody>
      </p:sp>
      <p:sp>
        <p:nvSpPr>
          <p:cNvPr id="3" name="Footer Placeholder 2"/>
          <p:cNvSpPr>
            <a:spLocks noGrp="1"/>
          </p:cNvSpPr>
          <p:nvPr>
            <p:ph type="ftr" sz="quarter" idx="11"/>
          </p:nvPr>
        </p:nvSpPr>
        <p:spPr/>
        <p:txBody>
          <a:bodyPr/>
          <a:lstStyle/>
          <a:p>
            <a:endParaRPr lang="es-NI"/>
          </a:p>
        </p:txBody>
      </p:sp>
      <p:sp>
        <p:nvSpPr>
          <p:cNvPr id="4" name="Slide Number Placeholder 3"/>
          <p:cNvSpPr>
            <a:spLocks noGrp="1"/>
          </p:cNvSpPr>
          <p:nvPr>
            <p:ph type="sldNum" sz="quarter" idx="12"/>
          </p:nvPr>
        </p:nvSpPr>
        <p:spPr/>
        <p:txBody>
          <a:bodyPr/>
          <a:lstStyle/>
          <a:p>
            <a:fld id="{E3E5C0F3-FAEF-4950-9F5D-014C9CFB0A06}" type="slidenum">
              <a:rPr lang="es-NI" smtClean="0"/>
              <a:t>‹Nº›</a:t>
            </a:fld>
            <a:endParaRPr lang="es-NI"/>
          </a:p>
        </p:txBody>
      </p:sp>
    </p:spTree>
    <p:extLst>
      <p:ext uri="{BB962C8B-B14F-4D97-AF65-F5344CB8AC3E}">
        <p14:creationId xmlns:p14="http://schemas.microsoft.com/office/powerpoint/2010/main" val="6654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E054252-A2E4-4325-8D17-162DC557CF14}" type="datetimeFigureOut">
              <a:rPr lang="es-NI" smtClean="0"/>
              <a:t>26/9/2024</a:t>
            </a:fld>
            <a:endParaRPr lang="es-NI"/>
          </a:p>
        </p:txBody>
      </p:sp>
      <p:sp>
        <p:nvSpPr>
          <p:cNvPr id="6" name="Footer Placeholder 5"/>
          <p:cNvSpPr>
            <a:spLocks noGrp="1"/>
          </p:cNvSpPr>
          <p:nvPr>
            <p:ph type="ftr" sz="quarter" idx="11"/>
          </p:nvPr>
        </p:nvSpPr>
        <p:spPr/>
        <p:txBody>
          <a:bodyPr/>
          <a:lstStyle/>
          <a:p>
            <a:endParaRPr lang="es-NI"/>
          </a:p>
        </p:txBody>
      </p:sp>
      <p:sp>
        <p:nvSpPr>
          <p:cNvPr id="7" name="Slide Number Placeholder 6"/>
          <p:cNvSpPr>
            <a:spLocks noGrp="1"/>
          </p:cNvSpPr>
          <p:nvPr>
            <p:ph type="sldNum" sz="quarter" idx="12"/>
          </p:nvPr>
        </p:nvSpPr>
        <p:spPr/>
        <p:txBody>
          <a:bodyPr/>
          <a:lstStyle/>
          <a:p>
            <a:fld id="{E3E5C0F3-FAEF-4950-9F5D-014C9CFB0A06}" type="slidenum">
              <a:rPr lang="es-NI" smtClean="0"/>
              <a:t>‹Nº›</a:t>
            </a:fld>
            <a:endParaRPr lang="es-NI"/>
          </a:p>
        </p:txBody>
      </p:sp>
    </p:spTree>
    <p:extLst>
      <p:ext uri="{BB962C8B-B14F-4D97-AF65-F5344CB8AC3E}">
        <p14:creationId xmlns:p14="http://schemas.microsoft.com/office/powerpoint/2010/main" val="4058650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E054252-A2E4-4325-8D17-162DC557CF14}" type="datetimeFigureOut">
              <a:rPr lang="es-NI" smtClean="0"/>
              <a:t>26/9/2024</a:t>
            </a:fld>
            <a:endParaRPr lang="es-NI"/>
          </a:p>
        </p:txBody>
      </p:sp>
      <p:sp>
        <p:nvSpPr>
          <p:cNvPr id="6" name="Footer Placeholder 5"/>
          <p:cNvSpPr>
            <a:spLocks noGrp="1"/>
          </p:cNvSpPr>
          <p:nvPr>
            <p:ph type="ftr" sz="quarter" idx="11"/>
          </p:nvPr>
        </p:nvSpPr>
        <p:spPr/>
        <p:txBody>
          <a:bodyPr/>
          <a:lstStyle/>
          <a:p>
            <a:endParaRPr lang="es-NI"/>
          </a:p>
        </p:txBody>
      </p:sp>
      <p:sp>
        <p:nvSpPr>
          <p:cNvPr id="7" name="Slide Number Placeholder 6"/>
          <p:cNvSpPr>
            <a:spLocks noGrp="1"/>
          </p:cNvSpPr>
          <p:nvPr>
            <p:ph type="sldNum" sz="quarter" idx="12"/>
          </p:nvPr>
        </p:nvSpPr>
        <p:spPr/>
        <p:txBody>
          <a:bodyPr/>
          <a:lstStyle/>
          <a:p>
            <a:fld id="{E3E5C0F3-FAEF-4950-9F5D-014C9CFB0A06}" type="slidenum">
              <a:rPr lang="es-NI" smtClean="0"/>
              <a:t>‹Nº›</a:t>
            </a:fld>
            <a:endParaRPr lang="es-NI"/>
          </a:p>
        </p:txBody>
      </p:sp>
    </p:spTree>
    <p:extLst>
      <p:ext uri="{BB962C8B-B14F-4D97-AF65-F5344CB8AC3E}">
        <p14:creationId xmlns:p14="http://schemas.microsoft.com/office/powerpoint/2010/main" val="1178559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054252-A2E4-4325-8D17-162DC557CF14}" type="datetimeFigureOut">
              <a:rPr lang="es-NI" smtClean="0"/>
              <a:t>26/9/2024</a:t>
            </a:fld>
            <a:endParaRPr lang="es-NI"/>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NI"/>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E5C0F3-FAEF-4950-9F5D-014C9CFB0A06}" type="slidenum">
              <a:rPr lang="es-NI" smtClean="0"/>
              <a:t>‹Nº›</a:t>
            </a:fld>
            <a:endParaRPr lang="es-NI"/>
          </a:p>
        </p:txBody>
      </p:sp>
    </p:spTree>
    <p:extLst>
      <p:ext uri="{BB962C8B-B14F-4D97-AF65-F5344CB8AC3E}">
        <p14:creationId xmlns:p14="http://schemas.microsoft.com/office/powerpoint/2010/main" val="4290228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0"/>
            <a:ext cx="9143999" cy="1790700"/>
          </a:xfrm>
          <a:solidFill>
            <a:srgbClr val="CC66FF"/>
          </a:solidFill>
        </p:spPr>
        <p:txBody>
          <a:bodyPr>
            <a:noAutofit/>
          </a:bodyPr>
          <a:lstStyle/>
          <a:p>
            <a:pPr algn="ctr"/>
            <a:r>
              <a:rPr lang="es-ES" sz="3200" b="1" u="sng" dirty="0">
                <a:effectLst>
                  <a:outerShdw blurRad="38100" dist="38100" dir="2700000" algn="tl">
                    <a:srgbClr val="000000">
                      <a:alpha val="43137"/>
                    </a:srgbClr>
                  </a:outerShdw>
                </a:effectLst>
                <a:latin typeface="Maiandra GD" panose="020E0502030308020204" pitchFamily="34" charset="0"/>
              </a:rPr>
              <a:t>CATASTROFE, TERREMOTOS, HAMBRES, GUERRAS, VIOLENCIA, HOMOSEXUALIDAD, VIOLACIÒN. ¿SERAN SEÑALES DEL FIN DE MUNDO O DE LA TIERRA?</a:t>
            </a:r>
            <a:endParaRPr lang="es-NI" sz="32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790700"/>
            <a:ext cx="5191124" cy="5067299"/>
          </a:xfrm>
        </p:spPr>
        <p:txBody>
          <a:bodyPr>
            <a:normAutofit fontScale="92500" lnSpcReduction="10000"/>
          </a:bodyPr>
          <a:lstStyle/>
          <a:p>
            <a:r>
              <a:rPr lang="es-ES" b="1" u="sng" dirty="0">
                <a:highlight>
                  <a:srgbClr val="FFFF00"/>
                </a:highlight>
                <a:latin typeface="Maiandra GD" panose="020E0502030308020204" pitchFamily="34" charset="0"/>
              </a:rPr>
              <a:t>INTRODUCCIÓN:</a:t>
            </a:r>
          </a:p>
          <a:p>
            <a:r>
              <a:rPr lang="es-ES" b="1" dirty="0">
                <a:latin typeface="Maiandra GD" panose="020E0502030308020204" pitchFamily="34" charset="0"/>
              </a:rPr>
              <a:t>Veremos en este estudio si todas estas señales que se mencionan, son señales del fin del mundo. </a:t>
            </a:r>
          </a:p>
          <a:p>
            <a:r>
              <a:rPr lang="es-ES" b="1" dirty="0">
                <a:latin typeface="Maiandra GD" panose="020E0502030308020204" pitchFamily="34" charset="0"/>
              </a:rPr>
              <a:t>Lamentablemente muchas religiones y personas, y algunos cristianos cuando hay alguna catástrofe dicen y piensan que ya está cerca el fin del mundo. </a:t>
            </a:r>
          </a:p>
          <a:p>
            <a:r>
              <a:rPr lang="es-ES" b="1" dirty="0">
                <a:latin typeface="Maiandra GD" panose="020E0502030308020204" pitchFamily="34" charset="0"/>
              </a:rPr>
              <a:t>Que estas son señales del fin del mundo. </a:t>
            </a:r>
          </a:p>
          <a:p>
            <a:r>
              <a:rPr lang="es-ES" b="1" dirty="0">
                <a:latin typeface="Maiandra GD" panose="020E0502030308020204" pitchFamily="34" charset="0"/>
              </a:rPr>
              <a:t>Pero preguntamos: </a:t>
            </a:r>
          </a:p>
          <a:p>
            <a:r>
              <a:rPr lang="es-ES" b="1" dirty="0">
                <a:latin typeface="Maiandra GD" panose="020E0502030308020204" pitchFamily="34" charset="0"/>
              </a:rPr>
              <a:t>¿Dónde dice las Escritura esto?</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3D60FB26-2281-57D8-8E50-3017898DA827}"/>
              </a:ext>
            </a:extLst>
          </p:cNvPr>
          <p:cNvPicPr>
            <a:picLocks noChangeAspect="1"/>
          </p:cNvPicPr>
          <p:nvPr/>
        </p:nvPicPr>
        <p:blipFill>
          <a:blip r:embed="rId3"/>
          <a:stretch>
            <a:fillRect/>
          </a:stretch>
        </p:blipFill>
        <p:spPr>
          <a:xfrm>
            <a:off x="-2" y="1790699"/>
            <a:ext cx="3952876" cy="5022850"/>
          </a:xfrm>
          <a:prstGeom prst="rect">
            <a:avLst/>
          </a:prstGeom>
        </p:spPr>
      </p:pic>
    </p:spTree>
    <p:extLst>
      <p:ext uri="{BB962C8B-B14F-4D97-AF65-F5344CB8AC3E}">
        <p14:creationId xmlns:p14="http://schemas.microsoft.com/office/powerpoint/2010/main" val="719619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barn(inVertical)">
                                      <p:cBhvr>
                                        <p:cTn id="34" dur="500"/>
                                        <p:tgtEl>
                                          <p:spTgt spid="5">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animEffect transition="in" filter="barn(inVertical)">
                                      <p:cBhvr>
                                        <p:cTn id="39"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0"/>
            <a:ext cx="9143999" cy="1066800"/>
          </a:xfrm>
          <a:solidFill>
            <a:srgbClr val="CC66FF"/>
          </a:solidFill>
        </p:spPr>
        <p:txBody>
          <a:bodyPr>
            <a:noAutofit/>
          </a:bodyPr>
          <a:lstStyle/>
          <a:p>
            <a:pPr algn="ctr"/>
            <a:r>
              <a:rPr lang="es-ES" sz="7200" b="1" u="sng" dirty="0">
                <a:effectLst>
                  <a:outerShdw blurRad="38100" dist="38100" dir="2700000" algn="tl">
                    <a:srgbClr val="000000">
                      <a:alpha val="43137"/>
                    </a:srgbClr>
                  </a:outerShdw>
                </a:effectLst>
                <a:latin typeface="Maiandra GD" panose="020E0502030308020204" pitchFamily="34" charset="0"/>
              </a:rPr>
              <a:t>INTRODUCCIÓN:</a:t>
            </a:r>
            <a:endParaRPr lang="es-NI" sz="72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66800"/>
            <a:ext cx="5191124" cy="5791200"/>
          </a:xfrm>
        </p:spPr>
        <p:txBody>
          <a:bodyPr>
            <a:normAutofit lnSpcReduction="10000"/>
          </a:bodyPr>
          <a:lstStyle/>
          <a:p>
            <a:r>
              <a:rPr lang="es-ES" b="1" u="sng" dirty="0">
                <a:solidFill>
                  <a:schemeClr val="bg1"/>
                </a:solidFill>
                <a:highlight>
                  <a:srgbClr val="0000FF"/>
                </a:highlight>
                <a:latin typeface="Maiandra GD" panose="020E0502030308020204" pitchFamily="34" charset="0"/>
              </a:rPr>
              <a:t>que cuando estén diciendo: Paz y seguridad,</a:t>
            </a:r>
            <a:r>
              <a:rPr lang="es-ES" b="1" dirty="0">
                <a:latin typeface="Maiandra GD" panose="020E0502030308020204" pitchFamily="34" charset="0"/>
              </a:rPr>
              <a:t> entonces la destrucción vendrá sobre ellos repentinamente, como dolores de parto a una mujer que está encinta, y no escaparán. </a:t>
            </a:r>
          </a:p>
          <a:p>
            <a:r>
              <a:rPr lang="es-ES" b="1" dirty="0">
                <a:latin typeface="Maiandra GD" panose="020E0502030308020204" pitchFamily="34" charset="0"/>
              </a:rPr>
              <a:t>Cuando digan Paz y seguridad vendrá la destrucción. </a:t>
            </a:r>
          </a:p>
          <a:p>
            <a:r>
              <a:rPr lang="es-ES" b="1" dirty="0">
                <a:latin typeface="Maiandra GD" panose="020E0502030308020204" pitchFamily="34" charset="0"/>
              </a:rPr>
              <a:t>Es la única señal que se nos da. </a:t>
            </a:r>
          </a:p>
          <a:p>
            <a:r>
              <a:rPr lang="es-ES" b="1" dirty="0">
                <a:latin typeface="Maiandra GD" panose="020E0502030308020204" pitchFamily="34" charset="0"/>
              </a:rPr>
              <a:t>No cuando haya guerras, terremotos violencia. </a:t>
            </a:r>
          </a:p>
          <a:p>
            <a:r>
              <a:rPr lang="es-ES" b="1" dirty="0">
                <a:latin typeface="Maiandra GD" panose="020E0502030308020204" pitchFamily="34" charset="0"/>
              </a:rPr>
              <a:t>No dice las Escrituras nada de eso.</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99233B7A-9736-E765-F487-54F1E54011A9}"/>
              </a:ext>
            </a:extLst>
          </p:cNvPr>
          <p:cNvPicPr>
            <a:picLocks noChangeAspect="1"/>
          </p:cNvPicPr>
          <p:nvPr/>
        </p:nvPicPr>
        <p:blipFill>
          <a:blip r:embed="rId3"/>
          <a:stretch>
            <a:fillRect/>
          </a:stretch>
        </p:blipFill>
        <p:spPr>
          <a:xfrm>
            <a:off x="2325" y="1066549"/>
            <a:ext cx="3950550" cy="5791702"/>
          </a:xfrm>
          <a:prstGeom prst="rect">
            <a:avLst/>
          </a:prstGeom>
        </p:spPr>
      </p:pic>
    </p:spTree>
    <p:extLst>
      <p:ext uri="{BB962C8B-B14F-4D97-AF65-F5344CB8AC3E}">
        <p14:creationId xmlns:p14="http://schemas.microsoft.com/office/powerpoint/2010/main" val="2216995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0"/>
            <a:ext cx="9143999" cy="1066800"/>
          </a:xfrm>
          <a:solidFill>
            <a:srgbClr val="CC66FF"/>
          </a:solidFill>
        </p:spPr>
        <p:txBody>
          <a:bodyPr>
            <a:noAutofit/>
          </a:bodyPr>
          <a:lstStyle/>
          <a:p>
            <a:pPr algn="ctr"/>
            <a:r>
              <a:rPr lang="es-ES" sz="7200" b="1" u="sng" dirty="0">
                <a:effectLst>
                  <a:outerShdw blurRad="38100" dist="38100" dir="2700000" algn="tl">
                    <a:srgbClr val="000000">
                      <a:alpha val="43137"/>
                    </a:srgbClr>
                  </a:outerShdw>
                </a:effectLst>
                <a:latin typeface="Maiandra GD" panose="020E0502030308020204" pitchFamily="34" charset="0"/>
              </a:rPr>
              <a:t>INTRODUCCIÓN:</a:t>
            </a:r>
            <a:endParaRPr lang="es-NI" sz="72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66800"/>
            <a:ext cx="5191124" cy="5791200"/>
          </a:xfrm>
        </p:spPr>
        <p:txBody>
          <a:bodyPr/>
          <a:lstStyle/>
          <a:p>
            <a:r>
              <a:rPr lang="es-ES" b="1" dirty="0">
                <a:latin typeface="Maiandra GD" panose="020E0502030308020204" pitchFamily="34" charset="0"/>
              </a:rPr>
              <a:t>Hablemos lo que la Biblia habla, no lo que digan las personas o grupos religiosos que lo que hacen es confundir y atemorizar a las personas.</a:t>
            </a:r>
          </a:p>
          <a:p>
            <a:r>
              <a:rPr lang="es-ES" b="1" dirty="0">
                <a:latin typeface="Maiandra GD" panose="020E0502030308020204" pitchFamily="34" charset="0"/>
              </a:rPr>
              <a:t>Veremos que todas estas cosas han existido, y que no ha venido el fin del mundo.</a:t>
            </a:r>
          </a:p>
          <a:p>
            <a:r>
              <a:rPr lang="es-ES" b="1" dirty="0">
                <a:latin typeface="Maiandra GD" panose="020E0502030308020204" pitchFamily="34" charset="0"/>
              </a:rPr>
              <a:t>La gente piensa y cree que Él hombre va destruir el mundo, con sus armas atómicas, pero no es así es Dios quien va destruir con su poder el mundo.</a:t>
            </a:r>
          </a:p>
          <a:p>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99233B7A-9736-E765-F487-54F1E54011A9}"/>
              </a:ext>
            </a:extLst>
          </p:cNvPr>
          <p:cNvPicPr>
            <a:picLocks noChangeAspect="1"/>
          </p:cNvPicPr>
          <p:nvPr/>
        </p:nvPicPr>
        <p:blipFill>
          <a:blip r:embed="rId3"/>
          <a:stretch>
            <a:fillRect/>
          </a:stretch>
        </p:blipFill>
        <p:spPr>
          <a:xfrm>
            <a:off x="2325" y="1066549"/>
            <a:ext cx="3950550" cy="5791702"/>
          </a:xfrm>
          <a:prstGeom prst="rect">
            <a:avLst/>
          </a:prstGeom>
        </p:spPr>
      </p:pic>
    </p:spTree>
    <p:extLst>
      <p:ext uri="{BB962C8B-B14F-4D97-AF65-F5344CB8AC3E}">
        <p14:creationId xmlns:p14="http://schemas.microsoft.com/office/powerpoint/2010/main" val="3014311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1"/>
            <a:ext cx="9143999" cy="1285875"/>
          </a:xfrm>
          <a:solidFill>
            <a:srgbClr val="CC00FF"/>
          </a:solidFill>
        </p:spPr>
        <p:txBody>
          <a:bodyPr>
            <a:noAutofit/>
          </a:bodyPr>
          <a:lstStyle/>
          <a:p>
            <a:pPr algn="ctr"/>
            <a:r>
              <a:rPr lang="es-ES" sz="4800" b="1" u="sng" dirty="0">
                <a:solidFill>
                  <a:schemeClr val="bg1"/>
                </a:solidFill>
                <a:effectLst>
                  <a:outerShdw blurRad="38100" dist="38100" dir="2700000" algn="tl">
                    <a:srgbClr val="000000">
                      <a:alpha val="43137"/>
                    </a:srgbClr>
                  </a:outerShdw>
                </a:effectLst>
                <a:latin typeface="Maiandra GD" panose="020E0502030308020204" pitchFamily="34" charset="0"/>
              </a:rPr>
              <a:t>LA HOMOSEXUALIDAD NO ES SEÑAL DEL FIN.</a:t>
            </a:r>
            <a:endParaRPr lang="es-NI" sz="4800" b="1" u="sng" dirty="0">
              <a:solidFill>
                <a:schemeClr val="bg1"/>
              </a:solidFill>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285874"/>
            <a:ext cx="5191124" cy="5572126"/>
          </a:xfrm>
        </p:spPr>
        <p:txBody>
          <a:bodyPr>
            <a:normAutofit lnSpcReduction="10000"/>
          </a:bodyPr>
          <a:lstStyle/>
          <a:p>
            <a:r>
              <a:rPr lang="es-ES" b="1" dirty="0">
                <a:latin typeface="Maiandra GD" panose="020E0502030308020204" pitchFamily="34" charset="0"/>
              </a:rPr>
              <a:t>La homosexualidad es uno de los pecados más viejos del mundo. </a:t>
            </a:r>
          </a:p>
          <a:p>
            <a:r>
              <a:rPr lang="es-ES" b="1" dirty="0">
                <a:latin typeface="Maiandra GD" panose="020E0502030308020204" pitchFamily="34" charset="0"/>
              </a:rPr>
              <a:t>Hoy en día este tema ha hallado mucha cabida dentro de la sociedad, muchos países aceptan la homosexualidad como algo normal, dejan que los homosexuales se casen hombres con hombres mujeres con mujeres.</a:t>
            </a:r>
          </a:p>
          <a:p>
            <a:r>
              <a:rPr lang="es-ES" b="1" dirty="0">
                <a:latin typeface="Maiandra GD" panose="020E0502030308020204" pitchFamily="34" charset="0"/>
              </a:rPr>
              <a:t>Y la gente se alarma por estas cosas, y dicen ya está cerca el fin del mundo. </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9CE73477-DCE7-A617-FCCF-CF29B2513F92}"/>
              </a:ext>
            </a:extLst>
          </p:cNvPr>
          <p:cNvPicPr>
            <a:picLocks noChangeAspect="1"/>
          </p:cNvPicPr>
          <p:nvPr/>
        </p:nvPicPr>
        <p:blipFill>
          <a:blip r:embed="rId3"/>
          <a:stretch>
            <a:fillRect/>
          </a:stretch>
        </p:blipFill>
        <p:spPr>
          <a:xfrm>
            <a:off x="0" y="1285873"/>
            <a:ext cx="3952875" cy="5572126"/>
          </a:xfrm>
          <a:prstGeom prst="rect">
            <a:avLst/>
          </a:prstGeom>
        </p:spPr>
      </p:pic>
    </p:spTree>
    <p:extLst>
      <p:ext uri="{BB962C8B-B14F-4D97-AF65-F5344CB8AC3E}">
        <p14:creationId xmlns:p14="http://schemas.microsoft.com/office/powerpoint/2010/main" val="3854379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1"/>
            <a:ext cx="9143999" cy="1285875"/>
          </a:xfrm>
          <a:solidFill>
            <a:srgbClr val="CC00FF"/>
          </a:solidFill>
        </p:spPr>
        <p:txBody>
          <a:bodyPr>
            <a:noAutofit/>
          </a:bodyPr>
          <a:lstStyle/>
          <a:p>
            <a:pPr algn="ctr"/>
            <a:r>
              <a:rPr lang="es-ES" sz="4800" b="1" u="sng" dirty="0">
                <a:solidFill>
                  <a:schemeClr val="bg1"/>
                </a:solidFill>
                <a:effectLst>
                  <a:outerShdw blurRad="38100" dist="38100" dir="2700000" algn="tl">
                    <a:srgbClr val="000000">
                      <a:alpha val="43137"/>
                    </a:srgbClr>
                  </a:outerShdw>
                </a:effectLst>
                <a:latin typeface="Maiandra GD" panose="020E0502030308020204" pitchFamily="34" charset="0"/>
              </a:rPr>
              <a:t>LA HOMOSEXUALIDAD NO ES SEÑAL DEL FIN.</a:t>
            </a:r>
            <a:endParaRPr lang="es-NI" sz="4800" b="1" u="sng" dirty="0">
              <a:solidFill>
                <a:schemeClr val="bg1"/>
              </a:solidFill>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285874"/>
            <a:ext cx="5191124" cy="5572126"/>
          </a:xfrm>
        </p:spPr>
        <p:txBody>
          <a:bodyPr>
            <a:normAutofit fontScale="92500"/>
          </a:bodyPr>
          <a:lstStyle/>
          <a:p>
            <a:r>
              <a:rPr lang="es-ES" b="1" dirty="0">
                <a:latin typeface="Maiandra GD" panose="020E0502030308020204" pitchFamily="34" charset="0"/>
              </a:rPr>
              <a:t>Porque eso ante no se permitía, pero la homosexualidad es muy vieja.</a:t>
            </a:r>
          </a:p>
          <a:p>
            <a:r>
              <a:rPr lang="es-ES" b="1" dirty="0">
                <a:latin typeface="Maiandra GD" panose="020E0502030308020204" pitchFamily="34" charset="0"/>
              </a:rPr>
              <a:t>Dios destruyo a Sodoma y Gomorra por este pecado los hombres se acostaban con hombres. </a:t>
            </a:r>
          </a:p>
          <a:p>
            <a:pPr algn="ctr"/>
            <a:r>
              <a:rPr lang="es-ES" b="1" u="sng" dirty="0">
                <a:highlight>
                  <a:srgbClr val="FFFF00"/>
                </a:highlight>
                <a:latin typeface="Maiandra GD" panose="020E0502030308020204" pitchFamily="34" charset="0"/>
              </a:rPr>
              <a:t>Genesis.19:1-11. </a:t>
            </a:r>
          </a:p>
          <a:p>
            <a:r>
              <a:rPr lang="es-ES" b="1" u="sng" dirty="0">
                <a:solidFill>
                  <a:schemeClr val="bg1"/>
                </a:solidFill>
                <a:highlight>
                  <a:srgbClr val="FF0000"/>
                </a:highlight>
                <a:latin typeface="Maiandra GD" panose="020E0502030308020204" pitchFamily="34" charset="0"/>
              </a:rPr>
              <a:t>Llegaron, pues, los dos ángeles a Sodoma al caer la tarde,</a:t>
            </a:r>
            <a:r>
              <a:rPr lang="es-ES" b="1" dirty="0">
                <a:latin typeface="Maiandra GD" panose="020E0502030308020204" pitchFamily="34" charset="0"/>
              </a:rPr>
              <a:t> cuando Lot estaba sentado a la puerta de Sodoma. Al verlos, Lot se levantó para recibirlos y se postró rostro en tierra, </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4CFD3778-172C-394C-D44D-E8C75273C60E}"/>
              </a:ext>
            </a:extLst>
          </p:cNvPr>
          <p:cNvPicPr>
            <a:picLocks noChangeAspect="1"/>
          </p:cNvPicPr>
          <p:nvPr/>
        </p:nvPicPr>
        <p:blipFill>
          <a:blip r:embed="rId3"/>
          <a:stretch>
            <a:fillRect/>
          </a:stretch>
        </p:blipFill>
        <p:spPr>
          <a:xfrm>
            <a:off x="0" y="1285873"/>
            <a:ext cx="3952875" cy="5572126"/>
          </a:xfrm>
          <a:prstGeom prst="rect">
            <a:avLst/>
          </a:prstGeom>
        </p:spPr>
      </p:pic>
    </p:spTree>
    <p:extLst>
      <p:ext uri="{BB962C8B-B14F-4D97-AF65-F5344CB8AC3E}">
        <p14:creationId xmlns:p14="http://schemas.microsoft.com/office/powerpoint/2010/main" val="3408931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1"/>
            <a:ext cx="9143999" cy="1285875"/>
          </a:xfrm>
          <a:solidFill>
            <a:srgbClr val="CC00FF"/>
          </a:solidFill>
        </p:spPr>
        <p:txBody>
          <a:bodyPr>
            <a:noAutofit/>
          </a:bodyPr>
          <a:lstStyle/>
          <a:p>
            <a:pPr algn="ctr"/>
            <a:r>
              <a:rPr lang="es-ES" sz="4800" b="1" u="sng" dirty="0">
                <a:solidFill>
                  <a:schemeClr val="bg1"/>
                </a:solidFill>
                <a:effectLst>
                  <a:outerShdw blurRad="38100" dist="38100" dir="2700000" algn="tl">
                    <a:srgbClr val="000000">
                      <a:alpha val="43137"/>
                    </a:srgbClr>
                  </a:outerShdw>
                </a:effectLst>
                <a:latin typeface="Maiandra GD" panose="020E0502030308020204" pitchFamily="34" charset="0"/>
              </a:rPr>
              <a:t>LA HOMOSEXUALIDAD NO ES SEÑAL DEL FIN.</a:t>
            </a:r>
            <a:endParaRPr lang="es-NI" sz="4800" b="1" u="sng" dirty="0">
              <a:solidFill>
                <a:schemeClr val="bg1"/>
              </a:solidFill>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285874"/>
            <a:ext cx="5191124" cy="5572126"/>
          </a:xfrm>
        </p:spPr>
        <p:txBody>
          <a:bodyPr>
            <a:normAutofit fontScale="92500" lnSpcReduction="10000"/>
          </a:bodyPr>
          <a:lstStyle/>
          <a:p>
            <a:pPr algn="ctr"/>
            <a:r>
              <a:rPr lang="es-ES" b="1" u="sng" dirty="0">
                <a:highlight>
                  <a:srgbClr val="FFFF00"/>
                </a:highlight>
                <a:latin typeface="Maiandra GD" panose="020E0502030308020204" pitchFamily="34" charset="0"/>
              </a:rPr>
              <a:t>V.2.</a:t>
            </a:r>
          </a:p>
          <a:p>
            <a:r>
              <a:rPr lang="es-ES" b="1" u="sng" dirty="0">
                <a:solidFill>
                  <a:schemeClr val="bg1"/>
                </a:solidFill>
                <a:highlight>
                  <a:srgbClr val="000080"/>
                </a:highlight>
                <a:latin typeface="Maiandra GD" panose="020E0502030308020204" pitchFamily="34" charset="0"/>
              </a:rPr>
              <a:t>y dijo: He aquí ahora, señores míos, os ruego que entréis en la casa de vuestro siervo y paséis en ella la noche y lavéis vuestros pies;</a:t>
            </a:r>
            <a:r>
              <a:rPr lang="es-ES" b="1" dirty="0">
                <a:latin typeface="Maiandra GD" panose="020E0502030308020204" pitchFamily="34" charset="0"/>
              </a:rPr>
              <a:t> entonces os levantaréis temprano y continuaréis vuestro camino. Pero ellos dijeron: No, sino que pasaremos la noche en la plaza. </a:t>
            </a:r>
          </a:p>
          <a:p>
            <a:pPr algn="ctr"/>
            <a:r>
              <a:rPr lang="es-ES" b="1" u="sng" dirty="0">
                <a:highlight>
                  <a:srgbClr val="FFFF00"/>
                </a:highlight>
                <a:latin typeface="Maiandra GD" panose="020E0502030308020204" pitchFamily="34" charset="0"/>
              </a:rPr>
              <a:t>V.3.  </a:t>
            </a:r>
          </a:p>
          <a:p>
            <a:r>
              <a:rPr lang="es-ES" b="1" u="sng" dirty="0">
                <a:solidFill>
                  <a:schemeClr val="bg1"/>
                </a:solidFill>
                <a:highlight>
                  <a:srgbClr val="008000"/>
                </a:highlight>
                <a:latin typeface="Maiandra GD" panose="020E0502030308020204" pitchFamily="34" charset="0"/>
              </a:rPr>
              <a:t>El, sin embargo, les rogó con insistencia,</a:t>
            </a:r>
            <a:r>
              <a:rPr lang="es-ES" b="1" dirty="0">
                <a:latin typeface="Maiandra GD" panose="020E0502030308020204" pitchFamily="34" charset="0"/>
              </a:rPr>
              <a:t> y ellos fueron con él y entraron en su casa; y les preparó un banquete y coció pan sin levadura, y comieron. </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AC69B62F-32E0-7818-3304-06A800A8767E}"/>
              </a:ext>
            </a:extLst>
          </p:cNvPr>
          <p:cNvPicPr>
            <a:picLocks noChangeAspect="1"/>
          </p:cNvPicPr>
          <p:nvPr/>
        </p:nvPicPr>
        <p:blipFill>
          <a:blip r:embed="rId3"/>
          <a:stretch>
            <a:fillRect/>
          </a:stretch>
        </p:blipFill>
        <p:spPr>
          <a:xfrm>
            <a:off x="0" y="1214386"/>
            <a:ext cx="4038600" cy="5643613"/>
          </a:xfrm>
          <a:prstGeom prst="rect">
            <a:avLst/>
          </a:prstGeom>
        </p:spPr>
      </p:pic>
    </p:spTree>
    <p:extLst>
      <p:ext uri="{BB962C8B-B14F-4D97-AF65-F5344CB8AC3E}">
        <p14:creationId xmlns:p14="http://schemas.microsoft.com/office/powerpoint/2010/main" val="3521236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1"/>
            <a:ext cx="9143999" cy="1285875"/>
          </a:xfrm>
          <a:solidFill>
            <a:srgbClr val="CC00FF"/>
          </a:solidFill>
        </p:spPr>
        <p:txBody>
          <a:bodyPr>
            <a:noAutofit/>
          </a:bodyPr>
          <a:lstStyle/>
          <a:p>
            <a:pPr algn="ctr"/>
            <a:r>
              <a:rPr lang="es-ES" sz="4800" b="1" u="sng" dirty="0">
                <a:solidFill>
                  <a:schemeClr val="bg1"/>
                </a:solidFill>
                <a:effectLst>
                  <a:outerShdw blurRad="38100" dist="38100" dir="2700000" algn="tl">
                    <a:srgbClr val="000000">
                      <a:alpha val="43137"/>
                    </a:srgbClr>
                  </a:outerShdw>
                </a:effectLst>
                <a:latin typeface="Maiandra GD" panose="020E0502030308020204" pitchFamily="34" charset="0"/>
              </a:rPr>
              <a:t>LA HOMOSEXUALIDAD NO ES SEÑAL DEL FIN.</a:t>
            </a:r>
            <a:endParaRPr lang="es-NI" sz="4800" b="1" u="sng" dirty="0">
              <a:solidFill>
                <a:schemeClr val="bg1"/>
              </a:solidFill>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285874"/>
            <a:ext cx="5191124" cy="5572126"/>
          </a:xfrm>
        </p:spPr>
        <p:txBody>
          <a:bodyPr/>
          <a:lstStyle/>
          <a:p>
            <a:pPr algn="ctr"/>
            <a:r>
              <a:rPr lang="es-ES" b="1" u="sng" dirty="0">
                <a:highlight>
                  <a:srgbClr val="FFFF00"/>
                </a:highlight>
                <a:latin typeface="Maiandra GD" panose="020E0502030308020204" pitchFamily="34" charset="0"/>
              </a:rPr>
              <a:t>V.4.</a:t>
            </a:r>
          </a:p>
          <a:p>
            <a:r>
              <a:rPr lang="es-ES" b="1" dirty="0">
                <a:latin typeface="Maiandra GD" panose="020E0502030308020204" pitchFamily="34" charset="0"/>
              </a:rPr>
              <a:t>Aún no se habían acostado, cuando los hombres de la ciudad, los hombres de Sodoma, </a:t>
            </a:r>
            <a:r>
              <a:rPr lang="es-ES" b="1" u="sng" dirty="0">
                <a:solidFill>
                  <a:schemeClr val="bg1"/>
                </a:solidFill>
                <a:highlight>
                  <a:srgbClr val="800000"/>
                </a:highlight>
                <a:latin typeface="Maiandra GD" panose="020E0502030308020204" pitchFamily="34" charset="0"/>
              </a:rPr>
              <a:t>rodearon la casa, tanto jóvenes como viejos, todo el pueblo sin excepción.</a:t>
            </a:r>
            <a:r>
              <a:rPr lang="es-ES" b="1" dirty="0">
                <a:latin typeface="Maiandra GD" panose="020E0502030308020204" pitchFamily="34" charset="0"/>
              </a:rPr>
              <a:t> </a:t>
            </a:r>
          </a:p>
          <a:p>
            <a:pPr algn="ctr"/>
            <a:r>
              <a:rPr lang="es-ES" b="1" u="sng" dirty="0">
                <a:highlight>
                  <a:srgbClr val="FFFF00"/>
                </a:highlight>
                <a:latin typeface="Maiandra GD" panose="020E0502030308020204" pitchFamily="34" charset="0"/>
              </a:rPr>
              <a:t>V.5.  </a:t>
            </a:r>
          </a:p>
          <a:p>
            <a:r>
              <a:rPr lang="es-ES" b="1" dirty="0">
                <a:latin typeface="Maiandra GD" panose="020E0502030308020204" pitchFamily="34" charset="0"/>
              </a:rPr>
              <a:t>Y llamaron a Lot, y le dijeron: ¿Dónde están los hombres que vinieron a ti esta noche? </a:t>
            </a:r>
            <a:r>
              <a:rPr lang="es-ES" b="1" u="sng" dirty="0">
                <a:solidFill>
                  <a:schemeClr val="bg1"/>
                </a:solidFill>
                <a:highlight>
                  <a:srgbClr val="808000"/>
                </a:highlight>
                <a:latin typeface="Maiandra GD" panose="020E0502030308020204" pitchFamily="34" charset="0"/>
              </a:rPr>
              <a:t>Sácalos para que los conozcamos.</a:t>
            </a:r>
            <a:r>
              <a:rPr lang="es-ES" b="1" dirty="0">
                <a:latin typeface="Maiandra GD" panose="020E0502030308020204" pitchFamily="34" charset="0"/>
              </a:rPr>
              <a:t> </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21C63A72-936C-2D7E-A9BB-08CD1F01F865}"/>
              </a:ext>
            </a:extLst>
          </p:cNvPr>
          <p:cNvPicPr>
            <a:picLocks noChangeAspect="1"/>
          </p:cNvPicPr>
          <p:nvPr/>
        </p:nvPicPr>
        <p:blipFill>
          <a:blip r:embed="rId3"/>
          <a:stretch>
            <a:fillRect/>
          </a:stretch>
        </p:blipFill>
        <p:spPr>
          <a:xfrm>
            <a:off x="-2" y="1285721"/>
            <a:ext cx="3950550" cy="5572227"/>
          </a:xfrm>
          <a:prstGeom prst="rect">
            <a:avLst/>
          </a:prstGeom>
        </p:spPr>
      </p:pic>
    </p:spTree>
    <p:extLst>
      <p:ext uri="{BB962C8B-B14F-4D97-AF65-F5344CB8AC3E}">
        <p14:creationId xmlns:p14="http://schemas.microsoft.com/office/powerpoint/2010/main" val="351485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1"/>
            <a:ext cx="9143999" cy="1285875"/>
          </a:xfrm>
          <a:solidFill>
            <a:srgbClr val="CC00FF"/>
          </a:solidFill>
        </p:spPr>
        <p:txBody>
          <a:bodyPr>
            <a:noAutofit/>
          </a:bodyPr>
          <a:lstStyle/>
          <a:p>
            <a:pPr algn="ctr"/>
            <a:r>
              <a:rPr lang="es-ES" sz="4800" b="1" u="sng" dirty="0">
                <a:solidFill>
                  <a:schemeClr val="bg1"/>
                </a:solidFill>
                <a:effectLst>
                  <a:outerShdw blurRad="38100" dist="38100" dir="2700000" algn="tl">
                    <a:srgbClr val="000000">
                      <a:alpha val="43137"/>
                    </a:srgbClr>
                  </a:outerShdw>
                </a:effectLst>
                <a:latin typeface="Maiandra GD" panose="020E0502030308020204" pitchFamily="34" charset="0"/>
              </a:rPr>
              <a:t>LA HOMOSEXUALIDAD NO ES SEÑAL DEL FIN.</a:t>
            </a:r>
            <a:endParaRPr lang="es-NI" sz="4800" b="1" u="sng" dirty="0">
              <a:solidFill>
                <a:schemeClr val="bg1"/>
              </a:solidFill>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285874"/>
            <a:ext cx="5191124" cy="5572126"/>
          </a:xfrm>
        </p:spPr>
        <p:txBody>
          <a:bodyPr>
            <a:normAutofit fontScale="92500" lnSpcReduction="10000"/>
          </a:bodyPr>
          <a:lstStyle/>
          <a:p>
            <a:pPr algn="ctr"/>
            <a:r>
              <a:rPr lang="es-ES" b="1" u="sng" dirty="0">
                <a:highlight>
                  <a:srgbClr val="FFFF00"/>
                </a:highlight>
                <a:latin typeface="Maiandra GD" panose="020E0502030308020204" pitchFamily="34" charset="0"/>
              </a:rPr>
              <a:t>V.6.</a:t>
            </a:r>
          </a:p>
          <a:p>
            <a:r>
              <a:rPr lang="es-ES" b="1" u="sng" dirty="0">
                <a:solidFill>
                  <a:schemeClr val="bg1"/>
                </a:solidFill>
                <a:highlight>
                  <a:srgbClr val="000000"/>
                </a:highlight>
                <a:latin typeface="Maiandra GD" panose="020E0502030308020204" pitchFamily="34" charset="0"/>
              </a:rPr>
              <a:t>Entonces Lot salió a ellos a la entrada,</a:t>
            </a:r>
            <a:r>
              <a:rPr lang="es-ES" b="1" dirty="0">
                <a:latin typeface="Maiandra GD" panose="020E0502030308020204" pitchFamily="34" charset="0"/>
              </a:rPr>
              <a:t> y cerró la puerta tras sí, </a:t>
            </a:r>
          </a:p>
          <a:p>
            <a:pPr algn="ctr"/>
            <a:r>
              <a:rPr lang="es-ES" b="1" u="sng" dirty="0">
                <a:highlight>
                  <a:srgbClr val="FFFF00"/>
                </a:highlight>
                <a:latin typeface="Maiandra GD" panose="020E0502030308020204" pitchFamily="34" charset="0"/>
              </a:rPr>
              <a:t>V.7.  </a:t>
            </a:r>
          </a:p>
          <a:p>
            <a:r>
              <a:rPr lang="es-ES" b="1" dirty="0">
                <a:latin typeface="Maiandra GD" panose="020E0502030308020204" pitchFamily="34" charset="0"/>
              </a:rPr>
              <a:t>y dijo: Hermanos míos, </a:t>
            </a:r>
            <a:r>
              <a:rPr lang="es-ES" b="1" u="sng" dirty="0">
                <a:highlight>
                  <a:srgbClr val="00FF00"/>
                </a:highlight>
                <a:latin typeface="Maiandra GD" panose="020E0502030308020204" pitchFamily="34" charset="0"/>
              </a:rPr>
              <a:t>os ruego que no obréis perversamente.</a:t>
            </a:r>
            <a:r>
              <a:rPr lang="es-ES" b="1" dirty="0">
                <a:latin typeface="Maiandra GD" panose="020E0502030308020204" pitchFamily="34" charset="0"/>
              </a:rPr>
              <a:t> </a:t>
            </a:r>
          </a:p>
          <a:p>
            <a:pPr algn="ctr"/>
            <a:r>
              <a:rPr lang="es-ES" b="1" u="sng" dirty="0">
                <a:highlight>
                  <a:srgbClr val="FFFF00"/>
                </a:highlight>
                <a:latin typeface="Maiandra GD" panose="020E0502030308020204" pitchFamily="34" charset="0"/>
              </a:rPr>
              <a:t>V.8.  </a:t>
            </a:r>
          </a:p>
          <a:p>
            <a:r>
              <a:rPr lang="es-ES" b="1" u="sng" dirty="0">
                <a:solidFill>
                  <a:schemeClr val="bg1"/>
                </a:solidFill>
                <a:highlight>
                  <a:srgbClr val="FF00FF"/>
                </a:highlight>
                <a:latin typeface="Maiandra GD" panose="020E0502030308020204" pitchFamily="34" charset="0"/>
              </a:rPr>
              <a:t>He aquí ahora tengo dos hijas que no han conocido varón;</a:t>
            </a:r>
            <a:r>
              <a:rPr lang="es-ES" b="1" dirty="0">
                <a:latin typeface="Maiandra GD" panose="020E0502030308020204" pitchFamily="34" charset="0"/>
              </a:rPr>
              <a:t> permitidme sacarlas a vosotros y haced con ellas como mejor os parezca; pero no hagáis nada a estos hombres, pues se han amparado bajo mi techo. </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C69D6AD6-BEF7-10E8-CA73-1A7F4BD74B49}"/>
              </a:ext>
            </a:extLst>
          </p:cNvPr>
          <p:cNvPicPr>
            <a:picLocks noChangeAspect="1"/>
          </p:cNvPicPr>
          <p:nvPr/>
        </p:nvPicPr>
        <p:blipFill>
          <a:blip r:embed="rId3"/>
          <a:stretch>
            <a:fillRect/>
          </a:stretch>
        </p:blipFill>
        <p:spPr>
          <a:xfrm>
            <a:off x="9525" y="1285874"/>
            <a:ext cx="4041998" cy="5572125"/>
          </a:xfrm>
          <a:prstGeom prst="rect">
            <a:avLst/>
          </a:prstGeom>
        </p:spPr>
      </p:pic>
    </p:spTree>
    <p:extLst>
      <p:ext uri="{BB962C8B-B14F-4D97-AF65-F5344CB8AC3E}">
        <p14:creationId xmlns:p14="http://schemas.microsoft.com/office/powerpoint/2010/main" val="3674233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1"/>
            <a:ext cx="9143999" cy="1285875"/>
          </a:xfrm>
          <a:solidFill>
            <a:srgbClr val="CC00FF"/>
          </a:solidFill>
        </p:spPr>
        <p:txBody>
          <a:bodyPr>
            <a:noAutofit/>
          </a:bodyPr>
          <a:lstStyle/>
          <a:p>
            <a:pPr algn="ctr"/>
            <a:r>
              <a:rPr lang="es-ES" sz="4800" b="1" u="sng" dirty="0">
                <a:solidFill>
                  <a:schemeClr val="bg1"/>
                </a:solidFill>
                <a:effectLst>
                  <a:outerShdw blurRad="38100" dist="38100" dir="2700000" algn="tl">
                    <a:srgbClr val="000000">
                      <a:alpha val="43137"/>
                    </a:srgbClr>
                  </a:outerShdw>
                </a:effectLst>
                <a:latin typeface="Maiandra GD" panose="020E0502030308020204" pitchFamily="34" charset="0"/>
              </a:rPr>
              <a:t>LA HOMOSEXUALIDAD NO ES SEÑAL DEL FIN.</a:t>
            </a:r>
            <a:endParaRPr lang="es-NI" sz="4800" b="1" u="sng" dirty="0">
              <a:solidFill>
                <a:schemeClr val="bg1"/>
              </a:solidFill>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285874"/>
            <a:ext cx="5191124" cy="5572126"/>
          </a:xfrm>
        </p:spPr>
        <p:txBody>
          <a:bodyPr>
            <a:normAutofit lnSpcReduction="10000"/>
          </a:bodyPr>
          <a:lstStyle/>
          <a:p>
            <a:pPr algn="ctr"/>
            <a:r>
              <a:rPr lang="es-ES" b="1" u="sng" dirty="0">
                <a:highlight>
                  <a:srgbClr val="FFFF00"/>
                </a:highlight>
                <a:latin typeface="Maiandra GD" panose="020E0502030308020204" pitchFamily="34" charset="0"/>
              </a:rPr>
              <a:t>V.9.</a:t>
            </a:r>
          </a:p>
          <a:p>
            <a:r>
              <a:rPr lang="es-ES" b="1" dirty="0">
                <a:latin typeface="Maiandra GD" panose="020E0502030308020204" pitchFamily="34" charset="0"/>
              </a:rPr>
              <a:t>Mas ellos dijeron: ¡Hazte a un lado! Y dijeron además: Este vino como extranjero, y ya está actuando como juez; ahora te trataremos a ti peor que a ellos. </a:t>
            </a:r>
            <a:r>
              <a:rPr lang="es-ES" b="1" u="sng" dirty="0">
                <a:solidFill>
                  <a:schemeClr val="bg1"/>
                </a:solidFill>
                <a:highlight>
                  <a:srgbClr val="0000FF"/>
                </a:highlight>
                <a:latin typeface="Maiandra GD" panose="020E0502030308020204" pitchFamily="34" charset="0"/>
              </a:rPr>
              <a:t>Y acometieron contra Lot y estaban a punto de romper la puerta,</a:t>
            </a:r>
            <a:r>
              <a:rPr lang="es-ES" b="1" dirty="0">
                <a:latin typeface="Maiandra GD" panose="020E0502030308020204" pitchFamily="34" charset="0"/>
              </a:rPr>
              <a:t> </a:t>
            </a:r>
          </a:p>
          <a:p>
            <a:pPr algn="ctr"/>
            <a:r>
              <a:rPr lang="es-ES" b="1" u="sng" dirty="0">
                <a:highlight>
                  <a:srgbClr val="FFFF00"/>
                </a:highlight>
                <a:latin typeface="Maiandra GD" panose="020E0502030308020204" pitchFamily="34" charset="0"/>
              </a:rPr>
              <a:t>V.10.  </a:t>
            </a:r>
          </a:p>
          <a:p>
            <a:r>
              <a:rPr lang="es-ES" b="1" u="sng" dirty="0">
                <a:solidFill>
                  <a:schemeClr val="bg1"/>
                </a:solidFill>
                <a:highlight>
                  <a:srgbClr val="FF0000"/>
                </a:highlight>
                <a:latin typeface="Maiandra GD" panose="020E0502030308020204" pitchFamily="34" charset="0"/>
              </a:rPr>
              <a:t>pero los dos hombres</a:t>
            </a:r>
            <a:r>
              <a:rPr lang="es-ES" b="1" dirty="0">
                <a:latin typeface="Maiandra GD" panose="020E0502030308020204" pitchFamily="34" charset="0"/>
              </a:rPr>
              <a:t> extendieron la mano y metieron a Lot en la casa con ellos, y cerraron la puerta. </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77FD6E2F-9519-1F9A-C18B-CB103CCB7A2B}"/>
              </a:ext>
            </a:extLst>
          </p:cNvPr>
          <p:cNvPicPr>
            <a:picLocks noChangeAspect="1"/>
          </p:cNvPicPr>
          <p:nvPr/>
        </p:nvPicPr>
        <p:blipFill>
          <a:blip r:embed="rId3"/>
          <a:stretch>
            <a:fillRect/>
          </a:stretch>
        </p:blipFill>
        <p:spPr>
          <a:xfrm>
            <a:off x="2325" y="1285823"/>
            <a:ext cx="3950550" cy="5572227"/>
          </a:xfrm>
          <a:prstGeom prst="rect">
            <a:avLst/>
          </a:prstGeom>
        </p:spPr>
      </p:pic>
    </p:spTree>
    <p:extLst>
      <p:ext uri="{BB962C8B-B14F-4D97-AF65-F5344CB8AC3E}">
        <p14:creationId xmlns:p14="http://schemas.microsoft.com/office/powerpoint/2010/main" val="2238044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1"/>
            <a:ext cx="9143999" cy="1285875"/>
          </a:xfrm>
          <a:solidFill>
            <a:srgbClr val="CC00FF"/>
          </a:solidFill>
        </p:spPr>
        <p:txBody>
          <a:bodyPr>
            <a:noAutofit/>
          </a:bodyPr>
          <a:lstStyle/>
          <a:p>
            <a:pPr algn="ctr"/>
            <a:r>
              <a:rPr lang="es-ES" sz="4800" b="1" u="sng" dirty="0">
                <a:solidFill>
                  <a:schemeClr val="bg1"/>
                </a:solidFill>
                <a:effectLst>
                  <a:outerShdw blurRad="38100" dist="38100" dir="2700000" algn="tl">
                    <a:srgbClr val="000000">
                      <a:alpha val="43137"/>
                    </a:srgbClr>
                  </a:outerShdw>
                </a:effectLst>
                <a:latin typeface="Maiandra GD" panose="020E0502030308020204" pitchFamily="34" charset="0"/>
              </a:rPr>
              <a:t>LA HOMOSEXUALIDAD NO ES SEÑAL DEL FIN.</a:t>
            </a:r>
            <a:endParaRPr lang="es-NI" sz="4800" b="1" u="sng" dirty="0">
              <a:solidFill>
                <a:schemeClr val="bg1"/>
              </a:solidFill>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285874"/>
            <a:ext cx="5191124" cy="5572126"/>
          </a:xfrm>
        </p:spPr>
        <p:txBody>
          <a:bodyPr>
            <a:normAutofit/>
          </a:bodyPr>
          <a:lstStyle/>
          <a:p>
            <a:pPr algn="ctr"/>
            <a:r>
              <a:rPr lang="es-ES" b="1" u="sng" dirty="0">
                <a:highlight>
                  <a:srgbClr val="FFFF00"/>
                </a:highlight>
                <a:latin typeface="Maiandra GD" panose="020E0502030308020204" pitchFamily="34" charset="0"/>
              </a:rPr>
              <a:t>V.11.</a:t>
            </a:r>
          </a:p>
          <a:p>
            <a:r>
              <a:rPr lang="es-ES" b="1" dirty="0">
                <a:latin typeface="Maiandra GD" panose="020E0502030308020204" pitchFamily="34" charset="0"/>
              </a:rPr>
              <a:t>Y a los hombres que estaban a la entrada de la casa </a:t>
            </a:r>
            <a:r>
              <a:rPr lang="es-ES" b="1" u="sng" dirty="0">
                <a:solidFill>
                  <a:schemeClr val="bg1"/>
                </a:solidFill>
                <a:highlight>
                  <a:srgbClr val="000080"/>
                </a:highlight>
                <a:latin typeface="Maiandra GD" panose="020E0502030308020204" pitchFamily="34" charset="0"/>
              </a:rPr>
              <a:t>los hirieron con ceguera desde el menor hasta el mayor,</a:t>
            </a:r>
            <a:r>
              <a:rPr lang="es-ES" b="1" dirty="0">
                <a:latin typeface="Maiandra GD" panose="020E0502030308020204" pitchFamily="34" charset="0"/>
              </a:rPr>
              <a:t> de manera que se cansaban tratando de hallar la entrada.</a:t>
            </a:r>
          </a:p>
          <a:p>
            <a:r>
              <a:rPr lang="es-ES" b="1" dirty="0">
                <a:latin typeface="Maiandra GD" panose="020E0502030308020204" pitchFamily="34" charset="0"/>
              </a:rPr>
              <a:t>Aquí vemos que estos hombres querían a los dos Ángeles que Lot había hospedado, No querían a las  mujeres hijas de Lot. </a:t>
            </a:r>
          </a:p>
          <a:p>
            <a:pPr algn="ctr"/>
            <a:r>
              <a:rPr lang="es-ES" b="1" u="sng" dirty="0">
                <a:highlight>
                  <a:srgbClr val="FFFF00"/>
                </a:highlight>
                <a:latin typeface="Maiandra GD" panose="020E0502030308020204" pitchFamily="34" charset="0"/>
              </a:rPr>
              <a:t>V.4. </a:t>
            </a:r>
            <a:endParaRPr lang="es-NI" b="1" u="sng" dirty="0">
              <a:highlight>
                <a:srgbClr val="FFFF00"/>
              </a:highlight>
              <a:latin typeface="Maiandra GD" panose="020E0502030308020204" pitchFamily="34" charset="0"/>
            </a:endParaRPr>
          </a:p>
        </p:txBody>
      </p:sp>
      <p:pic>
        <p:nvPicPr>
          <p:cNvPr id="2" name="Imagen 1">
            <a:extLst>
              <a:ext uri="{FF2B5EF4-FFF2-40B4-BE49-F238E27FC236}">
                <a16:creationId xmlns:a16="http://schemas.microsoft.com/office/drawing/2014/main" id="{70B151DD-6B46-A21D-B825-5C23F192AC7A}"/>
              </a:ext>
            </a:extLst>
          </p:cNvPr>
          <p:cNvPicPr>
            <a:picLocks noChangeAspect="1"/>
          </p:cNvPicPr>
          <p:nvPr/>
        </p:nvPicPr>
        <p:blipFill>
          <a:blip r:embed="rId3"/>
          <a:stretch>
            <a:fillRect/>
          </a:stretch>
        </p:blipFill>
        <p:spPr>
          <a:xfrm>
            <a:off x="0" y="1285875"/>
            <a:ext cx="4041998" cy="5572126"/>
          </a:xfrm>
          <a:prstGeom prst="rect">
            <a:avLst/>
          </a:prstGeom>
        </p:spPr>
      </p:pic>
    </p:spTree>
    <p:extLst>
      <p:ext uri="{BB962C8B-B14F-4D97-AF65-F5344CB8AC3E}">
        <p14:creationId xmlns:p14="http://schemas.microsoft.com/office/powerpoint/2010/main" val="887024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1"/>
            <a:ext cx="9143999" cy="1285875"/>
          </a:xfrm>
          <a:solidFill>
            <a:srgbClr val="CC00FF"/>
          </a:solidFill>
        </p:spPr>
        <p:txBody>
          <a:bodyPr>
            <a:noAutofit/>
          </a:bodyPr>
          <a:lstStyle/>
          <a:p>
            <a:pPr algn="ctr"/>
            <a:r>
              <a:rPr lang="es-ES" sz="4800" b="1" u="sng" dirty="0">
                <a:solidFill>
                  <a:schemeClr val="bg1"/>
                </a:solidFill>
                <a:effectLst>
                  <a:outerShdw blurRad="38100" dist="38100" dir="2700000" algn="tl">
                    <a:srgbClr val="000000">
                      <a:alpha val="43137"/>
                    </a:srgbClr>
                  </a:outerShdw>
                </a:effectLst>
                <a:latin typeface="Maiandra GD" panose="020E0502030308020204" pitchFamily="34" charset="0"/>
              </a:rPr>
              <a:t>LA HOMOSEXUALIDAD NO ES SEÑAL DEL FIN.</a:t>
            </a:r>
            <a:endParaRPr lang="es-NI" sz="4800" b="1" u="sng" dirty="0">
              <a:solidFill>
                <a:schemeClr val="bg1"/>
              </a:solidFill>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285874"/>
            <a:ext cx="5191124" cy="5572126"/>
          </a:xfrm>
        </p:spPr>
        <p:txBody>
          <a:bodyPr>
            <a:normAutofit fontScale="92500" lnSpcReduction="10000"/>
          </a:bodyPr>
          <a:lstStyle/>
          <a:p>
            <a:r>
              <a:rPr lang="es-ES" b="1" dirty="0">
                <a:latin typeface="Maiandra GD" panose="020E0502030308020204" pitchFamily="34" charset="0"/>
              </a:rPr>
              <a:t>aún no se habían acostado, cuando los hombres de la ciudad, los hombres de Sodoma, rodearon la casa, </a:t>
            </a:r>
            <a:r>
              <a:rPr lang="es-ES" b="1" u="sng" dirty="0">
                <a:solidFill>
                  <a:schemeClr val="bg1"/>
                </a:solidFill>
                <a:highlight>
                  <a:srgbClr val="008000"/>
                </a:highlight>
                <a:latin typeface="Maiandra GD" panose="020E0502030308020204" pitchFamily="34" charset="0"/>
              </a:rPr>
              <a:t>tanto jóvenes como viejos, todo el pueblo sin excepción.</a:t>
            </a:r>
            <a:r>
              <a:rPr lang="es-ES" b="1" dirty="0">
                <a:latin typeface="Maiandra GD" panose="020E0502030308020204" pitchFamily="34" charset="0"/>
              </a:rPr>
              <a:t> </a:t>
            </a:r>
          </a:p>
          <a:p>
            <a:r>
              <a:rPr lang="es-ES" b="1" dirty="0">
                <a:latin typeface="Maiandra GD" panose="020E0502030308020204" pitchFamily="34" charset="0"/>
              </a:rPr>
              <a:t>Lot les dijo que Él tenía dos hijas mujeres que eran virgen. </a:t>
            </a:r>
          </a:p>
          <a:p>
            <a:pPr algn="ctr"/>
            <a:r>
              <a:rPr lang="es-ES" b="1" u="sng" dirty="0">
                <a:highlight>
                  <a:srgbClr val="FFFF00"/>
                </a:highlight>
                <a:latin typeface="Maiandra GD" panose="020E0502030308020204" pitchFamily="34" charset="0"/>
              </a:rPr>
              <a:t>V.8. </a:t>
            </a:r>
          </a:p>
          <a:p>
            <a:r>
              <a:rPr lang="es-ES" b="1" u="sng" dirty="0">
                <a:solidFill>
                  <a:schemeClr val="bg1"/>
                </a:solidFill>
                <a:highlight>
                  <a:srgbClr val="800080"/>
                </a:highlight>
                <a:latin typeface="Maiandra GD" panose="020E0502030308020204" pitchFamily="34" charset="0"/>
              </a:rPr>
              <a:t>He aquí ahora tengo dos hijas que no han conocido varón;</a:t>
            </a:r>
            <a:r>
              <a:rPr lang="es-ES" b="1" dirty="0">
                <a:latin typeface="Maiandra GD" panose="020E0502030308020204" pitchFamily="34" charset="0"/>
              </a:rPr>
              <a:t> permitidme sacarlas a vosotros y haced con ellas como mejor os parezca; pero no hagáis nada a estos hombres, pues se han amparado bajo mi techo. </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DA2F32C4-F356-7BC1-329B-1F4BA8D1F3CA}"/>
              </a:ext>
            </a:extLst>
          </p:cNvPr>
          <p:cNvPicPr>
            <a:picLocks noChangeAspect="1"/>
          </p:cNvPicPr>
          <p:nvPr/>
        </p:nvPicPr>
        <p:blipFill>
          <a:blip r:embed="rId3"/>
          <a:stretch>
            <a:fillRect/>
          </a:stretch>
        </p:blipFill>
        <p:spPr>
          <a:xfrm>
            <a:off x="-2" y="1285721"/>
            <a:ext cx="3950550" cy="5572227"/>
          </a:xfrm>
          <a:prstGeom prst="rect">
            <a:avLst/>
          </a:prstGeom>
        </p:spPr>
      </p:pic>
    </p:spTree>
    <p:extLst>
      <p:ext uri="{BB962C8B-B14F-4D97-AF65-F5344CB8AC3E}">
        <p14:creationId xmlns:p14="http://schemas.microsoft.com/office/powerpoint/2010/main" val="2558580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0"/>
            <a:ext cx="9143999" cy="1066800"/>
          </a:xfrm>
          <a:solidFill>
            <a:srgbClr val="CC66FF"/>
          </a:solidFill>
        </p:spPr>
        <p:txBody>
          <a:bodyPr>
            <a:noAutofit/>
          </a:bodyPr>
          <a:lstStyle/>
          <a:p>
            <a:pPr algn="ctr"/>
            <a:r>
              <a:rPr lang="es-ES" sz="7200" b="1" u="sng" dirty="0">
                <a:effectLst>
                  <a:outerShdw blurRad="38100" dist="38100" dir="2700000" algn="tl">
                    <a:srgbClr val="000000">
                      <a:alpha val="43137"/>
                    </a:srgbClr>
                  </a:outerShdw>
                </a:effectLst>
                <a:latin typeface="Maiandra GD" panose="020E0502030308020204" pitchFamily="34" charset="0"/>
              </a:rPr>
              <a:t>INTRODUCCIÓN:</a:t>
            </a:r>
            <a:endParaRPr lang="es-NI" sz="72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66800"/>
            <a:ext cx="5191124" cy="5791200"/>
          </a:xfrm>
        </p:spPr>
        <p:txBody>
          <a:bodyPr>
            <a:normAutofit fontScale="92500" lnSpcReduction="20000"/>
          </a:bodyPr>
          <a:lstStyle/>
          <a:p>
            <a:r>
              <a:rPr lang="es-ES" b="1" dirty="0">
                <a:latin typeface="Maiandra GD" panose="020E0502030308020204" pitchFamily="34" charset="0"/>
              </a:rPr>
              <a:t>Nunca las escrituras han dado estas señales para decir que el fin del mundo está cerca, no encontramos en las escrituras estas señales.</a:t>
            </a:r>
          </a:p>
          <a:p>
            <a:r>
              <a:rPr lang="es-ES" b="1" dirty="0">
                <a:latin typeface="Maiandra GD" panose="020E0502030308020204" pitchFamily="34" charset="0"/>
              </a:rPr>
              <a:t>Debemos de hablar donde la Biblia habla y callar donde ella calla. </a:t>
            </a:r>
          </a:p>
          <a:p>
            <a:pPr algn="ctr"/>
            <a:r>
              <a:rPr lang="es-ES" b="1" u="sng" dirty="0">
                <a:highlight>
                  <a:srgbClr val="FFFF00"/>
                </a:highlight>
                <a:latin typeface="Maiandra GD" panose="020E0502030308020204" pitchFamily="34" charset="0"/>
              </a:rPr>
              <a:t>I Pedro.4:11. </a:t>
            </a:r>
          </a:p>
          <a:p>
            <a:r>
              <a:rPr lang="es-ES" b="1" u="sng" dirty="0">
                <a:highlight>
                  <a:srgbClr val="00FF00"/>
                </a:highlight>
                <a:latin typeface="Maiandra GD" panose="020E0502030308020204" pitchFamily="34" charset="0"/>
              </a:rPr>
              <a:t>El que habla, que hable conforme a las palabras de Dios; el que sirve, que lo haga por la fortaleza que Dios da,</a:t>
            </a:r>
            <a:r>
              <a:rPr lang="es-ES" b="1" dirty="0">
                <a:latin typeface="Maiandra GD" panose="020E0502030308020204" pitchFamily="34" charset="0"/>
              </a:rPr>
              <a:t> para que en todo Dios sea glorificado mediante Jesucristo, a quien pertenecen la gloria y el dominio por los siglos de los siglos. Amén. </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E96A91AF-1E82-8717-4751-4F232D5F7BAC}"/>
              </a:ext>
            </a:extLst>
          </p:cNvPr>
          <p:cNvPicPr>
            <a:picLocks noChangeAspect="1"/>
          </p:cNvPicPr>
          <p:nvPr/>
        </p:nvPicPr>
        <p:blipFill>
          <a:blip r:embed="rId3"/>
          <a:stretch>
            <a:fillRect/>
          </a:stretch>
        </p:blipFill>
        <p:spPr>
          <a:xfrm>
            <a:off x="-2" y="1066799"/>
            <a:ext cx="3950550" cy="5791201"/>
          </a:xfrm>
          <a:prstGeom prst="rect">
            <a:avLst/>
          </a:prstGeom>
        </p:spPr>
      </p:pic>
    </p:spTree>
    <p:extLst>
      <p:ext uri="{BB962C8B-B14F-4D97-AF65-F5344CB8AC3E}">
        <p14:creationId xmlns:p14="http://schemas.microsoft.com/office/powerpoint/2010/main" val="3401408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1"/>
            <a:ext cx="9143999" cy="1285875"/>
          </a:xfrm>
          <a:solidFill>
            <a:srgbClr val="CC00FF"/>
          </a:solidFill>
        </p:spPr>
        <p:txBody>
          <a:bodyPr>
            <a:noAutofit/>
          </a:bodyPr>
          <a:lstStyle/>
          <a:p>
            <a:pPr algn="ctr"/>
            <a:r>
              <a:rPr lang="es-ES" sz="4800" b="1" u="sng" dirty="0">
                <a:solidFill>
                  <a:schemeClr val="bg1"/>
                </a:solidFill>
                <a:effectLst>
                  <a:outerShdw blurRad="38100" dist="38100" dir="2700000" algn="tl">
                    <a:srgbClr val="000000">
                      <a:alpha val="43137"/>
                    </a:srgbClr>
                  </a:outerShdw>
                </a:effectLst>
                <a:latin typeface="Maiandra GD" panose="020E0502030308020204" pitchFamily="34" charset="0"/>
              </a:rPr>
              <a:t>LA HOMOSEXUALIDAD NO ES SEÑAL DEL FIN.</a:t>
            </a:r>
            <a:endParaRPr lang="es-NI" sz="4800" b="1" u="sng" dirty="0">
              <a:solidFill>
                <a:schemeClr val="bg1"/>
              </a:solidFill>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285874"/>
            <a:ext cx="5191124" cy="5572126"/>
          </a:xfrm>
        </p:spPr>
        <p:txBody>
          <a:bodyPr>
            <a:normAutofit/>
          </a:bodyPr>
          <a:lstStyle/>
          <a:p>
            <a:r>
              <a:rPr lang="es-ES" b="1" dirty="0">
                <a:latin typeface="Maiandra GD" panose="020E0502030308020204" pitchFamily="34" charset="0"/>
              </a:rPr>
              <a:t>Pero ellos no querían a las mujeres querían con los hombres. </a:t>
            </a:r>
          </a:p>
          <a:p>
            <a:pPr algn="ctr"/>
            <a:r>
              <a:rPr lang="es-ES" b="1" u="sng" dirty="0">
                <a:highlight>
                  <a:srgbClr val="FFFF00"/>
                </a:highlight>
                <a:latin typeface="Maiandra GD" panose="020E0502030308020204" pitchFamily="34" charset="0"/>
              </a:rPr>
              <a:t>Jueces.19:22. </a:t>
            </a:r>
          </a:p>
          <a:p>
            <a:r>
              <a:rPr lang="es-ES" b="1" dirty="0">
                <a:latin typeface="Maiandra GD" panose="020E0502030308020204" pitchFamily="34" charset="0"/>
              </a:rPr>
              <a:t>Mientras ellos se alegraban, he aquí, los hombres de la ciudad, hombres perversos, rodearon la casa; y golpeando la puerta, hablaron al dueño de la casa, al anciano, diciendo: </a:t>
            </a:r>
            <a:r>
              <a:rPr lang="es-ES" b="1" u="sng" dirty="0">
                <a:solidFill>
                  <a:schemeClr val="bg1"/>
                </a:solidFill>
                <a:highlight>
                  <a:srgbClr val="800000"/>
                </a:highlight>
                <a:latin typeface="Maiandra GD" panose="020E0502030308020204" pitchFamily="34" charset="0"/>
              </a:rPr>
              <a:t>Saca al hombre que entró en tu casa para que tengamos relaciones con él.</a:t>
            </a:r>
            <a:r>
              <a:rPr lang="es-ES" b="1" dirty="0">
                <a:latin typeface="Maiandra GD" panose="020E0502030308020204" pitchFamily="34" charset="0"/>
              </a:rPr>
              <a:t> </a:t>
            </a:r>
          </a:p>
        </p:txBody>
      </p:sp>
      <p:pic>
        <p:nvPicPr>
          <p:cNvPr id="2" name="Imagen 1">
            <a:extLst>
              <a:ext uri="{FF2B5EF4-FFF2-40B4-BE49-F238E27FC236}">
                <a16:creationId xmlns:a16="http://schemas.microsoft.com/office/drawing/2014/main" id="{EF6D5BF8-2EEB-F4EB-297B-ED34B979B89C}"/>
              </a:ext>
            </a:extLst>
          </p:cNvPr>
          <p:cNvPicPr>
            <a:picLocks noChangeAspect="1"/>
          </p:cNvPicPr>
          <p:nvPr/>
        </p:nvPicPr>
        <p:blipFill>
          <a:blip r:embed="rId3"/>
          <a:stretch>
            <a:fillRect/>
          </a:stretch>
        </p:blipFill>
        <p:spPr>
          <a:xfrm>
            <a:off x="3063" y="1285721"/>
            <a:ext cx="4041998" cy="5572227"/>
          </a:xfrm>
          <a:prstGeom prst="rect">
            <a:avLst/>
          </a:prstGeom>
        </p:spPr>
      </p:pic>
    </p:spTree>
    <p:extLst>
      <p:ext uri="{BB962C8B-B14F-4D97-AF65-F5344CB8AC3E}">
        <p14:creationId xmlns:p14="http://schemas.microsoft.com/office/powerpoint/2010/main" val="1150168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1"/>
            <a:ext cx="9143999" cy="1285875"/>
          </a:xfrm>
          <a:solidFill>
            <a:srgbClr val="CC00FF"/>
          </a:solidFill>
        </p:spPr>
        <p:txBody>
          <a:bodyPr>
            <a:noAutofit/>
          </a:bodyPr>
          <a:lstStyle/>
          <a:p>
            <a:pPr algn="ctr"/>
            <a:r>
              <a:rPr lang="es-ES" sz="4800" b="1" u="sng" dirty="0">
                <a:solidFill>
                  <a:schemeClr val="bg1"/>
                </a:solidFill>
                <a:effectLst>
                  <a:outerShdw blurRad="38100" dist="38100" dir="2700000" algn="tl">
                    <a:srgbClr val="000000">
                      <a:alpha val="43137"/>
                    </a:srgbClr>
                  </a:outerShdw>
                </a:effectLst>
                <a:latin typeface="Maiandra GD" panose="020E0502030308020204" pitchFamily="34" charset="0"/>
              </a:rPr>
              <a:t>LA HOMOSEXUALIDAD NO ES SEÑAL DEL FIN.</a:t>
            </a:r>
            <a:endParaRPr lang="es-NI" sz="4800" b="1" u="sng" dirty="0">
              <a:solidFill>
                <a:schemeClr val="bg1"/>
              </a:solidFill>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285874"/>
            <a:ext cx="5191124" cy="5572126"/>
          </a:xfrm>
        </p:spPr>
        <p:txBody>
          <a:bodyPr>
            <a:normAutofit lnSpcReduction="10000"/>
          </a:bodyPr>
          <a:lstStyle/>
          <a:p>
            <a:r>
              <a:rPr lang="es-ES" b="1" dirty="0">
                <a:latin typeface="Maiandra GD" panose="020E0502030308020204" pitchFamily="34" charset="0"/>
              </a:rPr>
              <a:t>Querían tener relaciones con los hombres. </a:t>
            </a:r>
          </a:p>
          <a:p>
            <a:pPr algn="ctr"/>
            <a:r>
              <a:rPr lang="es-ES" b="1" u="sng" dirty="0">
                <a:highlight>
                  <a:srgbClr val="FFFF00"/>
                </a:highlight>
                <a:latin typeface="Maiandra GD" panose="020E0502030308020204" pitchFamily="34" charset="0"/>
              </a:rPr>
              <a:t>En Romanos.1:26-27. </a:t>
            </a:r>
          </a:p>
          <a:p>
            <a:r>
              <a:rPr lang="es-ES" b="1" dirty="0">
                <a:latin typeface="Maiandra GD" panose="020E0502030308020204" pitchFamily="34" charset="0"/>
              </a:rPr>
              <a:t>Por esta razón Dios los entregó a pasiones degradantes; </a:t>
            </a:r>
            <a:r>
              <a:rPr lang="es-ES" b="1" u="sng" dirty="0">
                <a:solidFill>
                  <a:schemeClr val="bg1"/>
                </a:solidFill>
                <a:highlight>
                  <a:srgbClr val="808000"/>
                </a:highlight>
                <a:latin typeface="Maiandra GD" panose="020E0502030308020204" pitchFamily="34" charset="0"/>
              </a:rPr>
              <a:t>porque sus mujeres cambiaron la función natural por la que es contra la naturaleza;</a:t>
            </a:r>
            <a:r>
              <a:rPr lang="es-ES" b="1" dirty="0">
                <a:latin typeface="Maiandra GD" panose="020E0502030308020204" pitchFamily="34" charset="0"/>
              </a:rPr>
              <a:t> </a:t>
            </a:r>
          </a:p>
          <a:p>
            <a:r>
              <a:rPr lang="es-ES" b="1" dirty="0">
                <a:latin typeface="Maiandra GD" panose="020E0502030308020204" pitchFamily="34" charset="0"/>
              </a:rPr>
              <a:t>Las mujeres cambiaron el propósito de Dios de un hombre con una mujer.</a:t>
            </a:r>
          </a:p>
          <a:p>
            <a:r>
              <a:rPr lang="es-ES" b="1" dirty="0">
                <a:latin typeface="Maiandra GD" panose="020E0502030308020204" pitchFamily="34" charset="0"/>
              </a:rPr>
              <a:t>Y tomaron mujer con mujer.</a:t>
            </a:r>
          </a:p>
          <a:p>
            <a:pPr algn="ctr"/>
            <a:r>
              <a:rPr lang="es-ES" b="1" u="sng" dirty="0">
                <a:highlight>
                  <a:srgbClr val="FFFF00"/>
                </a:highlight>
                <a:latin typeface="Maiandra GD" panose="020E0502030308020204" pitchFamily="34" charset="0"/>
              </a:rPr>
              <a:t>V.27.</a:t>
            </a:r>
          </a:p>
        </p:txBody>
      </p:sp>
      <p:pic>
        <p:nvPicPr>
          <p:cNvPr id="2" name="Imagen 1">
            <a:extLst>
              <a:ext uri="{FF2B5EF4-FFF2-40B4-BE49-F238E27FC236}">
                <a16:creationId xmlns:a16="http://schemas.microsoft.com/office/drawing/2014/main" id="{F261A7B5-16CA-D055-5E8C-D5DBA6BE6FF1}"/>
              </a:ext>
            </a:extLst>
          </p:cNvPr>
          <p:cNvPicPr>
            <a:picLocks noChangeAspect="1"/>
          </p:cNvPicPr>
          <p:nvPr/>
        </p:nvPicPr>
        <p:blipFill>
          <a:blip r:embed="rId3"/>
          <a:stretch>
            <a:fillRect/>
          </a:stretch>
        </p:blipFill>
        <p:spPr>
          <a:xfrm>
            <a:off x="2325" y="1285721"/>
            <a:ext cx="3950550" cy="5572227"/>
          </a:xfrm>
          <a:prstGeom prst="rect">
            <a:avLst/>
          </a:prstGeom>
        </p:spPr>
      </p:pic>
    </p:spTree>
    <p:extLst>
      <p:ext uri="{BB962C8B-B14F-4D97-AF65-F5344CB8AC3E}">
        <p14:creationId xmlns:p14="http://schemas.microsoft.com/office/powerpoint/2010/main" val="1121208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1"/>
            <a:ext cx="9143999" cy="1285875"/>
          </a:xfrm>
          <a:solidFill>
            <a:srgbClr val="CC00FF"/>
          </a:solidFill>
        </p:spPr>
        <p:txBody>
          <a:bodyPr>
            <a:noAutofit/>
          </a:bodyPr>
          <a:lstStyle/>
          <a:p>
            <a:pPr algn="ctr"/>
            <a:r>
              <a:rPr lang="es-ES" sz="4800" b="1" u="sng" dirty="0">
                <a:solidFill>
                  <a:schemeClr val="bg1"/>
                </a:solidFill>
                <a:effectLst>
                  <a:outerShdw blurRad="38100" dist="38100" dir="2700000" algn="tl">
                    <a:srgbClr val="000000">
                      <a:alpha val="43137"/>
                    </a:srgbClr>
                  </a:outerShdw>
                </a:effectLst>
                <a:latin typeface="Maiandra GD" panose="020E0502030308020204" pitchFamily="34" charset="0"/>
              </a:rPr>
              <a:t>LA HOMOSEXUALIDAD NO ES SEÑAL DEL FIN.</a:t>
            </a:r>
            <a:endParaRPr lang="es-NI" sz="4800" b="1" u="sng" dirty="0">
              <a:solidFill>
                <a:schemeClr val="bg1"/>
              </a:solidFill>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285874"/>
            <a:ext cx="5191124" cy="5572126"/>
          </a:xfrm>
        </p:spPr>
        <p:txBody>
          <a:bodyPr>
            <a:normAutofit lnSpcReduction="10000"/>
          </a:bodyPr>
          <a:lstStyle/>
          <a:p>
            <a:r>
              <a:rPr lang="es-ES" b="1" u="sng" dirty="0">
                <a:solidFill>
                  <a:schemeClr val="bg1"/>
                </a:solidFill>
                <a:highlight>
                  <a:srgbClr val="000000"/>
                </a:highlight>
                <a:latin typeface="Maiandra GD" panose="020E0502030308020204" pitchFamily="34" charset="0"/>
              </a:rPr>
              <a:t>y de la misma manera también los hombres, abandonando el uso natural de la mujer,</a:t>
            </a:r>
            <a:r>
              <a:rPr lang="es-ES" b="1" dirty="0">
                <a:latin typeface="Maiandra GD" panose="020E0502030308020204" pitchFamily="34" charset="0"/>
              </a:rPr>
              <a:t> se encendieron en su lujuria unos con otros, cometiendo hechos vergonzosos hombres con hombres, y recibiendo en sí mismos el castigo correspondiente a su extravío. </a:t>
            </a:r>
          </a:p>
          <a:p>
            <a:r>
              <a:rPr lang="es-ES" b="1" dirty="0">
                <a:latin typeface="Maiandra GD" panose="020E0502030308020204" pitchFamily="34" charset="0"/>
              </a:rPr>
              <a:t>También los hombres son culpables cambiaron el propósito de Dios un hombre para una mujer.</a:t>
            </a:r>
          </a:p>
          <a:p>
            <a:r>
              <a:rPr lang="es-ES" b="1" dirty="0">
                <a:latin typeface="Maiandra GD" panose="020E0502030308020204" pitchFamily="34" charset="0"/>
              </a:rPr>
              <a:t>Una mujer para un hombre.</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1D631206-F6B8-EC9A-1B49-FC7284AD2971}"/>
              </a:ext>
            </a:extLst>
          </p:cNvPr>
          <p:cNvPicPr>
            <a:picLocks noChangeAspect="1"/>
          </p:cNvPicPr>
          <p:nvPr/>
        </p:nvPicPr>
        <p:blipFill>
          <a:blip r:embed="rId3"/>
          <a:stretch>
            <a:fillRect/>
          </a:stretch>
        </p:blipFill>
        <p:spPr>
          <a:xfrm>
            <a:off x="-2" y="1285721"/>
            <a:ext cx="3886202" cy="5572227"/>
          </a:xfrm>
          <a:prstGeom prst="rect">
            <a:avLst/>
          </a:prstGeom>
        </p:spPr>
      </p:pic>
    </p:spTree>
    <p:extLst>
      <p:ext uri="{BB962C8B-B14F-4D97-AF65-F5344CB8AC3E}">
        <p14:creationId xmlns:p14="http://schemas.microsoft.com/office/powerpoint/2010/main" val="156691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1"/>
            <a:ext cx="9143999" cy="1285875"/>
          </a:xfrm>
          <a:solidFill>
            <a:srgbClr val="CC00FF"/>
          </a:solidFill>
        </p:spPr>
        <p:txBody>
          <a:bodyPr>
            <a:noAutofit/>
          </a:bodyPr>
          <a:lstStyle/>
          <a:p>
            <a:pPr algn="ctr"/>
            <a:r>
              <a:rPr lang="es-ES" sz="4800" b="1" u="sng" dirty="0">
                <a:solidFill>
                  <a:schemeClr val="bg1"/>
                </a:solidFill>
                <a:effectLst>
                  <a:outerShdw blurRad="38100" dist="38100" dir="2700000" algn="tl">
                    <a:srgbClr val="000000">
                      <a:alpha val="43137"/>
                    </a:srgbClr>
                  </a:outerShdw>
                </a:effectLst>
                <a:latin typeface="Maiandra GD" panose="020E0502030308020204" pitchFamily="34" charset="0"/>
              </a:rPr>
              <a:t>LA HOMOSEXUALIDAD NO ES SEÑAL DEL FIN.</a:t>
            </a:r>
            <a:endParaRPr lang="es-NI" sz="4800" b="1" u="sng" dirty="0">
              <a:solidFill>
                <a:schemeClr val="bg1"/>
              </a:solidFill>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285874"/>
            <a:ext cx="5191124" cy="5572126"/>
          </a:xfrm>
        </p:spPr>
        <p:txBody>
          <a:bodyPr>
            <a:normAutofit fontScale="92500" lnSpcReduction="10000"/>
          </a:bodyPr>
          <a:lstStyle/>
          <a:p>
            <a:r>
              <a:rPr lang="es-ES" b="1" dirty="0">
                <a:latin typeface="Maiandra GD" panose="020E0502030308020204" pitchFamily="34" charset="0"/>
              </a:rPr>
              <a:t>Las escrituras nos revelan que tanto las mujeres como los hombres cambiaron el uso natural de la mujer por la del hombre, la homosexualidad.</a:t>
            </a:r>
          </a:p>
          <a:p>
            <a:r>
              <a:rPr lang="es-ES" b="1" dirty="0">
                <a:latin typeface="Maiandra GD" panose="020E0502030308020204" pitchFamily="34" charset="0"/>
              </a:rPr>
              <a:t>Desde que la maldad existe la homosexualidad existe, pero eso no es señal del fin del mundo. </a:t>
            </a:r>
          </a:p>
          <a:p>
            <a:r>
              <a:rPr lang="es-ES" b="1" dirty="0">
                <a:latin typeface="Maiandra GD" panose="020E0502030308020204" pitchFamily="34" charset="0"/>
              </a:rPr>
              <a:t>El que los gobiernos y países acepten a los homosexuales como parejas normales no quiere decir que Dios lo acepte, ni tampoco que es la señal del fin de mundo. </a:t>
            </a:r>
          </a:p>
          <a:p>
            <a:r>
              <a:rPr lang="es-ES" b="1" dirty="0">
                <a:latin typeface="Maiandra GD" panose="020E0502030308020204" pitchFamily="34" charset="0"/>
              </a:rPr>
              <a:t>No es cierto eso.</a:t>
            </a:r>
          </a:p>
          <a:p>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BDAE0FDB-1D61-BFC5-4EA5-A4078BBA065C}"/>
              </a:ext>
            </a:extLst>
          </p:cNvPr>
          <p:cNvPicPr>
            <a:picLocks noChangeAspect="1"/>
          </p:cNvPicPr>
          <p:nvPr/>
        </p:nvPicPr>
        <p:blipFill>
          <a:blip r:embed="rId3"/>
          <a:stretch>
            <a:fillRect/>
          </a:stretch>
        </p:blipFill>
        <p:spPr>
          <a:xfrm>
            <a:off x="-2" y="1285721"/>
            <a:ext cx="3950550" cy="5572227"/>
          </a:xfrm>
          <a:prstGeom prst="rect">
            <a:avLst/>
          </a:prstGeom>
        </p:spPr>
      </p:pic>
    </p:spTree>
    <p:extLst>
      <p:ext uri="{BB962C8B-B14F-4D97-AF65-F5344CB8AC3E}">
        <p14:creationId xmlns:p14="http://schemas.microsoft.com/office/powerpoint/2010/main" val="611305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0"/>
            <a:ext cx="9143999" cy="1076326"/>
          </a:xfrm>
          <a:solidFill>
            <a:srgbClr val="00CC00"/>
          </a:solidFill>
        </p:spPr>
        <p:txBody>
          <a:bodyPr>
            <a:noAutofit/>
          </a:bodyPr>
          <a:lstStyle/>
          <a:p>
            <a:pPr algn="ctr"/>
            <a:r>
              <a:rPr lang="es-NI" sz="7200" b="1" u="sng" dirty="0">
                <a:solidFill>
                  <a:schemeClr val="bg1"/>
                </a:solidFill>
                <a:effectLst>
                  <a:outerShdw blurRad="38100" dist="38100" dir="2700000" algn="tl">
                    <a:srgbClr val="000000">
                      <a:alpha val="43137"/>
                    </a:srgbClr>
                  </a:outerShdw>
                </a:effectLst>
                <a:latin typeface="Maiandra GD" panose="020E0502030308020204" pitchFamily="34" charset="0"/>
              </a:rPr>
              <a:t>EL HAMBRE.</a:t>
            </a: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76326"/>
            <a:ext cx="5191124" cy="5781674"/>
          </a:xfrm>
        </p:spPr>
        <p:txBody>
          <a:bodyPr>
            <a:normAutofit lnSpcReduction="10000"/>
          </a:bodyPr>
          <a:lstStyle/>
          <a:p>
            <a:r>
              <a:rPr lang="es-ES" b="1" dirty="0">
                <a:latin typeface="Maiandra GD" panose="020E0502030308020204" pitchFamily="34" charset="0"/>
              </a:rPr>
              <a:t>El hambre nunca ha sido señal de la destrucción del mundo, siempre ha había hambre, y nunca ha sido señal de la destrucción del mundo.</a:t>
            </a:r>
          </a:p>
          <a:p>
            <a:r>
              <a:rPr lang="es-ES" b="1" dirty="0">
                <a:latin typeface="Maiandra GD" panose="020E0502030308020204" pitchFamily="34" charset="0"/>
              </a:rPr>
              <a:t>Desde los tiempos de nuestro Padre Abraham en la tierra ha había hambre. </a:t>
            </a:r>
          </a:p>
          <a:p>
            <a:pPr algn="ctr"/>
            <a:r>
              <a:rPr lang="es-ES" b="1" u="sng" dirty="0">
                <a:highlight>
                  <a:srgbClr val="FFFF00"/>
                </a:highlight>
                <a:latin typeface="Maiandra GD" panose="020E0502030308020204" pitchFamily="34" charset="0"/>
              </a:rPr>
              <a:t>Genesis.12:10. </a:t>
            </a:r>
          </a:p>
          <a:p>
            <a:r>
              <a:rPr lang="es-ES" b="1" dirty="0">
                <a:latin typeface="Maiandra GD" panose="020E0502030308020204" pitchFamily="34" charset="0"/>
              </a:rPr>
              <a:t>Y hubo hambre en la tierra; y Abram descendió a Egipto para pasar allí un tiempo, </a:t>
            </a:r>
            <a:r>
              <a:rPr lang="es-ES" b="1" u="sng" dirty="0">
                <a:highlight>
                  <a:srgbClr val="00FF00"/>
                </a:highlight>
                <a:latin typeface="Maiandra GD" panose="020E0502030308020204" pitchFamily="34" charset="0"/>
              </a:rPr>
              <a:t>porque el hambre era severa en la tierra.</a:t>
            </a:r>
            <a:r>
              <a:rPr lang="es-ES" b="1" dirty="0">
                <a:latin typeface="Maiandra GD" panose="020E0502030308020204" pitchFamily="34" charset="0"/>
              </a:rPr>
              <a:t> </a:t>
            </a:r>
          </a:p>
        </p:txBody>
      </p:sp>
      <p:pic>
        <p:nvPicPr>
          <p:cNvPr id="3" name="Imagen 2">
            <a:extLst>
              <a:ext uri="{FF2B5EF4-FFF2-40B4-BE49-F238E27FC236}">
                <a16:creationId xmlns:a16="http://schemas.microsoft.com/office/drawing/2014/main" id="{1B009078-E9F6-5684-8F7A-B9B3910DF519}"/>
              </a:ext>
            </a:extLst>
          </p:cNvPr>
          <p:cNvPicPr>
            <a:picLocks noChangeAspect="1"/>
          </p:cNvPicPr>
          <p:nvPr/>
        </p:nvPicPr>
        <p:blipFill>
          <a:blip r:embed="rId3"/>
          <a:stretch>
            <a:fillRect/>
          </a:stretch>
        </p:blipFill>
        <p:spPr>
          <a:xfrm>
            <a:off x="0" y="1076325"/>
            <a:ext cx="3952875" cy="5781674"/>
          </a:xfrm>
          <a:prstGeom prst="rect">
            <a:avLst/>
          </a:prstGeom>
        </p:spPr>
      </p:pic>
    </p:spTree>
    <p:extLst>
      <p:ext uri="{BB962C8B-B14F-4D97-AF65-F5344CB8AC3E}">
        <p14:creationId xmlns:p14="http://schemas.microsoft.com/office/powerpoint/2010/main" val="1397899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0"/>
            <a:ext cx="9143999" cy="1076326"/>
          </a:xfrm>
          <a:solidFill>
            <a:srgbClr val="00CC00"/>
          </a:solidFill>
        </p:spPr>
        <p:txBody>
          <a:bodyPr>
            <a:noAutofit/>
          </a:bodyPr>
          <a:lstStyle/>
          <a:p>
            <a:pPr algn="ctr"/>
            <a:r>
              <a:rPr lang="es-NI" sz="7200" b="1" u="sng" dirty="0">
                <a:solidFill>
                  <a:schemeClr val="bg1"/>
                </a:solidFill>
                <a:effectLst>
                  <a:outerShdw blurRad="38100" dist="38100" dir="2700000" algn="tl">
                    <a:srgbClr val="000000">
                      <a:alpha val="43137"/>
                    </a:srgbClr>
                  </a:outerShdw>
                </a:effectLst>
                <a:latin typeface="Maiandra GD" panose="020E0502030308020204" pitchFamily="34" charset="0"/>
              </a:rPr>
              <a:t>EL HAMBRE.</a:t>
            </a: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76326"/>
            <a:ext cx="5191124" cy="5781674"/>
          </a:xfrm>
        </p:spPr>
        <p:txBody>
          <a:bodyPr>
            <a:normAutofit fontScale="92500" lnSpcReduction="10000"/>
          </a:bodyPr>
          <a:lstStyle/>
          <a:p>
            <a:r>
              <a:rPr lang="es-ES" b="1" dirty="0">
                <a:latin typeface="Maiandra GD" panose="020E0502030308020204" pitchFamily="34" charset="0"/>
              </a:rPr>
              <a:t>Hubo una gran hambre en la tierra. </a:t>
            </a:r>
          </a:p>
          <a:p>
            <a:r>
              <a:rPr lang="es-ES" b="1" dirty="0">
                <a:latin typeface="Maiandra GD" panose="020E0502030308020204" pitchFamily="34" charset="0"/>
              </a:rPr>
              <a:t>En los tiempos de José también hubo siete años de hambre. </a:t>
            </a:r>
          </a:p>
          <a:p>
            <a:pPr algn="ctr"/>
            <a:r>
              <a:rPr lang="es-ES" b="1" u="sng" dirty="0">
                <a:highlight>
                  <a:srgbClr val="FFFF00"/>
                </a:highlight>
                <a:latin typeface="Maiandra GD" panose="020E0502030308020204" pitchFamily="34" charset="0"/>
              </a:rPr>
              <a:t>Genesis.41:53-57.</a:t>
            </a:r>
          </a:p>
          <a:p>
            <a:r>
              <a:rPr lang="es-ES" b="1" u="sng" dirty="0">
                <a:solidFill>
                  <a:schemeClr val="bg1"/>
                </a:solidFill>
                <a:highlight>
                  <a:srgbClr val="FF00FF"/>
                </a:highlight>
                <a:latin typeface="Maiandra GD" panose="020E0502030308020204" pitchFamily="34" charset="0"/>
              </a:rPr>
              <a:t>Cuando pasaron los siete años de abundancia</a:t>
            </a:r>
            <a:r>
              <a:rPr lang="es-ES" b="1" dirty="0">
                <a:latin typeface="Maiandra GD" panose="020E0502030308020204" pitchFamily="34" charset="0"/>
              </a:rPr>
              <a:t> que había habido en la tierra de Egipto, </a:t>
            </a:r>
          </a:p>
          <a:p>
            <a:pPr algn="ctr"/>
            <a:r>
              <a:rPr lang="es-ES" b="1" u="sng" dirty="0">
                <a:highlight>
                  <a:srgbClr val="FFFF00"/>
                </a:highlight>
                <a:latin typeface="Maiandra GD" panose="020E0502030308020204" pitchFamily="34" charset="0"/>
              </a:rPr>
              <a:t>V.54.</a:t>
            </a:r>
          </a:p>
          <a:p>
            <a:r>
              <a:rPr lang="es-ES" b="1" u="sng" dirty="0">
                <a:solidFill>
                  <a:schemeClr val="bg1"/>
                </a:solidFill>
                <a:highlight>
                  <a:srgbClr val="0000FF"/>
                </a:highlight>
                <a:latin typeface="Maiandra GD" panose="020E0502030308020204" pitchFamily="34" charset="0"/>
              </a:rPr>
              <a:t>y comenzaron a venir los siete años de hambre,</a:t>
            </a:r>
            <a:r>
              <a:rPr lang="es-ES" b="1" dirty="0">
                <a:latin typeface="Maiandra GD" panose="020E0502030308020204" pitchFamily="34" charset="0"/>
              </a:rPr>
              <a:t> tal como José había dicho, entonces hubo hambre en todas las tierras; pero en toda la tierra de Egipto había pan. </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16F2DC41-51F6-4266-DA17-409D6B0649C6}"/>
              </a:ext>
            </a:extLst>
          </p:cNvPr>
          <p:cNvPicPr>
            <a:picLocks noChangeAspect="1"/>
          </p:cNvPicPr>
          <p:nvPr/>
        </p:nvPicPr>
        <p:blipFill>
          <a:blip r:embed="rId3"/>
          <a:stretch>
            <a:fillRect/>
          </a:stretch>
        </p:blipFill>
        <p:spPr>
          <a:xfrm>
            <a:off x="-2" y="1078491"/>
            <a:ext cx="3950550" cy="5779509"/>
          </a:xfrm>
          <a:prstGeom prst="rect">
            <a:avLst/>
          </a:prstGeom>
        </p:spPr>
      </p:pic>
    </p:spTree>
    <p:extLst>
      <p:ext uri="{BB962C8B-B14F-4D97-AF65-F5344CB8AC3E}">
        <p14:creationId xmlns:p14="http://schemas.microsoft.com/office/powerpoint/2010/main" val="4205813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0"/>
            <a:ext cx="9143999" cy="1076326"/>
          </a:xfrm>
          <a:solidFill>
            <a:srgbClr val="00CC00"/>
          </a:solidFill>
        </p:spPr>
        <p:txBody>
          <a:bodyPr>
            <a:noAutofit/>
          </a:bodyPr>
          <a:lstStyle/>
          <a:p>
            <a:pPr algn="ctr"/>
            <a:r>
              <a:rPr lang="es-NI" sz="7200" b="1" u="sng" dirty="0">
                <a:solidFill>
                  <a:schemeClr val="bg1"/>
                </a:solidFill>
                <a:effectLst>
                  <a:outerShdw blurRad="38100" dist="38100" dir="2700000" algn="tl">
                    <a:srgbClr val="000000">
                      <a:alpha val="43137"/>
                    </a:srgbClr>
                  </a:outerShdw>
                </a:effectLst>
                <a:latin typeface="Maiandra GD" panose="020E0502030308020204" pitchFamily="34" charset="0"/>
              </a:rPr>
              <a:t>EL HAMBRE.</a:t>
            </a: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76326"/>
            <a:ext cx="5191124" cy="5781674"/>
          </a:xfrm>
        </p:spPr>
        <p:txBody>
          <a:bodyPr>
            <a:normAutofit lnSpcReduction="10000"/>
          </a:bodyPr>
          <a:lstStyle/>
          <a:p>
            <a:pPr algn="ctr"/>
            <a:r>
              <a:rPr lang="es-ES" b="1" u="sng" dirty="0">
                <a:highlight>
                  <a:srgbClr val="FFFF00"/>
                </a:highlight>
                <a:latin typeface="Maiandra GD" panose="020E0502030308020204" pitchFamily="34" charset="0"/>
              </a:rPr>
              <a:t>V.55.</a:t>
            </a:r>
          </a:p>
          <a:p>
            <a:r>
              <a:rPr lang="es-ES" b="1" u="sng" dirty="0">
                <a:solidFill>
                  <a:schemeClr val="bg1"/>
                </a:solidFill>
                <a:highlight>
                  <a:srgbClr val="008000"/>
                </a:highlight>
                <a:latin typeface="Maiandra GD" panose="020E0502030308020204" pitchFamily="34" charset="0"/>
              </a:rPr>
              <a:t>Cuando se sintió el hambre en toda la tierra de Egipto,</a:t>
            </a:r>
            <a:r>
              <a:rPr lang="es-ES" b="1" dirty="0">
                <a:latin typeface="Maiandra GD" panose="020E0502030308020204" pitchFamily="34" charset="0"/>
              </a:rPr>
              <a:t> el pueblo clamó a Faraón por pan; y Faraón dijo a todos los egipcios: Id a José, y haced lo que él os diga. </a:t>
            </a:r>
          </a:p>
          <a:p>
            <a:pPr algn="ctr"/>
            <a:r>
              <a:rPr lang="es-ES" b="1" u="sng" dirty="0">
                <a:highlight>
                  <a:srgbClr val="FFFF00"/>
                </a:highlight>
                <a:latin typeface="Maiandra GD" panose="020E0502030308020204" pitchFamily="34" charset="0"/>
              </a:rPr>
              <a:t>V.56.  </a:t>
            </a:r>
          </a:p>
          <a:p>
            <a:r>
              <a:rPr lang="es-ES" b="1" u="sng" dirty="0">
                <a:solidFill>
                  <a:schemeClr val="bg1"/>
                </a:solidFill>
                <a:highlight>
                  <a:srgbClr val="800080"/>
                </a:highlight>
                <a:latin typeface="Maiandra GD" panose="020E0502030308020204" pitchFamily="34" charset="0"/>
              </a:rPr>
              <a:t>Y el hambre se extendió sobre toda la faz de la tierra.</a:t>
            </a:r>
            <a:r>
              <a:rPr lang="es-ES" b="1" dirty="0">
                <a:latin typeface="Maiandra GD" panose="020E0502030308020204" pitchFamily="34" charset="0"/>
              </a:rPr>
              <a:t> Entonces José abrió todos los graneros y vendió a los egipcios, pues el hambre era severa en la tierra de Egipto. </a:t>
            </a:r>
          </a:p>
          <a:p>
            <a:pPr algn="ctr"/>
            <a:r>
              <a:rPr lang="es-ES" b="1" u="sng" dirty="0">
                <a:highlight>
                  <a:srgbClr val="FFFF00"/>
                </a:highlight>
                <a:latin typeface="Maiandra GD" panose="020E0502030308020204" pitchFamily="34" charset="0"/>
              </a:rPr>
              <a:t>V.57.</a:t>
            </a:r>
            <a:endParaRPr lang="es-NI" b="1" u="sng" dirty="0">
              <a:highlight>
                <a:srgbClr val="FFFF00"/>
              </a:highlight>
              <a:latin typeface="Maiandra GD" panose="020E0502030308020204" pitchFamily="34" charset="0"/>
            </a:endParaRPr>
          </a:p>
        </p:txBody>
      </p:sp>
      <p:pic>
        <p:nvPicPr>
          <p:cNvPr id="2" name="Imagen 1">
            <a:extLst>
              <a:ext uri="{FF2B5EF4-FFF2-40B4-BE49-F238E27FC236}">
                <a16:creationId xmlns:a16="http://schemas.microsoft.com/office/drawing/2014/main" id="{68CC71CC-44F7-90A2-3F00-C1D647FC2FD5}"/>
              </a:ext>
            </a:extLst>
          </p:cNvPr>
          <p:cNvPicPr>
            <a:picLocks noChangeAspect="1"/>
          </p:cNvPicPr>
          <p:nvPr/>
        </p:nvPicPr>
        <p:blipFill>
          <a:blip r:embed="rId3"/>
          <a:stretch>
            <a:fillRect/>
          </a:stretch>
        </p:blipFill>
        <p:spPr>
          <a:xfrm>
            <a:off x="-2" y="1078491"/>
            <a:ext cx="3950550" cy="5779509"/>
          </a:xfrm>
          <a:prstGeom prst="rect">
            <a:avLst/>
          </a:prstGeom>
        </p:spPr>
      </p:pic>
    </p:spTree>
    <p:extLst>
      <p:ext uri="{BB962C8B-B14F-4D97-AF65-F5344CB8AC3E}">
        <p14:creationId xmlns:p14="http://schemas.microsoft.com/office/powerpoint/2010/main" val="3238111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0"/>
            <a:ext cx="9143999" cy="1076326"/>
          </a:xfrm>
          <a:solidFill>
            <a:srgbClr val="00CC00"/>
          </a:solidFill>
        </p:spPr>
        <p:txBody>
          <a:bodyPr>
            <a:noAutofit/>
          </a:bodyPr>
          <a:lstStyle/>
          <a:p>
            <a:pPr algn="ctr"/>
            <a:r>
              <a:rPr lang="es-NI" sz="7200" b="1" u="sng" dirty="0">
                <a:solidFill>
                  <a:schemeClr val="bg1"/>
                </a:solidFill>
                <a:effectLst>
                  <a:outerShdw blurRad="38100" dist="38100" dir="2700000" algn="tl">
                    <a:srgbClr val="000000">
                      <a:alpha val="43137"/>
                    </a:srgbClr>
                  </a:outerShdw>
                </a:effectLst>
                <a:latin typeface="Maiandra GD" panose="020E0502030308020204" pitchFamily="34" charset="0"/>
              </a:rPr>
              <a:t>EL HAMBRE.</a:t>
            </a: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76326"/>
            <a:ext cx="5191124" cy="5781674"/>
          </a:xfrm>
        </p:spPr>
        <p:txBody>
          <a:bodyPr>
            <a:normAutofit lnSpcReduction="10000"/>
          </a:bodyPr>
          <a:lstStyle/>
          <a:p>
            <a:r>
              <a:rPr lang="es-ES" b="1" u="sng" dirty="0">
                <a:solidFill>
                  <a:schemeClr val="bg1"/>
                </a:solidFill>
                <a:highlight>
                  <a:srgbClr val="800000"/>
                </a:highlight>
                <a:latin typeface="Maiandra GD" panose="020E0502030308020204" pitchFamily="34" charset="0"/>
              </a:rPr>
              <a:t>Y de todos los países venían a Egipto para comprar</a:t>
            </a:r>
            <a:r>
              <a:rPr lang="es-ES" b="1" dirty="0">
                <a:latin typeface="Maiandra GD" panose="020E0502030308020204" pitchFamily="34" charset="0"/>
              </a:rPr>
              <a:t> grano a José, porque el hambre era severa en toda la tierra. </a:t>
            </a:r>
          </a:p>
          <a:p>
            <a:r>
              <a:rPr lang="es-ES" b="1" dirty="0">
                <a:latin typeface="Maiandra GD" panose="020E0502030308020204" pitchFamily="34" charset="0"/>
              </a:rPr>
              <a:t>Esta hambre fue sobre toda la faz de la tierra. </a:t>
            </a:r>
          </a:p>
          <a:p>
            <a:pPr algn="ctr"/>
            <a:r>
              <a:rPr lang="es-ES" b="1" u="sng" dirty="0">
                <a:highlight>
                  <a:srgbClr val="FFFF00"/>
                </a:highlight>
                <a:latin typeface="Maiandra GD" panose="020E0502030308020204" pitchFamily="34" charset="0"/>
              </a:rPr>
              <a:t>Genesis.41:56.</a:t>
            </a:r>
          </a:p>
          <a:p>
            <a:r>
              <a:rPr lang="es-ES" b="1" u="sng" dirty="0">
                <a:solidFill>
                  <a:schemeClr val="bg1"/>
                </a:solidFill>
                <a:highlight>
                  <a:srgbClr val="808000"/>
                </a:highlight>
                <a:latin typeface="Maiandra GD" panose="020E0502030308020204" pitchFamily="34" charset="0"/>
              </a:rPr>
              <a:t>Y el hambre se extendió sobre toda la faz de la tierra.</a:t>
            </a:r>
            <a:r>
              <a:rPr lang="es-ES" b="1" dirty="0">
                <a:latin typeface="Maiandra GD" panose="020E0502030308020204" pitchFamily="34" charset="0"/>
              </a:rPr>
              <a:t> Entonces José abrió todos los graneros y vendió a los egipcios, pues el hambre era severa en la tierra de Egipto.  </a:t>
            </a:r>
          </a:p>
          <a:p>
            <a:r>
              <a:rPr lang="es-ES" b="1" dirty="0">
                <a:latin typeface="Maiandra GD" panose="020E0502030308020204" pitchFamily="34" charset="0"/>
              </a:rPr>
              <a:t>¿Vino el fin del mundo? </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ABAC0CEF-A0D6-F2A4-D8BB-252F5A7A4C6D}"/>
              </a:ext>
            </a:extLst>
          </p:cNvPr>
          <p:cNvPicPr>
            <a:picLocks noChangeAspect="1"/>
          </p:cNvPicPr>
          <p:nvPr/>
        </p:nvPicPr>
        <p:blipFill>
          <a:blip r:embed="rId3"/>
          <a:stretch>
            <a:fillRect/>
          </a:stretch>
        </p:blipFill>
        <p:spPr>
          <a:xfrm>
            <a:off x="2325" y="1068966"/>
            <a:ext cx="3950550" cy="5779509"/>
          </a:xfrm>
          <a:prstGeom prst="rect">
            <a:avLst/>
          </a:prstGeom>
        </p:spPr>
      </p:pic>
    </p:spTree>
    <p:extLst>
      <p:ext uri="{BB962C8B-B14F-4D97-AF65-F5344CB8AC3E}">
        <p14:creationId xmlns:p14="http://schemas.microsoft.com/office/powerpoint/2010/main" val="66973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0"/>
            <a:ext cx="9143999" cy="1076326"/>
          </a:xfrm>
          <a:solidFill>
            <a:srgbClr val="00CC00"/>
          </a:solidFill>
        </p:spPr>
        <p:txBody>
          <a:bodyPr>
            <a:noAutofit/>
          </a:bodyPr>
          <a:lstStyle/>
          <a:p>
            <a:pPr algn="ctr"/>
            <a:r>
              <a:rPr lang="es-NI" sz="7200" b="1" u="sng" dirty="0">
                <a:solidFill>
                  <a:schemeClr val="bg1"/>
                </a:solidFill>
                <a:effectLst>
                  <a:outerShdw blurRad="38100" dist="38100" dir="2700000" algn="tl">
                    <a:srgbClr val="000000">
                      <a:alpha val="43137"/>
                    </a:srgbClr>
                  </a:outerShdw>
                </a:effectLst>
                <a:latin typeface="Maiandra GD" panose="020E0502030308020204" pitchFamily="34" charset="0"/>
              </a:rPr>
              <a:t>EL HAMBRE.</a:t>
            </a: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76326"/>
            <a:ext cx="5191124" cy="5781674"/>
          </a:xfrm>
        </p:spPr>
        <p:txBody>
          <a:bodyPr>
            <a:normAutofit lnSpcReduction="10000"/>
          </a:bodyPr>
          <a:lstStyle/>
          <a:p>
            <a:r>
              <a:rPr lang="es-ES" b="1" dirty="0">
                <a:latin typeface="Maiandra GD" panose="020E0502030308020204" pitchFamily="34" charset="0"/>
              </a:rPr>
              <a:t>No </a:t>
            </a:r>
          </a:p>
          <a:p>
            <a:r>
              <a:rPr lang="es-ES" b="1" dirty="0">
                <a:latin typeface="Maiandra GD" panose="020E0502030308020204" pitchFamily="34" charset="0"/>
              </a:rPr>
              <a:t>¿Por qué? </a:t>
            </a:r>
          </a:p>
          <a:p>
            <a:r>
              <a:rPr lang="es-ES" b="1" dirty="0">
                <a:latin typeface="Maiandra GD" panose="020E0502030308020204" pitchFamily="34" charset="0"/>
              </a:rPr>
              <a:t>Porque el hambre no es señal de la destrucción del mundo.</a:t>
            </a:r>
          </a:p>
          <a:p>
            <a:r>
              <a:rPr lang="es-ES" b="1" dirty="0">
                <a:latin typeface="Maiandra GD" panose="020E0502030308020204" pitchFamily="34" charset="0"/>
              </a:rPr>
              <a:t>En los días de Rut también hubo hambre en el país. </a:t>
            </a:r>
          </a:p>
          <a:p>
            <a:pPr algn="ctr"/>
            <a:r>
              <a:rPr lang="es-ES" b="1" u="sng" dirty="0">
                <a:highlight>
                  <a:srgbClr val="FFFF00"/>
                </a:highlight>
                <a:latin typeface="Maiandra GD" panose="020E0502030308020204" pitchFamily="34" charset="0"/>
              </a:rPr>
              <a:t>Rut.1:1.</a:t>
            </a:r>
          </a:p>
          <a:p>
            <a:r>
              <a:rPr lang="es-ES" b="1" dirty="0">
                <a:latin typeface="Maiandra GD" panose="020E0502030308020204" pitchFamily="34" charset="0"/>
              </a:rPr>
              <a:t>Aconteció que en los días en que gobernaban los jueces, </a:t>
            </a:r>
            <a:r>
              <a:rPr lang="es-ES" b="1" u="sng" dirty="0">
                <a:solidFill>
                  <a:schemeClr val="bg1"/>
                </a:solidFill>
                <a:highlight>
                  <a:srgbClr val="000000"/>
                </a:highlight>
                <a:latin typeface="Maiandra GD" panose="020E0502030308020204" pitchFamily="34" charset="0"/>
              </a:rPr>
              <a:t>hubo hambre en el país.</a:t>
            </a:r>
            <a:r>
              <a:rPr lang="es-ES" b="1" dirty="0">
                <a:latin typeface="Maiandra GD" panose="020E0502030308020204" pitchFamily="34" charset="0"/>
              </a:rPr>
              <a:t> Y un hombre de Belén de Judá fue a residir en los campos de </a:t>
            </a:r>
            <a:r>
              <a:rPr lang="es-ES" b="1" dirty="0" err="1">
                <a:latin typeface="Maiandra GD" panose="020E0502030308020204" pitchFamily="34" charset="0"/>
              </a:rPr>
              <a:t>Moab</a:t>
            </a:r>
            <a:r>
              <a:rPr lang="es-ES" b="1" dirty="0">
                <a:latin typeface="Maiandra GD" panose="020E0502030308020204" pitchFamily="34" charset="0"/>
              </a:rPr>
              <a:t> con su mujer y sus dos hijos. </a:t>
            </a:r>
          </a:p>
        </p:txBody>
      </p:sp>
      <p:pic>
        <p:nvPicPr>
          <p:cNvPr id="2" name="Imagen 1">
            <a:extLst>
              <a:ext uri="{FF2B5EF4-FFF2-40B4-BE49-F238E27FC236}">
                <a16:creationId xmlns:a16="http://schemas.microsoft.com/office/drawing/2014/main" id="{11313328-0D37-9F34-0AC4-530445C5D4B1}"/>
              </a:ext>
            </a:extLst>
          </p:cNvPr>
          <p:cNvPicPr>
            <a:picLocks noChangeAspect="1"/>
          </p:cNvPicPr>
          <p:nvPr/>
        </p:nvPicPr>
        <p:blipFill>
          <a:blip r:embed="rId3"/>
          <a:stretch>
            <a:fillRect/>
          </a:stretch>
        </p:blipFill>
        <p:spPr>
          <a:xfrm>
            <a:off x="2325" y="1078491"/>
            <a:ext cx="3950550" cy="5779509"/>
          </a:xfrm>
          <a:prstGeom prst="rect">
            <a:avLst/>
          </a:prstGeom>
        </p:spPr>
      </p:pic>
    </p:spTree>
    <p:extLst>
      <p:ext uri="{BB962C8B-B14F-4D97-AF65-F5344CB8AC3E}">
        <p14:creationId xmlns:p14="http://schemas.microsoft.com/office/powerpoint/2010/main" val="3459149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0"/>
            <a:ext cx="9143999" cy="1076326"/>
          </a:xfrm>
          <a:solidFill>
            <a:srgbClr val="00CC00"/>
          </a:solidFill>
        </p:spPr>
        <p:txBody>
          <a:bodyPr>
            <a:noAutofit/>
          </a:bodyPr>
          <a:lstStyle/>
          <a:p>
            <a:pPr algn="ctr"/>
            <a:r>
              <a:rPr lang="es-NI" sz="7200" b="1" u="sng" dirty="0">
                <a:solidFill>
                  <a:schemeClr val="bg1"/>
                </a:solidFill>
                <a:effectLst>
                  <a:outerShdw blurRad="38100" dist="38100" dir="2700000" algn="tl">
                    <a:srgbClr val="000000">
                      <a:alpha val="43137"/>
                    </a:srgbClr>
                  </a:outerShdw>
                </a:effectLst>
                <a:latin typeface="Maiandra GD" panose="020E0502030308020204" pitchFamily="34" charset="0"/>
              </a:rPr>
              <a:t>EL HAMBRE.</a:t>
            </a: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76326"/>
            <a:ext cx="5191124" cy="5781674"/>
          </a:xfrm>
        </p:spPr>
        <p:txBody>
          <a:bodyPr>
            <a:normAutofit lnSpcReduction="10000"/>
          </a:bodyPr>
          <a:lstStyle/>
          <a:p>
            <a:r>
              <a:rPr lang="es-ES" b="1" dirty="0">
                <a:latin typeface="Maiandra GD" panose="020E0502030308020204" pitchFamily="34" charset="0"/>
              </a:rPr>
              <a:t>En los días de David también hubo hambre en la tierra por tres años. </a:t>
            </a:r>
          </a:p>
          <a:p>
            <a:pPr algn="ctr"/>
            <a:r>
              <a:rPr lang="es-ES" b="1" u="sng" dirty="0">
                <a:highlight>
                  <a:srgbClr val="FFFF00"/>
                </a:highlight>
                <a:latin typeface="Maiandra GD" panose="020E0502030308020204" pitchFamily="34" charset="0"/>
              </a:rPr>
              <a:t>II Samuel: 21:1.</a:t>
            </a:r>
          </a:p>
          <a:p>
            <a:r>
              <a:rPr lang="es-ES" b="1" u="sng" dirty="0">
                <a:highlight>
                  <a:srgbClr val="00FF00"/>
                </a:highlight>
                <a:latin typeface="Maiandra GD" panose="020E0502030308020204" pitchFamily="34" charset="0"/>
              </a:rPr>
              <a:t>En los días de David hubo hambre por tres años consecutivos,</a:t>
            </a:r>
            <a:r>
              <a:rPr lang="es-ES" b="1" dirty="0">
                <a:latin typeface="Maiandra GD" panose="020E0502030308020204" pitchFamily="34" charset="0"/>
              </a:rPr>
              <a:t> y David buscó la presencia del SEÑOR. Y el SEÑOR dijo: Es por causa de Saúl y de su casa sangrienta, porque él dio muerte a los gabaonitas. </a:t>
            </a:r>
          </a:p>
          <a:p>
            <a:r>
              <a:rPr lang="es-ES" b="1" dirty="0">
                <a:latin typeface="Maiandra GD" panose="020E0502030308020204" pitchFamily="34" charset="0"/>
              </a:rPr>
              <a:t>En los días de Elías Hubo gran hambre en Samaria. </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D5AE61AF-59BE-A887-961A-3AF24ABDFBF4}"/>
              </a:ext>
            </a:extLst>
          </p:cNvPr>
          <p:cNvPicPr>
            <a:picLocks noChangeAspect="1"/>
          </p:cNvPicPr>
          <p:nvPr/>
        </p:nvPicPr>
        <p:blipFill>
          <a:blip r:embed="rId3"/>
          <a:stretch>
            <a:fillRect/>
          </a:stretch>
        </p:blipFill>
        <p:spPr>
          <a:xfrm>
            <a:off x="2325" y="1078491"/>
            <a:ext cx="3950550" cy="5779509"/>
          </a:xfrm>
          <a:prstGeom prst="rect">
            <a:avLst/>
          </a:prstGeom>
        </p:spPr>
      </p:pic>
    </p:spTree>
    <p:extLst>
      <p:ext uri="{BB962C8B-B14F-4D97-AF65-F5344CB8AC3E}">
        <p14:creationId xmlns:p14="http://schemas.microsoft.com/office/powerpoint/2010/main" val="2870536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0"/>
            <a:ext cx="9143999" cy="1066800"/>
          </a:xfrm>
          <a:solidFill>
            <a:srgbClr val="CC66FF"/>
          </a:solidFill>
        </p:spPr>
        <p:txBody>
          <a:bodyPr>
            <a:noAutofit/>
          </a:bodyPr>
          <a:lstStyle/>
          <a:p>
            <a:pPr algn="ctr"/>
            <a:r>
              <a:rPr lang="es-ES" sz="7200" b="1" u="sng" dirty="0">
                <a:effectLst>
                  <a:outerShdw blurRad="38100" dist="38100" dir="2700000" algn="tl">
                    <a:srgbClr val="000000">
                      <a:alpha val="43137"/>
                    </a:srgbClr>
                  </a:outerShdw>
                </a:effectLst>
                <a:latin typeface="Maiandra GD" panose="020E0502030308020204" pitchFamily="34" charset="0"/>
              </a:rPr>
              <a:t>INTRODUCCÓN:</a:t>
            </a:r>
            <a:endParaRPr lang="es-NI" sz="72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66800"/>
            <a:ext cx="5191124" cy="5791200"/>
          </a:xfrm>
        </p:spPr>
        <p:txBody>
          <a:bodyPr/>
          <a:lstStyle/>
          <a:p>
            <a:r>
              <a:rPr lang="es-ES" b="1" dirty="0">
                <a:latin typeface="Maiandra GD" panose="020E0502030308020204" pitchFamily="34" charset="0"/>
              </a:rPr>
              <a:t>Si cualquieras de estas señales las escrituras dieran para señalarnos que el fin está cerca, tendríamos que aceptarlas, pero no hay ningún capitulo ni versículo que diga tal cosa. </a:t>
            </a:r>
          </a:p>
          <a:p>
            <a:r>
              <a:rPr lang="es-ES" b="1" dirty="0">
                <a:latin typeface="Maiandra GD" panose="020E0502030308020204" pitchFamily="34" charset="0"/>
              </a:rPr>
              <a:t>Así que como cristianos hijos de Dios no repitamos lo que las otras personas dicen sin ninguna base bíblica.</a:t>
            </a:r>
          </a:p>
          <a:p>
            <a:r>
              <a:rPr lang="es-ES" b="1" dirty="0">
                <a:latin typeface="Maiandra GD" panose="020E0502030308020204" pitchFamily="34" charset="0"/>
              </a:rPr>
              <a:t>Muchas religiones se van a </a:t>
            </a:r>
          </a:p>
          <a:p>
            <a:pPr algn="ctr"/>
            <a:r>
              <a:rPr lang="es-ES" b="1" u="sng" dirty="0">
                <a:highlight>
                  <a:srgbClr val="FFFF00"/>
                </a:highlight>
                <a:latin typeface="Maiandra GD" panose="020E0502030308020204" pitchFamily="34" charset="0"/>
              </a:rPr>
              <a:t>Mateo.24:6-12. </a:t>
            </a:r>
            <a:endParaRPr lang="es-NI" b="1" u="sng" dirty="0">
              <a:highlight>
                <a:srgbClr val="FFFF00"/>
              </a:highlight>
              <a:latin typeface="Maiandra GD" panose="020E0502030308020204" pitchFamily="34" charset="0"/>
            </a:endParaRPr>
          </a:p>
        </p:txBody>
      </p:sp>
      <p:pic>
        <p:nvPicPr>
          <p:cNvPr id="2" name="Imagen 1">
            <a:extLst>
              <a:ext uri="{FF2B5EF4-FFF2-40B4-BE49-F238E27FC236}">
                <a16:creationId xmlns:a16="http://schemas.microsoft.com/office/drawing/2014/main" id="{C5B01D95-ECED-FE8C-3935-922D48D06671}"/>
              </a:ext>
            </a:extLst>
          </p:cNvPr>
          <p:cNvPicPr>
            <a:picLocks noChangeAspect="1"/>
          </p:cNvPicPr>
          <p:nvPr/>
        </p:nvPicPr>
        <p:blipFill>
          <a:blip r:embed="rId3"/>
          <a:stretch>
            <a:fillRect/>
          </a:stretch>
        </p:blipFill>
        <p:spPr>
          <a:xfrm>
            <a:off x="-2" y="1066799"/>
            <a:ext cx="3950550" cy="5791201"/>
          </a:xfrm>
          <a:prstGeom prst="rect">
            <a:avLst/>
          </a:prstGeom>
        </p:spPr>
      </p:pic>
    </p:spTree>
    <p:extLst>
      <p:ext uri="{BB962C8B-B14F-4D97-AF65-F5344CB8AC3E}">
        <p14:creationId xmlns:p14="http://schemas.microsoft.com/office/powerpoint/2010/main" val="2872172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0"/>
            <a:ext cx="9143999" cy="1076326"/>
          </a:xfrm>
          <a:solidFill>
            <a:srgbClr val="00CC00"/>
          </a:solidFill>
        </p:spPr>
        <p:txBody>
          <a:bodyPr>
            <a:noAutofit/>
          </a:bodyPr>
          <a:lstStyle/>
          <a:p>
            <a:pPr algn="ctr"/>
            <a:r>
              <a:rPr lang="es-NI" sz="7200" b="1" u="sng" dirty="0">
                <a:solidFill>
                  <a:schemeClr val="bg1"/>
                </a:solidFill>
                <a:effectLst>
                  <a:outerShdw blurRad="38100" dist="38100" dir="2700000" algn="tl">
                    <a:srgbClr val="000000">
                      <a:alpha val="43137"/>
                    </a:srgbClr>
                  </a:outerShdw>
                </a:effectLst>
                <a:latin typeface="Maiandra GD" panose="020E0502030308020204" pitchFamily="34" charset="0"/>
              </a:rPr>
              <a:t>EL HAMBRE.</a:t>
            </a: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76326"/>
            <a:ext cx="5191124" cy="5781674"/>
          </a:xfrm>
        </p:spPr>
        <p:txBody>
          <a:bodyPr>
            <a:normAutofit lnSpcReduction="10000"/>
          </a:bodyPr>
          <a:lstStyle/>
          <a:p>
            <a:pPr algn="ctr"/>
            <a:r>
              <a:rPr lang="es-ES" b="1" u="sng" dirty="0">
                <a:highlight>
                  <a:srgbClr val="FFFF00"/>
                </a:highlight>
                <a:latin typeface="Maiandra GD" panose="020E0502030308020204" pitchFamily="34" charset="0"/>
              </a:rPr>
              <a:t>I Reyes.18:2.</a:t>
            </a:r>
          </a:p>
          <a:p>
            <a:r>
              <a:rPr lang="es-ES" b="1" dirty="0">
                <a:latin typeface="Maiandra GD" panose="020E0502030308020204" pitchFamily="34" charset="0"/>
              </a:rPr>
              <a:t>Y Elías fue a mostrarse a Acab. </a:t>
            </a:r>
            <a:r>
              <a:rPr lang="es-ES" b="1" u="sng" dirty="0">
                <a:solidFill>
                  <a:schemeClr val="bg1"/>
                </a:solidFill>
                <a:highlight>
                  <a:srgbClr val="FF00FF"/>
                </a:highlight>
                <a:latin typeface="Maiandra GD" panose="020E0502030308020204" pitchFamily="34" charset="0"/>
              </a:rPr>
              <a:t>Y el hambre era intensa en Samaria.</a:t>
            </a:r>
            <a:r>
              <a:rPr lang="es-ES" b="1" dirty="0">
                <a:latin typeface="Maiandra GD" panose="020E0502030308020204" pitchFamily="34" charset="0"/>
              </a:rPr>
              <a:t> </a:t>
            </a:r>
          </a:p>
          <a:p>
            <a:r>
              <a:rPr lang="es-ES" b="1" dirty="0">
                <a:latin typeface="Maiandra GD" panose="020E0502030308020204" pitchFamily="34" charset="0"/>
              </a:rPr>
              <a:t>También en los días de Eliseo hubo gran hambre en la tierra. </a:t>
            </a:r>
          </a:p>
          <a:p>
            <a:pPr algn="ctr"/>
            <a:r>
              <a:rPr lang="es-ES" b="1" u="sng" dirty="0">
                <a:highlight>
                  <a:srgbClr val="FFFF00"/>
                </a:highlight>
                <a:latin typeface="Maiandra GD" panose="020E0502030308020204" pitchFamily="34" charset="0"/>
              </a:rPr>
              <a:t>II Reyes.4:38. </a:t>
            </a:r>
          </a:p>
          <a:p>
            <a:r>
              <a:rPr lang="es-ES" b="1" dirty="0">
                <a:latin typeface="Maiandra GD" panose="020E0502030308020204" pitchFamily="34" charset="0"/>
              </a:rPr>
              <a:t>Cuando Eliseo regresó a </a:t>
            </a:r>
            <a:r>
              <a:rPr lang="es-ES" b="1" dirty="0" err="1">
                <a:latin typeface="Maiandra GD" panose="020E0502030308020204" pitchFamily="34" charset="0"/>
              </a:rPr>
              <a:t>Gilgal</a:t>
            </a:r>
            <a:r>
              <a:rPr lang="es-ES" b="1" dirty="0">
                <a:latin typeface="Maiandra GD" panose="020E0502030308020204" pitchFamily="34" charset="0"/>
              </a:rPr>
              <a:t>, </a:t>
            </a:r>
            <a:r>
              <a:rPr lang="es-ES" b="1" u="sng" dirty="0">
                <a:solidFill>
                  <a:schemeClr val="bg1"/>
                </a:solidFill>
                <a:highlight>
                  <a:srgbClr val="0000FF"/>
                </a:highlight>
                <a:latin typeface="Maiandra GD" panose="020E0502030308020204" pitchFamily="34" charset="0"/>
              </a:rPr>
              <a:t>había hambre en la tierra.</a:t>
            </a:r>
            <a:r>
              <a:rPr lang="es-ES" b="1" dirty="0">
                <a:latin typeface="Maiandra GD" panose="020E0502030308020204" pitchFamily="34" charset="0"/>
              </a:rPr>
              <a:t> Y estando sentados los hijos de los profetas delante de él, dijo a su criado: Pon la olla grande y cuece potaje para los hijos de los profetas. </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6DC9FD20-39B3-0512-163B-717797C3D965}"/>
              </a:ext>
            </a:extLst>
          </p:cNvPr>
          <p:cNvPicPr>
            <a:picLocks noChangeAspect="1"/>
          </p:cNvPicPr>
          <p:nvPr/>
        </p:nvPicPr>
        <p:blipFill>
          <a:blip r:embed="rId3"/>
          <a:stretch>
            <a:fillRect/>
          </a:stretch>
        </p:blipFill>
        <p:spPr>
          <a:xfrm>
            <a:off x="2325" y="1078491"/>
            <a:ext cx="3950550" cy="5779509"/>
          </a:xfrm>
          <a:prstGeom prst="rect">
            <a:avLst/>
          </a:prstGeom>
        </p:spPr>
      </p:pic>
    </p:spTree>
    <p:extLst>
      <p:ext uri="{BB962C8B-B14F-4D97-AF65-F5344CB8AC3E}">
        <p14:creationId xmlns:p14="http://schemas.microsoft.com/office/powerpoint/2010/main" val="3476339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0"/>
            <a:ext cx="9143999" cy="1076326"/>
          </a:xfrm>
          <a:solidFill>
            <a:srgbClr val="00CC00"/>
          </a:solidFill>
        </p:spPr>
        <p:txBody>
          <a:bodyPr>
            <a:noAutofit/>
          </a:bodyPr>
          <a:lstStyle/>
          <a:p>
            <a:pPr algn="ctr"/>
            <a:r>
              <a:rPr lang="es-NI" sz="7200" b="1" u="sng" dirty="0">
                <a:solidFill>
                  <a:schemeClr val="bg1"/>
                </a:solidFill>
                <a:effectLst>
                  <a:outerShdw blurRad="38100" dist="38100" dir="2700000" algn="tl">
                    <a:srgbClr val="000000">
                      <a:alpha val="43137"/>
                    </a:srgbClr>
                  </a:outerShdw>
                </a:effectLst>
                <a:latin typeface="Maiandra GD" panose="020E0502030308020204" pitchFamily="34" charset="0"/>
              </a:rPr>
              <a:t>EL HAMBRE.</a:t>
            </a: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76326"/>
            <a:ext cx="5191124" cy="5781674"/>
          </a:xfrm>
        </p:spPr>
        <p:txBody>
          <a:bodyPr/>
          <a:lstStyle/>
          <a:p>
            <a:pPr algn="ctr"/>
            <a:r>
              <a:rPr lang="es-NI" b="1" u="sng" dirty="0">
                <a:highlight>
                  <a:srgbClr val="FFFF00"/>
                </a:highlight>
                <a:latin typeface="Maiandra GD" panose="020E0502030308020204" pitchFamily="34" charset="0"/>
              </a:rPr>
              <a:t>II Reyes.6:25.</a:t>
            </a:r>
          </a:p>
          <a:p>
            <a:r>
              <a:rPr lang="es-ES" b="1" u="sng" dirty="0">
                <a:solidFill>
                  <a:schemeClr val="bg1"/>
                </a:solidFill>
                <a:highlight>
                  <a:srgbClr val="FF0000"/>
                </a:highlight>
                <a:latin typeface="Maiandra GD" panose="020E0502030308020204" pitchFamily="34" charset="0"/>
              </a:rPr>
              <a:t>Y hubo gran hambre en Samaria;</a:t>
            </a:r>
            <a:r>
              <a:rPr lang="es-ES" b="1" dirty="0">
                <a:latin typeface="Maiandra GD" panose="020E0502030308020204" pitchFamily="34" charset="0"/>
              </a:rPr>
              <a:t> y he aquí, la sitiaron, hasta que la cabeza de un asno se vendía por ochenta siclos de plata, y la cuarta parte de un cab de estiércol de paloma por cinco siclos de plata. </a:t>
            </a:r>
          </a:p>
          <a:p>
            <a:r>
              <a:rPr lang="es-ES" b="1" dirty="0">
                <a:latin typeface="Maiandra GD" panose="020E0502030308020204" pitchFamily="34" charset="0"/>
              </a:rPr>
              <a:t>Era tanta el hambre que el precio de la cabeza de un asno era carísimo.</a:t>
            </a:r>
            <a:endParaRPr lang="es-NI" b="1" dirty="0">
              <a:latin typeface="Maiandra GD" panose="020E0502030308020204" pitchFamily="34" charset="0"/>
            </a:endParaRPr>
          </a:p>
          <a:p>
            <a:pPr algn="ctr"/>
            <a:r>
              <a:rPr lang="es-NI" b="1" u="sng" dirty="0">
                <a:highlight>
                  <a:srgbClr val="FFFF00"/>
                </a:highlight>
                <a:latin typeface="Maiandra GD" panose="020E0502030308020204" pitchFamily="34" charset="0"/>
              </a:rPr>
              <a:t>II Reyes.8:1.</a:t>
            </a:r>
          </a:p>
          <a:p>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11D638FC-1FCD-1182-2755-AF6B85793DEB}"/>
              </a:ext>
            </a:extLst>
          </p:cNvPr>
          <p:cNvPicPr>
            <a:picLocks noChangeAspect="1"/>
          </p:cNvPicPr>
          <p:nvPr/>
        </p:nvPicPr>
        <p:blipFill>
          <a:blip r:embed="rId3"/>
          <a:stretch>
            <a:fillRect/>
          </a:stretch>
        </p:blipFill>
        <p:spPr>
          <a:xfrm>
            <a:off x="-2" y="1078491"/>
            <a:ext cx="3950550" cy="5779509"/>
          </a:xfrm>
          <a:prstGeom prst="rect">
            <a:avLst/>
          </a:prstGeom>
        </p:spPr>
      </p:pic>
    </p:spTree>
    <p:extLst>
      <p:ext uri="{BB962C8B-B14F-4D97-AF65-F5344CB8AC3E}">
        <p14:creationId xmlns:p14="http://schemas.microsoft.com/office/powerpoint/2010/main" val="957001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0"/>
            <a:ext cx="9143999" cy="1076326"/>
          </a:xfrm>
          <a:solidFill>
            <a:srgbClr val="00CC00"/>
          </a:solidFill>
        </p:spPr>
        <p:txBody>
          <a:bodyPr>
            <a:noAutofit/>
          </a:bodyPr>
          <a:lstStyle/>
          <a:p>
            <a:pPr algn="ctr"/>
            <a:r>
              <a:rPr lang="es-NI" sz="7200" b="1" u="sng" dirty="0">
                <a:solidFill>
                  <a:schemeClr val="bg1"/>
                </a:solidFill>
                <a:effectLst>
                  <a:outerShdw blurRad="38100" dist="38100" dir="2700000" algn="tl">
                    <a:srgbClr val="000000">
                      <a:alpha val="43137"/>
                    </a:srgbClr>
                  </a:outerShdw>
                </a:effectLst>
                <a:latin typeface="Maiandra GD" panose="020E0502030308020204" pitchFamily="34" charset="0"/>
              </a:rPr>
              <a:t>EL HAMBRE.</a:t>
            </a: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76326"/>
            <a:ext cx="5191124" cy="5781674"/>
          </a:xfrm>
        </p:spPr>
        <p:txBody>
          <a:bodyPr>
            <a:normAutofit lnSpcReduction="10000"/>
          </a:bodyPr>
          <a:lstStyle/>
          <a:p>
            <a:r>
              <a:rPr lang="es-ES" b="1" dirty="0">
                <a:latin typeface="Maiandra GD" panose="020E0502030308020204" pitchFamily="34" charset="0"/>
              </a:rPr>
              <a:t>Y Eliseo habló a la mujer, a cuyo hijo él había devuelto la vida, diciendo: Levántate y vete, tú y tu casa, y reside donde puedas residir, </a:t>
            </a:r>
            <a:r>
              <a:rPr lang="es-ES" b="1" u="sng" dirty="0">
                <a:solidFill>
                  <a:schemeClr val="bg1"/>
                </a:solidFill>
                <a:highlight>
                  <a:srgbClr val="000080"/>
                </a:highlight>
                <a:latin typeface="Maiandra GD" panose="020E0502030308020204" pitchFamily="34" charset="0"/>
              </a:rPr>
              <a:t>porque el SEÑOR ha llamado al hambre que vendrá sobre la tierra por siete años.</a:t>
            </a:r>
            <a:r>
              <a:rPr lang="es-ES" b="1" dirty="0">
                <a:latin typeface="Maiandra GD" panose="020E0502030308020204" pitchFamily="34" charset="0"/>
              </a:rPr>
              <a:t> </a:t>
            </a:r>
          </a:p>
          <a:p>
            <a:r>
              <a:rPr lang="es-ES" b="1" dirty="0">
                <a:latin typeface="Maiandra GD" panose="020E0502030308020204" pitchFamily="34" charset="0"/>
              </a:rPr>
              <a:t>En los días de los discípulos vino una gran hambre sobre la tierra. </a:t>
            </a:r>
          </a:p>
          <a:p>
            <a:r>
              <a:rPr lang="es-ES" b="1" dirty="0">
                <a:latin typeface="Maiandra GD" panose="020E0502030308020204" pitchFamily="34" charset="0"/>
              </a:rPr>
              <a:t>Ya en el Nuevo Testamento encontramos hambre también.</a:t>
            </a:r>
          </a:p>
          <a:p>
            <a:pPr algn="ctr"/>
            <a:r>
              <a:rPr lang="es-ES" b="1" u="sng" dirty="0">
                <a:highlight>
                  <a:srgbClr val="FFFF00"/>
                </a:highlight>
                <a:latin typeface="Maiandra GD" panose="020E0502030308020204" pitchFamily="34" charset="0"/>
              </a:rPr>
              <a:t>Hechos.11:28.</a:t>
            </a:r>
            <a:endParaRPr lang="es-NI" b="1" u="sng" dirty="0">
              <a:highlight>
                <a:srgbClr val="FFFF00"/>
              </a:highlight>
              <a:latin typeface="Maiandra GD" panose="020E0502030308020204" pitchFamily="34" charset="0"/>
            </a:endParaRPr>
          </a:p>
        </p:txBody>
      </p:sp>
      <p:pic>
        <p:nvPicPr>
          <p:cNvPr id="2" name="Imagen 1">
            <a:extLst>
              <a:ext uri="{FF2B5EF4-FFF2-40B4-BE49-F238E27FC236}">
                <a16:creationId xmlns:a16="http://schemas.microsoft.com/office/drawing/2014/main" id="{09753E90-947B-1E0F-1625-F8D675A47F90}"/>
              </a:ext>
            </a:extLst>
          </p:cNvPr>
          <p:cNvPicPr>
            <a:picLocks noChangeAspect="1"/>
          </p:cNvPicPr>
          <p:nvPr/>
        </p:nvPicPr>
        <p:blipFill>
          <a:blip r:embed="rId3"/>
          <a:stretch>
            <a:fillRect/>
          </a:stretch>
        </p:blipFill>
        <p:spPr>
          <a:xfrm>
            <a:off x="-98850" y="1078491"/>
            <a:ext cx="3950550" cy="5779509"/>
          </a:xfrm>
          <a:prstGeom prst="rect">
            <a:avLst/>
          </a:prstGeom>
        </p:spPr>
      </p:pic>
    </p:spTree>
    <p:extLst>
      <p:ext uri="{BB962C8B-B14F-4D97-AF65-F5344CB8AC3E}">
        <p14:creationId xmlns:p14="http://schemas.microsoft.com/office/powerpoint/2010/main" val="4224447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0"/>
            <a:ext cx="9143999" cy="1076326"/>
          </a:xfrm>
          <a:solidFill>
            <a:srgbClr val="00CC00"/>
          </a:solidFill>
        </p:spPr>
        <p:txBody>
          <a:bodyPr>
            <a:noAutofit/>
          </a:bodyPr>
          <a:lstStyle/>
          <a:p>
            <a:pPr algn="ctr"/>
            <a:r>
              <a:rPr lang="es-NI" sz="7200" b="1" u="sng" dirty="0">
                <a:solidFill>
                  <a:schemeClr val="bg1"/>
                </a:solidFill>
                <a:effectLst>
                  <a:outerShdw blurRad="38100" dist="38100" dir="2700000" algn="tl">
                    <a:srgbClr val="000000">
                      <a:alpha val="43137"/>
                    </a:srgbClr>
                  </a:outerShdw>
                </a:effectLst>
                <a:latin typeface="Maiandra GD" panose="020E0502030308020204" pitchFamily="34" charset="0"/>
              </a:rPr>
              <a:t>EL HAMBRE.</a:t>
            </a: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76326"/>
            <a:ext cx="5191124" cy="5781674"/>
          </a:xfrm>
        </p:spPr>
        <p:txBody>
          <a:bodyPr>
            <a:normAutofit lnSpcReduction="10000"/>
          </a:bodyPr>
          <a:lstStyle/>
          <a:p>
            <a:r>
              <a:rPr lang="es-ES" b="1" dirty="0">
                <a:latin typeface="Maiandra GD" panose="020E0502030308020204" pitchFamily="34" charset="0"/>
              </a:rPr>
              <a:t>Y levantándose uno de ellos, llamado </a:t>
            </a:r>
            <a:r>
              <a:rPr lang="es-ES" b="1" dirty="0" err="1">
                <a:latin typeface="Maiandra GD" panose="020E0502030308020204" pitchFamily="34" charset="0"/>
              </a:rPr>
              <a:t>Agabo</a:t>
            </a:r>
            <a:r>
              <a:rPr lang="es-ES" b="1" dirty="0">
                <a:latin typeface="Maiandra GD" panose="020E0502030308020204" pitchFamily="34" charset="0"/>
              </a:rPr>
              <a:t>, daba a entender por el Espíritu, </a:t>
            </a:r>
            <a:r>
              <a:rPr lang="es-ES" b="1" u="sng" dirty="0">
                <a:solidFill>
                  <a:schemeClr val="bg1"/>
                </a:solidFill>
                <a:highlight>
                  <a:srgbClr val="008000"/>
                </a:highlight>
                <a:latin typeface="Maiandra GD" panose="020E0502030308020204" pitchFamily="34" charset="0"/>
              </a:rPr>
              <a:t>que ciertamente habría una gran hambre en toda la tierra.</a:t>
            </a:r>
            <a:r>
              <a:rPr lang="es-ES" b="1" dirty="0">
                <a:latin typeface="Maiandra GD" panose="020E0502030308020204" pitchFamily="34" charset="0"/>
              </a:rPr>
              <a:t> Y esto ocurrió durante el reinado de Claudio. </a:t>
            </a:r>
          </a:p>
          <a:p>
            <a:r>
              <a:rPr lang="es-ES" b="1" dirty="0">
                <a:latin typeface="Maiandra GD" panose="020E0502030308020204" pitchFamily="34" charset="0"/>
              </a:rPr>
              <a:t>Posiblemente en todos estos casos de hambres murieron muchas y muchas personas de hambre, pero esto no fue ninguna señal para decir que el fin del mundo ya está cerca. </a:t>
            </a:r>
          </a:p>
          <a:p>
            <a:r>
              <a:rPr lang="es-ES" b="1" dirty="0">
                <a:latin typeface="Maiandra GD" panose="020E0502030308020204" pitchFamily="34" charset="0"/>
              </a:rPr>
              <a:t>El hambre siempre ha existido en gran parte de la tierra.</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FBB4C6F6-A138-3A43-1861-7EFF98F23A61}"/>
              </a:ext>
            </a:extLst>
          </p:cNvPr>
          <p:cNvPicPr>
            <a:picLocks noChangeAspect="1"/>
          </p:cNvPicPr>
          <p:nvPr/>
        </p:nvPicPr>
        <p:blipFill>
          <a:blip r:embed="rId3"/>
          <a:stretch>
            <a:fillRect/>
          </a:stretch>
        </p:blipFill>
        <p:spPr>
          <a:xfrm>
            <a:off x="-2" y="1078491"/>
            <a:ext cx="3950550" cy="5779509"/>
          </a:xfrm>
          <a:prstGeom prst="rect">
            <a:avLst/>
          </a:prstGeom>
        </p:spPr>
      </p:pic>
    </p:spTree>
    <p:extLst>
      <p:ext uri="{BB962C8B-B14F-4D97-AF65-F5344CB8AC3E}">
        <p14:creationId xmlns:p14="http://schemas.microsoft.com/office/powerpoint/2010/main" val="2046346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0"/>
            <a:ext cx="9143999" cy="1076326"/>
          </a:xfrm>
          <a:solidFill>
            <a:srgbClr val="00FFCC"/>
          </a:solidFill>
        </p:spPr>
        <p:txBody>
          <a:bodyPr>
            <a:noAutofit/>
          </a:bodyPr>
          <a:lstStyle/>
          <a:p>
            <a:pPr algn="ctr"/>
            <a:r>
              <a:rPr lang="es-NI" sz="7200" b="1" u="sng" dirty="0">
                <a:effectLst>
                  <a:outerShdw blurRad="38100" dist="38100" dir="2700000" algn="tl">
                    <a:srgbClr val="000000">
                      <a:alpha val="43137"/>
                    </a:srgbClr>
                  </a:outerShdw>
                </a:effectLst>
                <a:latin typeface="Maiandra GD" panose="020E0502030308020204" pitchFamily="34" charset="0"/>
              </a:rPr>
              <a:t>TERREMOTOS.</a:t>
            </a: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76326"/>
            <a:ext cx="5191124" cy="5781674"/>
          </a:xfrm>
        </p:spPr>
        <p:txBody>
          <a:bodyPr/>
          <a:lstStyle/>
          <a:p>
            <a:r>
              <a:rPr lang="es-ES" b="1" dirty="0">
                <a:latin typeface="Maiandra GD" panose="020E0502030308020204" pitchFamily="34" charset="0"/>
              </a:rPr>
              <a:t>Otras de las señales que muchas religiones dan es cuando sucede algún terremoto en algún país del mundo y que mueren miles y miles de personas. </a:t>
            </a:r>
          </a:p>
          <a:p>
            <a:r>
              <a:rPr lang="es-ES" b="1" dirty="0">
                <a:latin typeface="Maiandra GD" panose="020E0502030308020204" pitchFamily="34" charset="0"/>
              </a:rPr>
              <a:t>Ya comienzan a decir que son señales del fin, que la Biblia se está cumpliendo. </a:t>
            </a:r>
          </a:p>
          <a:p>
            <a:r>
              <a:rPr lang="es-ES" b="1" dirty="0">
                <a:latin typeface="Maiandra GD" panose="020E0502030308020204" pitchFamily="34" charset="0"/>
              </a:rPr>
              <a:t>¿Pero dónde dice esto la Biblia? </a:t>
            </a:r>
          </a:p>
          <a:p>
            <a:r>
              <a:rPr lang="es-ES" b="1" dirty="0">
                <a:latin typeface="Maiandra GD" panose="020E0502030308020204" pitchFamily="34" charset="0"/>
              </a:rPr>
              <a:t>¿Qué capitulo o versículo lo dice?</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DDC854C8-98CF-D4CD-A6A9-B38DDBD5DFE0}"/>
              </a:ext>
            </a:extLst>
          </p:cNvPr>
          <p:cNvPicPr>
            <a:picLocks noChangeAspect="1"/>
          </p:cNvPicPr>
          <p:nvPr/>
        </p:nvPicPr>
        <p:blipFill>
          <a:blip r:embed="rId3"/>
          <a:stretch>
            <a:fillRect/>
          </a:stretch>
        </p:blipFill>
        <p:spPr>
          <a:xfrm>
            <a:off x="0" y="1076323"/>
            <a:ext cx="3952875" cy="5781675"/>
          </a:xfrm>
          <a:prstGeom prst="rect">
            <a:avLst/>
          </a:prstGeom>
        </p:spPr>
      </p:pic>
    </p:spTree>
    <p:extLst>
      <p:ext uri="{BB962C8B-B14F-4D97-AF65-F5344CB8AC3E}">
        <p14:creationId xmlns:p14="http://schemas.microsoft.com/office/powerpoint/2010/main" val="2904076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0"/>
            <a:ext cx="9143999" cy="1076326"/>
          </a:xfrm>
          <a:solidFill>
            <a:srgbClr val="00FFCC"/>
          </a:solidFill>
        </p:spPr>
        <p:txBody>
          <a:bodyPr>
            <a:noAutofit/>
          </a:bodyPr>
          <a:lstStyle/>
          <a:p>
            <a:pPr algn="ctr"/>
            <a:r>
              <a:rPr lang="es-NI" sz="7200" b="1" u="sng" dirty="0">
                <a:effectLst>
                  <a:outerShdw blurRad="38100" dist="38100" dir="2700000" algn="tl">
                    <a:srgbClr val="000000">
                      <a:alpha val="43137"/>
                    </a:srgbClr>
                  </a:outerShdw>
                </a:effectLst>
                <a:latin typeface="Maiandra GD" panose="020E0502030308020204" pitchFamily="34" charset="0"/>
              </a:rPr>
              <a:t>TERREMOTOS.</a:t>
            </a: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76326"/>
            <a:ext cx="5191124" cy="5781674"/>
          </a:xfrm>
        </p:spPr>
        <p:txBody>
          <a:bodyPr>
            <a:normAutofit lnSpcReduction="10000"/>
          </a:bodyPr>
          <a:lstStyle/>
          <a:p>
            <a:r>
              <a:rPr lang="es-ES" b="1" dirty="0">
                <a:latin typeface="Maiandra GD" panose="020E0502030308020204" pitchFamily="34" charset="0"/>
              </a:rPr>
              <a:t>Siempre ha habido terremotos. </a:t>
            </a:r>
          </a:p>
          <a:p>
            <a:pPr algn="ctr"/>
            <a:r>
              <a:rPr lang="es-ES" b="1" u="sng" dirty="0">
                <a:highlight>
                  <a:srgbClr val="FFFF00"/>
                </a:highlight>
                <a:latin typeface="Maiandra GD" panose="020E0502030308020204" pitchFamily="34" charset="0"/>
              </a:rPr>
              <a:t>I Reyes.19:11. </a:t>
            </a:r>
          </a:p>
          <a:p>
            <a:r>
              <a:rPr lang="es-ES" b="1" dirty="0">
                <a:latin typeface="Maiandra GD" panose="020E0502030308020204" pitchFamily="34" charset="0"/>
              </a:rPr>
              <a:t>Entonces El dijo: Sal y ponte en el monte delante del SEÑOR. Y he aquí que el SEÑOR pasaba. Y un grande y poderoso viento destrozaba los montes y quebraba las peñas delante del SEÑOR; pero el SEÑOR no estaba en el viento. </a:t>
            </a:r>
            <a:r>
              <a:rPr lang="es-ES" b="1" u="sng" dirty="0">
                <a:solidFill>
                  <a:schemeClr val="bg1"/>
                </a:solidFill>
                <a:highlight>
                  <a:srgbClr val="800080"/>
                </a:highlight>
                <a:latin typeface="Maiandra GD" panose="020E0502030308020204" pitchFamily="34" charset="0"/>
              </a:rPr>
              <a:t>Después del viento, un terremoto;</a:t>
            </a:r>
            <a:r>
              <a:rPr lang="es-ES" b="1" dirty="0">
                <a:latin typeface="Maiandra GD" panose="020E0502030308020204" pitchFamily="34" charset="0"/>
              </a:rPr>
              <a:t> pero el SEÑOR no estaba en el terremoto. </a:t>
            </a:r>
          </a:p>
          <a:p>
            <a:r>
              <a:rPr lang="es-ES" b="1" dirty="0">
                <a:latin typeface="Maiandra GD" panose="020E0502030308020204" pitchFamily="34" charset="0"/>
              </a:rPr>
              <a:t>Hubo un gran terremoto.</a:t>
            </a:r>
          </a:p>
          <a:p>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2E74E32E-0858-E941-7ED7-57F1B38AF4A8}"/>
              </a:ext>
            </a:extLst>
          </p:cNvPr>
          <p:cNvPicPr>
            <a:picLocks noChangeAspect="1"/>
          </p:cNvPicPr>
          <p:nvPr/>
        </p:nvPicPr>
        <p:blipFill>
          <a:blip r:embed="rId3"/>
          <a:stretch>
            <a:fillRect/>
          </a:stretch>
        </p:blipFill>
        <p:spPr>
          <a:xfrm>
            <a:off x="-2" y="1078491"/>
            <a:ext cx="3950550" cy="5779509"/>
          </a:xfrm>
          <a:prstGeom prst="rect">
            <a:avLst/>
          </a:prstGeom>
        </p:spPr>
      </p:pic>
    </p:spTree>
    <p:extLst>
      <p:ext uri="{BB962C8B-B14F-4D97-AF65-F5344CB8AC3E}">
        <p14:creationId xmlns:p14="http://schemas.microsoft.com/office/powerpoint/2010/main" val="3077621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0"/>
            <a:ext cx="9143999" cy="1076326"/>
          </a:xfrm>
          <a:solidFill>
            <a:srgbClr val="00FFCC"/>
          </a:solidFill>
        </p:spPr>
        <p:txBody>
          <a:bodyPr>
            <a:noAutofit/>
          </a:bodyPr>
          <a:lstStyle/>
          <a:p>
            <a:pPr algn="ctr"/>
            <a:r>
              <a:rPr lang="es-NI" sz="7200" b="1" u="sng" dirty="0">
                <a:effectLst>
                  <a:outerShdw blurRad="38100" dist="38100" dir="2700000" algn="tl">
                    <a:srgbClr val="000000">
                      <a:alpha val="43137"/>
                    </a:srgbClr>
                  </a:outerShdw>
                </a:effectLst>
                <a:latin typeface="Maiandra GD" panose="020E0502030308020204" pitchFamily="34" charset="0"/>
              </a:rPr>
              <a:t>TERREMOTOS.</a:t>
            </a: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76326"/>
            <a:ext cx="5191124" cy="5781674"/>
          </a:xfrm>
        </p:spPr>
        <p:txBody>
          <a:bodyPr/>
          <a:lstStyle/>
          <a:p>
            <a:pPr algn="ctr"/>
            <a:r>
              <a:rPr lang="es-ES" b="1" u="sng" dirty="0">
                <a:highlight>
                  <a:srgbClr val="FFFF00"/>
                </a:highlight>
                <a:latin typeface="Maiandra GD" panose="020E0502030308020204" pitchFamily="34" charset="0"/>
              </a:rPr>
              <a:t>Amos.1:1.</a:t>
            </a:r>
          </a:p>
          <a:p>
            <a:r>
              <a:rPr lang="es-ES" b="1" dirty="0">
                <a:latin typeface="Maiandra GD" panose="020E0502030308020204" pitchFamily="34" charset="0"/>
              </a:rPr>
              <a:t>Palabras de Amós, que fue uno de los pastores de </a:t>
            </a:r>
            <a:r>
              <a:rPr lang="es-ES" b="1" dirty="0" err="1">
                <a:latin typeface="Maiandra GD" panose="020E0502030308020204" pitchFamily="34" charset="0"/>
              </a:rPr>
              <a:t>Tecoa</a:t>
            </a:r>
            <a:r>
              <a:rPr lang="es-ES" b="1" dirty="0">
                <a:latin typeface="Maiandra GD" panose="020E0502030308020204" pitchFamily="34" charset="0"/>
              </a:rPr>
              <a:t>, de lo que vio en visión acerca de Israel en días de Uzías, rey de Judá, y en días de Jeroboam, hijo de Joás, </a:t>
            </a:r>
            <a:r>
              <a:rPr lang="es-ES" b="1" u="sng" dirty="0">
                <a:solidFill>
                  <a:schemeClr val="bg1"/>
                </a:solidFill>
                <a:highlight>
                  <a:srgbClr val="800000"/>
                </a:highlight>
                <a:latin typeface="Maiandra GD" panose="020E0502030308020204" pitchFamily="34" charset="0"/>
              </a:rPr>
              <a:t>rey de Israel, dos años antes del terremoto.</a:t>
            </a:r>
            <a:r>
              <a:rPr lang="es-ES" b="1" dirty="0">
                <a:latin typeface="Maiandra GD" panose="020E0502030308020204" pitchFamily="34" charset="0"/>
              </a:rPr>
              <a:t>  </a:t>
            </a:r>
          </a:p>
          <a:p>
            <a:r>
              <a:rPr lang="es-ES" b="1" dirty="0">
                <a:latin typeface="Maiandra GD" panose="020E0502030308020204" pitchFamily="34" charset="0"/>
              </a:rPr>
              <a:t>Dos años antes del terremoto que sucedió después y la gente huida para salvarse.</a:t>
            </a:r>
          </a:p>
          <a:p>
            <a:pPr algn="ctr"/>
            <a:r>
              <a:rPr lang="es-ES" b="1" u="sng" dirty="0">
                <a:highlight>
                  <a:srgbClr val="FFFF00"/>
                </a:highlight>
                <a:latin typeface="Maiandra GD" panose="020E0502030308020204" pitchFamily="34" charset="0"/>
              </a:rPr>
              <a:t>Zacarias.14:5.</a:t>
            </a:r>
          </a:p>
          <a:p>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104BF2A2-F68C-1A09-BF54-4E0B1E1EBBEF}"/>
              </a:ext>
            </a:extLst>
          </p:cNvPr>
          <p:cNvPicPr>
            <a:picLocks noChangeAspect="1"/>
          </p:cNvPicPr>
          <p:nvPr/>
        </p:nvPicPr>
        <p:blipFill>
          <a:blip r:embed="rId3"/>
          <a:stretch>
            <a:fillRect/>
          </a:stretch>
        </p:blipFill>
        <p:spPr>
          <a:xfrm>
            <a:off x="2325" y="1076326"/>
            <a:ext cx="3950550" cy="5779509"/>
          </a:xfrm>
          <a:prstGeom prst="rect">
            <a:avLst/>
          </a:prstGeom>
        </p:spPr>
      </p:pic>
    </p:spTree>
    <p:extLst>
      <p:ext uri="{BB962C8B-B14F-4D97-AF65-F5344CB8AC3E}">
        <p14:creationId xmlns:p14="http://schemas.microsoft.com/office/powerpoint/2010/main" val="275206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0"/>
            <a:ext cx="9143999" cy="1076326"/>
          </a:xfrm>
          <a:solidFill>
            <a:srgbClr val="00FFCC"/>
          </a:solidFill>
        </p:spPr>
        <p:txBody>
          <a:bodyPr>
            <a:noAutofit/>
          </a:bodyPr>
          <a:lstStyle/>
          <a:p>
            <a:pPr algn="ctr"/>
            <a:r>
              <a:rPr lang="es-NI" sz="7200" b="1" u="sng" dirty="0">
                <a:effectLst>
                  <a:outerShdw blurRad="38100" dist="38100" dir="2700000" algn="tl">
                    <a:srgbClr val="000000">
                      <a:alpha val="43137"/>
                    </a:srgbClr>
                  </a:outerShdw>
                </a:effectLst>
                <a:latin typeface="Maiandra GD" panose="020E0502030308020204" pitchFamily="34" charset="0"/>
              </a:rPr>
              <a:t>TERREMOTOS.</a:t>
            </a: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76326"/>
            <a:ext cx="5191124" cy="5781674"/>
          </a:xfrm>
        </p:spPr>
        <p:txBody>
          <a:bodyPr>
            <a:normAutofit/>
          </a:bodyPr>
          <a:lstStyle/>
          <a:p>
            <a:r>
              <a:rPr lang="es-ES" b="1" dirty="0">
                <a:latin typeface="Maiandra GD" panose="020E0502030308020204" pitchFamily="34" charset="0"/>
              </a:rPr>
              <a:t>Y huiréis al valle de mis montes, porque el valle de los montes llegará hasta </a:t>
            </a:r>
            <a:r>
              <a:rPr lang="es-ES" b="1" dirty="0" err="1">
                <a:latin typeface="Maiandra GD" panose="020E0502030308020204" pitchFamily="34" charset="0"/>
              </a:rPr>
              <a:t>Azal</a:t>
            </a:r>
            <a:r>
              <a:rPr lang="es-ES" b="1" dirty="0">
                <a:latin typeface="Maiandra GD" panose="020E0502030308020204" pitchFamily="34" charset="0"/>
              </a:rPr>
              <a:t>; </a:t>
            </a:r>
            <a:r>
              <a:rPr lang="es-ES" b="1" u="sng" dirty="0">
                <a:solidFill>
                  <a:schemeClr val="bg1"/>
                </a:solidFill>
                <a:highlight>
                  <a:srgbClr val="808000"/>
                </a:highlight>
                <a:latin typeface="Maiandra GD" panose="020E0502030308020204" pitchFamily="34" charset="0"/>
              </a:rPr>
              <a:t>huiréis tal como huisteis a causa del terremoto en los días de Uzías,</a:t>
            </a:r>
            <a:r>
              <a:rPr lang="es-ES" b="1" dirty="0">
                <a:latin typeface="Maiandra GD" panose="020E0502030308020204" pitchFamily="34" charset="0"/>
              </a:rPr>
              <a:t> rey de Judá. Y vendrá el SEÑOR mi Dios, y todos los santos con El. </a:t>
            </a:r>
          </a:p>
          <a:p>
            <a:r>
              <a:rPr lang="es-ES" b="1" dirty="0">
                <a:latin typeface="Maiandra GD" panose="020E0502030308020204" pitchFamily="34" charset="0"/>
              </a:rPr>
              <a:t>Cuando nuestro Señor Jesucristo murió tembló la tierra. </a:t>
            </a:r>
          </a:p>
          <a:p>
            <a:r>
              <a:rPr lang="es-ES" b="1" dirty="0">
                <a:latin typeface="Maiandra GD" panose="020E0502030308020204" pitchFamily="34" charset="0"/>
              </a:rPr>
              <a:t>Hubo un terremoto.</a:t>
            </a:r>
          </a:p>
          <a:p>
            <a:pPr algn="ctr"/>
            <a:r>
              <a:rPr lang="es-ES" b="1" u="sng" dirty="0">
                <a:highlight>
                  <a:srgbClr val="FFFF00"/>
                </a:highlight>
                <a:latin typeface="Maiandra GD" panose="020E0502030308020204" pitchFamily="34" charset="0"/>
              </a:rPr>
              <a:t>Mateo.27:51. </a:t>
            </a:r>
          </a:p>
        </p:txBody>
      </p:sp>
      <p:pic>
        <p:nvPicPr>
          <p:cNvPr id="2" name="Imagen 1">
            <a:extLst>
              <a:ext uri="{FF2B5EF4-FFF2-40B4-BE49-F238E27FC236}">
                <a16:creationId xmlns:a16="http://schemas.microsoft.com/office/drawing/2014/main" id="{5D484D2F-580C-2D40-3F39-D0CE1642513C}"/>
              </a:ext>
            </a:extLst>
          </p:cNvPr>
          <p:cNvPicPr>
            <a:picLocks noChangeAspect="1"/>
          </p:cNvPicPr>
          <p:nvPr/>
        </p:nvPicPr>
        <p:blipFill>
          <a:blip r:embed="rId3"/>
          <a:stretch>
            <a:fillRect/>
          </a:stretch>
        </p:blipFill>
        <p:spPr>
          <a:xfrm>
            <a:off x="2325" y="1078491"/>
            <a:ext cx="3950550" cy="5779509"/>
          </a:xfrm>
          <a:prstGeom prst="rect">
            <a:avLst/>
          </a:prstGeom>
        </p:spPr>
      </p:pic>
    </p:spTree>
    <p:extLst>
      <p:ext uri="{BB962C8B-B14F-4D97-AF65-F5344CB8AC3E}">
        <p14:creationId xmlns:p14="http://schemas.microsoft.com/office/powerpoint/2010/main" val="3093367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0"/>
            <a:ext cx="9143999" cy="1076326"/>
          </a:xfrm>
          <a:solidFill>
            <a:srgbClr val="00FFCC"/>
          </a:solidFill>
        </p:spPr>
        <p:txBody>
          <a:bodyPr>
            <a:noAutofit/>
          </a:bodyPr>
          <a:lstStyle/>
          <a:p>
            <a:pPr algn="ctr"/>
            <a:r>
              <a:rPr lang="es-NI" sz="7200" b="1" u="sng" dirty="0">
                <a:effectLst>
                  <a:outerShdw blurRad="38100" dist="38100" dir="2700000" algn="tl">
                    <a:srgbClr val="000000">
                      <a:alpha val="43137"/>
                    </a:srgbClr>
                  </a:outerShdw>
                </a:effectLst>
                <a:latin typeface="Maiandra GD" panose="020E0502030308020204" pitchFamily="34" charset="0"/>
              </a:rPr>
              <a:t>TERREMOTOS.</a:t>
            </a: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76326"/>
            <a:ext cx="5191124" cy="5781674"/>
          </a:xfrm>
        </p:spPr>
        <p:txBody>
          <a:bodyPr/>
          <a:lstStyle/>
          <a:p>
            <a:r>
              <a:rPr lang="es-ES" b="1" dirty="0">
                <a:latin typeface="Maiandra GD" panose="020E0502030308020204" pitchFamily="34" charset="0"/>
              </a:rPr>
              <a:t>Y he aquí, el velo del templo se rasgó en dos, de arriba abajo, y la tierra tembló y las rocas se partieron;</a:t>
            </a:r>
          </a:p>
          <a:p>
            <a:r>
              <a:rPr lang="es-ES" b="1" dirty="0">
                <a:latin typeface="Maiandra GD" panose="020E0502030308020204" pitchFamily="34" charset="0"/>
              </a:rPr>
              <a:t>Cuando resucito también hubo un terremoto </a:t>
            </a:r>
          </a:p>
          <a:p>
            <a:pPr algn="ctr"/>
            <a:r>
              <a:rPr lang="es-ES" b="1" u="sng" dirty="0">
                <a:highlight>
                  <a:srgbClr val="FFFF00"/>
                </a:highlight>
                <a:latin typeface="Maiandra GD" panose="020E0502030308020204" pitchFamily="34" charset="0"/>
              </a:rPr>
              <a:t>Mateo.28:2. </a:t>
            </a:r>
          </a:p>
          <a:p>
            <a:r>
              <a:rPr lang="es-ES" b="1" u="sng" dirty="0">
                <a:highlight>
                  <a:srgbClr val="00FF00"/>
                </a:highlight>
                <a:latin typeface="Maiandra GD" panose="020E0502030308020204" pitchFamily="34" charset="0"/>
              </a:rPr>
              <a:t>Y he aquí, se produjo un gran terremoto,</a:t>
            </a:r>
            <a:r>
              <a:rPr lang="es-ES" b="1" dirty="0">
                <a:latin typeface="Maiandra GD" panose="020E0502030308020204" pitchFamily="34" charset="0"/>
              </a:rPr>
              <a:t> porque un ángel del Señor descendiendo del cielo, y acercándose, removió la piedra y se sentó sobre ella. </a:t>
            </a:r>
          </a:p>
          <a:p>
            <a:r>
              <a:rPr lang="es-ES" b="1" dirty="0">
                <a:latin typeface="Maiandra GD" panose="020E0502030308020204" pitchFamily="34" charset="0"/>
              </a:rPr>
              <a:t>Hubo un gran terremoto.</a:t>
            </a:r>
          </a:p>
          <a:p>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40388583-8D22-9B59-E472-D7D1D287EECE}"/>
              </a:ext>
            </a:extLst>
          </p:cNvPr>
          <p:cNvPicPr>
            <a:picLocks noChangeAspect="1"/>
          </p:cNvPicPr>
          <p:nvPr/>
        </p:nvPicPr>
        <p:blipFill>
          <a:blip r:embed="rId3"/>
          <a:stretch>
            <a:fillRect/>
          </a:stretch>
        </p:blipFill>
        <p:spPr>
          <a:xfrm>
            <a:off x="2325" y="1078491"/>
            <a:ext cx="3950550" cy="5779509"/>
          </a:xfrm>
          <a:prstGeom prst="rect">
            <a:avLst/>
          </a:prstGeom>
        </p:spPr>
      </p:pic>
    </p:spTree>
    <p:extLst>
      <p:ext uri="{BB962C8B-B14F-4D97-AF65-F5344CB8AC3E}">
        <p14:creationId xmlns:p14="http://schemas.microsoft.com/office/powerpoint/2010/main" val="2987713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0"/>
            <a:ext cx="9143999" cy="1076326"/>
          </a:xfrm>
          <a:solidFill>
            <a:srgbClr val="00FFCC"/>
          </a:solidFill>
        </p:spPr>
        <p:txBody>
          <a:bodyPr>
            <a:noAutofit/>
          </a:bodyPr>
          <a:lstStyle/>
          <a:p>
            <a:pPr algn="ctr"/>
            <a:r>
              <a:rPr lang="es-NI" sz="7200" b="1" u="sng" dirty="0">
                <a:effectLst>
                  <a:outerShdw blurRad="38100" dist="38100" dir="2700000" algn="tl">
                    <a:srgbClr val="000000">
                      <a:alpha val="43137"/>
                    </a:srgbClr>
                  </a:outerShdw>
                </a:effectLst>
                <a:latin typeface="Maiandra GD" panose="020E0502030308020204" pitchFamily="34" charset="0"/>
              </a:rPr>
              <a:t>TERREMOTOS.</a:t>
            </a: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76326"/>
            <a:ext cx="5191124" cy="5781674"/>
          </a:xfrm>
        </p:spPr>
        <p:txBody>
          <a:bodyPr>
            <a:normAutofit fontScale="92500" lnSpcReduction="10000"/>
          </a:bodyPr>
          <a:lstStyle/>
          <a:p>
            <a:r>
              <a:rPr lang="es-ES" b="1" dirty="0">
                <a:latin typeface="Maiandra GD" panose="020E0502030308020204" pitchFamily="34" charset="0"/>
              </a:rPr>
              <a:t>Cuando Pablo y Silas estaban cantando y orando hubo </a:t>
            </a:r>
            <a:r>
              <a:rPr lang="es-ES" b="1" u="sng" dirty="0">
                <a:solidFill>
                  <a:schemeClr val="bg1"/>
                </a:solidFill>
                <a:highlight>
                  <a:srgbClr val="000000"/>
                </a:highlight>
                <a:latin typeface="Maiandra GD" panose="020E0502030308020204" pitchFamily="34" charset="0"/>
              </a:rPr>
              <a:t>un gran terremoto también.</a:t>
            </a:r>
            <a:r>
              <a:rPr lang="es-ES" b="1" dirty="0">
                <a:latin typeface="Maiandra GD" panose="020E0502030308020204" pitchFamily="34" charset="0"/>
              </a:rPr>
              <a:t> </a:t>
            </a:r>
          </a:p>
          <a:p>
            <a:pPr algn="ctr"/>
            <a:r>
              <a:rPr lang="es-ES" b="1" u="sng" dirty="0">
                <a:highlight>
                  <a:srgbClr val="FFFF00"/>
                </a:highlight>
                <a:latin typeface="Maiandra GD" panose="020E0502030308020204" pitchFamily="34" charset="0"/>
              </a:rPr>
              <a:t>Hechos.16:25-26.</a:t>
            </a:r>
          </a:p>
          <a:p>
            <a:r>
              <a:rPr lang="es-ES" b="1" dirty="0">
                <a:latin typeface="Maiandra GD" panose="020E0502030308020204" pitchFamily="34" charset="0"/>
              </a:rPr>
              <a:t>Como a medianoche, </a:t>
            </a:r>
            <a:r>
              <a:rPr lang="es-ES" b="1" u="sng" dirty="0">
                <a:highlight>
                  <a:srgbClr val="00FF00"/>
                </a:highlight>
                <a:latin typeface="Maiandra GD" panose="020E0502030308020204" pitchFamily="34" charset="0"/>
              </a:rPr>
              <a:t>Pablo y Silas oraban y cantaban himnos a Dios,</a:t>
            </a:r>
            <a:r>
              <a:rPr lang="es-ES" b="1" dirty="0">
                <a:latin typeface="Maiandra GD" panose="020E0502030308020204" pitchFamily="34" charset="0"/>
              </a:rPr>
              <a:t> y los presos los escuchaban. </a:t>
            </a:r>
          </a:p>
          <a:p>
            <a:pPr algn="ctr"/>
            <a:r>
              <a:rPr lang="es-ES" b="1" u="sng" dirty="0">
                <a:highlight>
                  <a:srgbClr val="FFFF00"/>
                </a:highlight>
                <a:latin typeface="Maiandra GD" panose="020E0502030308020204" pitchFamily="34" charset="0"/>
              </a:rPr>
              <a:t>V.26.</a:t>
            </a:r>
          </a:p>
          <a:p>
            <a:r>
              <a:rPr lang="es-ES" b="1" u="sng" dirty="0">
                <a:solidFill>
                  <a:schemeClr val="bg1"/>
                </a:solidFill>
                <a:highlight>
                  <a:srgbClr val="FF00FF"/>
                </a:highlight>
                <a:latin typeface="Maiandra GD" panose="020E0502030308020204" pitchFamily="34" charset="0"/>
              </a:rPr>
              <a:t>de repente se produjo un gran terremoto,</a:t>
            </a:r>
            <a:r>
              <a:rPr lang="es-ES" b="1" dirty="0">
                <a:latin typeface="Maiandra GD" panose="020E0502030308020204" pitchFamily="34" charset="0"/>
              </a:rPr>
              <a:t> de tal manera que los cimientos de la cárcel fueron sacudidos; al instante se abrieron todas las puertas y las cadenas de todos se soltaron. </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13236108-F46D-5BC4-285C-A6CA9F4AEA7C}"/>
              </a:ext>
            </a:extLst>
          </p:cNvPr>
          <p:cNvPicPr>
            <a:picLocks noChangeAspect="1"/>
          </p:cNvPicPr>
          <p:nvPr/>
        </p:nvPicPr>
        <p:blipFill>
          <a:blip r:embed="rId3"/>
          <a:stretch>
            <a:fillRect/>
          </a:stretch>
        </p:blipFill>
        <p:spPr>
          <a:xfrm>
            <a:off x="21375" y="1076326"/>
            <a:ext cx="3950550" cy="5779509"/>
          </a:xfrm>
          <a:prstGeom prst="rect">
            <a:avLst/>
          </a:prstGeom>
        </p:spPr>
      </p:pic>
    </p:spTree>
    <p:extLst>
      <p:ext uri="{BB962C8B-B14F-4D97-AF65-F5344CB8AC3E}">
        <p14:creationId xmlns:p14="http://schemas.microsoft.com/office/powerpoint/2010/main" val="3601169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0"/>
            <a:ext cx="9143999" cy="1066800"/>
          </a:xfrm>
          <a:solidFill>
            <a:srgbClr val="CC66FF"/>
          </a:solidFill>
        </p:spPr>
        <p:txBody>
          <a:bodyPr>
            <a:noAutofit/>
          </a:bodyPr>
          <a:lstStyle/>
          <a:p>
            <a:pPr algn="ctr"/>
            <a:r>
              <a:rPr lang="es-ES" sz="7200" b="1" u="sng" dirty="0">
                <a:latin typeface="Maiandra GD" panose="020E0502030308020204" pitchFamily="34" charset="0"/>
              </a:rPr>
              <a:t>INTRODUCCIÓN:</a:t>
            </a:r>
            <a:endParaRPr lang="es-NI" sz="7200"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66800"/>
            <a:ext cx="5191124" cy="5791200"/>
          </a:xfrm>
        </p:spPr>
        <p:txBody>
          <a:bodyPr>
            <a:normAutofit lnSpcReduction="10000"/>
          </a:bodyPr>
          <a:lstStyle/>
          <a:p>
            <a:r>
              <a:rPr lang="es-ES" b="1" u="sng" dirty="0">
                <a:solidFill>
                  <a:schemeClr val="bg1"/>
                </a:solidFill>
                <a:highlight>
                  <a:srgbClr val="FF00FF"/>
                </a:highlight>
                <a:latin typeface="Maiandra GD" panose="020E0502030308020204" pitchFamily="34" charset="0"/>
              </a:rPr>
              <a:t>Y habréis de oír de guerras y rumores de guerras.</a:t>
            </a:r>
            <a:r>
              <a:rPr lang="es-ES" b="1" dirty="0">
                <a:latin typeface="Maiandra GD" panose="020E0502030308020204" pitchFamily="34" charset="0"/>
              </a:rPr>
              <a:t> ¡Cuidado! No os alarméis, porque es necesario que todo esto suceda; pero todavía no es el fin. </a:t>
            </a:r>
          </a:p>
          <a:p>
            <a:pPr algn="ctr"/>
            <a:r>
              <a:rPr lang="es-ES" b="1" u="sng" dirty="0">
                <a:highlight>
                  <a:srgbClr val="FFFF00"/>
                </a:highlight>
                <a:latin typeface="Maiandra GD" panose="020E0502030308020204" pitchFamily="34" charset="0"/>
              </a:rPr>
              <a:t>V.7.</a:t>
            </a:r>
          </a:p>
          <a:p>
            <a:r>
              <a:rPr lang="es-ES" b="1" dirty="0">
                <a:latin typeface="Maiandra GD" panose="020E0502030308020204" pitchFamily="34" charset="0"/>
              </a:rPr>
              <a:t>Porque se levantará nación contra nación, y reino contra reino, y en diferentes lugares </a:t>
            </a:r>
            <a:r>
              <a:rPr lang="es-ES" b="1" u="sng" dirty="0">
                <a:solidFill>
                  <a:schemeClr val="bg1"/>
                </a:solidFill>
                <a:highlight>
                  <a:srgbClr val="0000FF"/>
                </a:highlight>
                <a:latin typeface="Maiandra GD" panose="020E0502030308020204" pitchFamily="34" charset="0"/>
              </a:rPr>
              <a:t>habrá hambre y terremotos.</a:t>
            </a:r>
            <a:r>
              <a:rPr lang="es-ES" b="1" dirty="0">
                <a:latin typeface="Maiandra GD" panose="020E0502030308020204" pitchFamily="34" charset="0"/>
              </a:rPr>
              <a:t> </a:t>
            </a:r>
          </a:p>
          <a:p>
            <a:pPr algn="ctr"/>
            <a:r>
              <a:rPr lang="es-ES" b="1" u="sng" dirty="0">
                <a:highlight>
                  <a:srgbClr val="FFFF00"/>
                </a:highlight>
                <a:latin typeface="Maiandra GD" panose="020E0502030308020204" pitchFamily="34" charset="0"/>
              </a:rPr>
              <a:t>V.8.  </a:t>
            </a:r>
          </a:p>
          <a:p>
            <a:r>
              <a:rPr lang="es-ES" b="1" dirty="0">
                <a:latin typeface="Maiandra GD" panose="020E0502030308020204" pitchFamily="34" charset="0"/>
              </a:rPr>
              <a:t>Pero todo esto es sólo el </a:t>
            </a:r>
            <a:r>
              <a:rPr lang="es-ES" b="1" u="sng" dirty="0">
                <a:solidFill>
                  <a:schemeClr val="bg1"/>
                </a:solidFill>
                <a:highlight>
                  <a:srgbClr val="FF0000"/>
                </a:highlight>
                <a:latin typeface="Maiandra GD" panose="020E0502030308020204" pitchFamily="34" charset="0"/>
              </a:rPr>
              <a:t>comienzo de dolores.</a:t>
            </a:r>
            <a:r>
              <a:rPr lang="es-ES" b="1" dirty="0">
                <a:latin typeface="Maiandra GD" panose="020E0502030308020204" pitchFamily="34" charset="0"/>
              </a:rPr>
              <a:t> </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E9CC186D-71CA-6549-735D-C8EF8D723806}"/>
              </a:ext>
            </a:extLst>
          </p:cNvPr>
          <p:cNvPicPr>
            <a:picLocks noChangeAspect="1"/>
          </p:cNvPicPr>
          <p:nvPr/>
        </p:nvPicPr>
        <p:blipFill>
          <a:blip r:embed="rId3"/>
          <a:stretch>
            <a:fillRect/>
          </a:stretch>
        </p:blipFill>
        <p:spPr>
          <a:xfrm>
            <a:off x="2325" y="1066549"/>
            <a:ext cx="3950550" cy="5791702"/>
          </a:xfrm>
          <a:prstGeom prst="rect">
            <a:avLst/>
          </a:prstGeom>
        </p:spPr>
      </p:pic>
    </p:spTree>
    <p:extLst>
      <p:ext uri="{BB962C8B-B14F-4D97-AF65-F5344CB8AC3E}">
        <p14:creationId xmlns:p14="http://schemas.microsoft.com/office/powerpoint/2010/main" val="1423857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0"/>
            <a:ext cx="9143999" cy="1076326"/>
          </a:xfrm>
          <a:solidFill>
            <a:srgbClr val="00FFCC"/>
          </a:solidFill>
        </p:spPr>
        <p:txBody>
          <a:bodyPr>
            <a:noAutofit/>
          </a:bodyPr>
          <a:lstStyle/>
          <a:p>
            <a:pPr algn="ctr"/>
            <a:r>
              <a:rPr lang="es-NI" sz="7200" b="1" u="sng" dirty="0">
                <a:effectLst>
                  <a:outerShdw blurRad="38100" dist="38100" dir="2700000" algn="tl">
                    <a:srgbClr val="000000">
                      <a:alpha val="43137"/>
                    </a:srgbClr>
                  </a:outerShdw>
                </a:effectLst>
                <a:latin typeface="Maiandra GD" panose="020E0502030308020204" pitchFamily="34" charset="0"/>
              </a:rPr>
              <a:t>TERREMOTOS.</a:t>
            </a: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76326"/>
            <a:ext cx="5191124" cy="5781674"/>
          </a:xfrm>
        </p:spPr>
        <p:txBody>
          <a:bodyPr>
            <a:normAutofit fontScale="92500" lnSpcReduction="10000"/>
          </a:bodyPr>
          <a:lstStyle/>
          <a:p>
            <a:r>
              <a:rPr lang="es-ES" b="1" dirty="0">
                <a:latin typeface="Maiandra GD" panose="020E0502030308020204" pitchFamily="34" charset="0"/>
              </a:rPr>
              <a:t>Jesús profetizo que iban a ver terremotos en diferentes lugares del mundo. </a:t>
            </a:r>
          </a:p>
          <a:p>
            <a:pPr algn="ctr"/>
            <a:r>
              <a:rPr lang="es-ES" b="1" u="sng" dirty="0">
                <a:highlight>
                  <a:srgbClr val="FFFF00"/>
                </a:highlight>
                <a:latin typeface="Maiandra GD" panose="020E0502030308020204" pitchFamily="34" charset="0"/>
              </a:rPr>
              <a:t>Lucas.21:11.</a:t>
            </a:r>
          </a:p>
          <a:p>
            <a:r>
              <a:rPr lang="es-ES" b="1" u="sng" dirty="0">
                <a:solidFill>
                  <a:schemeClr val="bg1"/>
                </a:solidFill>
                <a:highlight>
                  <a:srgbClr val="0000FF"/>
                </a:highlight>
                <a:latin typeface="Maiandra GD" panose="020E0502030308020204" pitchFamily="34" charset="0"/>
              </a:rPr>
              <a:t>habrá grandes terremotos, y plagas y hambres en diversos lugares;</a:t>
            </a:r>
            <a:r>
              <a:rPr lang="es-ES" b="1" dirty="0">
                <a:latin typeface="Maiandra GD" panose="020E0502030308020204" pitchFamily="34" charset="0"/>
              </a:rPr>
              <a:t> y habrá terrores y grandes señales del cielo. </a:t>
            </a:r>
          </a:p>
          <a:p>
            <a:r>
              <a:rPr lang="es-ES" b="1" dirty="0">
                <a:latin typeface="Maiandra GD" panose="020E0502030308020204" pitchFamily="34" charset="0"/>
              </a:rPr>
              <a:t>Terremotos siempre han sucedidos en diversas partes del mundo, y mientras la tierra exista seguirán sucediendo, algunos más fuertes que otros, más destructores que otros, pero esto no es ninguna señal de la destrucción del mundo.</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970FA165-68B5-390D-8F80-020A8CEADC36}"/>
              </a:ext>
            </a:extLst>
          </p:cNvPr>
          <p:cNvPicPr>
            <a:picLocks noChangeAspect="1"/>
          </p:cNvPicPr>
          <p:nvPr/>
        </p:nvPicPr>
        <p:blipFill>
          <a:blip r:embed="rId3"/>
          <a:stretch>
            <a:fillRect/>
          </a:stretch>
        </p:blipFill>
        <p:spPr>
          <a:xfrm>
            <a:off x="-19052" y="1078491"/>
            <a:ext cx="3950550" cy="5779509"/>
          </a:xfrm>
          <a:prstGeom prst="rect">
            <a:avLst/>
          </a:prstGeom>
        </p:spPr>
      </p:pic>
    </p:spTree>
    <p:extLst>
      <p:ext uri="{BB962C8B-B14F-4D97-AF65-F5344CB8AC3E}">
        <p14:creationId xmlns:p14="http://schemas.microsoft.com/office/powerpoint/2010/main" val="2181727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1" y="0"/>
            <a:ext cx="9143999" cy="1076326"/>
          </a:xfrm>
          <a:solidFill>
            <a:srgbClr val="66FF33"/>
          </a:solidFill>
        </p:spPr>
        <p:txBody>
          <a:bodyPr>
            <a:noAutofit/>
          </a:bodyPr>
          <a:lstStyle/>
          <a:p>
            <a:pPr algn="ctr"/>
            <a:r>
              <a:rPr lang="es-NI" sz="7200" b="1" u="sng" dirty="0">
                <a:effectLst>
                  <a:outerShdw blurRad="38100" dist="38100" dir="2700000" algn="tl">
                    <a:srgbClr val="000000">
                      <a:alpha val="43137"/>
                    </a:srgbClr>
                  </a:outerShdw>
                </a:effectLst>
                <a:latin typeface="Maiandra GD" panose="020E0502030308020204" pitchFamily="34" charset="0"/>
              </a:rPr>
              <a:t>LA VIOLENCIA.</a:t>
            </a: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76326"/>
            <a:ext cx="5191124" cy="5781674"/>
          </a:xfrm>
        </p:spPr>
        <p:txBody>
          <a:bodyPr>
            <a:normAutofit fontScale="92500" lnSpcReduction="10000"/>
          </a:bodyPr>
          <a:lstStyle/>
          <a:p>
            <a:r>
              <a:rPr lang="es-ES" b="1" dirty="0">
                <a:latin typeface="Maiandra GD" panose="020E0502030308020204" pitchFamily="34" charset="0"/>
              </a:rPr>
              <a:t>Para muchos la violencia ha aumentado y según ellos esto es señal del fin del mundo, oímos noticias que un hermano mata a su hermano, pero esto no es nada nuevo. </a:t>
            </a:r>
          </a:p>
          <a:p>
            <a:r>
              <a:rPr lang="es-ES" b="1" dirty="0">
                <a:latin typeface="Maiandra GD" panose="020E0502030308020204" pitchFamily="34" charset="0"/>
              </a:rPr>
              <a:t>El primer asesinato fue de un hermano hacia otro hermano Caín matando a Abel. </a:t>
            </a:r>
          </a:p>
          <a:p>
            <a:pPr algn="ctr"/>
            <a:r>
              <a:rPr lang="es-ES" b="1" u="sng" dirty="0">
                <a:highlight>
                  <a:srgbClr val="FFFF00"/>
                </a:highlight>
                <a:latin typeface="Maiandra GD" panose="020E0502030308020204" pitchFamily="34" charset="0"/>
              </a:rPr>
              <a:t>Genesis.4:8. </a:t>
            </a:r>
          </a:p>
          <a:p>
            <a:r>
              <a:rPr lang="es-ES" b="1" dirty="0">
                <a:latin typeface="Maiandra GD" panose="020E0502030308020204" pitchFamily="34" charset="0"/>
              </a:rPr>
              <a:t>Y Caín dijo a su hermano Abel: vayamos al campo. Y aconteció que cuando estaban en el campo, </a:t>
            </a:r>
            <a:r>
              <a:rPr lang="es-ES" b="1" u="sng" dirty="0">
                <a:solidFill>
                  <a:schemeClr val="bg1"/>
                </a:solidFill>
                <a:highlight>
                  <a:srgbClr val="FF0000"/>
                </a:highlight>
                <a:latin typeface="Maiandra GD" panose="020E0502030308020204" pitchFamily="34" charset="0"/>
              </a:rPr>
              <a:t>Caín se levantó contra su hermano Abel y lo mató.</a:t>
            </a:r>
            <a:r>
              <a:rPr lang="es-ES" b="1" dirty="0">
                <a:latin typeface="Maiandra GD" panose="020E0502030308020204" pitchFamily="34" charset="0"/>
              </a:rPr>
              <a:t> </a:t>
            </a:r>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1AD2641B-3B7F-933B-ED23-80D921539BDF}"/>
              </a:ext>
            </a:extLst>
          </p:cNvPr>
          <p:cNvPicPr>
            <a:picLocks noChangeAspect="1"/>
          </p:cNvPicPr>
          <p:nvPr/>
        </p:nvPicPr>
        <p:blipFill>
          <a:blip r:embed="rId3"/>
          <a:stretch>
            <a:fillRect/>
          </a:stretch>
        </p:blipFill>
        <p:spPr>
          <a:xfrm>
            <a:off x="-3" y="1076326"/>
            <a:ext cx="3952877" cy="5781672"/>
          </a:xfrm>
          <a:prstGeom prst="rect">
            <a:avLst/>
          </a:prstGeom>
        </p:spPr>
      </p:pic>
    </p:spTree>
    <p:extLst>
      <p:ext uri="{BB962C8B-B14F-4D97-AF65-F5344CB8AC3E}">
        <p14:creationId xmlns:p14="http://schemas.microsoft.com/office/powerpoint/2010/main" val="2465179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1" y="0"/>
            <a:ext cx="9143999" cy="1076326"/>
          </a:xfrm>
          <a:solidFill>
            <a:srgbClr val="66FF33"/>
          </a:solidFill>
        </p:spPr>
        <p:txBody>
          <a:bodyPr>
            <a:noAutofit/>
          </a:bodyPr>
          <a:lstStyle/>
          <a:p>
            <a:pPr algn="ctr"/>
            <a:r>
              <a:rPr lang="es-NI" sz="7200" b="1" u="sng" dirty="0">
                <a:effectLst>
                  <a:outerShdw blurRad="38100" dist="38100" dir="2700000" algn="tl">
                    <a:srgbClr val="000000">
                      <a:alpha val="43137"/>
                    </a:srgbClr>
                  </a:outerShdw>
                </a:effectLst>
                <a:latin typeface="Maiandra GD" panose="020E0502030308020204" pitchFamily="34" charset="0"/>
              </a:rPr>
              <a:t>LA VIOLENCIA.</a:t>
            </a: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76326"/>
            <a:ext cx="5191124" cy="5781674"/>
          </a:xfrm>
        </p:spPr>
        <p:txBody>
          <a:bodyPr>
            <a:normAutofit lnSpcReduction="10000"/>
          </a:bodyPr>
          <a:lstStyle/>
          <a:p>
            <a:r>
              <a:rPr lang="es-ES" b="1" dirty="0">
                <a:latin typeface="Maiandra GD" panose="020E0502030308020204" pitchFamily="34" charset="0"/>
              </a:rPr>
              <a:t>Absalón mato a su hermano </a:t>
            </a:r>
            <a:r>
              <a:rPr lang="es-ES" b="1" dirty="0" err="1">
                <a:latin typeface="Maiandra GD" panose="020E0502030308020204" pitchFamily="34" charset="0"/>
              </a:rPr>
              <a:t>Amnón</a:t>
            </a:r>
            <a:r>
              <a:rPr lang="es-ES" b="1" dirty="0">
                <a:latin typeface="Maiandra GD" panose="020E0502030308020204" pitchFamily="34" charset="0"/>
              </a:rPr>
              <a:t>. </a:t>
            </a:r>
          </a:p>
          <a:p>
            <a:pPr algn="ctr"/>
            <a:r>
              <a:rPr lang="es-ES" b="1" u="sng" dirty="0">
                <a:highlight>
                  <a:srgbClr val="FFFF00"/>
                </a:highlight>
                <a:latin typeface="Maiandra GD" panose="020E0502030308020204" pitchFamily="34" charset="0"/>
              </a:rPr>
              <a:t>II Samuel.13:26-29. </a:t>
            </a:r>
          </a:p>
          <a:p>
            <a:r>
              <a:rPr lang="es-ES" b="1" u="sng" dirty="0">
                <a:solidFill>
                  <a:schemeClr val="bg1"/>
                </a:solidFill>
                <a:highlight>
                  <a:srgbClr val="000080"/>
                </a:highlight>
                <a:latin typeface="Maiandra GD" panose="020E0502030308020204" pitchFamily="34" charset="0"/>
              </a:rPr>
              <a:t>Entonces Absalón dijo: Pues si no, te ruego que dejes ir a mi hermano </a:t>
            </a:r>
            <a:r>
              <a:rPr lang="es-ES" b="1" u="sng" dirty="0" err="1">
                <a:solidFill>
                  <a:schemeClr val="bg1"/>
                </a:solidFill>
                <a:highlight>
                  <a:srgbClr val="000080"/>
                </a:highlight>
                <a:latin typeface="Maiandra GD" panose="020E0502030308020204" pitchFamily="34" charset="0"/>
              </a:rPr>
              <a:t>Amnón</a:t>
            </a:r>
            <a:r>
              <a:rPr lang="es-ES" b="1" u="sng" dirty="0">
                <a:solidFill>
                  <a:schemeClr val="bg1"/>
                </a:solidFill>
                <a:highlight>
                  <a:srgbClr val="000080"/>
                </a:highlight>
                <a:latin typeface="Maiandra GD" panose="020E0502030308020204" pitchFamily="34" charset="0"/>
              </a:rPr>
              <a:t> con nosotros.</a:t>
            </a:r>
            <a:r>
              <a:rPr lang="es-ES" b="1" dirty="0">
                <a:latin typeface="Maiandra GD" panose="020E0502030308020204" pitchFamily="34" charset="0"/>
              </a:rPr>
              <a:t> Y el rey le respondió: ¿Por qué ha de ir contigo? </a:t>
            </a:r>
          </a:p>
          <a:p>
            <a:pPr algn="ctr"/>
            <a:r>
              <a:rPr lang="es-ES" b="1" u="sng" dirty="0">
                <a:highlight>
                  <a:srgbClr val="FFFF00"/>
                </a:highlight>
                <a:latin typeface="Maiandra GD" panose="020E0502030308020204" pitchFamily="34" charset="0"/>
              </a:rPr>
              <a:t>V.27.</a:t>
            </a:r>
          </a:p>
          <a:p>
            <a:r>
              <a:rPr lang="es-ES" b="1" u="sng" dirty="0">
                <a:solidFill>
                  <a:schemeClr val="bg1"/>
                </a:solidFill>
                <a:highlight>
                  <a:srgbClr val="008000"/>
                </a:highlight>
                <a:latin typeface="Maiandra GD" panose="020E0502030308020204" pitchFamily="34" charset="0"/>
              </a:rPr>
              <a:t>Mas cuando Absalón le insistió,</a:t>
            </a:r>
            <a:r>
              <a:rPr lang="es-ES" b="1" dirty="0">
                <a:latin typeface="Maiandra GD" panose="020E0502030308020204" pitchFamily="34" charset="0"/>
              </a:rPr>
              <a:t> dejó ir con él a </a:t>
            </a:r>
            <a:r>
              <a:rPr lang="es-ES" b="1" dirty="0" err="1">
                <a:latin typeface="Maiandra GD" panose="020E0502030308020204" pitchFamily="34" charset="0"/>
              </a:rPr>
              <a:t>Amnón</a:t>
            </a:r>
            <a:r>
              <a:rPr lang="es-ES" b="1" dirty="0">
                <a:latin typeface="Maiandra GD" panose="020E0502030308020204" pitchFamily="34" charset="0"/>
              </a:rPr>
              <a:t> y a todos los hijos del rey. </a:t>
            </a:r>
          </a:p>
        </p:txBody>
      </p:sp>
      <p:pic>
        <p:nvPicPr>
          <p:cNvPr id="2" name="Imagen 1">
            <a:extLst>
              <a:ext uri="{FF2B5EF4-FFF2-40B4-BE49-F238E27FC236}">
                <a16:creationId xmlns:a16="http://schemas.microsoft.com/office/drawing/2014/main" id="{7FADA0B3-02F1-F0E6-A7C3-2077C661C145}"/>
              </a:ext>
            </a:extLst>
          </p:cNvPr>
          <p:cNvPicPr>
            <a:picLocks noChangeAspect="1"/>
          </p:cNvPicPr>
          <p:nvPr/>
        </p:nvPicPr>
        <p:blipFill>
          <a:blip r:embed="rId3"/>
          <a:stretch>
            <a:fillRect/>
          </a:stretch>
        </p:blipFill>
        <p:spPr>
          <a:xfrm>
            <a:off x="-3" y="1076326"/>
            <a:ext cx="3952876" cy="5781674"/>
          </a:xfrm>
          <a:prstGeom prst="rect">
            <a:avLst/>
          </a:prstGeom>
        </p:spPr>
      </p:pic>
    </p:spTree>
    <p:extLst>
      <p:ext uri="{BB962C8B-B14F-4D97-AF65-F5344CB8AC3E}">
        <p14:creationId xmlns:p14="http://schemas.microsoft.com/office/powerpoint/2010/main" val="2102203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1" y="0"/>
            <a:ext cx="9143999" cy="1076326"/>
          </a:xfrm>
          <a:solidFill>
            <a:srgbClr val="66FF33"/>
          </a:solidFill>
        </p:spPr>
        <p:txBody>
          <a:bodyPr>
            <a:noAutofit/>
          </a:bodyPr>
          <a:lstStyle/>
          <a:p>
            <a:pPr algn="ctr"/>
            <a:r>
              <a:rPr lang="es-NI" sz="7200" b="1" u="sng" dirty="0">
                <a:effectLst>
                  <a:outerShdw blurRad="38100" dist="38100" dir="2700000" algn="tl">
                    <a:srgbClr val="000000">
                      <a:alpha val="43137"/>
                    </a:srgbClr>
                  </a:outerShdw>
                </a:effectLst>
                <a:latin typeface="Maiandra GD" panose="020E0502030308020204" pitchFamily="34" charset="0"/>
              </a:rPr>
              <a:t>LA VIOLENCIA.</a:t>
            </a: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76326"/>
            <a:ext cx="5191124" cy="5781674"/>
          </a:xfrm>
        </p:spPr>
        <p:txBody>
          <a:bodyPr>
            <a:normAutofit fontScale="92500" lnSpcReduction="10000"/>
          </a:bodyPr>
          <a:lstStyle/>
          <a:p>
            <a:pPr algn="ctr"/>
            <a:r>
              <a:rPr lang="es-ES" b="1" u="sng" dirty="0">
                <a:highlight>
                  <a:srgbClr val="FFFF00"/>
                </a:highlight>
                <a:latin typeface="Maiandra GD" panose="020E0502030308020204" pitchFamily="34" charset="0"/>
              </a:rPr>
              <a:t>V.28.</a:t>
            </a:r>
          </a:p>
          <a:p>
            <a:r>
              <a:rPr lang="es-ES" b="1" dirty="0">
                <a:latin typeface="Maiandra GD" panose="020E0502030308020204" pitchFamily="34" charset="0"/>
              </a:rPr>
              <a:t>Absalón ordenó a sus siervos, diciendo: Mirad, cuando el corazón de </a:t>
            </a:r>
            <a:r>
              <a:rPr lang="es-ES" b="1" dirty="0" err="1">
                <a:latin typeface="Maiandra GD" panose="020E0502030308020204" pitchFamily="34" charset="0"/>
              </a:rPr>
              <a:t>Amnón</a:t>
            </a:r>
            <a:r>
              <a:rPr lang="es-ES" b="1" dirty="0">
                <a:latin typeface="Maiandra GD" panose="020E0502030308020204" pitchFamily="34" charset="0"/>
              </a:rPr>
              <a:t> esté alegre por el vino, y cuando yo os diga: </a:t>
            </a:r>
            <a:r>
              <a:rPr lang="es-ES" b="1" u="sng" dirty="0">
                <a:solidFill>
                  <a:schemeClr val="bg1"/>
                </a:solidFill>
                <a:highlight>
                  <a:srgbClr val="800080"/>
                </a:highlight>
                <a:latin typeface="Maiandra GD" panose="020E0502030308020204" pitchFamily="34" charset="0"/>
              </a:rPr>
              <a:t>"Herid a </a:t>
            </a:r>
            <a:r>
              <a:rPr lang="es-ES" b="1" u="sng" dirty="0" err="1">
                <a:solidFill>
                  <a:schemeClr val="bg1"/>
                </a:solidFill>
                <a:highlight>
                  <a:srgbClr val="800080"/>
                </a:highlight>
                <a:latin typeface="Maiandra GD" panose="020E0502030308020204" pitchFamily="34" charset="0"/>
              </a:rPr>
              <a:t>Amnón</a:t>
            </a:r>
            <a:r>
              <a:rPr lang="es-ES" b="1" u="sng" dirty="0">
                <a:solidFill>
                  <a:schemeClr val="bg1"/>
                </a:solidFill>
                <a:highlight>
                  <a:srgbClr val="800080"/>
                </a:highlight>
                <a:latin typeface="Maiandra GD" panose="020E0502030308020204" pitchFamily="34" charset="0"/>
              </a:rPr>
              <a:t>", entonces matadle.</a:t>
            </a:r>
            <a:r>
              <a:rPr lang="es-ES" b="1" dirty="0">
                <a:latin typeface="Maiandra GD" panose="020E0502030308020204" pitchFamily="34" charset="0"/>
              </a:rPr>
              <a:t> No temáis; ¿no os lo he mandado yo? Tened ánimo y sed valientes. </a:t>
            </a:r>
          </a:p>
          <a:p>
            <a:pPr algn="ctr"/>
            <a:r>
              <a:rPr lang="es-ES" b="1" u="sng" dirty="0">
                <a:highlight>
                  <a:srgbClr val="FFFF00"/>
                </a:highlight>
                <a:latin typeface="Maiandra GD" panose="020E0502030308020204" pitchFamily="34" charset="0"/>
              </a:rPr>
              <a:t>V.29.  </a:t>
            </a:r>
          </a:p>
          <a:p>
            <a:r>
              <a:rPr lang="es-ES" b="1" u="sng" dirty="0">
                <a:solidFill>
                  <a:schemeClr val="bg1"/>
                </a:solidFill>
                <a:highlight>
                  <a:srgbClr val="800000"/>
                </a:highlight>
                <a:latin typeface="Maiandra GD" panose="020E0502030308020204" pitchFamily="34" charset="0"/>
              </a:rPr>
              <a:t>Y los siervos de Absalón hicieron a </a:t>
            </a:r>
            <a:r>
              <a:rPr lang="es-ES" b="1" u="sng" dirty="0" err="1">
                <a:solidFill>
                  <a:schemeClr val="bg1"/>
                </a:solidFill>
                <a:highlight>
                  <a:srgbClr val="800000"/>
                </a:highlight>
                <a:latin typeface="Maiandra GD" panose="020E0502030308020204" pitchFamily="34" charset="0"/>
              </a:rPr>
              <a:t>Amnón</a:t>
            </a:r>
            <a:r>
              <a:rPr lang="es-ES" b="1" u="sng" dirty="0">
                <a:solidFill>
                  <a:schemeClr val="bg1"/>
                </a:solidFill>
                <a:highlight>
                  <a:srgbClr val="800000"/>
                </a:highlight>
                <a:latin typeface="Maiandra GD" panose="020E0502030308020204" pitchFamily="34" charset="0"/>
              </a:rPr>
              <a:t> tal como Absalón les había mandado.</a:t>
            </a:r>
            <a:r>
              <a:rPr lang="es-ES" b="1" dirty="0">
                <a:latin typeface="Maiandra GD" panose="020E0502030308020204" pitchFamily="34" charset="0"/>
              </a:rPr>
              <a:t> Entonces todos los hijos del rey se levantaron, y montándose cada uno en su mulo, huyeron. </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19097103-8600-F196-4A79-B20D2538EAFC}"/>
              </a:ext>
            </a:extLst>
          </p:cNvPr>
          <p:cNvPicPr>
            <a:picLocks noChangeAspect="1"/>
          </p:cNvPicPr>
          <p:nvPr/>
        </p:nvPicPr>
        <p:blipFill>
          <a:blip r:embed="rId3"/>
          <a:stretch>
            <a:fillRect/>
          </a:stretch>
        </p:blipFill>
        <p:spPr>
          <a:xfrm>
            <a:off x="-1" y="1076326"/>
            <a:ext cx="3952873" cy="5781673"/>
          </a:xfrm>
          <a:prstGeom prst="rect">
            <a:avLst/>
          </a:prstGeom>
        </p:spPr>
      </p:pic>
    </p:spTree>
    <p:extLst>
      <p:ext uri="{BB962C8B-B14F-4D97-AF65-F5344CB8AC3E}">
        <p14:creationId xmlns:p14="http://schemas.microsoft.com/office/powerpoint/2010/main" val="3414729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1" y="0"/>
            <a:ext cx="9143999" cy="1076326"/>
          </a:xfrm>
          <a:solidFill>
            <a:srgbClr val="66FF33"/>
          </a:solidFill>
        </p:spPr>
        <p:txBody>
          <a:bodyPr>
            <a:noAutofit/>
          </a:bodyPr>
          <a:lstStyle/>
          <a:p>
            <a:pPr algn="ctr"/>
            <a:r>
              <a:rPr lang="es-NI" sz="7200" b="1" u="sng" dirty="0">
                <a:effectLst>
                  <a:outerShdw blurRad="38100" dist="38100" dir="2700000" algn="tl">
                    <a:srgbClr val="000000">
                      <a:alpha val="43137"/>
                    </a:srgbClr>
                  </a:outerShdw>
                </a:effectLst>
                <a:latin typeface="Maiandra GD" panose="020E0502030308020204" pitchFamily="34" charset="0"/>
              </a:rPr>
              <a:t>LA VIOLENCIA.</a:t>
            </a: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76326"/>
            <a:ext cx="5191124" cy="5781674"/>
          </a:xfrm>
        </p:spPr>
        <p:txBody>
          <a:bodyPr>
            <a:normAutofit lnSpcReduction="10000"/>
          </a:bodyPr>
          <a:lstStyle/>
          <a:p>
            <a:r>
              <a:rPr lang="es-ES" b="1" dirty="0">
                <a:latin typeface="Maiandra GD" panose="020E0502030308020204" pitchFamily="34" charset="0"/>
              </a:rPr>
              <a:t>Esto no es nada nuevo que un hermano mate a otro hermano no es señal de la destrucción del mundo.</a:t>
            </a:r>
          </a:p>
          <a:p>
            <a:r>
              <a:rPr lang="es-ES" b="1" dirty="0">
                <a:latin typeface="Maiandra GD" panose="020E0502030308020204" pitchFamily="34" charset="0"/>
              </a:rPr>
              <a:t>La inmoralidad entre parientes oímos y leemos en las noticias que un padre vive con su hija o un hijo con la mujer de su padre y muchos dicen son señales del fin del mundo pero tampoco eso es cierto. </a:t>
            </a:r>
          </a:p>
          <a:p>
            <a:r>
              <a:rPr lang="es-ES" b="1" dirty="0">
                <a:latin typeface="Maiandra GD" panose="020E0502030308020204" pitchFamily="34" charset="0"/>
              </a:rPr>
              <a:t>Las hijas de Lot se acostaron con su Padre. </a:t>
            </a:r>
          </a:p>
          <a:p>
            <a:pPr algn="ctr"/>
            <a:r>
              <a:rPr lang="es-ES" b="1" u="sng" dirty="0">
                <a:highlight>
                  <a:srgbClr val="FFFF00"/>
                </a:highlight>
                <a:latin typeface="Maiandra GD" panose="020E0502030308020204" pitchFamily="34" charset="0"/>
              </a:rPr>
              <a:t>Genesis.19:30-38.</a:t>
            </a:r>
            <a:endParaRPr lang="es-NI" b="1" u="sng" dirty="0">
              <a:highlight>
                <a:srgbClr val="FFFF00"/>
              </a:highlight>
              <a:latin typeface="Maiandra GD" panose="020E0502030308020204" pitchFamily="34" charset="0"/>
            </a:endParaRPr>
          </a:p>
        </p:txBody>
      </p:sp>
      <p:pic>
        <p:nvPicPr>
          <p:cNvPr id="2" name="Imagen 1">
            <a:extLst>
              <a:ext uri="{FF2B5EF4-FFF2-40B4-BE49-F238E27FC236}">
                <a16:creationId xmlns:a16="http://schemas.microsoft.com/office/drawing/2014/main" id="{F0FCB517-E9E1-73DE-F1F5-D7214E61E809}"/>
              </a:ext>
            </a:extLst>
          </p:cNvPr>
          <p:cNvPicPr>
            <a:picLocks noChangeAspect="1"/>
          </p:cNvPicPr>
          <p:nvPr/>
        </p:nvPicPr>
        <p:blipFill>
          <a:blip r:embed="rId3"/>
          <a:stretch>
            <a:fillRect/>
          </a:stretch>
        </p:blipFill>
        <p:spPr>
          <a:xfrm>
            <a:off x="-3" y="1076326"/>
            <a:ext cx="3952876" cy="5781674"/>
          </a:xfrm>
          <a:prstGeom prst="rect">
            <a:avLst/>
          </a:prstGeom>
        </p:spPr>
      </p:pic>
    </p:spTree>
    <p:extLst>
      <p:ext uri="{BB962C8B-B14F-4D97-AF65-F5344CB8AC3E}">
        <p14:creationId xmlns:p14="http://schemas.microsoft.com/office/powerpoint/2010/main" val="4271508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1" y="0"/>
            <a:ext cx="9143999" cy="1076326"/>
          </a:xfrm>
          <a:solidFill>
            <a:srgbClr val="66FF33"/>
          </a:solidFill>
        </p:spPr>
        <p:txBody>
          <a:bodyPr>
            <a:noAutofit/>
          </a:bodyPr>
          <a:lstStyle/>
          <a:p>
            <a:pPr algn="ctr"/>
            <a:r>
              <a:rPr lang="es-NI" sz="7200" b="1" u="sng" dirty="0">
                <a:effectLst>
                  <a:outerShdw blurRad="38100" dist="38100" dir="2700000" algn="tl">
                    <a:srgbClr val="000000">
                      <a:alpha val="43137"/>
                    </a:srgbClr>
                  </a:outerShdw>
                </a:effectLst>
                <a:latin typeface="Maiandra GD" panose="020E0502030308020204" pitchFamily="34" charset="0"/>
              </a:rPr>
              <a:t>LA VIOLENCIA.</a:t>
            </a: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76326"/>
            <a:ext cx="5191124" cy="5781674"/>
          </a:xfrm>
        </p:spPr>
        <p:txBody>
          <a:bodyPr>
            <a:normAutofit fontScale="92500" lnSpcReduction="20000"/>
          </a:bodyPr>
          <a:lstStyle/>
          <a:p>
            <a:r>
              <a:rPr lang="es-ES" b="1" dirty="0">
                <a:latin typeface="Maiandra GD" panose="020E0502030308020204" pitchFamily="34" charset="0"/>
              </a:rPr>
              <a:t>Subió Lot de Zoar y habitó en los montes, y sus dos hijas con él, pues tenía miedo de quedarse en Zoar. </a:t>
            </a:r>
            <a:r>
              <a:rPr lang="es-ES" b="1" u="sng" dirty="0">
                <a:solidFill>
                  <a:schemeClr val="bg1"/>
                </a:solidFill>
                <a:highlight>
                  <a:srgbClr val="808000"/>
                </a:highlight>
                <a:latin typeface="Maiandra GD" panose="020E0502030308020204" pitchFamily="34" charset="0"/>
              </a:rPr>
              <a:t>Y habitó en una cueva, él y sus dos hijas.</a:t>
            </a:r>
            <a:r>
              <a:rPr lang="es-ES" b="1" dirty="0">
                <a:latin typeface="Maiandra GD" panose="020E0502030308020204" pitchFamily="34" charset="0"/>
              </a:rPr>
              <a:t> </a:t>
            </a:r>
          </a:p>
          <a:p>
            <a:pPr algn="ctr"/>
            <a:r>
              <a:rPr lang="es-ES" b="1" u="sng" dirty="0">
                <a:highlight>
                  <a:srgbClr val="FFFF00"/>
                </a:highlight>
                <a:latin typeface="Maiandra GD" panose="020E0502030308020204" pitchFamily="34" charset="0"/>
              </a:rPr>
              <a:t>V.31.  </a:t>
            </a:r>
          </a:p>
          <a:p>
            <a:r>
              <a:rPr lang="es-ES" b="1" dirty="0">
                <a:latin typeface="Maiandra GD" panose="020E0502030308020204" pitchFamily="34" charset="0"/>
              </a:rPr>
              <a:t>Entonces la mayor dijo a la menor: </a:t>
            </a:r>
            <a:r>
              <a:rPr lang="es-ES" b="1" u="sng" dirty="0">
                <a:solidFill>
                  <a:schemeClr val="bg1"/>
                </a:solidFill>
                <a:highlight>
                  <a:srgbClr val="000000"/>
                </a:highlight>
                <a:latin typeface="Maiandra GD" panose="020E0502030308020204" pitchFamily="34" charset="0"/>
              </a:rPr>
              <a:t>Nuestro padre es viejo y no hay ningún hombre en el país que se llegue a nosotras</a:t>
            </a:r>
            <a:r>
              <a:rPr lang="es-ES" b="1" dirty="0">
                <a:latin typeface="Maiandra GD" panose="020E0502030308020204" pitchFamily="34" charset="0"/>
              </a:rPr>
              <a:t> según la costumbre de toda la tierra. </a:t>
            </a:r>
          </a:p>
          <a:p>
            <a:pPr algn="ctr"/>
            <a:r>
              <a:rPr lang="es-ES" b="1" u="sng" dirty="0">
                <a:highlight>
                  <a:srgbClr val="FFFF00"/>
                </a:highlight>
                <a:latin typeface="Maiandra GD" panose="020E0502030308020204" pitchFamily="34" charset="0"/>
              </a:rPr>
              <a:t>V.32. </a:t>
            </a:r>
          </a:p>
          <a:p>
            <a:r>
              <a:rPr lang="es-ES" b="1" dirty="0">
                <a:latin typeface="Maiandra GD" panose="020E0502030308020204" pitchFamily="34" charset="0"/>
              </a:rPr>
              <a:t>Ven, hagamos que beba vino nuestro padre, </a:t>
            </a:r>
            <a:r>
              <a:rPr lang="es-ES" b="1" u="sng" dirty="0">
                <a:highlight>
                  <a:srgbClr val="00FF00"/>
                </a:highlight>
                <a:latin typeface="Maiandra GD" panose="020E0502030308020204" pitchFamily="34" charset="0"/>
              </a:rPr>
              <a:t>y acostémonos con él</a:t>
            </a:r>
            <a:r>
              <a:rPr lang="es-ES" b="1" dirty="0">
                <a:latin typeface="Maiandra GD" panose="020E0502030308020204" pitchFamily="34" charset="0"/>
              </a:rPr>
              <a:t> para preservar nuestra familia por medio de nuestro padre. </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5C3C5C86-0B59-03FD-2DDA-9C1324E79C11}"/>
              </a:ext>
            </a:extLst>
          </p:cNvPr>
          <p:cNvPicPr>
            <a:picLocks noChangeAspect="1"/>
          </p:cNvPicPr>
          <p:nvPr/>
        </p:nvPicPr>
        <p:blipFill>
          <a:blip r:embed="rId3"/>
          <a:stretch>
            <a:fillRect/>
          </a:stretch>
        </p:blipFill>
        <p:spPr>
          <a:xfrm>
            <a:off x="2324" y="1078491"/>
            <a:ext cx="3950550" cy="5779509"/>
          </a:xfrm>
          <a:prstGeom prst="rect">
            <a:avLst/>
          </a:prstGeom>
        </p:spPr>
      </p:pic>
    </p:spTree>
    <p:extLst>
      <p:ext uri="{BB962C8B-B14F-4D97-AF65-F5344CB8AC3E}">
        <p14:creationId xmlns:p14="http://schemas.microsoft.com/office/powerpoint/2010/main" val="2058722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1" y="0"/>
            <a:ext cx="9143999" cy="1076326"/>
          </a:xfrm>
          <a:solidFill>
            <a:srgbClr val="66FF33"/>
          </a:solidFill>
        </p:spPr>
        <p:txBody>
          <a:bodyPr>
            <a:noAutofit/>
          </a:bodyPr>
          <a:lstStyle/>
          <a:p>
            <a:pPr algn="ctr"/>
            <a:r>
              <a:rPr lang="es-NI" sz="7200" b="1" u="sng" dirty="0">
                <a:effectLst>
                  <a:outerShdw blurRad="38100" dist="38100" dir="2700000" algn="tl">
                    <a:srgbClr val="000000">
                      <a:alpha val="43137"/>
                    </a:srgbClr>
                  </a:outerShdw>
                </a:effectLst>
                <a:latin typeface="Maiandra GD" panose="020E0502030308020204" pitchFamily="34" charset="0"/>
              </a:rPr>
              <a:t>LA VIOLENCIA.</a:t>
            </a: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76326"/>
            <a:ext cx="5191124" cy="5781674"/>
          </a:xfrm>
        </p:spPr>
        <p:txBody>
          <a:bodyPr>
            <a:normAutofit fontScale="92500" lnSpcReduction="10000"/>
          </a:bodyPr>
          <a:lstStyle/>
          <a:p>
            <a:pPr algn="ctr"/>
            <a:r>
              <a:rPr lang="es-ES" b="1" u="sng" dirty="0">
                <a:highlight>
                  <a:srgbClr val="FFFF00"/>
                </a:highlight>
                <a:latin typeface="Maiandra GD" panose="020E0502030308020204" pitchFamily="34" charset="0"/>
              </a:rPr>
              <a:t>V.33.</a:t>
            </a:r>
          </a:p>
          <a:p>
            <a:r>
              <a:rPr lang="es-ES" b="1" dirty="0">
                <a:latin typeface="Maiandra GD" panose="020E0502030308020204" pitchFamily="34" charset="0"/>
              </a:rPr>
              <a:t>Aquella noche hicieron que bebiera vino su padre, </a:t>
            </a:r>
            <a:r>
              <a:rPr lang="es-ES" b="1" u="sng" dirty="0">
                <a:solidFill>
                  <a:schemeClr val="bg1"/>
                </a:solidFill>
                <a:highlight>
                  <a:srgbClr val="FF00FF"/>
                </a:highlight>
                <a:latin typeface="Maiandra GD" panose="020E0502030308020204" pitchFamily="34" charset="0"/>
              </a:rPr>
              <a:t>y la mayor entró y se acostó con su padre,</a:t>
            </a:r>
            <a:r>
              <a:rPr lang="es-ES" b="1" dirty="0">
                <a:latin typeface="Maiandra GD" panose="020E0502030308020204" pitchFamily="34" charset="0"/>
              </a:rPr>
              <a:t> y él no supo cuando ella se acostó ni cuando se levantó. </a:t>
            </a:r>
          </a:p>
          <a:p>
            <a:pPr algn="ctr"/>
            <a:r>
              <a:rPr lang="es-ES" b="1" u="sng" dirty="0">
                <a:highlight>
                  <a:srgbClr val="FFFF00"/>
                </a:highlight>
                <a:latin typeface="Maiandra GD" panose="020E0502030308020204" pitchFamily="34" charset="0"/>
              </a:rPr>
              <a:t>V.34.  </a:t>
            </a:r>
          </a:p>
          <a:p>
            <a:r>
              <a:rPr lang="es-ES" b="1" dirty="0">
                <a:latin typeface="Maiandra GD" panose="020E0502030308020204" pitchFamily="34" charset="0"/>
              </a:rPr>
              <a:t>Y aconteció que al día siguiente la mayor dijo a la menor: Mira, anoche yo me acosté con mi padre; hagamos que beba vino esta noche también, </a:t>
            </a:r>
            <a:r>
              <a:rPr lang="es-ES" b="1" u="sng" dirty="0">
                <a:solidFill>
                  <a:schemeClr val="bg1"/>
                </a:solidFill>
                <a:highlight>
                  <a:srgbClr val="0000FF"/>
                </a:highlight>
                <a:latin typeface="Maiandra GD" panose="020E0502030308020204" pitchFamily="34" charset="0"/>
              </a:rPr>
              <a:t>y entonces entra tú y acuéstate con él,</a:t>
            </a:r>
            <a:r>
              <a:rPr lang="es-ES" b="1" dirty="0">
                <a:latin typeface="Maiandra GD" panose="020E0502030308020204" pitchFamily="34" charset="0"/>
              </a:rPr>
              <a:t> para preservar nuestra familia por medio de nuestro padre. </a:t>
            </a:r>
          </a:p>
          <a:p>
            <a:pPr algn="ctr"/>
            <a:r>
              <a:rPr lang="es-ES" b="1" u="sng" dirty="0">
                <a:highlight>
                  <a:srgbClr val="FFFF00"/>
                </a:highlight>
                <a:latin typeface="Maiandra GD" panose="020E0502030308020204" pitchFamily="34" charset="0"/>
              </a:rPr>
              <a:t>V.35.</a:t>
            </a:r>
            <a:endParaRPr lang="es-NI" b="1" u="sng" dirty="0">
              <a:highlight>
                <a:srgbClr val="FFFF00"/>
              </a:highlight>
              <a:latin typeface="Maiandra GD" panose="020E0502030308020204" pitchFamily="34" charset="0"/>
            </a:endParaRPr>
          </a:p>
        </p:txBody>
      </p:sp>
      <p:pic>
        <p:nvPicPr>
          <p:cNvPr id="2" name="Imagen 1">
            <a:extLst>
              <a:ext uri="{FF2B5EF4-FFF2-40B4-BE49-F238E27FC236}">
                <a16:creationId xmlns:a16="http://schemas.microsoft.com/office/drawing/2014/main" id="{52136FB9-F127-B9CD-D5BD-456D83FCF42B}"/>
              </a:ext>
            </a:extLst>
          </p:cNvPr>
          <p:cNvPicPr>
            <a:picLocks noChangeAspect="1"/>
          </p:cNvPicPr>
          <p:nvPr/>
        </p:nvPicPr>
        <p:blipFill>
          <a:blip r:embed="rId3"/>
          <a:stretch>
            <a:fillRect/>
          </a:stretch>
        </p:blipFill>
        <p:spPr>
          <a:xfrm>
            <a:off x="2324" y="1078491"/>
            <a:ext cx="3950550" cy="5779509"/>
          </a:xfrm>
          <a:prstGeom prst="rect">
            <a:avLst/>
          </a:prstGeom>
        </p:spPr>
      </p:pic>
    </p:spTree>
    <p:extLst>
      <p:ext uri="{BB962C8B-B14F-4D97-AF65-F5344CB8AC3E}">
        <p14:creationId xmlns:p14="http://schemas.microsoft.com/office/powerpoint/2010/main" val="3201151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2" y="18256"/>
            <a:ext cx="9143999" cy="1019970"/>
          </a:xfrm>
          <a:solidFill>
            <a:srgbClr val="66FF33"/>
          </a:solidFill>
        </p:spPr>
        <p:txBody>
          <a:bodyPr>
            <a:noAutofit/>
          </a:bodyPr>
          <a:lstStyle/>
          <a:p>
            <a:pPr algn="ctr"/>
            <a:r>
              <a:rPr lang="es-NI" sz="7200" b="1" u="sng" dirty="0">
                <a:effectLst>
                  <a:outerShdw blurRad="38100" dist="38100" dir="2700000" algn="tl">
                    <a:srgbClr val="000000">
                      <a:alpha val="43137"/>
                    </a:srgbClr>
                  </a:outerShdw>
                </a:effectLst>
                <a:latin typeface="Maiandra GD" panose="020E0502030308020204" pitchFamily="34" charset="0"/>
              </a:rPr>
              <a:t>LA VIOLENCIA.</a:t>
            </a:r>
          </a:p>
        </p:txBody>
      </p:sp>
      <p:sp>
        <p:nvSpPr>
          <p:cNvPr id="2" name="Marcador de contenido 1">
            <a:extLst>
              <a:ext uri="{FF2B5EF4-FFF2-40B4-BE49-F238E27FC236}">
                <a16:creationId xmlns:a16="http://schemas.microsoft.com/office/drawing/2014/main" id="{FECDF825-7997-DC7A-36D4-9C7888927631}"/>
              </a:ext>
            </a:extLst>
          </p:cNvPr>
          <p:cNvSpPr>
            <a:spLocks noGrp="1"/>
          </p:cNvSpPr>
          <p:nvPr>
            <p:ph idx="1"/>
          </p:nvPr>
        </p:nvSpPr>
        <p:spPr>
          <a:xfrm>
            <a:off x="3619499" y="1056482"/>
            <a:ext cx="5524497" cy="5801517"/>
          </a:xfrm>
        </p:spPr>
        <p:txBody>
          <a:bodyPr/>
          <a:lstStyle/>
          <a:p>
            <a:r>
              <a:rPr lang="es-ES" b="1" dirty="0">
                <a:latin typeface="Maiandra GD" panose="020E0502030308020204" pitchFamily="34" charset="0"/>
              </a:rPr>
              <a:t>De manera que también aquella noche hicieron que bebiera vino su padre, </a:t>
            </a:r>
            <a:r>
              <a:rPr lang="es-ES" b="1" u="sng" dirty="0">
                <a:solidFill>
                  <a:schemeClr val="bg1"/>
                </a:solidFill>
                <a:highlight>
                  <a:srgbClr val="FF0000"/>
                </a:highlight>
                <a:latin typeface="Maiandra GD" panose="020E0502030308020204" pitchFamily="34" charset="0"/>
              </a:rPr>
              <a:t>y la menor se levantó y se acostó con él,</a:t>
            </a:r>
            <a:r>
              <a:rPr lang="es-ES" b="1" dirty="0">
                <a:latin typeface="Maiandra GD" panose="020E0502030308020204" pitchFamily="34" charset="0"/>
              </a:rPr>
              <a:t> y él no supo cuando ella se acostó ni cuando se levantó. </a:t>
            </a:r>
          </a:p>
          <a:p>
            <a:pPr algn="ctr"/>
            <a:r>
              <a:rPr lang="es-ES" b="1" u="sng" dirty="0">
                <a:highlight>
                  <a:srgbClr val="FFFF00"/>
                </a:highlight>
                <a:latin typeface="Maiandra GD" panose="020E0502030308020204" pitchFamily="34" charset="0"/>
              </a:rPr>
              <a:t>V.36.  </a:t>
            </a:r>
          </a:p>
          <a:p>
            <a:r>
              <a:rPr lang="es-ES" b="1" u="sng" dirty="0">
                <a:solidFill>
                  <a:schemeClr val="bg1"/>
                </a:solidFill>
                <a:highlight>
                  <a:srgbClr val="000080"/>
                </a:highlight>
                <a:latin typeface="Maiandra GD" panose="020E0502030308020204" pitchFamily="34" charset="0"/>
              </a:rPr>
              <a:t>Y las dos hijas de Lot concibieron</a:t>
            </a:r>
            <a:r>
              <a:rPr lang="es-ES" b="1" dirty="0">
                <a:latin typeface="Maiandra GD" panose="020E0502030308020204" pitchFamily="34" charset="0"/>
              </a:rPr>
              <a:t> de su padre. </a:t>
            </a:r>
          </a:p>
          <a:p>
            <a:pPr algn="ctr"/>
            <a:r>
              <a:rPr lang="es-ES" b="1" u="sng" dirty="0">
                <a:highlight>
                  <a:srgbClr val="FFFF00"/>
                </a:highlight>
                <a:latin typeface="Maiandra GD" panose="020E0502030308020204" pitchFamily="34" charset="0"/>
              </a:rPr>
              <a:t>V.37.  </a:t>
            </a:r>
          </a:p>
          <a:p>
            <a:r>
              <a:rPr lang="es-ES" b="1" u="sng" dirty="0">
                <a:solidFill>
                  <a:schemeClr val="bg1"/>
                </a:solidFill>
                <a:highlight>
                  <a:srgbClr val="008000"/>
                </a:highlight>
                <a:latin typeface="Maiandra GD" panose="020E0502030308020204" pitchFamily="34" charset="0"/>
              </a:rPr>
              <a:t>Y la mayor dio a luz un hijo, y lo llamó </a:t>
            </a:r>
            <a:r>
              <a:rPr lang="es-ES" b="1" u="sng" dirty="0" err="1">
                <a:solidFill>
                  <a:schemeClr val="bg1"/>
                </a:solidFill>
                <a:highlight>
                  <a:srgbClr val="008000"/>
                </a:highlight>
                <a:latin typeface="Maiandra GD" panose="020E0502030308020204" pitchFamily="34" charset="0"/>
              </a:rPr>
              <a:t>Moab</a:t>
            </a:r>
            <a:r>
              <a:rPr lang="es-ES" b="1" u="sng" dirty="0">
                <a:solidFill>
                  <a:schemeClr val="bg1"/>
                </a:solidFill>
                <a:highlight>
                  <a:srgbClr val="008000"/>
                </a:highlight>
                <a:latin typeface="Maiandra GD" panose="020E0502030308020204" pitchFamily="34" charset="0"/>
              </a:rPr>
              <a:t>;</a:t>
            </a:r>
            <a:r>
              <a:rPr lang="es-ES" b="1" dirty="0">
                <a:latin typeface="Maiandra GD" panose="020E0502030308020204" pitchFamily="34" charset="0"/>
              </a:rPr>
              <a:t> él es el padre de los moabitas hasta hoy. </a:t>
            </a:r>
          </a:p>
        </p:txBody>
      </p:sp>
      <p:pic>
        <p:nvPicPr>
          <p:cNvPr id="3" name="Imagen 2">
            <a:extLst>
              <a:ext uri="{FF2B5EF4-FFF2-40B4-BE49-F238E27FC236}">
                <a16:creationId xmlns:a16="http://schemas.microsoft.com/office/drawing/2014/main" id="{B7B5D8D9-9F5A-6D35-6CE2-9D740F045209}"/>
              </a:ext>
            </a:extLst>
          </p:cNvPr>
          <p:cNvPicPr>
            <a:picLocks noChangeAspect="1"/>
          </p:cNvPicPr>
          <p:nvPr/>
        </p:nvPicPr>
        <p:blipFill>
          <a:blip r:embed="rId3"/>
          <a:stretch>
            <a:fillRect/>
          </a:stretch>
        </p:blipFill>
        <p:spPr>
          <a:xfrm>
            <a:off x="-2" y="1038226"/>
            <a:ext cx="3619499" cy="5779509"/>
          </a:xfrm>
          <a:prstGeom prst="rect">
            <a:avLst/>
          </a:prstGeom>
        </p:spPr>
      </p:pic>
    </p:spTree>
    <p:extLst>
      <p:ext uri="{BB962C8B-B14F-4D97-AF65-F5344CB8AC3E}">
        <p14:creationId xmlns:p14="http://schemas.microsoft.com/office/powerpoint/2010/main" val="3899863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1" y="0"/>
            <a:ext cx="9143999" cy="1076326"/>
          </a:xfrm>
          <a:solidFill>
            <a:srgbClr val="66FF33"/>
          </a:solidFill>
        </p:spPr>
        <p:txBody>
          <a:bodyPr>
            <a:noAutofit/>
          </a:bodyPr>
          <a:lstStyle/>
          <a:p>
            <a:pPr algn="ctr"/>
            <a:r>
              <a:rPr lang="es-NI" sz="7200" b="1" u="sng" dirty="0">
                <a:effectLst>
                  <a:outerShdw blurRad="38100" dist="38100" dir="2700000" algn="tl">
                    <a:srgbClr val="000000">
                      <a:alpha val="43137"/>
                    </a:srgbClr>
                  </a:outerShdw>
                </a:effectLst>
                <a:latin typeface="Maiandra GD" panose="020E0502030308020204" pitchFamily="34" charset="0"/>
              </a:rPr>
              <a:t>LA VIOLENCIA.</a:t>
            </a: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76326"/>
            <a:ext cx="5191124" cy="5781674"/>
          </a:xfrm>
        </p:spPr>
        <p:txBody>
          <a:bodyPr/>
          <a:lstStyle/>
          <a:p>
            <a:pPr algn="ctr"/>
            <a:r>
              <a:rPr lang="es-ES" b="1" u="sng" dirty="0">
                <a:highlight>
                  <a:srgbClr val="FFFF00"/>
                </a:highlight>
                <a:latin typeface="Maiandra GD" panose="020E0502030308020204" pitchFamily="34" charset="0"/>
              </a:rPr>
              <a:t>V.38.</a:t>
            </a:r>
          </a:p>
          <a:p>
            <a:r>
              <a:rPr lang="es-ES" b="1" u="sng" dirty="0">
                <a:solidFill>
                  <a:schemeClr val="bg1"/>
                </a:solidFill>
                <a:highlight>
                  <a:srgbClr val="800080"/>
                </a:highlight>
                <a:latin typeface="Maiandra GD" panose="020E0502030308020204" pitchFamily="34" charset="0"/>
              </a:rPr>
              <a:t>Y en cuanto a la menor, también ella dio a luz un hijo,</a:t>
            </a:r>
            <a:r>
              <a:rPr lang="es-ES" b="1" dirty="0">
                <a:latin typeface="Maiandra GD" panose="020E0502030308020204" pitchFamily="34" charset="0"/>
              </a:rPr>
              <a:t> y lo llamó Ben-</a:t>
            </a:r>
            <a:r>
              <a:rPr lang="es-ES" b="1" dirty="0" err="1">
                <a:latin typeface="Maiandra GD" panose="020E0502030308020204" pitchFamily="34" charset="0"/>
              </a:rPr>
              <a:t>ammi</a:t>
            </a:r>
            <a:r>
              <a:rPr lang="es-ES" b="1" dirty="0">
                <a:latin typeface="Maiandra GD" panose="020E0502030308020204" pitchFamily="34" charset="0"/>
              </a:rPr>
              <a:t>; él es el padre de los amonitas hasta hoy. </a:t>
            </a:r>
          </a:p>
          <a:p>
            <a:r>
              <a:rPr lang="es-ES" b="1" dirty="0">
                <a:latin typeface="Maiandra GD" panose="020E0502030308020204" pitchFamily="34" charset="0"/>
              </a:rPr>
              <a:t>Aunque Lot aquí no tuvo ninguna culpa sus hijas si tuvieron mucha culpa. </a:t>
            </a:r>
          </a:p>
          <a:p>
            <a:r>
              <a:rPr lang="es-ES" b="1" dirty="0">
                <a:latin typeface="Maiandra GD" panose="020E0502030308020204" pitchFamily="34" charset="0"/>
              </a:rPr>
              <a:t>Absalón se acostó con las mujeres de su padre David. </a:t>
            </a:r>
          </a:p>
          <a:p>
            <a:r>
              <a:rPr lang="es-ES" b="1" dirty="0">
                <a:latin typeface="Maiandra GD" panose="020E0502030308020204" pitchFamily="34" charset="0"/>
              </a:rPr>
              <a:t>Qué vergüenza fue eso.</a:t>
            </a:r>
          </a:p>
          <a:p>
            <a:pPr algn="ctr"/>
            <a:r>
              <a:rPr lang="es-ES" b="1" u="sng" dirty="0">
                <a:highlight>
                  <a:srgbClr val="FFFF00"/>
                </a:highlight>
                <a:latin typeface="Maiandra GD" panose="020E0502030308020204" pitchFamily="34" charset="0"/>
              </a:rPr>
              <a:t>II Samuel.16:22. </a:t>
            </a:r>
            <a:endParaRPr lang="es-NI" b="1" u="sng" dirty="0">
              <a:highlight>
                <a:srgbClr val="FFFF00"/>
              </a:highlight>
              <a:latin typeface="Maiandra GD" panose="020E0502030308020204" pitchFamily="34" charset="0"/>
            </a:endParaRPr>
          </a:p>
        </p:txBody>
      </p:sp>
      <p:pic>
        <p:nvPicPr>
          <p:cNvPr id="2" name="Imagen 1">
            <a:extLst>
              <a:ext uri="{FF2B5EF4-FFF2-40B4-BE49-F238E27FC236}">
                <a16:creationId xmlns:a16="http://schemas.microsoft.com/office/drawing/2014/main" id="{60AFFBF2-A34F-64AA-E7C8-13A687C15A1A}"/>
              </a:ext>
            </a:extLst>
          </p:cNvPr>
          <p:cNvPicPr>
            <a:picLocks noChangeAspect="1"/>
          </p:cNvPicPr>
          <p:nvPr/>
        </p:nvPicPr>
        <p:blipFill>
          <a:blip r:embed="rId3"/>
          <a:stretch>
            <a:fillRect/>
          </a:stretch>
        </p:blipFill>
        <p:spPr>
          <a:xfrm>
            <a:off x="2324" y="1076326"/>
            <a:ext cx="3950550" cy="5779509"/>
          </a:xfrm>
          <a:prstGeom prst="rect">
            <a:avLst/>
          </a:prstGeom>
        </p:spPr>
      </p:pic>
    </p:spTree>
    <p:extLst>
      <p:ext uri="{BB962C8B-B14F-4D97-AF65-F5344CB8AC3E}">
        <p14:creationId xmlns:p14="http://schemas.microsoft.com/office/powerpoint/2010/main" val="3162266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1" y="0"/>
            <a:ext cx="9143999" cy="1076326"/>
          </a:xfrm>
          <a:solidFill>
            <a:srgbClr val="66FF33"/>
          </a:solidFill>
        </p:spPr>
        <p:txBody>
          <a:bodyPr>
            <a:noAutofit/>
          </a:bodyPr>
          <a:lstStyle/>
          <a:p>
            <a:pPr algn="ctr"/>
            <a:r>
              <a:rPr lang="es-NI" sz="7200" b="1" u="sng" dirty="0">
                <a:effectLst>
                  <a:outerShdw blurRad="38100" dist="38100" dir="2700000" algn="tl">
                    <a:srgbClr val="000000">
                      <a:alpha val="43137"/>
                    </a:srgbClr>
                  </a:outerShdw>
                </a:effectLst>
                <a:latin typeface="Maiandra GD" panose="020E0502030308020204" pitchFamily="34" charset="0"/>
              </a:rPr>
              <a:t>LA VIOLENCIA.</a:t>
            </a: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76326"/>
            <a:ext cx="5191124" cy="5781674"/>
          </a:xfrm>
        </p:spPr>
        <p:txBody>
          <a:bodyPr>
            <a:normAutofit lnSpcReduction="10000"/>
          </a:bodyPr>
          <a:lstStyle/>
          <a:p>
            <a:r>
              <a:rPr lang="es-ES" b="1" dirty="0">
                <a:latin typeface="Maiandra GD" panose="020E0502030308020204" pitchFamily="34" charset="0"/>
              </a:rPr>
              <a:t>Levantaron, pues, para Absalón una tienda en el terrado, </a:t>
            </a:r>
            <a:r>
              <a:rPr lang="es-ES" b="1" u="sng" dirty="0">
                <a:solidFill>
                  <a:schemeClr val="bg1"/>
                </a:solidFill>
                <a:highlight>
                  <a:srgbClr val="800000"/>
                </a:highlight>
                <a:latin typeface="Maiandra GD" panose="020E0502030308020204" pitchFamily="34" charset="0"/>
              </a:rPr>
              <a:t>y Absalón se llegó a las concubinas de su padre a la vista de todo Israel.</a:t>
            </a:r>
            <a:r>
              <a:rPr lang="es-ES" b="1" dirty="0">
                <a:latin typeface="Maiandra GD" panose="020E0502030308020204" pitchFamily="34" charset="0"/>
              </a:rPr>
              <a:t> </a:t>
            </a:r>
          </a:p>
          <a:p>
            <a:r>
              <a:rPr lang="es-ES" b="1" dirty="0">
                <a:latin typeface="Maiandra GD" panose="020E0502030308020204" pitchFamily="34" charset="0"/>
              </a:rPr>
              <a:t>Era un gran irrespeto de un hijo hacia su padre. </a:t>
            </a:r>
          </a:p>
          <a:p>
            <a:pPr algn="ctr"/>
            <a:r>
              <a:rPr lang="es-ES" b="1" u="sng" dirty="0">
                <a:highlight>
                  <a:srgbClr val="FFFF00"/>
                </a:highlight>
                <a:latin typeface="Maiandra GD" panose="020E0502030308020204" pitchFamily="34" charset="0"/>
              </a:rPr>
              <a:t>I Corintios.5:1. </a:t>
            </a:r>
          </a:p>
          <a:p>
            <a:r>
              <a:rPr lang="es-ES" b="1" dirty="0">
                <a:latin typeface="Maiandra GD" panose="020E0502030308020204" pitchFamily="34" charset="0"/>
              </a:rPr>
              <a:t>En efecto, se oye que entre vosotros hay inmoralidad, y una inmoralidad tal como no existe ni siquiera entre los gentiles, </a:t>
            </a:r>
            <a:r>
              <a:rPr lang="es-ES" b="1" u="sng" dirty="0">
                <a:solidFill>
                  <a:schemeClr val="bg1"/>
                </a:solidFill>
                <a:highlight>
                  <a:srgbClr val="808000"/>
                </a:highlight>
                <a:latin typeface="Maiandra GD" panose="020E0502030308020204" pitchFamily="34" charset="0"/>
              </a:rPr>
              <a:t>al extremo de que alguno tiene la mujer de su padre.</a:t>
            </a:r>
            <a:r>
              <a:rPr lang="es-ES" b="1" dirty="0">
                <a:latin typeface="Maiandra GD" panose="020E0502030308020204" pitchFamily="34" charset="0"/>
              </a:rPr>
              <a:t> </a:t>
            </a:r>
          </a:p>
        </p:txBody>
      </p:sp>
      <p:pic>
        <p:nvPicPr>
          <p:cNvPr id="2" name="Imagen 1">
            <a:extLst>
              <a:ext uri="{FF2B5EF4-FFF2-40B4-BE49-F238E27FC236}">
                <a16:creationId xmlns:a16="http://schemas.microsoft.com/office/drawing/2014/main" id="{ACC4A2FA-0A15-6835-F59A-606368240BCA}"/>
              </a:ext>
            </a:extLst>
          </p:cNvPr>
          <p:cNvPicPr>
            <a:picLocks noChangeAspect="1"/>
          </p:cNvPicPr>
          <p:nvPr/>
        </p:nvPicPr>
        <p:blipFill>
          <a:blip r:embed="rId3"/>
          <a:stretch>
            <a:fillRect/>
          </a:stretch>
        </p:blipFill>
        <p:spPr>
          <a:xfrm>
            <a:off x="-3" y="1076326"/>
            <a:ext cx="3952876" cy="5781674"/>
          </a:xfrm>
          <a:prstGeom prst="rect">
            <a:avLst/>
          </a:prstGeom>
        </p:spPr>
      </p:pic>
    </p:spTree>
    <p:extLst>
      <p:ext uri="{BB962C8B-B14F-4D97-AF65-F5344CB8AC3E}">
        <p14:creationId xmlns:p14="http://schemas.microsoft.com/office/powerpoint/2010/main" val="1045349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0"/>
            <a:ext cx="9143999" cy="1066800"/>
          </a:xfrm>
          <a:solidFill>
            <a:srgbClr val="CC66FF"/>
          </a:solidFill>
        </p:spPr>
        <p:txBody>
          <a:bodyPr>
            <a:noAutofit/>
          </a:bodyPr>
          <a:lstStyle/>
          <a:p>
            <a:pPr algn="ctr"/>
            <a:r>
              <a:rPr lang="es-ES" sz="7200" b="1" u="sng" dirty="0">
                <a:latin typeface="Maiandra GD" panose="020E0502030308020204" pitchFamily="34" charset="0"/>
              </a:rPr>
              <a:t>INTRODUCCIÓN:</a:t>
            </a:r>
            <a:endParaRPr lang="es-NI" sz="7200"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66800"/>
            <a:ext cx="5191124" cy="5791200"/>
          </a:xfrm>
        </p:spPr>
        <p:txBody>
          <a:bodyPr>
            <a:normAutofit fontScale="92500"/>
          </a:bodyPr>
          <a:lstStyle/>
          <a:p>
            <a:pPr algn="ctr"/>
            <a:r>
              <a:rPr lang="es-ES" b="1" u="sng" dirty="0">
                <a:highlight>
                  <a:srgbClr val="FFFF00"/>
                </a:highlight>
                <a:latin typeface="Maiandra GD" panose="020E0502030308020204" pitchFamily="34" charset="0"/>
              </a:rPr>
              <a:t>V.9.</a:t>
            </a:r>
          </a:p>
          <a:p>
            <a:r>
              <a:rPr lang="es-ES" b="1" u="sng" dirty="0">
                <a:solidFill>
                  <a:schemeClr val="bg1"/>
                </a:solidFill>
                <a:highlight>
                  <a:srgbClr val="000080"/>
                </a:highlight>
                <a:latin typeface="Maiandra GD" panose="020E0502030308020204" pitchFamily="34" charset="0"/>
              </a:rPr>
              <a:t>Entonces os entregarán a tribulación, y os matarán,</a:t>
            </a:r>
            <a:r>
              <a:rPr lang="es-ES" b="1" dirty="0">
                <a:latin typeface="Maiandra GD" panose="020E0502030308020204" pitchFamily="34" charset="0"/>
              </a:rPr>
              <a:t> y seréis odiados de todas las naciones por causa de mi nombre. </a:t>
            </a:r>
          </a:p>
          <a:p>
            <a:pPr algn="ctr"/>
            <a:r>
              <a:rPr lang="es-ES" b="1" u="sng" dirty="0">
                <a:highlight>
                  <a:srgbClr val="FFFF00"/>
                </a:highlight>
                <a:latin typeface="Maiandra GD" panose="020E0502030308020204" pitchFamily="34" charset="0"/>
              </a:rPr>
              <a:t>V.10.  </a:t>
            </a:r>
          </a:p>
          <a:p>
            <a:r>
              <a:rPr lang="es-ES" b="1" dirty="0">
                <a:latin typeface="Maiandra GD" panose="020E0502030308020204" pitchFamily="34" charset="0"/>
              </a:rPr>
              <a:t>Muchos tropezarán entonces y caerán, y se traicionarán unos a otros, </a:t>
            </a:r>
            <a:r>
              <a:rPr lang="es-ES" b="1" u="sng" dirty="0">
                <a:solidFill>
                  <a:schemeClr val="bg1"/>
                </a:solidFill>
                <a:highlight>
                  <a:srgbClr val="008080"/>
                </a:highlight>
                <a:latin typeface="Maiandra GD" panose="020E0502030308020204" pitchFamily="34" charset="0"/>
              </a:rPr>
              <a:t>y unos a otros se odiarán.</a:t>
            </a:r>
            <a:r>
              <a:rPr lang="es-ES" b="1" dirty="0">
                <a:latin typeface="Maiandra GD" panose="020E0502030308020204" pitchFamily="34" charset="0"/>
              </a:rPr>
              <a:t> </a:t>
            </a:r>
          </a:p>
          <a:p>
            <a:pPr algn="ctr"/>
            <a:r>
              <a:rPr lang="es-ES" b="1" u="sng" dirty="0">
                <a:highlight>
                  <a:srgbClr val="FFFF00"/>
                </a:highlight>
                <a:latin typeface="Maiandra GD" panose="020E0502030308020204" pitchFamily="34" charset="0"/>
              </a:rPr>
              <a:t>V.11.  </a:t>
            </a:r>
          </a:p>
          <a:p>
            <a:r>
              <a:rPr lang="es-ES" b="1" u="sng" dirty="0">
                <a:solidFill>
                  <a:schemeClr val="bg1"/>
                </a:solidFill>
                <a:highlight>
                  <a:srgbClr val="008000"/>
                </a:highlight>
                <a:latin typeface="Maiandra GD" panose="020E0502030308020204" pitchFamily="34" charset="0"/>
              </a:rPr>
              <a:t>Y se levantarán muchos falsos profetas,</a:t>
            </a:r>
            <a:r>
              <a:rPr lang="es-ES" b="1" dirty="0">
                <a:latin typeface="Maiandra GD" panose="020E0502030308020204" pitchFamily="34" charset="0"/>
              </a:rPr>
              <a:t> y a muchos engañarán. </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99233B7A-9736-E765-F487-54F1E54011A9}"/>
              </a:ext>
            </a:extLst>
          </p:cNvPr>
          <p:cNvPicPr>
            <a:picLocks noChangeAspect="1"/>
          </p:cNvPicPr>
          <p:nvPr/>
        </p:nvPicPr>
        <p:blipFill>
          <a:blip r:embed="rId3"/>
          <a:stretch>
            <a:fillRect/>
          </a:stretch>
        </p:blipFill>
        <p:spPr>
          <a:xfrm>
            <a:off x="2325" y="1066549"/>
            <a:ext cx="3950550" cy="5791702"/>
          </a:xfrm>
          <a:prstGeom prst="rect">
            <a:avLst/>
          </a:prstGeom>
        </p:spPr>
      </p:pic>
    </p:spTree>
    <p:extLst>
      <p:ext uri="{BB962C8B-B14F-4D97-AF65-F5344CB8AC3E}">
        <p14:creationId xmlns:p14="http://schemas.microsoft.com/office/powerpoint/2010/main" val="3262198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1" y="0"/>
            <a:ext cx="9143999" cy="1076326"/>
          </a:xfrm>
          <a:solidFill>
            <a:srgbClr val="66FF33"/>
          </a:solidFill>
        </p:spPr>
        <p:txBody>
          <a:bodyPr>
            <a:noAutofit/>
          </a:bodyPr>
          <a:lstStyle/>
          <a:p>
            <a:pPr algn="ctr"/>
            <a:r>
              <a:rPr lang="es-NI" sz="7200" b="1" u="sng" dirty="0">
                <a:effectLst>
                  <a:outerShdw blurRad="38100" dist="38100" dir="2700000" algn="tl">
                    <a:srgbClr val="000000">
                      <a:alpha val="43137"/>
                    </a:srgbClr>
                  </a:outerShdw>
                </a:effectLst>
                <a:latin typeface="Maiandra GD" panose="020E0502030308020204" pitchFamily="34" charset="0"/>
              </a:rPr>
              <a:t>LA VIOLENCIA.</a:t>
            </a: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76326"/>
            <a:ext cx="5191124" cy="5781674"/>
          </a:xfrm>
        </p:spPr>
        <p:txBody>
          <a:bodyPr>
            <a:normAutofit lnSpcReduction="10000"/>
          </a:bodyPr>
          <a:lstStyle/>
          <a:p>
            <a:r>
              <a:rPr lang="es-ES" b="1" dirty="0">
                <a:latin typeface="Maiandra GD" panose="020E0502030308020204" pitchFamily="34" charset="0"/>
              </a:rPr>
              <a:t>Este hijo tenía la mujer de su padre posiblemente su madrasta.</a:t>
            </a:r>
          </a:p>
          <a:p>
            <a:r>
              <a:rPr lang="es-ES" b="1" dirty="0">
                <a:latin typeface="Maiandra GD" panose="020E0502030308020204" pitchFamily="34" charset="0"/>
              </a:rPr>
              <a:t>Las violaciones oímos en las noticias que violaron a una niña, a una joven a una anciana o a un niño, y muchos comienzan a decir son señales del fin del mundo, pero tampoco esto es cierto.</a:t>
            </a:r>
          </a:p>
          <a:p>
            <a:r>
              <a:rPr lang="es-ES" b="1" dirty="0">
                <a:latin typeface="Maiandra GD" panose="020E0502030308020204" pitchFamily="34" charset="0"/>
              </a:rPr>
              <a:t>Vemos un caso donde muchos hombres abusaron de una mujer. </a:t>
            </a:r>
          </a:p>
          <a:p>
            <a:pPr algn="ctr"/>
            <a:r>
              <a:rPr lang="es-ES" b="1" u="sng" dirty="0">
                <a:highlight>
                  <a:srgbClr val="FFFF00"/>
                </a:highlight>
                <a:latin typeface="Maiandra GD" panose="020E0502030308020204" pitchFamily="34" charset="0"/>
              </a:rPr>
              <a:t>Jueces.19:25-28. </a:t>
            </a:r>
            <a:endParaRPr lang="es-NI" b="1" u="sng" dirty="0">
              <a:highlight>
                <a:srgbClr val="FFFF00"/>
              </a:highlight>
              <a:latin typeface="Maiandra GD" panose="020E0502030308020204" pitchFamily="34" charset="0"/>
            </a:endParaRPr>
          </a:p>
        </p:txBody>
      </p:sp>
      <p:pic>
        <p:nvPicPr>
          <p:cNvPr id="2" name="Imagen 1">
            <a:extLst>
              <a:ext uri="{FF2B5EF4-FFF2-40B4-BE49-F238E27FC236}">
                <a16:creationId xmlns:a16="http://schemas.microsoft.com/office/drawing/2014/main" id="{279DBBBE-A932-2199-4F11-7C356B99C1E1}"/>
              </a:ext>
            </a:extLst>
          </p:cNvPr>
          <p:cNvPicPr>
            <a:picLocks noChangeAspect="1"/>
          </p:cNvPicPr>
          <p:nvPr/>
        </p:nvPicPr>
        <p:blipFill>
          <a:blip r:embed="rId3"/>
          <a:stretch>
            <a:fillRect/>
          </a:stretch>
        </p:blipFill>
        <p:spPr>
          <a:xfrm>
            <a:off x="-1" y="1076325"/>
            <a:ext cx="3952873" cy="5781673"/>
          </a:xfrm>
          <a:prstGeom prst="rect">
            <a:avLst/>
          </a:prstGeom>
        </p:spPr>
      </p:pic>
    </p:spTree>
    <p:extLst>
      <p:ext uri="{BB962C8B-B14F-4D97-AF65-F5344CB8AC3E}">
        <p14:creationId xmlns:p14="http://schemas.microsoft.com/office/powerpoint/2010/main" val="573169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1" y="0"/>
            <a:ext cx="9143999" cy="1076326"/>
          </a:xfrm>
          <a:solidFill>
            <a:srgbClr val="66FF33"/>
          </a:solidFill>
        </p:spPr>
        <p:txBody>
          <a:bodyPr>
            <a:noAutofit/>
          </a:bodyPr>
          <a:lstStyle/>
          <a:p>
            <a:pPr algn="ctr"/>
            <a:r>
              <a:rPr lang="es-NI" sz="7200" b="1" u="sng" dirty="0">
                <a:effectLst>
                  <a:outerShdw blurRad="38100" dist="38100" dir="2700000" algn="tl">
                    <a:srgbClr val="000000">
                      <a:alpha val="43137"/>
                    </a:srgbClr>
                  </a:outerShdw>
                </a:effectLst>
                <a:latin typeface="Maiandra GD" panose="020E0502030308020204" pitchFamily="34" charset="0"/>
              </a:rPr>
              <a:t>LA VIOLENCIA.</a:t>
            </a: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76326"/>
            <a:ext cx="5191124" cy="5781674"/>
          </a:xfrm>
        </p:spPr>
        <p:txBody>
          <a:bodyPr>
            <a:normAutofit lnSpcReduction="10000"/>
          </a:bodyPr>
          <a:lstStyle/>
          <a:p>
            <a:r>
              <a:rPr lang="es-ES" b="1" dirty="0">
                <a:latin typeface="Maiandra GD" panose="020E0502030308020204" pitchFamily="34" charset="0"/>
              </a:rPr>
              <a:t>Pero los hombres no quisieron escucharle, así que el levita tomó a su concubina y la trajo a ellos. </a:t>
            </a:r>
            <a:r>
              <a:rPr lang="es-ES" b="1" u="sng" dirty="0">
                <a:solidFill>
                  <a:schemeClr val="bg1"/>
                </a:solidFill>
                <a:highlight>
                  <a:srgbClr val="000000"/>
                </a:highlight>
                <a:latin typeface="Maiandra GD" panose="020E0502030308020204" pitchFamily="34" charset="0"/>
              </a:rPr>
              <a:t>Y ellos la ultrajaron y abusaron de ella toda la noche hasta la mañana;</a:t>
            </a:r>
            <a:r>
              <a:rPr lang="es-ES" b="1" dirty="0">
                <a:latin typeface="Maiandra GD" panose="020E0502030308020204" pitchFamily="34" charset="0"/>
              </a:rPr>
              <a:t> entonces la dejaron libre al amanecer. </a:t>
            </a:r>
          </a:p>
          <a:p>
            <a:pPr algn="ctr"/>
            <a:r>
              <a:rPr lang="es-ES" b="1" u="sng" dirty="0">
                <a:highlight>
                  <a:srgbClr val="FFFF00"/>
                </a:highlight>
                <a:latin typeface="Maiandra GD" panose="020E0502030308020204" pitchFamily="34" charset="0"/>
              </a:rPr>
              <a:t>V.26.  </a:t>
            </a:r>
          </a:p>
          <a:p>
            <a:r>
              <a:rPr lang="es-ES" b="1" u="sng" dirty="0">
                <a:highlight>
                  <a:srgbClr val="00FF00"/>
                </a:highlight>
                <a:latin typeface="Maiandra GD" panose="020E0502030308020204" pitchFamily="34" charset="0"/>
              </a:rPr>
              <a:t>Cuando amanecía, la mujer vino y cayó a la entrada de la casa</a:t>
            </a:r>
            <a:r>
              <a:rPr lang="es-ES" b="1" dirty="0">
                <a:latin typeface="Maiandra GD" panose="020E0502030308020204" pitchFamily="34" charset="0"/>
              </a:rPr>
              <a:t> del hombre donde estaba su señor hasta que se hizo de día. </a:t>
            </a:r>
          </a:p>
          <a:p>
            <a:pPr algn="ctr"/>
            <a:r>
              <a:rPr lang="es-NI" b="1" u="sng" dirty="0">
                <a:highlight>
                  <a:srgbClr val="FFFF00"/>
                </a:highlight>
                <a:latin typeface="Maiandra GD" panose="020E0502030308020204" pitchFamily="34" charset="0"/>
              </a:rPr>
              <a:t>V.27.</a:t>
            </a:r>
          </a:p>
        </p:txBody>
      </p:sp>
      <p:pic>
        <p:nvPicPr>
          <p:cNvPr id="2" name="Imagen 1">
            <a:extLst>
              <a:ext uri="{FF2B5EF4-FFF2-40B4-BE49-F238E27FC236}">
                <a16:creationId xmlns:a16="http://schemas.microsoft.com/office/drawing/2014/main" id="{E552859C-310B-D85D-F387-F3C1A7027DB6}"/>
              </a:ext>
            </a:extLst>
          </p:cNvPr>
          <p:cNvPicPr>
            <a:picLocks noChangeAspect="1"/>
          </p:cNvPicPr>
          <p:nvPr/>
        </p:nvPicPr>
        <p:blipFill>
          <a:blip r:embed="rId3"/>
          <a:stretch>
            <a:fillRect/>
          </a:stretch>
        </p:blipFill>
        <p:spPr>
          <a:xfrm>
            <a:off x="11849" y="1076326"/>
            <a:ext cx="3950550" cy="5779509"/>
          </a:xfrm>
          <a:prstGeom prst="rect">
            <a:avLst/>
          </a:prstGeom>
        </p:spPr>
      </p:pic>
    </p:spTree>
    <p:extLst>
      <p:ext uri="{BB962C8B-B14F-4D97-AF65-F5344CB8AC3E}">
        <p14:creationId xmlns:p14="http://schemas.microsoft.com/office/powerpoint/2010/main" val="1142426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1" y="0"/>
            <a:ext cx="9143999" cy="1076326"/>
          </a:xfrm>
          <a:solidFill>
            <a:srgbClr val="66FF33"/>
          </a:solidFill>
        </p:spPr>
        <p:txBody>
          <a:bodyPr>
            <a:noAutofit/>
          </a:bodyPr>
          <a:lstStyle/>
          <a:p>
            <a:pPr algn="ctr"/>
            <a:r>
              <a:rPr lang="es-NI" sz="7200" b="1" u="sng" dirty="0">
                <a:effectLst>
                  <a:outerShdw blurRad="38100" dist="38100" dir="2700000" algn="tl">
                    <a:srgbClr val="000000">
                      <a:alpha val="43137"/>
                    </a:srgbClr>
                  </a:outerShdw>
                </a:effectLst>
                <a:latin typeface="Maiandra GD" panose="020E0502030308020204" pitchFamily="34" charset="0"/>
              </a:rPr>
              <a:t>LA VIOLENCIA.</a:t>
            </a: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76326"/>
            <a:ext cx="5191124" cy="5781674"/>
          </a:xfrm>
        </p:spPr>
        <p:txBody>
          <a:bodyPr/>
          <a:lstStyle/>
          <a:p>
            <a:r>
              <a:rPr lang="es-ES" b="1" dirty="0">
                <a:latin typeface="Maiandra GD" panose="020E0502030308020204" pitchFamily="34" charset="0"/>
              </a:rPr>
              <a:t>Al levantarse su señor por la mañana, abrió las puertas de la casa y salió para seguir su camino, </a:t>
            </a:r>
            <a:r>
              <a:rPr lang="es-ES" b="1" u="sng" dirty="0">
                <a:solidFill>
                  <a:schemeClr val="bg1"/>
                </a:solidFill>
                <a:highlight>
                  <a:srgbClr val="FF00FF"/>
                </a:highlight>
                <a:latin typeface="Maiandra GD" panose="020E0502030308020204" pitchFamily="34" charset="0"/>
              </a:rPr>
              <a:t>y he aquí que su concubina estaba tendida a la entrada de la casa, con sus manos en el umbral.</a:t>
            </a:r>
            <a:r>
              <a:rPr lang="es-ES" b="1" dirty="0">
                <a:latin typeface="Maiandra GD" panose="020E0502030308020204" pitchFamily="34" charset="0"/>
              </a:rPr>
              <a:t> </a:t>
            </a:r>
          </a:p>
          <a:p>
            <a:pPr algn="ctr"/>
            <a:r>
              <a:rPr lang="es-ES" b="1" u="sng" dirty="0">
                <a:highlight>
                  <a:srgbClr val="FFFF00"/>
                </a:highlight>
                <a:latin typeface="Maiandra GD" panose="020E0502030308020204" pitchFamily="34" charset="0"/>
              </a:rPr>
              <a:t>V.28.  </a:t>
            </a:r>
          </a:p>
          <a:p>
            <a:r>
              <a:rPr lang="es-ES" b="1" dirty="0">
                <a:latin typeface="Maiandra GD" panose="020E0502030308020204" pitchFamily="34" charset="0"/>
              </a:rPr>
              <a:t>Y él le dijo: Levántate y vámonos; </a:t>
            </a:r>
            <a:r>
              <a:rPr lang="es-ES" b="1" u="sng" dirty="0">
                <a:solidFill>
                  <a:schemeClr val="bg1"/>
                </a:solidFill>
                <a:highlight>
                  <a:srgbClr val="0000FF"/>
                </a:highlight>
                <a:latin typeface="Maiandra GD" panose="020E0502030308020204" pitchFamily="34" charset="0"/>
              </a:rPr>
              <a:t>pero ella no respondió.</a:t>
            </a:r>
            <a:r>
              <a:rPr lang="es-ES" b="1" dirty="0">
                <a:latin typeface="Maiandra GD" panose="020E0502030308020204" pitchFamily="34" charset="0"/>
              </a:rPr>
              <a:t> Entonces la recogió, y colocándola sobre el asno, el hombre se levantó y se fue a su casa. </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936484F8-BD2F-156A-E467-9D59837055A0}"/>
              </a:ext>
            </a:extLst>
          </p:cNvPr>
          <p:cNvPicPr>
            <a:picLocks noChangeAspect="1"/>
          </p:cNvPicPr>
          <p:nvPr/>
        </p:nvPicPr>
        <p:blipFill>
          <a:blip r:embed="rId3"/>
          <a:stretch>
            <a:fillRect/>
          </a:stretch>
        </p:blipFill>
        <p:spPr>
          <a:xfrm>
            <a:off x="2324" y="1078491"/>
            <a:ext cx="3950550" cy="5779509"/>
          </a:xfrm>
          <a:prstGeom prst="rect">
            <a:avLst/>
          </a:prstGeom>
        </p:spPr>
      </p:pic>
    </p:spTree>
    <p:extLst>
      <p:ext uri="{BB962C8B-B14F-4D97-AF65-F5344CB8AC3E}">
        <p14:creationId xmlns:p14="http://schemas.microsoft.com/office/powerpoint/2010/main" val="1334426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1" y="0"/>
            <a:ext cx="9143999" cy="1076326"/>
          </a:xfrm>
          <a:solidFill>
            <a:srgbClr val="66FF33"/>
          </a:solidFill>
        </p:spPr>
        <p:txBody>
          <a:bodyPr>
            <a:noAutofit/>
          </a:bodyPr>
          <a:lstStyle/>
          <a:p>
            <a:pPr algn="ctr"/>
            <a:r>
              <a:rPr lang="es-NI" sz="7200" b="1" u="sng" dirty="0">
                <a:effectLst>
                  <a:outerShdw blurRad="38100" dist="38100" dir="2700000" algn="tl">
                    <a:srgbClr val="000000">
                      <a:alpha val="43137"/>
                    </a:srgbClr>
                  </a:outerShdw>
                </a:effectLst>
                <a:latin typeface="Maiandra GD" panose="020E0502030308020204" pitchFamily="34" charset="0"/>
              </a:rPr>
              <a:t>LA VIOLENCIA.</a:t>
            </a: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76326"/>
            <a:ext cx="5191124" cy="5781674"/>
          </a:xfrm>
        </p:spPr>
        <p:txBody>
          <a:bodyPr/>
          <a:lstStyle/>
          <a:p>
            <a:r>
              <a:rPr lang="es-ES" b="1" dirty="0">
                <a:latin typeface="Maiandra GD" panose="020E0502030308020204" pitchFamily="34" charset="0"/>
              </a:rPr>
              <a:t>La mujer murió por acusa de la violación de todos estos hombres. </a:t>
            </a:r>
          </a:p>
          <a:p>
            <a:pPr algn="ctr"/>
            <a:r>
              <a:rPr lang="es-ES" b="1" u="sng" dirty="0">
                <a:highlight>
                  <a:srgbClr val="FFFF00"/>
                </a:highlight>
                <a:latin typeface="Maiandra GD" panose="020E0502030308020204" pitchFamily="34" charset="0"/>
              </a:rPr>
              <a:t>Lamentaciones.5:11. </a:t>
            </a:r>
          </a:p>
          <a:p>
            <a:r>
              <a:rPr lang="es-ES" b="1" u="sng" dirty="0">
                <a:solidFill>
                  <a:schemeClr val="bg1"/>
                </a:solidFill>
                <a:highlight>
                  <a:srgbClr val="FF0000"/>
                </a:highlight>
                <a:latin typeface="Maiandra GD" panose="020E0502030308020204" pitchFamily="34" charset="0"/>
              </a:rPr>
              <a:t>Violaron a las mujeres en Sion,</a:t>
            </a:r>
            <a:r>
              <a:rPr lang="es-ES" b="1" dirty="0">
                <a:latin typeface="Maiandra GD" panose="020E0502030308020204" pitchFamily="34" charset="0"/>
              </a:rPr>
              <a:t> a las vírgenes en las ciudades de Judá. </a:t>
            </a:r>
          </a:p>
          <a:p>
            <a:pPr algn="ctr"/>
            <a:r>
              <a:rPr lang="es-ES" b="1" u="sng" dirty="0">
                <a:highlight>
                  <a:srgbClr val="FFFF00"/>
                </a:highlight>
                <a:latin typeface="Maiandra GD" panose="020E0502030308020204" pitchFamily="34" charset="0"/>
              </a:rPr>
              <a:t>Isaias.13:16. </a:t>
            </a:r>
          </a:p>
          <a:p>
            <a:r>
              <a:rPr lang="es-ES" b="1" u="sng" dirty="0">
                <a:solidFill>
                  <a:schemeClr val="bg1"/>
                </a:solidFill>
                <a:highlight>
                  <a:srgbClr val="000080"/>
                </a:highlight>
                <a:latin typeface="Maiandra GD" panose="020E0502030308020204" pitchFamily="34" charset="0"/>
              </a:rPr>
              <a:t>También sus pequeños serán estrellados delante de sus ojos;</a:t>
            </a:r>
            <a:r>
              <a:rPr lang="es-ES" b="1" dirty="0">
                <a:latin typeface="Maiandra GD" panose="020E0502030308020204" pitchFamily="34" charset="0"/>
              </a:rPr>
              <a:t> serán saqueadas sus casas y violadas sus mujeres. </a:t>
            </a:r>
          </a:p>
        </p:txBody>
      </p:sp>
      <p:pic>
        <p:nvPicPr>
          <p:cNvPr id="3" name="Imagen 2">
            <a:extLst>
              <a:ext uri="{FF2B5EF4-FFF2-40B4-BE49-F238E27FC236}">
                <a16:creationId xmlns:a16="http://schemas.microsoft.com/office/drawing/2014/main" id="{A6EED0A9-8411-D068-19C1-0A437E497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76325"/>
            <a:ext cx="3952874" cy="5781674"/>
          </a:xfrm>
          <a:prstGeom prst="rect">
            <a:avLst/>
          </a:prstGeom>
        </p:spPr>
      </p:pic>
    </p:spTree>
    <p:extLst>
      <p:ext uri="{BB962C8B-B14F-4D97-AF65-F5344CB8AC3E}">
        <p14:creationId xmlns:p14="http://schemas.microsoft.com/office/powerpoint/2010/main" val="3962698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1" y="0"/>
            <a:ext cx="9143999" cy="1076326"/>
          </a:xfrm>
          <a:solidFill>
            <a:srgbClr val="66FF33"/>
          </a:solidFill>
        </p:spPr>
        <p:txBody>
          <a:bodyPr>
            <a:noAutofit/>
          </a:bodyPr>
          <a:lstStyle/>
          <a:p>
            <a:pPr algn="ctr"/>
            <a:r>
              <a:rPr lang="es-NI" sz="7200" b="1" u="sng" dirty="0">
                <a:effectLst>
                  <a:outerShdw blurRad="38100" dist="38100" dir="2700000" algn="tl">
                    <a:srgbClr val="000000">
                      <a:alpha val="43137"/>
                    </a:srgbClr>
                  </a:outerShdw>
                </a:effectLst>
                <a:latin typeface="Maiandra GD" panose="020E0502030308020204" pitchFamily="34" charset="0"/>
              </a:rPr>
              <a:t>LA VIOLENCIA.</a:t>
            </a: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76326"/>
            <a:ext cx="5191124" cy="5781674"/>
          </a:xfrm>
        </p:spPr>
        <p:txBody>
          <a:bodyPr/>
          <a:lstStyle/>
          <a:p>
            <a:r>
              <a:rPr lang="es-ES" b="1" dirty="0">
                <a:latin typeface="Maiandra GD" panose="020E0502030308020204" pitchFamily="34" charset="0"/>
              </a:rPr>
              <a:t>Tampoco esto es señal de la destrucción.</a:t>
            </a:r>
          </a:p>
          <a:p>
            <a:r>
              <a:rPr lang="es-ES" b="1" dirty="0">
                <a:latin typeface="Maiandra GD" panose="020E0502030308020204" pitchFamily="34" charset="0"/>
              </a:rPr>
              <a:t>Hijos que matan a su madre o a su padre. </a:t>
            </a:r>
          </a:p>
          <a:p>
            <a:r>
              <a:rPr lang="es-ES" b="1" dirty="0">
                <a:latin typeface="Maiandra GD" panose="020E0502030308020204" pitchFamily="34" charset="0"/>
              </a:rPr>
              <a:t>La violencia que vivimos afecta dentro de la familia también ya que muchos hijos han matado a su madre o su padre. </a:t>
            </a:r>
          </a:p>
          <a:p>
            <a:r>
              <a:rPr lang="es-ES" b="1" dirty="0">
                <a:latin typeface="Maiandra GD" panose="020E0502030308020204" pitchFamily="34" charset="0"/>
              </a:rPr>
              <a:t>Pero esto no es señal tampoco la de segunda venida de Cristo y la destrucción del mundo. </a:t>
            </a:r>
          </a:p>
          <a:p>
            <a:pPr algn="ctr"/>
            <a:r>
              <a:rPr lang="es-ES" b="1" u="sng" dirty="0">
                <a:highlight>
                  <a:srgbClr val="FFFF00"/>
                </a:highlight>
                <a:latin typeface="Maiandra GD" panose="020E0502030308020204" pitchFamily="34" charset="0"/>
              </a:rPr>
              <a:t>I Timoteo.1:9. </a:t>
            </a:r>
          </a:p>
          <a:p>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7585FFCB-3411-469B-F95C-0790809127EF}"/>
              </a:ext>
            </a:extLst>
          </p:cNvPr>
          <p:cNvPicPr>
            <a:picLocks noChangeAspect="1"/>
          </p:cNvPicPr>
          <p:nvPr/>
        </p:nvPicPr>
        <p:blipFill>
          <a:blip r:embed="rId3"/>
          <a:stretch>
            <a:fillRect/>
          </a:stretch>
        </p:blipFill>
        <p:spPr>
          <a:xfrm>
            <a:off x="0" y="1076325"/>
            <a:ext cx="4029075" cy="5781674"/>
          </a:xfrm>
          <a:prstGeom prst="rect">
            <a:avLst/>
          </a:prstGeom>
        </p:spPr>
      </p:pic>
    </p:spTree>
    <p:extLst>
      <p:ext uri="{BB962C8B-B14F-4D97-AF65-F5344CB8AC3E}">
        <p14:creationId xmlns:p14="http://schemas.microsoft.com/office/powerpoint/2010/main" val="1258046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1" y="0"/>
            <a:ext cx="9143999" cy="1076326"/>
          </a:xfrm>
          <a:solidFill>
            <a:srgbClr val="66FF33"/>
          </a:solidFill>
        </p:spPr>
        <p:txBody>
          <a:bodyPr>
            <a:noAutofit/>
          </a:bodyPr>
          <a:lstStyle/>
          <a:p>
            <a:pPr algn="ctr"/>
            <a:r>
              <a:rPr lang="es-NI" sz="7200" b="1" u="sng" dirty="0">
                <a:effectLst>
                  <a:outerShdw blurRad="38100" dist="38100" dir="2700000" algn="tl">
                    <a:srgbClr val="000000">
                      <a:alpha val="43137"/>
                    </a:srgbClr>
                  </a:outerShdw>
                </a:effectLst>
                <a:latin typeface="Maiandra GD" panose="020E0502030308020204" pitchFamily="34" charset="0"/>
              </a:rPr>
              <a:t>LA VIOLENCIA.</a:t>
            </a: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76326"/>
            <a:ext cx="5191124" cy="5781674"/>
          </a:xfrm>
        </p:spPr>
        <p:txBody>
          <a:bodyPr>
            <a:normAutofit fontScale="92500" lnSpcReduction="10000"/>
          </a:bodyPr>
          <a:lstStyle/>
          <a:p>
            <a:r>
              <a:rPr lang="es-ES" b="1" dirty="0">
                <a:latin typeface="Maiandra GD" panose="020E0502030308020204" pitchFamily="34" charset="0"/>
              </a:rPr>
              <a:t>reconociendo esto: que la ley no ha sido instituida para el justo, sino para los transgresores y rebeldes, para los impíos y pecadores, para los irreverentes y profanos, </a:t>
            </a:r>
            <a:r>
              <a:rPr lang="es-ES" b="1" u="sng" dirty="0">
                <a:solidFill>
                  <a:schemeClr val="bg1"/>
                </a:solidFill>
                <a:highlight>
                  <a:srgbClr val="000080"/>
                </a:highlight>
                <a:latin typeface="Maiandra GD" panose="020E0502030308020204" pitchFamily="34" charset="0"/>
              </a:rPr>
              <a:t>para los parricidas y matricidas, para los homicidas,</a:t>
            </a:r>
          </a:p>
          <a:p>
            <a:r>
              <a:rPr lang="es-ES" b="1" u="sng" dirty="0">
                <a:solidFill>
                  <a:schemeClr val="bg1"/>
                </a:solidFill>
                <a:highlight>
                  <a:srgbClr val="CC00FF"/>
                </a:highlight>
                <a:latin typeface="Maiandra GD" panose="020E0502030308020204" pitchFamily="34" charset="0"/>
              </a:rPr>
              <a:t>Parricida-</a:t>
            </a:r>
            <a:r>
              <a:rPr lang="es-ES" b="1" dirty="0">
                <a:latin typeface="Maiandra GD" panose="020E0502030308020204" pitchFamily="34" charset="0"/>
              </a:rPr>
              <a:t> Los que matan a sus padres. </a:t>
            </a:r>
          </a:p>
          <a:p>
            <a:r>
              <a:rPr lang="es-ES" b="1" u="sng" dirty="0">
                <a:solidFill>
                  <a:schemeClr val="bg1"/>
                </a:solidFill>
                <a:effectLst>
                  <a:outerShdw blurRad="38100" dist="38100" dir="2700000" algn="tl">
                    <a:srgbClr val="000000">
                      <a:alpha val="43137"/>
                    </a:srgbClr>
                  </a:outerShdw>
                </a:effectLst>
                <a:highlight>
                  <a:srgbClr val="CC66FF"/>
                </a:highlight>
                <a:latin typeface="Maiandra GD" panose="020E0502030308020204" pitchFamily="34" charset="0"/>
              </a:rPr>
              <a:t>Matricida-</a:t>
            </a:r>
            <a:r>
              <a:rPr lang="es-ES" b="1" dirty="0">
                <a:latin typeface="Maiandra GD" panose="020E0502030308020204" pitchFamily="34" charset="0"/>
              </a:rPr>
              <a:t> Los que matan a su madre. </a:t>
            </a:r>
          </a:p>
          <a:p>
            <a:r>
              <a:rPr lang="es-ES" b="1" dirty="0">
                <a:latin typeface="Maiandra GD" panose="020E0502030308020204" pitchFamily="34" charset="0"/>
              </a:rPr>
              <a:t>Habrá hombres que maten a su padre o a su madre por odio rencor por alguna herencia, pero esto no es ninguna señal de la destrucción del fin de mundo. </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A60D7122-5A5A-2285-E816-65912EC51D16}"/>
              </a:ext>
            </a:extLst>
          </p:cNvPr>
          <p:cNvPicPr>
            <a:picLocks noChangeAspect="1"/>
          </p:cNvPicPr>
          <p:nvPr/>
        </p:nvPicPr>
        <p:blipFill>
          <a:blip r:embed="rId3"/>
          <a:stretch>
            <a:fillRect/>
          </a:stretch>
        </p:blipFill>
        <p:spPr>
          <a:xfrm>
            <a:off x="-3" y="1076325"/>
            <a:ext cx="3952876" cy="5781673"/>
          </a:xfrm>
          <a:prstGeom prst="rect">
            <a:avLst/>
          </a:prstGeom>
        </p:spPr>
      </p:pic>
    </p:spTree>
    <p:extLst>
      <p:ext uri="{BB962C8B-B14F-4D97-AF65-F5344CB8AC3E}">
        <p14:creationId xmlns:p14="http://schemas.microsoft.com/office/powerpoint/2010/main" val="1202717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1" y="0"/>
            <a:ext cx="9143999" cy="1076326"/>
          </a:xfrm>
          <a:solidFill>
            <a:srgbClr val="66FF33"/>
          </a:solidFill>
        </p:spPr>
        <p:txBody>
          <a:bodyPr>
            <a:noAutofit/>
          </a:bodyPr>
          <a:lstStyle/>
          <a:p>
            <a:pPr algn="ctr"/>
            <a:r>
              <a:rPr lang="es-NI" sz="7200" b="1" u="sng" dirty="0">
                <a:effectLst>
                  <a:outerShdw blurRad="38100" dist="38100" dir="2700000" algn="tl">
                    <a:srgbClr val="000000">
                      <a:alpha val="43137"/>
                    </a:srgbClr>
                  </a:outerShdw>
                </a:effectLst>
                <a:latin typeface="Maiandra GD" panose="020E0502030308020204" pitchFamily="34" charset="0"/>
              </a:rPr>
              <a:t>CONCLUSIÓN:</a:t>
            </a: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76326"/>
            <a:ext cx="5191124" cy="5781674"/>
          </a:xfrm>
        </p:spPr>
        <p:txBody>
          <a:bodyPr>
            <a:normAutofit lnSpcReduction="10000"/>
          </a:bodyPr>
          <a:lstStyle/>
          <a:p>
            <a:r>
              <a:rPr lang="es-ES" b="1" dirty="0">
                <a:latin typeface="Maiandra GD" panose="020E0502030308020204" pitchFamily="34" charset="0"/>
              </a:rPr>
              <a:t>Ninguna de estas cosas son señales de la destrucción de la tierra, la Biblia nunca ha revelado esas cosas como señales.</a:t>
            </a:r>
          </a:p>
          <a:p>
            <a:r>
              <a:rPr lang="es-ES" b="1" dirty="0">
                <a:latin typeface="Maiandra GD" panose="020E0502030308020204" pitchFamily="34" charset="0"/>
              </a:rPr>
              <a:t>No nos dejemos engañar por personas que no han sabido interpretar las escrituras, no tengamos miedo cuando hablen de destrucción porque nadie sabe el día ni la hora.</a:t>
            </a:r>
          </a:p>
          <a:p>
            <a:r>
              <a:rPr lang="es-ES" b="1" dirty="0">
                <a:latin typeface="Maiandra GD" panose="020E0502030308020204" pitchFamily="34" charset="0"/>
              </a:rPr>
              <a:t>Mientras exista el mundo sucederán grandes catástrofes. </a:t>
            </a:r>
          </a:p>
          <a:p>
            <a:r>
              <a:rPr lang="es-ES" b="1" dirty="0">
                <a:latin typeface="Maiandra GD" panose="020E0502030308020204" pitchFamily="34" charset="0"/>
              </a:rPr>
              <a:t>Ya sean terremotos. </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B3088C19-2859-D28C-D95D-E0309AAC6AAF}"/>
              </a:ext>
            </a:extLst>
          </p:cNvPr>
          <p:cNvPicPr>
            <a:picLocks noChangeAspect="1"/>
          </p:cNvPicPr>
          <p:nvPr/>
        </p:nvPicPr>
        <p:blipFill>
          <a:blip r:embed="rId3"/>
          <a:stretch>
            <a:fillRect/>
          </a:stretch>
        </p:blipFill>
        <p:spPr>
          <a:xfrm>
            <a:off x="0" y="1076324"/>
            <a:ext cx="3952873" cy="5781673"/>
          </a:xfrm>
          <a:prstGeom prst="rect">
            <a:avLst/>
          </a:prstGeom>
        </p:spPr>
      </p:pic>
    </p:spTree>
    <p:extLst>
      <p:ext uri="{BB962C8B-B14F-4D97-AF65-F5344CB8AC3E}">
        <p14:creationId xmlns:p14="http://schemas.microsoft.com/office/powerpoint/2010/main" val="2007774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1" y="0"/>
            <a:ext cx="9143999" cy="1076326"/>
          </a:xfrm>
          <a:solidFill>
            <a:srgbClr val="66FF33"/>
          </a:solidFill>
        </p:spPr>
        <p:txBody>
          <a:bodyPr>
            <a:noAutofit/>
          </a:bodyPr>
          <a:lstStyle/>
          <a:p>
            <a:pPr algn="ctr"/>
            <a:r>
              <a:rPr lang="es-NI" sz="7200" b="1" u="sng" dirty="0">
                <a:effectLst>
                  <a:outerShdw blurRad="38100" dist="38100" dir="2700000" algn="tl">
                    <a:srgbClr val="000000">
                      <a:alpha val="43137"/>
                    </a:srgbClr>
                  </a:outerShdw>
                </a:effectLst>
                <a:latin typeface="Maiandra GD" panose="020E0502030308020204" pitchFamily="34" charset="0"/>
              </a:rPr>
              <a:t>CONCLUSIÓN:</a:t>
            </a: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76326"/>
            <a:ext cx="5191124" cy="5781674"/>
          </a:xfrm>
        </p:spPr>
        <p:txBody>
          <a:bodyPr>
            <a:normAutofit lnSpcReduction="10000"/>
          </a:bodyPr>
          <a:lstStyle/>
          <a:p>
            <a:r>
              <a:rPr lang="es-ES" b="1" dirty="0">
                <a:latin typeface="Maiandra GD" panose="020E0502030308020204" pitchFamily="34" charset="0"/>
              </a:rPr>
              <a:t>Maremotos. </a:t>
            </a:r>
          </a:p>
          <a:p>
            <a:r>
              <a:rPr lang="es-ES" b="1" dirty="0">
                <a:latin typeface="Maiandra GD" panose="020E0502030308020204" pitchFamily="34" charset="0"/>
              </a:rPr>
              <a:t>Hambres. </a:t>
            </a:r>
          </a:p>
          <a:p>
            <a:r>
              <a:rPr lang="es-ES" b="1" dirty="0">
                <a:latin typeface="Maiandra GD" panose="020E0502030308020204" pitchFamily="34" charset="0"/>
              </a:rPr>
              <a:t>Guerras. </a:t>
            </a:r>
          </a:p>
          <a:p>
            <a:r>
              <a:rPr lang="es-ES" b="1" dirty="0">
                <a:latin typeface="Maiandra GD" panose="020E0502030308020204" pitchFamily="34" charset="0"/>
              </a:rPr>
              <a:t>Violencia. </a:t>
            </a:r>
          </a:p>
          <a:p>
            <a:r>
              <a:rPr lang="es-ES" b="1" dirty="0">
                <a:latin typeface="Maiandra GD" panose="020E0502030308020204" pitchFamily="34" charset="0"/>
              </a:rPr>
              <a:t>Todo continuara igual en este mundo.</a:t>
            </a:r>
          </a:p>
          <a:p>
            <a:pPr algn="ctr"/>
            <a:r>
              <a:rPr lang="es-ES" b="1" u="sng" dirty="0">
                <a:highlight>
                  <a:srgbClr val="FFFF00"/>
                </a:highlight>
                <a:latin typeface="Maiandra GD" panose="020E0502030308020204" pitchFamily="34" charset="0"/>
              </a:rPr>
              <a:t>II Pedro.3:4.</a:t>
            </a:r>
          </a:p>
          <a:p>
            <a:r>
              <a:rPr lang="es-ES" b="1" dirty="0">
                <a:latin typeface="Maiandra GD" panose="020E0502030308020204" pitchFamily="34" charset="0"/>
              </a:rPr>
              <a:t>y diciendo: ¿Dónde está la promesa de su venida? Porque desde que los padres durmieron, </a:t>
            </a:r>
            <a:r>
              <a:rPr lang="es-ES" b="1" u="sng" dirty="0">
                <a:solidFill>
                  <a:schemeClr val="bg1"/>
                </a:solidFill>
                <a:highlight>
                  <a:srgbClr val="008000"/>
                </a:highlight>
                <a:latin typeface="Maiandra GD" panose="020E0502030308020204" pitchFamily="34" charset="0"/>
              </a:rPr>
              <a:t>todo continúa tal como estaba desde el principio de la creación.</a:t>
            </a:r>
            <a:r>
              <a:rPr lang="es-ES" b="1" dirty="0">
                <a:latin typeface="Maiandra GD" panose="020E0502030308020204" pitchFamily="34" charset="0"/>
              </a:rPr>
              <a:t> </a:t>
            </a:r>
          </a:p>
          <a:p>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2E5B5E3D-AB5B-FBE6-13B5-A7C7BF1944FF}"/>
              </a:ext>
            </a:extLst>
          </p:cNvPr>
          <p:cNvPicPr>
            <a:picLocks noChangeAspect="1"/>
          </p:cNvPicPr>
          <p:nvPr/>
        </p:nvPicPr>
        <p:blipFill>
          <a:blip r:embed="rId3"/>
          <a:stretch>
            <a:fillRect/>
          </a:stretch>
        </p:blipFill>
        <p:spPr>
          <a:xfrm>
            <a:off x="2324" y="1076326"/>
            <a:ext cx="3950550" cy="5779509"/>
          </a:xfrm>
          <a:prstGeom prst="rect">
            <a:avLst/>
          </a:prstGeom>
        </p:spPr>
      </p:pic>
    </p:spTree>
    <p:extLst>
      <p:ext uri="{BB962C8B-B14F-4D97-AF65-F5344CB8AC3E}">
        <p14:creationId xmlns:p14="http://schemas.microsoft.com/office/powerpoint/2010/main" val="3725695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arn(inVertical)">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1" y="0"/>
            <a:ext cx="9143999" cy="1076326"/>
          </a:xfrm>
          <a:solidFill>
            <a:srgbClr val="66FF33"/>
          </a:solidFill>
        </p:spPr>
        <p:txBody>
          <a:bodyPr>
            <a:noAutofit/>
          </a:bodyPr>
          <a:lstStyle/>
          <a:p>
            <a:pPr algn="ctr"/>
            <a:r>
              <a:rPr lang="es-NI" sz="7200" b="1" u="sng" dirty="0">
                <a:effectLst>
                  <a:outerShdw blurRad="38100" dist="38100" dir="2700000" algn="tl">
                    <a:srgbClr val="000000">
                      <a:alpha val="43137"/>
                    </a:srgbClr>
                  </a:outerShdw>
                </a:effectLst>
                <a:latin typeface="Maiandra GD" panose="020E0502030308020204" pitchFamily="34" charset="0"/>
              </a:rPr>
              <a:t>CONCLUSIÓN:</a:t>
            </a: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76326"/>
            <a:ext cx="5191124" cy="5781674"/>
          </a:xfrm>
        </p:spPr>
        <p:txBody>
          <a:bodyPr/>
          <a:lstStyle/>
          <a:p>
            <a:r>
              <a:rPr lang="es-ES" b="1" dirty="0">
                <a:latin typeface="Maiandra GD" panose="020E0502030308020204" pitchFamily="34" charset="0"/>
              </a:rPr>
              <a:t>Pero ninguna de esta es señal del fin.</a:t>
            </a:r>
          </a:p>
          <a:p>
            <a:r>
              <a:rPr lang="es-NI" b="1" dirty="0">
                <a:latin typeface="Maiandra GD" panose="020E0502030308020204" pitchFamily="34" charset="0"/>
              </a:rPr>
              <a:t>La única señal que encontramos en la Biblia es cuando digan.</a:t>
            </a:r>
          </a:p>
          <a:p>
            <a:pPr algn="ctr"/>
            <a:r>
              <a:rPr lang="es-NI" b="1" u="sng" dirty="0">
                <a:highlight>
                  <a:srgbClr val="FFFF00"/>
                </a:highlight>
                <a:latin typeface="Maiandra GD" panose="020E0502030308020204" pitchFamily="34" charset="0"/>
              </a:rPr>
              <a:t>I Tesalonicenses.5:3.</a:t>
            </a:r>
          </a:p>
          <a:p>
            <a:r>
              <a:rPr lang="es-ES" b="1" u="sng" dirty="0">
                <a:solidFill>
                  <a:schemeClr val="bg1"/>
                </a:solidFill>
                <a:highlight>
                  <a:srgbClr val="800080"/>
                </a:highlight>
                <a:latin typeface="Maiandra GD" panose="020E0502030308020204" pitchFamily="34" charset="0"/>
              </a:rPr>
              <a:t>que cuando estén diciendo: Paz y seguridad,</a:t>
            </a:r>
            <a:r>
              <a:rPr lang="es-ES" b="1" dirty="0">
                <a:latin typeface="Maiandra GD" panose="020E0502030308020204" pitchFamily="34" charset="0"/>
              </a:rPr>
              <a:t> entonces la destrucción vendrá sobre ellos repentinamente, como dolores de parto a una mujer que está encinta, y no escaparán. </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A14950BE-1CB3-C630-9681-E2110AE931CD}"/>
              </a:ext>
            </a:extLst>
          </p:cNvPr>
          <p:cNvPicPr>
            <a:picLocks noChangeAspect="1"/>
          </p:cNvPicPr>
          <p:nvPr/>
        </p:nvPicPr>
        <p:blipFill>
          <a:blip r:embed="rId3"/>
          <a:stretch>
            <a:fillRect/>
          </a:stretch>
        </p:blipFill>
        <p:spPr>
          <a:xfrm>
            <a:off x="2324" y="1078491"/>
            <a:ext cx="3950550" cy="5779509"/>
          </a:xfrm>
          <a:prstGeom prst="rect">
            <a:avLst/>
          </a:prstGeom>
        </p:spPr>
      </p:pic>
    </p:spTree>
    <p:extLst>
      <p:ext uri="{BB962C8B-B14F-4D97-AF65-F5344CB8AC3E}">
        <p14:creationId xmlns:p14="http://schemas.microsoft.com/office/powerpoint/2010/main" val="3035057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6" name="Rectángulo: esquinas redondeadas 5">
            <a:extLst>
              <a:ext uri="{FF2B5EF4-FFF2-40B4-BE49-F238E27FC236}">
                <a16:creationId xmlns:a16="http://schemas.microsoft.com/office/drawing/2014/main" id="{51A70D0A-234E-CD30-4D49-CE1CE9C0CD0F}"/>
              </a:ext>
            </a:extLst>
          </p:cNvPr>
          <p:cNvSpPr/>
          <p:nvPr/>
        </p:nvSpPr>
        <p:spPr>
          <a:xfrm>
            <a:off x="0" y="5743575"/>
            <a:ext cx="9144000" cy="111442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b="1" dirty="0">
                <a:latin typeface="Maiandra GD" panose="020E0502030308020204" pitchFamily="34" charset="0"/>
              </a:rPr>
              <a:t>DIOS NOS BENDIGA A TODOS.</a:t>
            </a:r>
            <a:endParaRPr lang="es-NI" sz="4800" b="1" dirty="0">
              <a:latin typeface="Maiandra GD" panose="020E0502030308020204" pitchFamily="34" charset="0"/>
            </a:endParaRPr>
          </a:p>
        </p:txBody>
      </p:sp>
      <p:pic>
        <p:nvPicPr>
          <p:cNvPr id="9" name="Imagen 8">
            <a:extLst>
              <a:ext uri="{FF2B5EF4-FFF2-40B4-BE49-F238E27FC236}">
                <a16:creationId xmlns:a16="http://schemas.microsoft.com/office/drawing/2014/main" id="{FD7B065A-131C-5C57-80F7-9AEC581C3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3998" cy="5743576"/>
          </a:xfrm>
          <a:prstGeom prst="rect">
            <a:avLst/>
          </a:prstGeom>
        </p:spPr>
      </p:pic>
    </p:spTree>
    <p:extLst>
      <p:ext uri="{BB962C8B-B14F-4D97-AF65-F5344CB8AC3E}">
        <p14:creationId xmlns:p14="http://schemas.microsoft.com/office/powerpoint/2010/main" val="386626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 by="(-#ppt_w*2)" calcmode="lin" valueType="num">
                                      <p:cBhvr rctx="PPT">
                                        <p:cTn id="13" dur="500" autoRev="1" fill="hold">
                                          <p:stCondLst>
                                            <p:cond delay="0"/>
                                          </p:stCondLst>
                                        </p:cTn>
                                        <p:tgtEl>
                                          <p:spTgt spid="6"/>
                                        </p:tgtEl>
                                        <p:attrNameLst>
                                          <p:attrName>ppt_w</p:attrName>
                                        </p:attrNameLst>
                                      </p:cBhvr>
                                    </p:anim>
                                    <p:anim by="(#ppt_w*0.50)" calcmode="lin" valueType="num">
                                      <p:cBhvr>
                                        <p:cTn id="14" dur="500" decel="50000" autoRev="1" fill="hold">
                                          <p:stCondLst>
                                            <p:cond delay="0"/>
                                          </p:stCondLst>
                                        </p:cTn>
                                        <p:tgtEl>
                                          <p:spTgt spid="6"/>
                                        </p:tgtEl>
                                        <p:attrNameLst>
                                          <p:attrName>ppt_x</p:attrName>
                                        </p:attrNameLst>
                                      </p:cBhvr>
                                    </p:anim>
                                    <p:anim from="(-#ppt_h/2)" to="(#ppt_y)" calcmode="lin" valueType="num">
                                      <p:cBhvr>
                                        <p:cTn id="15" dur="1000" fill="hold">
                                          <p:stCondLst>
                                            <p:cond delay="0"/>
                                          </p:stCondLst>
                                        </p:cTn>
                                        <p:tgtEl>
                                          <p:spTgt spid="6"/>
                                        </p:tgtEl>
                                        <p:attrNameLst>
                                          <p:attrName>ppt_y</p:attrName>
                                        </p:attrNameLst>
                                      </p:cBhvr>
                                    </p:anim>
                                    <p:animRot by="21600000">
                                      <p:cBhvr>
                                        <p:cTn id="16"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0"/>
            <a:ext cx="9143999" cy="1066800"/>
          </a:xfrm>
          <a:solidFill>
            <a:srgbClr val="CC66FF"/>
          </a:solidFill>
        </p:spPr>
        <p:txBody>
          <a:bodyPr>
            <a:noAutofit/>
          </a:bodyPr>
          <a:lstStyle/>
          <a:p>
            <a:pPr algn="ctr"/>
            <a:r>
              <a:rPr lang="es-ES" sz="7200" b="1" u="sng" dirty="0">
                <a:latin typeface="Maiandra GD" panose="020E0502030308020204" pitchFamily="34" charset="0"/>
              </a:rPr>
              <a:t>INTRODUCCIÓN:</a:t>
            </a:r>
            <a:endParaRPr lang="es-NI" sz="7200"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66800"/>
            <a:ext cx="5191124" cy="5791200"/>
          </a:xfrm>
        </p:spPr>
        <p:txBody>
          <a:bodyPr>
            <a:normAutofit lnSpcReduction="10000"/>
          </a:bodyPr>
          <a:lstStyle/>
          <a:p>
            <a:pPr algn="ctr"/>
            <a:r>
              <a:rPr lang="es-ES" b="1" u="sng" dirty="0">
                <a:highlight>
                  <a:srgbClr val="FFFF00"/>
                </a:highlight>
                <a:latin typeface="Maiandra GD" panose="020E0502030308020204" pitchFamily="34" charset="0"/>
              </a:rPr>
              <a:t>V.12.</a:t>
            </a:r>
          </a:p>
          <a:p>
            <a:r>
              <a:rPr lang="es-ES" b="1" u="sng" dirty="0">
                <a:solidFill>
                  <a:schemeClr val="bg1"/>
                </a:solidFill>
                <a:highlight>
                  <a:srgbClr val="800080"/>
                </a:highlight>
                <a:latin typeface="Maiandra GD" panose="020E0502030308020204" pitchFamily="34" charset="0"/>
              </a:rPr>
              <a:t>Y debido al aumento de la iniquidad,</a:t>
            </a:r>
            <a:r>
              <a:rPr lang="es-ES" b="1" dirty="0">
                <a:latin typeface="Maiandra GD" panose="020E0502030308020204" pitchFamily="34" charset="0"/>
              </a:rPr>
              <a:t> el amor de muchos se enfriará. </a:t>
            </a:r>
          </a:p>
          <a:p>
            <a:r>
              <a:rPr lang="es-ES" b="1" dirty="0">
                <a:latin typeface="Maiandra GD" panose="020E0502030308020204" pitchFamily="34" charset="0"/>
              </a:rPr>
              <a:t>Pero este texto está mal aplicado, ya que no se refiere al fin del mundo ni a la destrucción del mundo, se refiere a la destrucción de Jerusalén. </a:t>
            </a:r>
          </a:p>
          <a:p>
            <a:r>
              <a:rPr lang="es-ES" b="1" dirty="0">
                <a:latin typeface="Maiandra GD" panose="020E0502030308020204" pitchFamily="34" charset="0"/>
              </a:rPr>
              <a:t>Ya que ni los Ángeles, ni el Hijo como hombre sabe cuándo será este día. </a:t>
            </a:r>
          </a:p>
          <a:p>
            <a:pPr algn="ctr"/>
            <a:r>
              <a:rPr lang="es-ES" b="1" u="sng" dirty="0">
                <a:highlight>
                  <a:srgbClr val="FFFF00"/>
                </a:highlight>
                <a:latin typeface="Maiandra GD" panose="020E0502030308020204" pitchFamily="34" charset="0"/>
              </a:rPr>
              <a:t>Mateo.24:36.</a:t>
            </a:r>
            <a:endParaRPr lang="es-NI" b="1" u="sng" dirty="0">
              <a:highlight>
                <a:srgbClr val="FFFF00"/>
              </a:highlight>
              <a:latin typeface="Maiandra GD" panose="020E0502030308020204" pitchFamily="34" charset="0"/>
            </a:endParaRPr>
          </a:p>
        </p:txBody>
      </p:sp>
      <p:pic>
        <p:nvPicPr>
          <p:cNvPr id="2" name="Imagen 1">
            <a:extLst>
              <a:ext uri="{FF2B5EF4-FFF2-40B4-BE49-F238E27FC236}">
                <a16:creationId xmlns:a16="http://schemas.microsoft.com/office/drawing/2014/main" id="{99233B7A-9736-E765-F487-54F1E54011A9}"/>
              </a:ext>
            </a:extLst>
          </p:cNvPr>
          <p:cNvPicPr>
            <a:picLocks noChangeAspect="1"/>
          </p:cNvPicPr>
          <p:nvPr/>
        </p:nvPicPr>
        <p:blipFill>
          <a:blip r:embed="rId3"/>
          <a:stretch>
            <a:fillRect/>
          </a:stretch>
        </p:blipFill>
        <p:spPr>
          <a:xfrm>
            <a:off x="2325" y="1066549"/>
            <a:ext cx="3950550" cy="5791702"/>
          </a:xfrm>
          <a:prstGeom prst="rect">
            <a:avLst/>
          </a:prstGeom>
        </p:spPr>
      </p:pic>
    </p:spTree>
    <p:extLst>
      <p:ext uri="{BB962C8B-B14F-4D97-AF65-F5344CB8AC3E}">
        <p14:creationId xmlns:p14="http://schemas.microsoft.com/office/powerpoint/2010/main" val="996866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0"/>
            <a:ext cx="9143999" cy="1066800"/>
          </a:xfrm>
          <a:solidFill>
            <a:srgbClr val="CC66FF"/>
          </a:solidFill>
        </p:spPr>
        <p:txBody>
          <a:bodyPr>
            <a:noAutofit/>
          </a:bodyPr>
          <a:lstStyle/>
          <a:p>
            <a:pPr algn="ctr"/>
            <a:r>
              <a:rPr lang="es-ES" sz="7200" b="1" u="sng" dirty="0">
                <a:effectLst>
                  <a:outerShdw blurRad="38100" dist="38100" dir="2700000" algn="tl">
                    <a:srgbClr val="000000">
                      <a:alpha val="43137"/>
                    </a:srgbClr>
                  </a:outerShdw>
                </a:effectLst>
                <a:latin typeface="Maiandra GD" panose="020E0502030308020204" pitchFamily="34" charset="0"/>
              </a:rPr>
              <a:t>INTRODUCCIÓN:</a:t>
            </a:r>
            <a:endParaRPr lang="es-NI" sz="72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66800"/>
            <a:ext cx="5191124" cy="5791200"/>
          </a:xfrm>
        </p:spPr>
        <p:txBody>
          <a:bodyPr>
            <a:normAutofit fontScale="92500" lnSpcReduction="10000"/>
          </a:bodyPr>
          <a:lstStyle/>
          <a:p>
            <a:r>
              <a:rPr lang="es-ES" b="1" u="sng" dirty="0">
                <a:solidFill>
                  <a:schemeClr val="bg1"/>
                </a:solidFill>
                <a:highlight>
                  <a:srgbClr val="800000"/>
                </a:highlight>
                <a:latin typeface="Maiandra GD" panose="020E0502030308020204" pitchFamily="34" charset="0"/>
              </a:rPr>
              <a:t>Pero de aquel día y hora nadie sabe,</a:t>
            </a:r>
            <a:r>
              <a:rPr lang="es-ES" b="1" dirty="0">
                <a:latin typeface="Maiandra GD" panose="020E0502030308020204" pitchFamily="34" charset="0"/>
              </a:rPr>
              <a:t> ni siquiera los ángeles del cielo, ni el Hijo, sino sólo el Padre. </a:t>
            </a:r>
          </a:p>
          <a:p>
            <a:r>
              <a:rPr lang="es-ES" b="1" dirty="0">
                <a:latin typeface="Maiandra GD" panose="020E0502030308020204" pitchFamily="34" charset="0"/>
              </a:rPr>
              <a:t>El día del Señor vendrá de repente como ladrón en la noche. </a:t>
            </a:r>
          </a:p>
          <a:p>
            <a:pPr algn="ctr"/>
            <a:r>
              <a:rPr lang="es-ES" b="1" u="sng" dirty="0">
                <a:highlight>
                  <a:srgbClr val="FFFF00"/>
                </a:highlight>
                <a:latin typeface="Maiandra GD" panose="020E0502030308020204" pitchFamily="34" charset="0"/>
              </a:rPr>
              <a:t>II Pedro.3:10-12.</a:t>
            </a:r>
          </a:p>
          <a:p>
            <a:r>
              <a:rPr lang="es-ES" b="1" u="sng" dirty="0">
                <a:solidFill>
                  <a:schemeClr val="bg1"/>
                </a:solidFill>
                <a:highlight>
                  <a:srgbClr val="808000"/>
                </a:highlight>
                <a:latin typeface="Maiandra GD" panose="020E0502030308020204" pitchFamily="34" charset="0"/>
              </a:rPr>
              <a:t>Pero el día del Señor vendrá como ladrón,</a:t>
            </a:r>
            <a:r>
              <a:rPr lang="es-ES" b="1" dirty="0">
                <a:latin typeface="Maiandra GD" panose="020E0502030308020204" pitchFamily="34" charset="0"/>
              </a:rPr>
              <a:t> en el cual los cielos pasarán con gran estruendo, y los elementos serán destruidos con fuego intenso, y la tierra y las obras que hay en ella serán quemadas.</a:t>
            </a:r>
          </a:p>
        </p:txBody>
      </p:sp>
      <p:pic>
        <p:nvPicPr>
          <p:cNvPr id="2" name="Imagen 1">
            <a:extLst>
              <a:ext uri="{FF2B5EF4-FFF2-40B4-BE49-F238E27FC236}">
                <a16:creationId xmlns:a16="http://schemas.microsoft.com/office/drawing/2014/main" id="{99233B7A-9736-E765-F487-54F1E54011A9}"/>
              </a:ext>
            </a:extLst>
          </p:cNvPr>
          <p:cNvPicPr>
            <a:picLocks noChangeAspect="1"/>
          </p:cNvPicPr>
          <p:nvPr/>
        </p:nvPicPr>
        <p:blipFill>
          <a:blip r:embed="rId3"/>
          <a:stretch>
            <a:fillRect/>
          </a:stretch>
        </p:blipFill>
        <p:spPr>
          <a:xfrm>
            <a:off x="2325" y="1066549"/>
            <a:ext cx="3950550" cy="5791702"/>
          </a:xfrm>
          <a:prstGeom prst="rect">
            <a:avLst/>
          </a:prstGeom>
        </p:spPr>
      </p:pic>
    </p:spTree>
    <p:extLst>
      <p:ext uri="{BB962C8B-B14F-4D97-AF65-F5344CB8AC3E}">
        <p14:creationId xmlns:p14="http://schemas.microsoft.com/office/powerpoint/2010/main" val="3644802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0"/>
            <a:ext cx="9143999" cy="1066800"/>
          </a:xfrm>
          <a:solidFill>
            <a:srgbClr val="CC66FF"/>
          </a:solidFill>
        </p:spPr>
        <p:txBody>
          <a:bodyPr>
            <a:noAutofit/>
          </a:bodyPr>
          <a:lstStyle/>
          <a:p>
            <a:pPr algn="ctr"/>
            <a:r>
              <a:rPr lang="es-ES" sz="7200" b="1" u="sng" dirty="0">
                <a:effectLst>
                  <a:outerShdw blurRad="38100" dist="38100" dir="2700000" algn="tl">
                    <a:srgbClr val="000000">
                      <a:alpha val="43137"/>
                    </a:srgbClr>
                  </a:outerShdw>
                </a:effectLst>
                <a:latin typeface="Maiandra GD" panose="020E0502030308020204" pitchFamily="34" charset="0"/>
              </a:rPr>
              <a:t>INTRODUCCIÓN:</a:t>
            </a:r>
            <a:endParaRPr lang="es-NI" sz="72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66800"/>
            <a:ext cx="5191124" cy="5791200"/>
          </a:xfrm>
        </p:spPr>
        <p:txBody>
          <a:bodyPr>
            <a:normAutofit lnSpcReduction="10000"/>
          </a:bodyPr>
          <a:lstStyle/>
          <a:p>
            <a:pPr algn="ctr"/>
            <a:r>
              <a:rPr lang="es-ES" b="1" u="sng" dirty="0">
                <a:highlight>
                  <a:srgbClr val="FFFF00"/>
                </a:highlight>
                <a:latin typeface="Maiandra GD" panose="020E0502030308020204" pitchFamily="34" charset="0"/>
              </a:rPr>
              <a:t>V.11.</a:t>
            </a:r>
          </a:p>
          <a:p>
            <a:r>
              <a:rPr lang="es-ES" b="1" dirty="0">
                <a:latin typeface="Maiandra GD" panose="020E0502030308020204" pitchFamily="34" charset="0"/>
              </a:rPr>
              <a:t>Puesto que todas estas cosas han de ser destruidas de esta manera, </a:t>
            </a:r>
            <a:r>
              <a:rPr lang="es-ES" b="1" u="sng" dirty="0">
                <a:solidFill>
                  <a:schemeClr val="bg1"/>
                </a:solidFill>
                <a:highlight>
                  <a:srgbClr val="000000"/>
                </a:highlight>
                <a:latin typeface="Maiandra GD" panose="020E0502030308020204" pitchFamily="34" charset="0"/>
              </a:rPr>
              <a:t>¡qué clase de personas no debéis ser vosotros en santa conducta y en piedad,</a:t>
            </a:r>
            <a:r>
              <a:rPr lang="es-ES" b="1" dirty="0">
                <a:latin typeface="Maiandra GD" panose="020E0502030308020204" pitchFamily="34" charset="0"/>
              </a:rPr>
              <a:t> </a:t>
            </a:r>
          </a:p>
          <a:p>
            <a:pPr algn="ctr"/>
            <a:r>
              <a:rPr lang="es-ES" b="1" u="sng" dirty="0">
                <a:highlight>
                  <a:srgbClr val="FFFF00"/>
                </a:highlight>
                <a:latin typeface="Maiandra GD" panose="020E0502030308020204" pitchFamily="34" charset="0"/>
              </a:rPr>
              <a:t>V.12.  </a:t>
            </a:r>
          </a:p>
          <a:p>
            <a:r>
              <a:rPr lang="es-ES" b="1" dirty="0">
                <a:latin typeface="Maiandra GD" panose="020E0502030308020204" pitchFamily="34" charset="0"/>
              </a:rPr>
              <a:t>esperando y apresurando la venida del día de Dios, </a:t>
            </a:r>
            <a:r>
              <a:rPr lang="es-ES" b="1" u="sng" dirty="0">
                <a:highlight>
                  <a:srgbClr val="00FF00"/>
                </a:highlight>
                <a:latin typeface="Maiandra GD" panose="020E0502030308020204" pitchFamily="34" charset="0"/>
              </a:rPr>
              <a:t>en el cual los cielos serán destruidos por fuego</a:t>
            </a:r>
            <a:r>
              <a:rPr lang="es-ES" b="1" dirty="0">
                <a:latin typeface="Maiandra GD" panose="020E0502030308020204" pitchFamily="34" charset="0"/>
              </a:rPr>
              <a:t> y los elementos se fundirán con intenso calor!</a:t>
            </a:r>
          </a:p>
          <a:p>
            <a:r>
              <a:rPr lang="es-ES" b="1" dirty="0">
                <a:latin typeface="Maiandra GD" panose="020E0502030308020204" pitchFamily="34" charset="0"/>
              </a:rPr>
              <a:t>Y nos dice que le va a suceder a la tierra.</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99233B7A-9736-E765-F487-54F1E54011A9}"/>
              </a:ext>
            </a:extLst>
          </p:cNvPr>
          <p:cNvPicPr>
            <a:picLocks noChangeAspect="1"/>
          </p:cNvPicPr>
          <p:nvPr/>
        </p:nvPicPr>
        <p:blipFill>
          <a:blip r:embed="rId3"/>
          <a:stretch>
            <a:fillRect/>
          </a:stretch>
        </p:blipFill>
        <p:spPr>
          <a:xfrm>
            <a:off x="2325" y="1066549"/>
            <a:ext cx="3950550" cy="5791702"/>
          </a:xfrm>
          <a:prstGeom prst="rect">
            <a:avLst/>
          </a:prstGeom>
        </p:spPr>
      </p:pic>
    </p:spTree>
    <p:extLst>
      <p:ext uri="{BB962C8B-B14F-4D97-AF65-F5344CB8AC3E}">
        <p14:creationId xmlns:p14="http://schemas.microsoft.com/office/powerpoint/2010/main" val="2429838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BDE8F5-D9A6-3912-E924-55EEF3AF01DD}"/>
              </a:ext>
            </a:extLst>
          </p:cNvPr>
          <p:cNvPicPr>
            <a:picLocks noChangeAspect="1"/>
          </p:cNvPicPr>
          <p:nvPr/>
        </p:nvPicPr>
        <p:blipFill>
          <a:blip r:embed="rId2"/>
          <a:stretch>
            <a:fillRect/>
          </a:stretch>
        </p:blipFill>
        <p:spPr>
          <a:xfrm>
            <a:off x="-1" y="-1"/>
            <a:ext cx="9143999" cy="6858000"/>
          </a:xfrm>
          <a:prstGeom prst="rect">
            <a:avLst/>
          </a:prstGeom>
        </p:spPr>
      </p:pic>
      <p:sp>
        <p:nvSpPr>
          <p:cNvPr id="4" name="Título 3">
            <a:extLst>
              <a:ext uri="{FF2B5EF4-FFF2-40B4-BE49-F238E27FC236}">
                <a16:creationId xmlns:a16="http://schemas.microsoft.com/office/drawing/2014/main" id="{6350252D-753A-8A77-88C7-F1C36C36A418}"/>
              </a:ext>
            </a:extLst>
          </p:cNvPr>
          <p:cNvSpPr>
            <a:spLocks noGrp="1"/>
          </p:cNvSpPr>
          <p:nvPr>
            <p:ph type="title"/>
          </p:nvPr>
        </p:nvSpPr>
        <p:spPr>
          <a:xfrm>
            <a:off x="0" y="0"/>
            <a:ext cx="9143999" cy="1066800"/>
          </a:xfrm>
          <a:solidFill>
            <a:srgbClr val="CC66FF"/>
          </a:solidFill>
        </p:spPr>
        <p:txBody>
          <a:bodyPr>
            <a:noAutofit/>
          </a:bodyPr>
          <a:lstStyle/>
          <a:p>
            <a:pPr algn="ctr"/>
            <a:r>
              <a:rPr lang="es-ES" sz="7200" b="1" u="sng" dirty="0">
                <a:effectLst>
                  <a:outerShdw blurRad="38100" dist="38100" dir="2700000" algn="tl">
                    <a:srgbClr val="000000">
                      <a:alpha val="43137"/>
                    </a:srgbClr>
                  </a:outerShdw>
                </a:effectLst>
                <a:latin typeface="Maiandra GD" panose="020E0502030308020204" pitchFamily="34" charset="0"/>
              </a:rPr>
              <a:t>INTRODUCCIÓN:</a:t>
            </a:r>
            <a:endParaRPr lang="es-NI" sz="72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E7C97D34-2DE9-3ACB-0A89-3171EC0C7FD0}"/>
              </a:ext>
            </a:extLst>
          </p:cNvPr>
          <p:cNvSpPr>
            <a:spLocks noGrp="1"/>
          </p:cNvSpPr>
          <p:nvPr>
            <p:ph idx="1"/>
          </p:nvPr>
        </p:nvSpPr>
        <p:spPr>
          <a:xfrm>
            <a:off x="3952875" y="1066800"/>
            <a:ext cx="5191124" cy="5791200"/>
          </a:xfrm>
        </p:spPr>
        <p:txBody>
          <a:bodyPr>
            <a:normAutofit lnSpcReduction="10000"/>
          </a:bodyPr>
          <a:lstStyle/>
          <a:p>
            <a:r>
              <a:rPr lang="es-ES" b="1" dirty="0">
                <a:latin typeface="Maiandra GD" panose="020E0502030308020204" pitchFamily="34" charset="0"/>
              </a:rPr>
              <a:t>La gente y muchas religiones hablan de la destrucción del mundo cuando hay guerras, terremotos, hambre, violencia. </a:t>
            </a:r>
          </a:p>
          <a:p>
            <a:r>
              <a:rPr lang="es-ES" b="1" dirty="0">
                <a:latin typeface="Maiandra GD" panose="020E0502030308020204" pitchFamily="34" charset="0"/>
              </a:rPr>
              <a:t>Pero la Biblia habla todo lo contrario, la venida del Señor será cuando la gente menos espera cuando estén más tranquilo más confiados. </a:t>
            </a:r>
          </a:p>
          <a:p>
            <a:pPr algn="ctr"/>
            <a:r>
              <a:rPr lang="es-ES" b="1" u="sng" dirty="0">
                <a:highlight>
                  <a:srgbClr val="FFFF00"/>
                </a:highlight>
                <a:latin typeface="Maiandra GD" panose="020E0502030308020204" pitchFamily="34" charset="0"/>
              </a:rPr>
              <a:t>I Tesalonicenses.5:2-3. </a:t>
            </a:r>
          </a:p>
          <a:p>
            <a:r>
              <a:rPr lang="es-ES" b="1" dirty="0">
                <a:latin typeface="Maiandra GD" panose="020E0502030308020204" pitchFamily="34" charset="0"/>
              </a:rPr>
              <a:t>Pues vosotros mismos sabéis perfectamente que </a:t>
            </a:r>
            <a:r>
              <a:rPr lang="es-ES" b="1" u="sng" dirty="0">
                <a:solidFill>
                  <a:schemeClr val="bg1"/>
                </a:solidFill>
                <a:highlight>
                  <a:srgbClr val="FF00FF"/>
                </a:highlight>
                <a:latin typeface="Maiandra GD" panose="020E0502030308020204" pitchFamily="34" charset="0"/>
              </a:rPr>
              <a:t>el día del Señor vendrá así como un ladrón en la noche;</a:t>
            </a:r>
            <a:r>
              <a:rPr lang="es-ES" b="1" dirty="0">
                <a:latin typeface="Maiandra GD" panose="020E0502030308020204" pitchFamily="34" charset="0"/>
              </a:rPr>
              <a:t> </a:t>
            </a:r>
          </a:p>
          <a:p>
            <a:pPr algn="ctr"/>
            <a:r>
              <a:rPr lang="es-ES" b="1" u="sng" dirty="0">
                <a:highlight>
                  <a:srgbClr val="FFFF00"/>
                </a:highlight>
                <a:latin typeface="Maiandra GD" panose="020E0502030308020204" pitchFamily="34" charset="0"/>
              </a:rPr>
              <a:t>V.3.</a:t>
            </a:r>
            <a:endParaRPr lang="es-NI" b="1" u="sng" dirty="0">
              <a:highlight>
                <a:srgbClr val="FFFF00"/>
              </a:highlight>
              <a:latin typeface="Maiandra GD" panose="020E0502030308020204" pitchFamily="34" charset="0"/>
            </a:endParaRPr>
          </a:p>
        </p:txBody>
      </p:sp>
      <p:pic>
        <p:nvPicPr>
          <p:cNvPr id="2" name="Imagen 1">
            <a:extLst>
              <a:ext uri="{FF2B5EF4-FFF2-40B4-BE49-F238E27FC236}">
                <a16:creationId xmlns:a16="http://schemas.microsoft.com/office/drawing/2014/main" id="{99233B7A-9736-E765-F487-54F1E54011A9}"/>
              </a:ext>
            </a:extLst>
          </p:cNvPr>
          <p:cNvPicPr>
            <a:picLocks noChangeAspect="1"/>
          </p:cNvPicPr>
          <p:nvPr/>
        </p:nvPicPr>
        <p:blipFill>
          <a:blip r:embed="rId3"/>
          <a:stretch>
            <a:fillRect/>
          </a:stretch>
        </p:blipFill>
        <p:spPr>
          <a:xfrm>
            <a:off x="2325" y="1066549"/>
            <a:ext cx="3950550" cy="5791702"/>
          </a:xfrm>
          <a:prstGeom prst="rect">
            <a:avLst/>
          </a:prstGeom>
        </p:spPr>
      </p:pic>
    </p:spTree>
    <p:extLst>
      <p:ext uri="{BB962C8B-B14F-4D97-AF65-F5344CB8AC3E}">
        <p14:creationId xmlns:p14="http://schemas.microsoft.com/office/powerpoint/2010/main" val="4195657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194</TotalTime>
  <Words>4612</Words>
  <Application>Microsoft Office PowerPoint</Application>
  <PresentationFormat>Presentación en pantalla (4:3)</PresentationFormat>
  <Paragraphs>318</Paragraphs>
  <Slides>59</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59</vt:i4>
      </vt:variant>
    </vt:vector>
  </HeadingPairs>
  <TitlesOfParts>
    <vt:vector size="64" baseType="lpstr">
      <vt:lpstr>Arial</vt:lpstr>
      <vt:lpstr>Calibri</vt:lpstr>
      <vt:lpstr>Calibri Light</vt:lpstr>
      <vt:lpstr>Maiandra GD</vt:lpstr>
      <vt:lpstr>Tema de Office</vt:lpstr>
      <vt:lpstr>CATASTROFE, TERREMOTOS, HAMBRES, GUERRAS, VIOLENCIA, HOMOSEXUALIDAD, VIOLACIÒN. ¿SERAN SEÑALES DEL FIN DE MUNDO O DE LA TIERRA?</vt:lpstr>
      <vt:lpstr>INTRODUCCIÓN:</vt:lpstr>
      <vt:lpstr>INTRODUCCÓN:</vt:lpstr>
      <vt:lpstr>INTRODUCCIÓN:</vt:lpstr>
      <vt:lpstr>INTRODUCCIÓN:</vt:lpstr>
      <vt:lpstr>INTRODUCCIÓN:</vt:lpstr>
      <vt:lpstr>INTRODUCCIÓN:</vt:lpstr>
      <vt:lpstr>INTRODUCCIÓN:</vt:lpstr>
      <vt:lpstr>INTRODUCCIÓN:</vt:lpstr>
      <vt:lpstr>INTRODUCCIÓN:</vt:lpstr>
      <vt:lpstr>INTRODUCCIÓN:</vt:lpstr>
      <vt:lpstr>LA HOMOSEXUALIDAD NO ES SEÑAL DEL FIN.</vt:lpstr>
      <vt:lpstr>LA HOMOSEXUALIDAD NO ES SEÑAL DEL FIN.</vt:lpstr>
      <vt:lpstr>LA HOMOSEXUALIDAD NO ES SEÑAL DEL FIN.</vt:lpstr>
      <vt:lpstr>LA HOMOSEXUALIDAD NO ES SEÑAL DEL FIN.</vt:lpstr>
      <vt:lpstr>LA HOMOSEXUALIDAD NO ES SEÑAL DEL FIN.</vt:lpstr>
      <vt:lpstr>LA HOMOSEXUALIDAD NO ES SEÑAL DEL FIN.</vt:lpstr>
      <vt:lpstr>LA HOMOSEXUALIDAD NO ES SEÑAL DEL FIN.</vt:lpstr>
      <vt:lpstr>LA HOMOSEXUALIDAD NO ES SEÑAL DEL FIN.</vt:lpstr>
      <vt:lpstr>LA HOMOSEXUALIDAD NO ES SEÑAL DEL FIN.</vt:lpstr>
      <vt:lpstr>LA HOMOSEXUALIDAD NO ES SEÑAL DEL FIN.</vt:lpstr>
      <vt:lpstr>LA HOMOSEXUALIDAD NO ES SEÑAL DEL FIN.</vt:lpstr>
      <vt:lpstr>LA HOMOSEXUALIDAD NO ES SEÑAL DEL FIN.</vt:lpstr>
      <vt:lpstr>EL HAMBRE.</vt:lpstr>
      <vt:lpstr>EL HAMBRE.</vt:lpstr>
      <vt:lpstr>EL HAMBRE.</vt:lpstr>
      <vt:lpstr>EL HAMBRE.</vt:lpstr>
      <vt:lpstr>EL HAMBRE.</vt:lpstr>
      <vt:lpstr>EL HAMBRE.</vt:lpstr>
      <vt:lpstr>EL HAMBRE.</vt:lpstr>
      <vt:lpstr>EL HAMBRE.</vt:lpstr>
      <vt:lpstr>EL HAMBRE.</vt:lpstr>
      <vt:lpstr>EL HAMBRE.</vt:lpstr>
      <vt:lpstr>TERREMOTOS.</vt:lpstr>
      <vt:lpstr>TERREMOTOS.</vt:lpstr>
      <vt:lpstr>TERREMOTOS.</vt:lpstr>
      <vt:lpstr>TERREMOTOS.</vt:lpstr>
      <vt:lpstr>TERREMOTOS.</vt:lpstr>
      <vt:lpstr>TERREMOTOS.</vt:lpstr>
      <vt:lpstr>TERREMOTOS.</vt:lpstr>
      <vt:lpstr>LA VIOLENCIA.</vt:lpstr>
      <vt:lpstr>LA VIOLENCIA.</vt:lpstr>
      <vt:lpstr>LA VIOLENCIA.</vt:lpstr>
      <vt:lpstr>LA VIOLENCIA.</vt:lpstr>
      <vt:lpstr>LA VIOLENCIA.</vt:lpstr>
      <vt:lpstr>LA VIOLENCIA.</vt:lpstr>
      <vt:lpstr>LA VIOLENCIA.</vt:lpstr>
      <vt:lpstr>LA VIOLENCIA.</vt:lpstr>
      <vt:lpstr>LA VIOLENCIA.</vt:lpstr>
      <vt:lpstr>LA VIOLENCIA.</vt:lpstr>
      <vt:lpstr>LA VIOLENCIA.</vt:lpstr>
      <vt:lpstr>LA VIOLENCIA.</vt:lpstr>
      <vt:lpstr>LA VIOLENCIA.</vt:lpstr>
      <vt:lpstr>LA VIOLENCIA.</vt:lpstr>
      <vt:lpstr>LA VIOLENCIA.</vt:lpstr>
      <vt:lpstr>CONCLUSIÓN:</vt:lpstr>
      <vt:lpstr>CONCLUSIÓN:</vt:lpstr>
      <vt:lpstr>CONCLUSIÓN:</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CATASTROFE, TERREMOTOS, HAMBRES, GUERRAS, VIOLENCIA, HOMOSEXUALIDAD, VIOLACION. ¿SERAN SEÑALES DEL FIN DE MUNDO O DE LA TIERRA?</dc:title>
  <dc:creator>MARIO MORENO</dc:creator>
  <cp:lastModifiedBy>Mario Moreno</cp:lastModifiedBy>
  <cp:revision>11</cp:revision>
  <dcterms:created xsi:type="dcterms:W3CDTF">2023-06-01T18:58:38Z</dcterms:created>
  <dcterms:modified xsi:type="dcterms:W3CDTF">2024-09-26T16:45:55Z</dcterms:modified>
</cp:coreProperties>
</file>