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84" r:id="rId14"/>
    <p:sldId id="285" r:id="rId15"/>
    <p:sldId id="286" r:id="rId16"/>
    <p:sldId id="287" r:id="rId17"/>
    <p:sldId id="269" r:id="rId18"/>
    <p:sldId id="271" r:id="rId19"/>
    <p:sldId id="272" r:id="rId20"/>
    <p:sldId id="273" r:id="rId21"/>
    <p:sldId id="275" r:id="rId22"/>
    <p:sldId id="274" r:id="rId23"/>
    <p:sldId id="280" r:id="rId24"/>
    <p:sldId id="279" r:id="rId25"/>
    <p:sldId id="278" r:id="rId26"/>
    <p:sldId id="277" r:id="rId27"/>
    <p:sldId id="276" r:id="rId28"/>
    <p:sldId id="281" r:id="rId29"/>
    <p:sldId id="283" r:id="rId30"/>
    <p:sldId id="282" r:id="rId31"/>
    <p:sldId id="288" r:id="rId32"/>
    <p:sldId id="289" r:id="rId33"/>
    <p:sldId id="268" r:id="rId34"/>
    <p:sldId id="270" r:id="rId35"/>
  </p:sldIdLst>
  <p:sldSz cx="9144000" cy="6858000" type="screen4x3"/>
  <p:notesSz cx="6858000" cy="9144000"/>
  <p:defaultTextStyle>
    <a:defPPr>
      <a:defRPr lang="es-P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C9FC291D-1813-4DC2-884B-9C4BAA77E691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84"/>
            <p14:sldId id="285"/>
            <p14:sldId id="286"/>
            <p14:sldId id="287"/>
            <p14:sldId id="269"/>
            <p14:sldId id="271"/>
            <p14:sldId id="272"/>
            <p14:sldId id="273"/>
            <p14:sldId id="275"/>
            <p14:sldId id="274"/>
            <p14:sldId id="280"/>
            <p14:sldId id="279"/>
            <p14:sldId id="278"/>
            <p14:sldId id="277"/>
            <p14:sldId id="276"/>
            <p14:sldId id="281"/>
            <p14:sldId id="283"/>
            <p14:sldId id="282"/>
            <p14:sldId id="288"/>
            <p14:sldId id="289"/>
            <p14:sldId id="268"/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E4A40-4D53-4589-9192-CC8D7352575B}" type="datetimeFigureOut">
              <a:rPr lang="es-PE"/>
              <a:pPr>
                <a:defRPr/>
              </a:pPr>
              <a:t>5/02/2025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82B20-FA90-4FE8-B365-BCB0EED45E0C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7412-5574-4178-997B-4B5D27D60987}" type="datetimeFigureOut">
              <a:rPr lang="es-PE"/>
              <a:pPr>
                <a:defRPr/>
              </a:pPr>
              <a:t>5/02/2025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83A8A-C942-4A79-B4C8-7791FA561342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54C85-0EE6-4205-AAEC-EC78C227ED38}" type="datetimeFigureOut">
              <a:rPr lang="es-PE"/>
              <a:pPr>
                <a:defRPr/>
              </a:pPr>
              <a:t>5/02/2025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BE627-719F-457D-A5C7-DE6CC5889E51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2AF79-45D7-4959-8025-75670B5616B7}" type="datetimeFigureOut">
              <a:rPr lang="es-PE"/>
              <a:pPr>
                <a:defRPr/>
              </a:pPr>
              <a:t>5/02/2025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AB7CB-3225-4B8E-A247-F9660509B509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E4BEA-305A-4037-8216-94DA3B6AFD8A}" type="datetimeFigureOut">
              <a:rPr lang="es-PE"/>
              <a:pPr>
                <a:defRPr/>
              </a:pPr>
              <a:t>5/02/2025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8A515-D605-4DE6-907F-7CA12D112C8D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D112F-F88A-49D8-B21E-CC0DEC874BC7}" type="datetimeFigureOut">
              <a:rPr lang="es-PE"/>
              <a:pPr>
                <a:defRPr/>
              </a:pPr>
              <a:t>5/02/2025</a:t>
            </a:fld>
            <a:endParaRPr lang="es-PE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01E98-DE3B-4080-ADCC-77E364BE854D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4EA96-6A11-4132-BAD0-E73387E6AA19}" type="datetimeFigureOut">
              <a:rPr lang="es-PE"/>
              <a:pPr>
                <a:defRPr/>
              </a:pPr>
              <a:t>5/02/2025</a:t>
            </a:fld>
            <a:endParaRPr lang="es-PE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136B1-69B3-489B-BB2C-B610133C7183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01EBD-F972-46E4-B6A1-958C4A781BAC}" type="datetimeFigureOut">
              <a:rPr lang="es-PE"/>
              <a:pPr>
                <a:defRPr/>
              </a:pPr>
              <a:t>5/02/2025</a:t>
            </a:fld>
            <a:endParaRPr lang="es-PE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FB6EC-EBBA-4104-ACEB-48590CFC4170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E0435-250F-47D7-9EEC-652584811C6D}" type="datetimeFigureOut">
              <a:rPr lang="es-PE"/>
              <a:pPr>
                <a:defRPr/>
              </a:pPr>
              <a:t>5/02/2025</a:t>
            </a:fld>
            <a:endParaRPr lang="es-PE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87329-06FB-44B1-9AA8-54286C477696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4430-DE87-4F43-B60E-062EF2282A80}" type="datetimeFigureOut">
              <a:rPr lang="es-PE"/>
              <a:pPr>
                <a:defRPr/>
              </a:pPr>
              <a:t>5/02/2025</a:t>
            </a:fld>
            <a:endParaRPr lang="es-PE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716A5-CDD1-4846-9885-3C7B62ACFD5D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PE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1D945-9302-4E7F-AA2C-901DF8A2ADB1}" type="datetimeFigureOut">
              <a:rPr lang="es-PE"/>
              <a:pPr>
                <a:defRPr/>
              </a:pPr>
              <a:t>5/02/2025</a:t>
            </a:fld>
            <a:endParaRPr lang="es-PE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CCDAB-7352-452A-817E-F7EC7D6EDA4C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DE750F3-CCF3-440E-B7AA-C4F3CA7172C4}" type="datetimeFigureOut">
              <a:rPr lang="es-PE"/>
              <a:pPr>
                <a:defRPr/>
              </a:pPr>
              <a:t>5/02/2025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7FAB268-F247-4678-B1A9-6285DF25F2FB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USER\Pictures\archivos\musica%20midi\Como%20no%20creer%20en%20Dios.mid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 descr="santa_biblia_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683568" y="1785926"/>
            <a:ext cx="712879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ernard MT Condensed" pitchFamily="18" charset="0"/>
                <a:cs typeface="+mn-cs"/>
              </a:rPr>
              <a:t>CEGUERA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ernard MT Condensed" pitchFamily="18" charset="0"/>
                <a:cs typeface="+mn-cs"/>
              </a:rPr>
              <a:t>ESPIRITUAL</a:t>
            </a:r>
          </a:p>
        </p:txBody>
      </p:sp>
      <p:pic>
        <p:nvPicPr>
          <p:cNvPr id="4" name="Como no creer en Dios.mid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072462" y="4357694"/>
            <a:ext cx="304800" cy="3048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13" showWhenStopped="0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4A7E655-9509-4F53-8974-3AE98733B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/>
          <a:lstStyle/>
          <a:p>
            <a:r>
              <a:rPr lang="es-ES" sz="2800" b="1" u="sng" dirty="0">
                <a:solidFill>
                  <a:srgbClr val="FFFF00"/>
                </a:solidFill>
                <a:latin typeface="Maiandra GD" panose="020E0502030308020204" pitchFamily="34" charset="0"/>
              </a:rPr>
              <a:t>Andarán en tinieblas.</a:t>
            </a:r>
          </a:p>
          <a:p>
            <a:pPr algn="ctr"/>
            <a:r>
              <a:rPr lang="es-ES" sz="2800" b="1" u="sng" dirty="0">
                <a:highlight>
                  <a:srgbClr val="000080"/>
                </a:highlight>
                <a:latin typeface="Maiandra GD" panose="020E0502030308020204" pitchFamily="34" charset="0"/>
              </a:rPr>
              <a:t>Proverbios.4:19.</a:t>
            </a:r>
          </a:p>
          <a:p>
            <a:r>
              <a:rPr lang="es-ES" sz="2800" b="1" dirty="0">
                <a:highlight>
                  <a:srgbClr val="800080"/>
                </a:highlight>
                <a:latin typeface="Maiandra GD" panose="020E0502030308020204" pitchFamily="34" charset="0"/>
              </a:rPr>
              <a:t>El camino de los impíos es como las tinieblas,</a:t>
            </a:r>
            <a:r>
              <a:rPr lang="es-ES" sz="2800" b="1" dirty="0">
                <a:latin typeface="Maiandra GD" panose="020E0502030308020204" pitchFamily="34" charset="0"/>
              </a:rPr>
              <a:t> no saben en qué tropiezan. </a:t>
            </a:r>
          </a:p>
          <a:p>
            <a:pPr algn="ctr"/>
            <a:r>
              <a:rPr lang="es-ES" sz="2800" b="1" u="sng" dirty="0">
                <a:highlight>
                  <a:srgbClr val="000080"/>
                </a:highlight>
                <a:latin typeface="Maiandra GD" panose="020E0502030308020204" pitchFamily="34" charset="0"/>
              </a:rPr>
              <a:t>Jeremias.23:12.</a:t>
            </a:r>
          </a:p>
          <a:p>
            <a:r>
              <a:rPr lang="es-ES" sz="2800" b="1" u="sng" dirty="0">
                <a:highlight>
                  <a:srgbClr val="FF0000"/>
                </a:highlight>
                <a:latin typeface="Maiandra GD" panose="020E0502030308020204" pitchFamily="34" charset="0"/>
              </a:rPr>
              <a:t>Por tanto, su camino será para ellos como resbaladeros; a las tinieblas serán empujados y en ellas caerán;</a:t>
            </a:r>
            <a:r>
              <a:rPr lang="es-ES" sz="2800" b="1" dirty="0">
                <a:latin typeface="Maiandra GD" panose="020E0502030308020204" pitchFamily="34" charset="0"/>
              </a:rPr>
              <a:t> porque traeré sobre ellos calamidad el año de su castigo--declara el SEÑOR. 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4248FAE-6CE3-496F-92F6-04AD816C7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166018"/>
            <a:ext cx="7992888" cy="4999286"/>
          </a:xfrm>
        </p:spPr>
        <p:txBody>
          <a:bodyPr/>
          <a:lstStyle/>
          <a:p>
            <a:pPr algn="ctr"/>
            <a:r>
              <a:rPr lang="es-ES" sz="2800" b="1" u="sng" dirty="0">
                <a:highlight>
                  <a:srgbClr val="000080"/>
                </a:highlight>
                <a:latin typeface="Maiandra GD" panose="020E0502030308020204" pitchFamily="34" charset="0"/>
              </a:rPr>
              <a:t>Proverbios.2:13.</a:t>
            </a:r>
          </a:p>
          <a:p>
            <a:r>
              <a:rPr lang="es-ES" sz="2800" b="1" dirty="0">
                <a:latin typeface="Maiandra GD" panose="020E0502030308020204" pitchFamily="34" charset="0"/>
              </a:rPr>
              <a:t>de los que dejan las sendas de rectitud, </a:t>
            </a:r>
            <a:r>
              <a:rPr lang="es-ES" sz="2800" b="1" u="sng" dirty="0">
                <a:highlight>
                  <a:srgbClr val="800080"/>
                </a:highlight>
                <a:latin typeface="Maiandra GD" panose="020E0502030308020204" pitchFamily="34" charset="0"/>
              </a:rPr>
              <a:t>para andar por los caminos tenebrosos;</a:t>
            </a:r>
            <a:r>
              <a:rPr lang="es-ES" sz="2800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sz="2800" b="1" dirty="0">
                <a:latin typeface="Maiandra GD" panose="020E0502030308020204" pitchFamily="34" charset="0"/>
              </a:rPr>
              <a:t>Al andar en tinieblas, nuestro camino será tenebroso.</a:t>
            </a:r>
          </a:p>
          <a:p>
            <a:r>
              <a:rPr lang="es-ES" sz="2800" b="1" dirty="0">
                <a:latin typeface="Maiandra GD" panose="020E0502030308020204" pitchFamily="34" charset="0"/>
              </a:rPr>
              <a:t>Así como cuando la gente camina en lugares oscuros, y les da temor pasar por allí.</a:t>
            </a:r>
          </a:p>
          <a:p>
            <a:r>
              <a:rPr lang="es-ES" sz="2800" b="1" dirty="0">
                <a:latin typeface="Maiandra GD" panose="020E0502030308020204" pitchFamily="34" charset="0"/>
              </a:rPr>
              <a:t>¿A cuanta gente no les da miedo la oscuridad física?</a:t>
            </a:r>
          </a:p>
          <a:p>
            <a:r>
              <a:rPr lang="es-ES" sz="2800" b="1" dirty="0">
                <a:latin typeface="Maiandra GD" panose="020E0502030308020204" pitchFamily="34" charset="0"/>
              </a:rPr>
              <a:t>Pero no les da miedo la oscuridad espiritual.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13E26A-3540-424C-A028-68A4DE347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340768"/>
            <a:ext cx="8064896" cy="4785395"/>
          </a:xfrm>
        </p:spPr>
        <p:txBody>
          <a:bodyPr/>
          <a:lstStyle/>
          <a:p>
            <a:r>
              <a:rPr lang="es-ES" sz="2800" b="1" dirty="0">
                <a:latin typeface="Maiandra GD" panose="020E0502030308020204" pitchFamily="34" charset="0"/>
              </a:rPr>
              <a:t>Ya que el dios de este siglo les tiene dominado y en las tinieblas, oscuridad.</a:t>
            </a:r>
          </a:p>
          <a:p>
            <a:pPr algn="ctr"/>
            <a:r>
              <a:rPr lang="es-ES" sz="2800" b="1" u="sng" dirty="0">
                <a:highlight>
                  <a:srgbClr val="000080"/>
                </a:highlight>
                <a:latin typeface="Maiandra GD" panose="020E0502030308020204" pitchFamily="34" charset="0"/>
              </a:rPr>
              <a:t>II Corintios.4:4.</a:t>
            </a:r>
          </a:p>
          <a:p>
            <a:r>
              <a:rPr lang="es-ES" sz="2800" b="1" u="sng" dirty="0">
                <a:highlight>
                  <a:srgbClr val="800000"/>
                </a:highlight>
                <a:latin typeface="Maiandra GD" panose="020E0502030308020204" pitchFamily="34" charset="0"/>
              </a:rPr>
              <a:t>en los cuales el dios de este mundo ha cegado el entendimiento de los incrédulos,</a:t>
            </a:r>
            <a:r>
              <a:rPr lang="es-ES" sz="2800" b="1" dirty="0">
                <a:latin typeface="Maiandra GD" panose="020E0502030308020204" pitchFamily="34" charset="0"/>
              </a:rPr>
              <a:t> para que no vean el resplandor del evangelio de la gloria de Cristo, que es la imagen de Dios. </a:t>
            </a:r>
          </a:p>
          <a:p>
            <a:r>
              <a:rPr lang="es-ES" sz="2800" b="1" dirty="0">
                <a:latin typeface="Maiandra GD" panose="020E0502030308020204" pitchFamily="34" charset="0"/>
              </a:rPr>
              <a:t>El dios de este siglo, Él Diablo ha cegado el entendimiento, la mente de estas personas.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13E26A-3540-424C-A028-68A4DE347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340768"/>
            <a:ext cx="8064896" cy="4785395"/>
          </a:xfrm>
        </p:spPr>
        <p:txBody>
          <a:bodyPr/>
          <a:lstStyle/>
          <a:p>
            <a:r>
              <a:rPr lang="es-ES" sz="2800" b="1" u="sng" dirty="0">
                <a:solidFill>
                  <a:srgbClr val="FFFF00"/>
                </a:solidFill>
                <a:latin typeface="Maiandra GD" panose="020E0502030308020204" pitchFamily="34" charset="0"/>
              </a:rPr>
              <a:t>El Pecado Nos Esclaviza.</a:t>
            </a:r>
          </a:p>
          <a:p>
            <a:pPr algn="ctr"/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Juan.8:34.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Jesús les respondió: En verdad, en verdad os digo que todo el que </a:t>
            </a:r>
            <a:r>
              <a:rPr lang="es-ES" sz="2800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comete pecado es esclavo del pecado;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El pecado nos ata espiritualmente.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Nos mata espiritualmente.</a:t>
            </a:r>
          </a:p>
          <a:p>
            <a:pPr algn="ctr"/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Romanos.6:23.</a:t>
            </a:r>
          </a:p>
        </p:txBody>
      </p:sp>
    </p:spTree>
    <p:extLst>
      <p:ext uri="{BB962C8B-B14F-4D97-AF65-F5344CB8AC3E}">
        <p14:creationId xmlns:p14="http://schemas.microsoft.com/office/powerpoint/2010/main" val="3285448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13E26A-3540-424C-A028-68A4DE347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340768"/>
            <a:ext cx="8064896" cy="4785395"/>
          </a:xfrm>
        </p:spPr>
        <p:txBody>
          <a:bodyPr/>
          <a:lstStyle/>
          <a:p>
            <a:r>
              <a:rPr lang="es-ES" sz="2800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Porque la paga del pecado es muerte,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pero la dádiva de Dios es vida eterna en Cristo Jesús Señor nuestro. 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Nos hace ser delincuentes espirituales.</a:t>
            </a:r>
          </a:p>
          <a:p>
            <a:pPr algn="ctr"/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Efesios.2:1.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Y El os dio vida a vosotros, que estabais muertos en vuestros </a:t>
            </a:r>
            <a:r>
              <a:rPr lang="es-ES" sz="2800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delitos y pecados,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pPr marL="0" indent="0">
              <a:buNone/>
            </a:pPr>
            <a:endParaRPr lang="es-ES" sz="2800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467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13E26A-3540-424C-A028-68A4DE347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340768"/>
            <a:ext cx="8064896" cy="4785395"/>
          </a:xfrm>
        </p:spPr>
        <p:txBody>
          <a:bodyPr/>
          <a:lstStyle/>
          <a:p>
            <a:r>
              <a:rPr lang="es-ES" sz="2800" b="1" u="sng" dirty="0">
                <a:solidFill>
                  <a:srgbClr val="FFFF00"/>
                </a:solidFill>
                <a:latin typeface="Maiandra GD" panose="020E0502030308020204" pitchFamily="34" charset="0"/>
              </a:rPr>
              <a:t>El Pecado No Nos Deja Alcanzar La Gloria De Dios.</a:t>
            </a:r>
          </a:p>
          <a:p>
            <a:pPr algn="ctr"/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Romanos.3:23.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por cuanto todos pecaron </a:t>
            </a:r>
            <a:r>
              <a:rPr lang="es-ES" sz="2800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y no alcanzan la gloria de Dios,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No llegamos a la gloria de Dios, porque el pecado hace una barrera entres Dios y Nosotros.</a:t>
            </a:r>
          </a:p>
          <a:p>
            <a:pPr algn="ctr"/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Isaias.59:1-2.</a:t>
            </a:r>
          </a:p>
          <a:p>
            <a:pPr marL="0" indent="0">
              <a:buNone/>
            </a:pPr>
            <a:endParaRPr lang="es-ES" sz="2800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818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13E26A-3540-424C-A028-68A4DE347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340768"/>
            <a:ext cx="8064896" cy="4785395"/>
          </a:xfrm>
        </p:spPr>
        <p:txBody>
          <a:bodyPr/>
          <a:lstStyle/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He aquí, no se ha acortado la mano del SEÑOR para salvar; </a:t>
            </a:r>
            <a:r>
              <a:rPr lang="es-ES" sz="2800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ni se ha endurecido su oído para oír.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sz="28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V.2.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 </a:t>
            </a:r>
          </a:p>
          <a:p>
            <a:r>
              <a:rPr lang="es-ES" sz="2800" b="1" u="sng" dirty="0">
                <a:solidFill>
                  <a:schemeClr val="bg1"/>
                </a:solidFill>
                <a:highlight>
                  <a:srgbClr val="808000"/>
                </a:highlight>
                <a:latin typeface="Maiandra GD" panose="020E0502030308020204" pitchFamily="34" charset="0"/>
              </a:rPr>
              <a:t>Pero vuestras iniquidades han hecho separación entre vosotros y vuestro Dios,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y vuestros pecados le han hecho esconder su rostro de vosotros para no escucharos. </a:t>
            </a:r>
          </a:p>
        </p:txBody>
      </p:sp>
    </p:spTree>
    <p:extLst>
      <p:ext uri="{BB962C8B-B14F-4D97-AF65-F5344CB8AC3E}">
        <p14:creationId xmlns:p14="http://schemas.microsoft.com/office/powerpoint/2010/main" val="1734952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13E26A-3540-424C-A028-68A4DE347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340768"/>
            <a:ext cx="8064896" cy="4785395"/>
          </a:xfrm>
        </p:spPr>
        <p:txBody>
          <a:bodyPr/>
          <a:lstStyle/>
          <a:p>
            <a:r>
              <a:rPr lang="es-ES" sz="2800" b="1" u="sng" dirty="0">
                <a:solidFill>
                  <a:srgbClr val="FFFF00"/>
                </a:solidFill>
                <a:latin typeface="Maiandra GD" panose="020E0502030308020204" pitchFamily="34" charset="0"/>
              </a:rPr>
              <a:t>El final de los que están cegados espiritualmente.</a:t>
            </a:r>
          </a:p>
          <a:p>
            <a:pPr algn="ctr"/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Mateo.15:14.</a:t>
            </a:r>
          </a:p>
          <a:p>
            <a:r>
              <a:rPr lang="es-ES" sz="28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Dejadlos; son ciegos guías de ciegos.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Y si un ciego guía a otro ciego, ambos caerán en el hoyo. 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Si seguimos en está ceguera espiritual, seremos arrastrado al error, y al infierno.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Abandonemos la ceguera espiritual.</a:t>
            </a:r>
          </a:p>
          <a:p>
            <a:endParaRPr lang="es-ES" sz="2800" b="1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894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0E2CB47-447B-4350-8740-2A349A5B9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926975"/>
            <a:ext cx="7704856" cy="1338139"/>
          </a:xfrm>
          <a:solidFill>
            <a:srgbClr val="7030A0"/>
          </a:solidFill>
        </p:spPr>
        <p:txBody>
          <a:bodyPr/>
          <a:lstStyle/>
          <a:p>
            <a:r>
              <a:rPr lang="es-ES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¿QUIERE USTED LIBRARSE DE LA CEGUERA ESPIRITUAL?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13E26A-3540-424C-A028-68A4DE347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2420888"/>
            <a:ext cx="8147248" cy="3705275"/>
          </a:xfrm>
        </p:spPr>
        <p:txBody>
          <a:bodyPr/>
          <a:lstStyle/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Dios nos ayuda para librarnos de la ceguera espiritual y así no andar, ni caminar en tinieblas.</a:t>
            </a:r>
          </a:p>
          <a:p>
            <a:r>
              <a:rPr lang="es-ES" sz="2800" b="1" u="sng" dirty="0">
                <a:solidFill>
                  <a:srgbClr val="FFFF00"/>
                </a:solidFill>
                <a:latin typeface="Maiandra GD" panose="020E0502030308020204" pitchFamily="34" charset="0"/>
              </a:rPr>
              <a:t>Tienes que conocer la verdad.</a:t>
            </a:r>
          </a:p>
          <a:p>
            <a:pPr algn="ctr"/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Juan.8:32.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y conoceréis la verdad, </a:t>
            </a:r>
            <a:r>
              <a:rPr lang="es-ES" sz="2800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y la verdad os hará libres.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34715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13E26A-3540-424C-A028-68A4DE347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340768"/>
            <a:ext cx="8064896" cy="4785395"/>
          </a:xfrm>
        </p:spPr>
        <p:txBody>
          <a:bodyPr/>
          <a:lstStyle/>
          <a:p>
            <a:r>
              <a:rPr lang="es-ES" sz="2800" b="1" u="sng" dirty="0">
                <a:solidFill>
                  <a:srgbClr val="FFFF00"/>
                </a:solidFill>
                <a:latin typeface="Maiandra GD" panose="020E0502030308020204" pitchFamily="34" charset="0"/>
              </a:rPr>
              <a:t>Venir a la luz que es Jesús.</a:t>
            </a:r>
          </a:p>
          <a:p>
            <a:pPr algn="ctr"/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Juan.8:12.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Jesús les habló otra vez, diciendo: Yo soy la luz del mundo; </a:t>
            </a:r>
            <a:r>
              <a:rPr lang="es-ES" sz="2800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el que me sigue no andará en tinieblas,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sino que tendrá la luz de la vida. 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Él es la luz que nos ilumina para poder salir de la oscuridad del mundo, de Satanás.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Sin Jesús seguiremos en tinieblas, atrapados en las redes del pecado.</a:t>
            </a:r>
          </a:p>
        </p:txBody>
      </p:sp>
    </p:spTree>
    <p:extLst>
      <p:ext uri="{BB962C8B-B14F-4D97-AF65-F5344CB8AC3E}">
        <p14:creationId xmlns:p14="http://schemas.microsoft.com/office/powerpoint/2010/main" val="2105849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0F64D17-8550-41E4-BED5-F3F38592C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908721"/>
            <a:ext cx="6048672" cy="792088"/>
          </a:xfrm>
          <a:solidFill>
            <a:srgbClr val="7030A0"/>
          </a:solidFill>
        </p:spPr>
        <p:txBody>
          <a:bodyPr/>
          <a:lstStyle/>
          <a:p>
            <a:r>
              <a:rPr lang="es-ES" b="1" u="sng" dirty="0">
                <a:latin typeface="Maiandra GD" panose="020E0502030308020204" pitchFamily="34" charset="0"/>
              </a:rPr>
              <a:t>CEGUERA ESPIRITUAL.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CB3FE8F-F212-4E39-9D85-344F9B4F77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2038326"/>
            <a:ext cx="8136904" cy="4087837"/>
          </a:xfrm>
        </p:spPr>
        <p:txBody>
          <a:bodyPr/>
          <a:lstStyle/>
          <a:p>
            <a:r>
              <a:rPr lang="es-ES" b="1" u="sng" dirty="0">
                <a:highlight>
                  <a:srgbClr val="000080"/>
                </a:highlight>
                <a:latin typeface="Maiandra GD" panose="020E0502030308020204" pitchFamily="34" charset="0"/>
              </a:rPr>
              <a:t>INTRODUCCIÓN: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Lamentablemente son muchos los que están ciegos espiritualmente.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están siguiendo y caminando con ciegos espirituales.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Son muchos los cristianos que están ciegos en algunas doctrinas.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13E26A-3540-424C-A028-68A4DE347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340768"/>
            <a:ext cx="8064896" cy="4785395"/>
          </a:xfrm>
        </p:spPr>
        <p:txBody>
          <a:bodyPr/>
          <a:lstStyle/>
          <a:p>
            <a:pPr algn="ctr"/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Juan.12:35-36, 46.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Jesús entonces les dijo: Todavía, por un poco de tiempo, la luz estará entre vosotros. </a:t>
            </a:r>
            <a:r>
              <a:rPr lang="es-ES" sz="2800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Caminad mientras tenéis la luz,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para que no os sorprendan las tinieblas; el que anda en la oscuridad no sabe adónde va.</a:t>
            </a:r>
          </a:p>
          <a:p>
            <a:pPr algn="ctr"/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V.36.</a:t>
            </a:r>
          </a:p>
          <a:p>
            <a:r>
              <a:rPr lang="es-ES" sz="2800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Mientras tenéis la luz, creed en la luz,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para que </a:t>
            </a:r>
            <a:r>
              <a:rPr lang="es-ES" sz="2800" b="1" dirty="0" err="1">
                <a:solidFill>
                  <a:schemeClr val="bg1"/>
                </a:solidFill>
                <a:latin typeface="Maiandra GD" panose="020E0502030308020204" pitchFamily="34" charset="0"/>
              </a:rPr>
              <a:t>seais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hijos de la luz. Estas cosas habló Jesús, y se fue y se ocultó de ellos. </a:t>
            </a:r>
          </a:p>
        </p:txBody>
      </p:sp>
    </p:spTree>
    <p:extLst>
      <p:ext uri="{BB962C8B-B14F-4D97-AF65-F5344CB8AC3E}">
        <p14:creationId xmlns:p14="http://schemas.microsoft.com/office/powerpoint/2010/main" val="3374491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13E26A-3540-424C-A028-68A4DE347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908720"/>
            <a:ext cx="8064896" cy="4785395"/>
          </a:xfrm>
        </p:spPr>
        <p:txBody>
          <a:bodyPr/>
          <a:lstStyle/>
          <a:p>
            <a:pPr algn="ctr"/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V.46.</a:t>
            </a:r>
          </a:p>
          <a:p>
            <a:r>
              <a:rPr lang="es-ES" sz="2800" b="1" u="sng" dirty="0">
                <a:solidFill>
                  <a:schemeClr val="bg1"/>
                </a:solidFill>
                <a:highlight>
                  <a:srgbClr val="008080"/>
                </a:highlight>
                <a:latin typeface="Maiandra GD" panose="020E0502030308020204" pitchFamily="34" charset="0"/>
              </a:rPr>
              <a:t>Yo, la luz, he venido al mundo,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para que todo el que cree en mí no permanezca en tinieblas. 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Jesús es nuestra única solución para salir de la ceguera espiritual que Satanás nos tiene atrapado y que no nos quiere dejar ir, soltar.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Ya que Él nos traslada a su reino.</a:t>
            </a:r>
          </a:p>
          <a:p>
            <a:pPr algn="ctr"/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Colosenses.1:13.</a:t>
            </a:r>
          </a:p>
          <a:p>
            <a:r>
              <a:rPr lang="es-ES" sz="2800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Porque El nos libró del dominio de las tinieblas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y nos trasladó al reino de su Hijo amado, </a:t>
            </a:r>
          </a:p>
        </p:txBody>
      </p:sp>
    </p:spTree>
    <p:extLst>
      <p:ext uri="{BB962C8B-B14F-4D97-AF65-F5344CB8AC3E}">
        <p14:creationId xmlns:p14="http://schemas.microsoft.com/office/powerpoint/2010/main" val="3262943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13E26A-3540-424C-A028-68A4DE347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036302"/>
            <a:ext cx="8064896" cy="4785395"/>
          </a:xfrm>
        </p:spPr>
        <p:txBody>
          <a:bodyPr/>
          <a:lstStyle/>
          <a:p>
            <a:r>
              <a:rPr lang="es-ES" sz="2800" b="1" u="sng" dirty="0">
                <a:solidFill>
                  <a:srgbClr val="FFFF00"/>
                </a:solidFill>
                <a:latin typeface="Maiandra GD" panose="020E0502030308020204" pitchFamily="34" charset="0"/>
              </a:rPr>
              <a:t>Tenemos que crecer en las virtudes que Él Apóstol Pedro nos enseña.</a:t>
            </a:r>
          </a:p>
          <a:p>
            <a:pPr algn="ctr"/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II Pedro.1:5-9.</a:t>
            </a:r>
          </a:p>
          <a:p>
            <a:r>
              <a:rPr lang="es-ES" sz="2800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Por esta razón también, obrando con toda diligencia,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añadid a vuestra fe, virtud, y a la virtud, conocimiento; </a:t>
            </a:r>
          </a:p>
          <a:p>
            <a:pPr algn="ctr"/>
            <a:r>
              <a:rPr lang="es-E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V.6.</a:t>
            </a:r>
          </a:p>
          <a:p>
            <a:r>
              <a:rPr lang="es-ES" sz="2800" b="1" u="sng" dirty="0">
                <a:solidFill>
                  <a:schemeClr val="bg1"/>
                </a:solidFill>
                <a:highlight>
                  <a:srgbClr val="800000"/>
                </a:highlight>
                <a:latin typeface="Maiandra GD" panose="020E0502030308020204" pitchFamily="34" charset="0"/>
              </a:rPr>
              <a:t>al conocimiento, dominio propio,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al dominio propio, perseverancia, y a la perseverancia, piedad, </a:t>
            </a:r>
          </a:p>
        </p:txBody>
      </p:sp>
    </p:spTree>
    <p:extLst>
      <p:ext uri="{BB962C8B-B14F-4D97-AF65-F5344CB8AC3E}">
        <p14:creationId xmlns:p14="http://schemas.microsoft.com/office/powerpoint/2010/main" val="4240039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13E26A-3540-424C-A028-68A4DE347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340768"/>
            <a:ext cx="8064896" cy="4785395"/>
          </a:xfrm>
        </p:spPr>
        <p:txBody>
          <a:bodyPr/>
          <a:lstStyle/>
          <a:p>
            <a:pPr algn="ctr"/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V.7.</a:t>
            </a:r>
          </a:p>
          <a:p>
            <a:r>
              <a:rPr lang="es-ES" sz="2800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a la piedad, fraternidad y a la fraternidad,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amor.</a:t>
            </a:r>
          </a:p>
          <a:p>
            <a:pPr algn="ctr"/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V.8.</a:t>
            </a:r>
          </a:p>
          <a:p>
            <a:r>
              <a:rPr lang="es-ES" sz="28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Pues estas virtudes, al estar en vosotros y al abundar, no os dejarán ociosos ni estériles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en el verdadero conocimiento de nuestro Señor Jesucristo. 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Porque si no estaremos ciegos siempre.</a:t>
            </a:r>
          </a:p>
          <a:p>
            <a:pPr algn="ctr"/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V.9.</a:t>
            </a:r>
          </a:p>
        </p:txBody>
      </p:sp>
    </p:spTree>
    <p:extLst>
      <p:ext uri="{BB962C8B-B14F-4D97-AF65-F5344CB8AC3E}">
        <p14:creationId xmlns:p14="http://schemas.microsoft.com/office/powerpoint/2010/main" val="636992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13E26A-3540-424C-A028-68A4DE347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908720"/>
            <a:ext cx="8064896" cy="5184576"/>
          </a:xfrm>
        </p:spPr>
        <p:txBody>
          <a:bodyPr/>
          <a:lstStyle/>
          <a:p>
            <a:r>
              <a:rPr lang="es-ES" sz="2800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Porque el que carece de estas virtudes es ciego o corto de vista,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habiendo olvidado la purificación de sus pecados pasados. 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Cuando no crecemos y no tenemos estas virtudes, seguimos ciegos espiritualmente.</a:t>
            </a:r>
          </a:p>
          <a:p>
            <a:r>
              <a:rPr lang="es-ES" sz="2800" b="1" u="sng" dirty="0">
                <a:solidFill>
                  <a:srgbClr val="FFFF00"/>
                </a:solidFill>
                <a:latin typeface="Maiandra GD" panose="020E0502030308020204" pitchFamily="34" charset="0"/>
              </a:rPr>
              <a:t>La iglesia de Laodicea era ciega.</a:t>
            </a:r>
          </a:p>
          <a:p>
            <a:pPr algn="ctr"/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Apocalipsis.3:17.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'Porque dices: "Soy rico, me he enriquecido y de nada tengo necesidad"; y no sabes que eres un miserable y digno de lástima, y pobre, </a:t>
            </a:r>
            <a:r>
              <a:rPr lang="es-ES" sz="2800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ciego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y desnudo, </a:t>
            </a:r>
          </a:p>
        </p:txBody>
      </p:sp>
    </p:spTree>
    <p:extLst>
      <p:ext uri="{BB962C8B-B14F-4D97-AF65-F5344CB8AC3E}">
        <p14:creationId xmlns:p14="http://schemas.microsoft.com/office/powerpoint/2010/main" val="3919519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13E26A-3540-424C-A028-68A4DE347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052736"/>
            <a:ext cx="8064896" cy="5073427"/>
          </a:xfrm>
        </p:spPr>
        <p:txBody>
          <a:bodyPr/>
          <a:lstStyle/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¿Cuántas iglesias en este tiempo no están ciegas espiritualmente?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Aceptando doctrinas que no son de Dios, sino de hombres.</a:t>
            </a:r>
          </a:p>
          <a:p>
            <a:r>
              <a:rPr lang="es-ES" sz="2800" b="1" u="sng" dirty="0">
                <a:solidFill>
                  <a:srgbClr val="FFFF00"/>
                </a:solidFill>
                <a:latin typeface="Maiandra GD" panose="020E0502030308020204" pitchFamily="34" charset="0"/>
              </a:rPr>
              <a:t>Debemos de despertar.</a:t>
            </a:r>
          </a:p>
          <a:p>
            <a:pPr algn="ctr"/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Efesios.5:14.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Por esta razón dice: Despierta, tú que duermes, y levántate de entre los muertos, </a:t>
            </a:r>
            <a:r>
              <a:rPr lang="es-ES" sz="2800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y te alumbrará Cristo.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Para que Cristo nos pueda iluminar.</a:t>
            </a:r>
          </a:p>
        </p:txBody>
      </p:sp>
    </p:spTree>
    <p:extLst>
      <p:ext uri="{BB962C8B-B14F-4D97-AF65-F5344CB8AC3E}">
        <p14:creationId xmlns:p14="http://schemas.microsoft.com/office/powerpoint/2010/main" val="1413523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13E26A-3540-424C-A028-68A4DE347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196752"/>
            <a:ext cx="8064896" cy="4785395"/>
          </a:xfrm>
        </p:spPr>
        <p:txBody>
          <a:bodyPr/>
          <a:lstStyle/>
          <a:p>
            <a:r>
              <a:rPr lang="es-ES" sz="2800" b="1" u="sng" dirty="0">
                <a:solidFill>
                  <a:srgbClr val="FFFF00"/>
                </a:solidFill>
                <a:latin typeface="Maiandra GD" panose="020E0502030308020204" pitchFamily="34" charset="0"/>
              </a:rPr>
              <a:t>Para que Nuestros ojos sean abiertos.</a:t>
            </a:r>
          </a:p>
          <a:p>
            <a:pPr algn="ctr"/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Hechos.26:18.</a:t>
            </a:r>
          </a:p>
          <a:p>
            <a:r>
              <a:rPr lang="es-ES" sz="2800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para que abras sus ojos a fin de que se vuelvan de la oscuridad a la luz,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y del dominio de Satanás a Dios, para que reciban, por la fe en mí, el perdón de pecados y herencia entre los que han sido santificados." 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Nuestros ojos deben ser abiertos para que nos volvamos de la oscuridad a la luz.</a:t>
            </a:r>
          </a:p>
        </p:txBody>
      </p:sp>
    </p:spTree>
    <p:extLst>
      <p:ext uri="{BB962C8B-B14F-4D97-AF65-F5344CB8AC3E}">
        <p14:creationId xmlns:p14="http://schemas.microsoft.com/office/powerpoint/2010/main" val="190492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13E26A-3540-424C-A028-68A4DE347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340768"/>
            <a:ext cx="8064896" cy="4785395"/>
          </a:xfrm>
        </p:spPr>
        <p:txBody>
          <a:bodyPr/>
          <a:lstStyle/>
          <a:p>
            <a:r>
              <a:rPr lang="es-ES" sz="2800" b="1" u="sng" dirty="0">
                <a:solidFill>
                  <a:srgbClr val="FFFF00"/>
                </a:solidFill>
                <a:latin typeface="Maiandra GD" panose="020E0502030308020204" pitchFamily="34" charset="0"/>
              </a:rPr>
              <a:t>Dios nos ayudará.</a:t>
            </a:r>
          </a:p>
          <a:p>
            <a:pPr algn="ctr"/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Isaias.42:16.</a:t>
            </a:r>
          </a:p>
          <a:p>
            <a:r>
              <a:rPr lang="es-ES" sz="2800" b="1" u="sng" dirty="0">
                <a:solidFill>
                  <a:schemeClr val="bg1"/>
                </a:solidFill>
                <a:highlight>
                  <a:srgbClr val="008080"/>
                </a:highlight>
                <a:latin typeface="Maiandra GD" panose="020E0502030308020204" pitchFamily="34" charset="0"/>
              </a:rPr>
              <a:t>Conduciré a los ciegos por un camino que no conocen,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por sendas que no conocen los guiaré; cambiaré delante de ellos las tinieblas en luz y lo escabroso en llanura. Estas cosas haré, y no las dejaré sin hacer. 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Dios es Nuestro camino para conducirnos a la luz, conocer su voluntad y así agradarle.</a:t>
            </a:r>
          </a:p>
        </p:txBody>
      </p:sp>
    </p:spTree>
    <p:extLst>
      <p:ext uri="{BB962C8B-B14F-4D97-AF65-F5344CB8AC3E}">
        <p14:creationId xmlns:p14="http://schemas.microsoft.com/office/powerpoint/2010/main" val="234044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13E26A-3540-424C-A028-68A4DE347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340768"/>
            <a:ext cx="8064896" cy="4785395"/>
          </a:xfrm>
        </p:spPr>
        <p:txBody>
          <a:bodyPr/>
          <a:lstStyle/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No necesitamos sueños, revelaciones para conocer la voluntad de Dios, sino solo ir a la Palabra de Dios.</a:t>
            </a:r>
          </a:p>
          <a:p>
            <a:pPr algn="ctr"/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Romanos.12:2.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Y no os adaptéis a este mundo, sino transformaos mediante la renovación de vuestra mente, </a:t>
            </a:r>
            <a:r>
              <a:rPr lang="es-ES" sz="2800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para que verifiquéis cuál es la voluntad de Dios: lo que es bueno, aceptable y perfecto.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sz="2800" b="1" u="sng" dirty="0">
                <a:solidFill>
                  <a:srgbClr val="FFFF00"/>
                </a:solidFill>
                <a:latin typeface="Maiandra GD" panose="020E0502030308020204" pitchFamily="34" charset="0"/>
              </a:rPr>
              <a:t>Podemos verificar-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Examinar conocer la voluntad de Dios.</a:t>
            </a:r>
          </a:p>
        </p:txBody>
      </p:sp>
    </p:spTree>
    <p:extLst>
      <p:ext uri="{BB962C8B-B14F-4D97-AF65-F5344CB8AC3E}">
        <p14:creationId xmlns:p14="http://schemas.microsoft.com/office/powerpoint/2010/main" val="2234391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13E26A-3540-424C-A028-68A4DE347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340768"/>
            <a:ext cx="8064896" cy="4785395"/>
          </a:xfrm>
        </p:spPr>
        <p:txBody>
          <a:bodyPr/>
          <a:lstStyle/>
          <a:p>
            <a:r>
              <a:rPr lang="es-ES" sz="2800" b="1" u="sng" dirty="0">
                <a:solidFill>
                  <a:srgbClr val="FFFF00"/>
                </a:solidFill>
                <a:latin typeface="Maiandra GD" panose="020E0502030308020204" pitchFamily="34" charset="0"/>
              </a:rPr>
              <a:t>Y esto lo podemos hacer leyendo.</a:t>
            </a:r>
          </a:p>
          <a:p>
            <a:pPr algn="ctr"/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Efesios.3:4.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En vista de lo cual, </a:t>
            </a:r>
            <a:r>
              <a:rPr lang="es-ES" sz="2800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leyendo, podréis comprender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mi discernimiento del misterio de Cristo, </a:t>
            </a:r>
          </a:p>
          <a:p>
            <a:pPr algn="ctr"/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Efesios.5:10.</a:t>
            </a:r>
          </a:p>
          <a:p>
            <a:r>
              <a:rPr lang="es-ES" sz="2800" b="1" u="sng" dirty="0">
                <a:solidFill>
                  <a:schemeClr val="bg1"/>
                </a:solidFill>
                <a:highlight>
                  <a:srgbClr val="800000"/>
                </a:highlight>
                <a:latin typeface="Maiandra GD" panose="020E0502030308020204" pitchFamily="34" charset="0"/>
              </a:rPr>
              <a:t>examinando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qué es lo que agrada al Señor. 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Podemos saber la voluntad de Dios yendo a su palabra conociendo la verdad.</a:t>
            </a:r>
          </a:p>
        </p:txBody>
      </p:sp>
    </p:spTree>
    <p:extLst>
      <p:ext uri="{BB962C8B-B14F-4D97-AF65-F5344CB8AC3E}">
        <p14:creationId xmlns:p14="http://schemas.microsoft.com/office/powerpoint/2010/main" val="2008959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0320" y="0"/>
            <a:ext cx="91236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ítulo 4">
            <a:extLst>
              <a:ext uri="{FF2B5EF4-FFF2-40B4-BE49-F238E27FC236}">
                <a16:creationId xmlns:a16="http://schemas.microsoft.com/office/drawing/2014/main" id="{87436DA4-20B9-4EAE-999E-FE13E4769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712" y="548680"/>
            <a:ext cx="5256584" cy="1022604"/>
          </a:xfrm>
          <a:solidFill>
            <a:srgbClr val="7030A0"/>
          </a:solidFill>
        </p:spPr>
        <p:txBody>
          <a:bodyPr/>
          <a:lstStyle/>
          <a:p>
            <a:r>
              <a:rPr lang="es-ES" sz="4000" b="1" u="sng" dirty="0">
                <a:latin typeface="Maiandra GD" panose="020E0502030308020204" pitchFamily="34" charset="0"/>
              </a:rPr>
              <a:t>LO QUE HACE LA CEGUERA.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EB6EDAA-7F0C-4758-96FA-4B3085B13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692276"/>
            <a:ext cx="7848872" cy="4329011"/>
          </a:xfrm>
        </p:spPr>
        <p:txBody>
          <a:bodyPr/>
          <a:lstStyle/>
          <a:p>
            <a:r>
              <a:rPr lang="es-ES" sz="2800" b="1" dirty="0">
                <a:latin typeface="Maiandra GD" panose="020E0502030308020204" pitchFamily="34" charset="0"/>
              </a:rPr>
              <a:t>La ceguera, nos hace ignorantes espirituales endurece Nuestros corazones.</a:t>
            </a:r>
          </a:p>
          <a:p>
            <a:pPr algn="ctr"/>
            <a:r>
              <a:rPr lang="es-ES" sz="2800" b="1" u="sng" dirty="0">
                <a:highlight>
                  <a:srgbClr val="000080"/>
                </a:highlight>
                <a:latin typeface="Maiandra GD" panose="020E0502030308020204" pitchFamily="34" charset="0"/>
              </a:rPr>
              <a:t>Juan.12:40.</a:t>
            </a:r>
          </a:p>
          <a:p>
            <a:r>
              <a:rPr lang="es-ES" sz="2800" b="1" u="sng" dirty="0">
                <a:solidFill>
                  <a:schemeClr val="bg1"/>
                </a:solidFill>
                <a:highlight>
                  <a:srgbClr val="FFFF00"/>
                </a:highlight>
                <a:latin typeface="Maiandra GD" panose="020E0502030308020204" pitchFamily="34" charset="0"/>
              </a:rPr>
              <a:t>EL HA CEGADO SUS OJOS Y ENDURECIDO SU CORAZON,</a:t>
            </a:r>
            <a:r>
              <a:rPr lang="es-ES" sz="2800" b="1" dirty="0">
                <a:latin typeface="Maiandra GD" panose="020E0502030308020204" pitchFamily="34" charset="0"/>
              </a:rPr>
              <a:t> PARA QUE NO VEAN CON LOS OJOS Y ENTIENDAN CON EL CORAZON, Y SE CONVIERTAN Y YO LOS SANE. 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13E26A-3540-424C-A028-68A4DE347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340768"/>
            <a:ext cx="8064896" cy="4785395"/>
          </a:xfrm>
        </p:spPr>
        <p:txBody>
          <a:bodyPr/>
          <a:lstStyle/>
          <a:p>
            <a:r>
              <a:rPr lang="es-ES" sz="2800" b="1" u="sng" dirty="0">
                <a:solidFill>
                  <a:srgbClr val="FFFF00"/>
                </a:solidFill>
                <a:latin typeface="Maiandra GD" panose="020E0502030308020204" pitchFamily="34" charset="0"/>
              </a:rPr>
              <a:t>Escudriñando.</a:t>
            </a:r>
          </a:p>
          <a:p>
            <a:pPr algn="ctr"/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Hechos.17:11.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Estos eran más nobles que los de Tesalónica, pues recibieron la palabra con toda solicitud, </a:t>
            </a:r>
            <a:r>
              <a:rPr lang="es-ES" sz="28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escudriñando diariamente las Escrituras, para ver si estas cosas eran así.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¿Quiere salir de la ceguera espiritual?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Venga a Cristo, atreves de su Palabra y conocer la verdad de Dios.</a:t>
            </a:r>
          </a:p>
        </p:txBody>
      </p:sp>
    </p:spTree>
    <p:extLst>
      <p:ext uri="{BB962C8B-B14F-4D97-AF65-F5344CB8AC3E}">
        <p14:creationId xmlns:p14="http://schemas.microsoft.com/office/powerpoint/2010/main" val="1520799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13E26A-3540-424C-A028-68A4DE347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196752"/>
            <a:ext cx="8064896" cy="4785395"/>
          </a:xfrm>
        </p:spPr>
        <p:txBody>
          <a:bodyPr/>
          <a:lstStyle/>
          <a:p>
            <a:r>
              <a:rPr lang="es-ES" sz="2800" b="1" u="sng" dirty="0">
                <a:solidFill>
                  <a:srgbClr val="FFFF00"/>
                </a:solidFill>
                <a:latin typeface="Maiandra GD" panose="020E0502030308020204" pitchFamily="34" charset="0"/>
              </a:rPr>
              <a:t>Debe Creer En Cristo.</a:t>
            </a:r>
          </a:p>
          <a:p>
            <a:pPr algn="ctr"/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Marcos.16:16.</a:t>
            </a:r>
          </a:p>
          <a:p>
            <a:r>
              <a:rPr lang="es-ES" sz="2800" b="1" u="sng" dirty="0">
                <a:solidFill>
                  <a:schemeClr val="bg1"/>
                </a:solidFill>
                <a:highlight>
                  <a:srgbClr val="800000"/>
                </a:highlight>
                <a:latin typeface="Maiandra GD" panose="020E0502030308020204" pitchFamily="34" charset="0"/>
              </a:rPr>
              <a:t>El que crea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y sea bautizado será salvo; pero el que no crea será condenado. </a:t>
            </a:r>
          </a:p>
          <a:p>
            <a:r>
              <a:rPr lang="es-ES" sz="2800" b="1" u="sng" dirty="0">
                <a:solidFill>
                  <a:srgbClr val="FFFF00"/>
                </a:solidFill>
                <a:latin typeface="Maiandra GD" panose="020E0502030308020204" pitchFamily="34" charset="0"/>
              </a:rPr>
              <a:t>Arrepentirse De Sus Pecados.</a:t>
            </a:r>
          </a:p>
          <a:p>
            <a:pPr algn="ctr"/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Hechos.3:19.</a:t>
            </a:r>
          </a:p>
          <a:p>
            <a:r>
              <a:rPr lang="es-ES" sz="2800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Por tanto, arrepentíos y convertíos,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para que vuestros pecados sean borrados, a fin de que tiempos de refrigerio vengan de la presencia del Señor, </a:t>
            </a:r>
          </a:p>
        </p:txBody>
      </p:sp>
    </p:spTree>
    <p:extLst>
      <p:ext uri="{BB962C8B-B14F-4D97-AF65-F5344CB8AC3E}">
        <p14:creationId xmlns:p14="http://schemas.microsoft.com/office/powerpoint/2010/main" val="932601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13E26A-3540-424C-A028-68A4DE347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792491"/>
            <a:ext cx="8064896" cy="5273018"/>
          </a:xfrm>
        </p:spPr>
        <p:txBody>
          <a:bodyPr/>
          <a:lstStyle/>
          <a:p>
            <a:r>
              <a:rPr lang="es-ES" sz="2800" b="1" u="sng" dirty="0">
                <a:solidFill>
                  <a:srgbClr val="FFFF00"/>
                </a:solidFill>
                <a:latin typeface="Maiandra GD" panose="020E0502030308020204" pitchFamily="34" charset="0"/>
              </a:rPr>
              <a:t>Debe Confesar A Cristo.</a:t>
            </a:r>
          </a:p>
          <a:p>
            <a:pPr algn="ctr"/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Romanos.10:9.</a:t>
            </a:r>
          </a:p>
          <a:p>
            <a:r>
              <a:rPr lang="es-ES" sz="2800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que si confiesas con tu boca a Jesús por Señor,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y crees en tu corazón que Dios le resucitó de entre los muertos, serás salvo; </a:t>
            </a:r>
          </a:p>
          <a:p>
            <a:r>
              <a:rPr lang="es-ES" sz="2800" b="1" u="sng" dirty="0">
                <a:solidFill>
                  <a:srgbClr val="FFFF00"/>
                </a:solidFill>
                <a:latin typeface="Maiandra GD" panose="020E0502030308020204" pitchFamily="34" charset="0"/>
              </a:rPr>
              <a:t>Bautizarse Para El </a:t>
            </a:r>
            <a:r>
              <a:rPr lang="es-ES" sz="2800" b="1" u="sng" dirty="0" err="1">
                <a:solidFill>
                  <a:srgbClr val="FFFF00"/>
                </a:solidFill>
                <a:latin typeface="Maiandra GD" panose="020E0502030308020204" pitchFamily="34" charset="0"/>
              </a:rPr>
              <a:t>Perdon</a:t>
            </a:r>
            <a:r>
              <a:rPr lang="es-ES" sz="2800" b="1" u="sng" dirty="0">
                <a:solidFill>
                  <a:srgbClr val="FFFF00"/>
                </a:solidFill>
                <a:latin typeface="Maiandra GD" panose="020E0502030308020204" pitchFamily="34" charset="0"/>
              </a:rPr>
              <a:t> De Sus Pecados.</a:t>
            </a:r>
          </a:p>
          <a:p>
            <a:pPr algn="ctr"/>
            <a:r>
              <a:rPr lang="es-ES" sz="2800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Hechos.2:38.</a:t>
            </a:r>
          </a:p>
          <a:p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Y Pedro les dijo: Arrepentíos y sed bautizados cada uno de vosotros en el nombre de Jesucristo </a:t>
            </a:r>
            <a:r>
              <a:rPr lang="es-ES" sz="2800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para perdón de vuestros pecados,</a:t>
            </a:r>
            <a:r>
              <a:rPr lang="es-ES" sz="2800" b="1" dirty="0">
                <a:solidFill>
                  <a:schemeClr val="bg1"/>
                </a:solidFill>
                <a:latin typeface="Maiandra GD" panose="020E0502030308020204" pitchFamily="34" charset="0"/>
              </a:rPr>
              <a:t> y recibiréis el don del Espíritu Santo. </a:t>
            </a:r>
          </a:p>
        </p:txBody>
      </p:sp>
    </p:spTree>
    <p:extLst>
      <p:ext uri="{BB962C8B-B14F-4D97-AF65-F5344CB8AC3E}">
        <p14:creationId xmlns:p14="http://schemas.microsoft.com/office/powerpoint/2010/main" val="1477014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2352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11560" y="1443037"/>
            <a:ext cx="7992888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es-PE" sz="2800" b="1" u="sng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aiandra GD" panose="020E0502030308020204" pitchFamily="34" charset="0"/>
                <a:cs typeface="Arial" pitchFamily="34" charset="0"/>
              </a:rPr>
              <a:t>Dios es luz.</a:t>
            </a:r>
          </a:p>
          <a:p>
            <a:pPr algn="ctr">
              <a:defRPr/>
            </a:pPr>
            <a:r>
              <a:rPr lang="es-PE" sz="2800" b="1" u="sng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  <a:cs typeface="Arial" pitchFamily="34" charset="0"/>
              </a:rPr>
              <a:t>I Juan.1:5.</a:t>
            </a:r>
          </a:p>
          <a:p>
            <a:pPr>
              <a:defRPr/>
            </a:pPr>
            <a:r>
              <a:rPr lang="es-ES" sz="28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aiandra GD" panose="020E0502030308020204" pitchFamily="34" charset="0"/>
                <a:cs typeface="Arial" pitchFamily="34" charset="0"/>
              </a:rPr>
              <a:t>Y este es el mensaje que hemos oído de El y que os anunciamos: </a:t>
            </a:r>
            <a:r>
              <a:rPr lang="es-ES" sz="2800" b="1" u="sng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  <a:cs typeface="Arial" pitchFamily="34" charset="0"/>
              </a:rPr>
              <a:t>Dios es luz, y en El no hay tiniebla alguna.</a:t>
            </a:r>
            <a:r>
              <a:rPr lang="es-ES" sz="28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aiandra GD" panose="020E0502030308020204" pitchFamily="34" charset="0"/>
                <a:cs typeface="Arial" pitchFamily="34" charset="0"/>
              </a:rPr>
              <a:t> </a:t>
            </a:r>
            <a:endParaRPr lang="es-PE" sz="2800" b="1" dirty="0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Maiandra GD" panose="020E0502030308020204" pitchFamily="34" charset="0"/>
              <a:cs typeface="Arial" pitchFamily="34" charset="0"/>
            </a:endParaRPr>
          </a:p>
        </p:txBody>
      </p:sp>
      <p:pic>
        <p:nvPicPr>
          <p:cNvPr id="14339" name="Picture 8" descr="0be5321a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9592" y="3786188"/>
            <a:ext cx="7272808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5 Imagen" descr="palomavueladefrente[1]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9992" y="4000500"/>
            <a:ext cx="3456384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E2BF348C-5864-4674-A9D4-3E1949819C94}"/>
              </a:ext>
            </a:extLst>
          </p:cNvPr>
          <p:cNvSpPr/>
          <p:nvPr/>
        </p:nvSpPr>
        <p:spPr>
          <a:xfrm>
            <a:off x="0" y="5661248"/>
            <a:ext cx="9144000" cy="119675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800" b="1" dirty="0">
                <a:latin typeface="Maiandra GD" panose="020E0502030308020204" pitchFamily="34" charset="0"/>
              </a:rPr>
              <a:t>DIOS NOS BENDIGA A TODOS.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06D593E-E71F-4005-967A-FBE9BEFE6D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66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162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D0B67DB-FD20-427E-877F-3D683D6143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484785"/>
            <a:ext cx="7992888" cy="4032448"/>
          </a:xfrm>
        </p:spPr>
        <p:txBody>
          <a:bodyPr/>
          <a:lstStyle/>
          <a:p>
            <a:r>
              <a:rPr lang="es-ES" sz="2800" b="1" u="sng" dirty="0">
                <a:solidFill>
                  <a:srgbClr val="FFFF00"/>
                </a:solidFill>
                <a:latin typeface="Maiandra GD" panose="020E0502030308020204" pitchFamily="34" charset="0"/>
              </a:rPr>
              <a:t>Andarán en oscuridad.</a:t>
            </a:r>
          </a:p>
          <a:p>
            <a:pPr algn="ctr"/>
            <a:r>
              <a:rPr lang="es-ES" sz="2800" b="1" u="sng" dirty="0">
                <a:highlight>
                  <a:srgbClr val="000080"/>
                </a:highlight>
                <a:latin typeface="Maiandra GD" panose="020E0502030308020204" pitchFamily="34" charset="0"/>
              </a:rPr>
              <a:t>Deuteronomio.28:29.</a:t>
            </a:r>
          </a:p>
          <a:p>
            <a:r>
              <a:rPr lang="es-ES" sz="2800" b="1" u="sng" dirty="0">
                <a:solidFill>
                  <a:schemeClr val="bg1"/>
                </a:solidFill>
                <a:highlight>
                  <a:srgbClr val="00FF00"/>
                </a:highlight>
                <a:latin typeface="Maiandra GD" panose="020E0502030308020204" pitchFamily="34" charset="0"/>
              </a:rPr>
              <a:t>y andarás a tientas a mediodía como el ciego anda a tientas en la oscuridad,</a:t>
            </a:r>
            <a:r>
              <a:rPr lang="es-ES" sz="2800" b="1" dirty="0">
                <a:latin typeface="Maiandra GD" panose="020E0502030308020204" pitchFamily="34" charset="0"/>
              </a:rPr>
              <a:t> y no serás prosperado en tus caminos; más bien serás oprimido y robado continuamente, sin que nadie te salve. </a:t>
            </a:r>
          </a:p>
          <a:p>
            <a:r>
              <a:rPr lang="es-ES" sz="2800" b="1" dirty="0">
                <a:latin typeface="Maiandra GD" panose="020E0502030308020204" pitchFamily="34" charset="0"/>
              </a:rPr>
              <a:t>Caminaremos en oscuridad total.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6D8E13B-F140-40E2-A57D-40065D1C8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412777"/>
            <a:ext cx="7931224" cy="4320480"/>
          </a:xfrm>
        </p:spPr>
        <p:txBody>
          <a:bodyPr/>
          <a:lstStyle/>
          <a:p>
            <a:r>
              <a:rPr lang="es-ES" sz="2800" b="1" u="sng" dirty="0">
                <a:solidFill>
                  <a:srgbClr val="FFFF00"/>
                </a:solidFill>
                <a:latin typeface="Maiandra GD" panose="020E0502030308020204" pitchFamily="34" charset="0"/>
              </a:rPr>
              <a:t>Andaremos tropezando.</a:t>
            </a:r>
          </a:p>
          <a:p>
            <a:pPr algn="ctr"/>
            <a:r>
              <a:rPr lang="es-ES" sz="2800" b="1" u="sng" dirty="0">
                <a:highlight>
                  <a:srgbClr val="000080"/>
                </a:highlight>
                <a:latin typeface="Maiandra GD" panose="020E0502030308020204" pitchFamily="34" charset="0"/>
              </a:rPr>
              <a:t>Isaias.59:10.</a:t>
            </a:r>
          </a:p>
          <a:p>
            <a:r>
              <a:rPr lang="es-ES" sz="2800" b="1" u="sng" dirty="0">
                <a:solidFill>
                  <a:schemeClr val="bg1"/>
                </a:solidFill>
                <a:highlight>
                  <a:srgbClr val="00FFFF"/>
                </a:highlight>
                <a:latin typeface="Maiandra GD" panose="020E0502030308020204" pitchFamily="34" charset="0"/>
              </a:rPr>
              <a:t>Vamos palpando la pared como ciegos,</a:t>
            </a:r>
            <a:r>
              <a:rPr lang="es-ES" sz="2800" b="1" dirty="0">
                <a:latin typeface="Maiandra GD" panose="020E0502030308020204" pitchFamily="34" charset="0"/>
              </a:rPr>
              <a:t> y andamos a tientas como los que no tienen ojos; tropezamos al mediodía como al anochecer, entre los robustos somos como muertos. </a:t>
            </a:r>
          </a:p>
          <a:p>
            <a:r>
              <a:rPr lang="es-ES" sz="2800" b="1" dirty="0">
                <a:latin typeface="Maiandra GD" panose="020E0502030308020204" pitchFamily="34" charset="0"/>
              </a:rPr>
              <a:t>Así como los que no pueden ver físicamente y tropiezan.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AA25165-00C0-4749-B467-FAA263CDA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160748"/>
            <a:ext cx="8003232" cy="4788532"/>
          </a:xfrm>
        </p:spPr>
        <p:txBody>
          <a:bodyPr/>
          <a:lstStyle/>
          <a:p>
            <a:r>
              <a:rPr lang="es-ES" sz="2800" b="1" u="sng" dirty="0">
                <a:solidFill>
                  <a:srgbClr val="FFFF00"/>
                </a:solidFill>
                <a:latin typeface="Maiandra GD" panose="020E0502030308020204" pitchFamily="34" charset="0"/>
              </a:rPr>
              <a:t>La ceguera espiritual nos excluye de la vida eterna.</a:t>
            </a:r>
          </a:p>
          <a:p>
            <a:pPr algn="ctr"/>
            <a:r>
              <a:rPr lang="es-ES" sz="2800" b="1" u="sng" dirty="0">
                <a:highlight>
                  <a:srgbClr val="000080"/>
                </a:highlight>
                <a:latin typeface="Maiandra GD" panose="020E0502030308020204" pitchFamily="34" charset="0"/>
              </a:rPr>
              <a:t>Efesios.4:18-19.</a:t>
            </a:r>
          </a:p>
          <a:p>
            <a:r>
              <a:rPr lang="es-ES" sz="2800" b="1" dirty="0">
                <a:latin typeface="Maiandra GD" panose="020E0502030308020204" pitchFamily="34" charset="0"/>
              </a:rPr>
              <a:t>entenebrecidos en su entendimiento, </a:t>
            </a:r>
            <a:r>
              <a:rPr lang="es-ES" sz="2800" b="1" u="sng" dirty="0">
                <a:highlight>
                  <a:srgbClr val="FF00FF"/>
                </a:highlight>
                <a:latin typeface="Maiandra GD" panose="020E0502030308020204" pitchFamily="34" charset="0"/>
              </a:rPr>
              <a:t>excluidos de la vida de Dios por causa de la ignorancia que hay en ellos,</a:t>
            </a:r>
            <a:r>
              <a:rPr lang="es-ES" sz="2800" b="1" dirty="0">
                <a:latin typeface="Maiandra GD" panose="020E0502030308020204" pitchFamily="34" charset="0"/>
              </a:rPr>
              <a:t> por la dureza de su corazón; </a:t>
            </a:r>
          </a:p>
          <a:p>
            <a:pPr algn="ctr"/>
            <a:r>
              <a:rPr lang="es-ES" sz="2800" b="1" u="sng" dirty="0">
                <a:highlight>
                  <a:srgbClr val="000080"/>
                </a:highlight>
                <a:latin typeface="Maiandra GD" panose="020E0502030308020204" pitchFamily="34" charset="0"/>
              </a:rPr>
              <a:t>V.19.  </a:t>
            </a:r>
          </a:p>
          <a:p>
            <a:r>
              <a:rPr lang="es-ES" sz="2800" b="1" u="sng" dirty="0">
                <a:highlight>
                  <a:srgbClr val="0000FF"/>
                </a:highlight>
                <a:latin typeface="Maiandra GD" panose="020E0502030308020204" pitchFamily="34" charset="0"/>
              </a:rPr>
              <a:t>y ellos, habiendo llegado a ser insensibles,</a:t>
            </a:r>
            <a:r>
              <a:rPr lang="es-ES" sz="2800" b="1" dirty="0">
                <a:latin typeface="Maiandra GD" panose="020E0502030308020204" pitchFamily="34" charset="0"/>
              </a:rPr>
              <a:t> se entregaron a la sensualidad para cometer con avidez toda clase de impurezas. 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F3223E1-5A9F-489C-98DB-E6CACA7BA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980728"/>
            <a:ext cx="7920880" cy="4813995"/>
          </a:xfrm>
        </p:spPr>
        <p:txBody>
          <a:bodyPr/>
          <a:lstStyle/>
          <a:p>
            <a:r>
              <a:rPr lang="es-ES" sz="2800" b="1" dirty="0">
                <a:latin typeface="Maiandra GD" panose="020E0502030308020204" pitchFamily="34" charset="0"/>
              </a:rPr>
              <a:t>Cinco aspectos de la vida en el mundo se resumen en las frases siguiente: </a:t>
            </a:r>
          </a:p>
          <a:p>
            <a:r>
              <a:rPr lang="es-ES" sz="2800" b="1" dirty="0">
                <a:latin typeface="Maiandra GD" panose="020E0502030308020204" pitchFamily="34" charset="0"/>
              </a:rPr>
              <a:t>Vanidad de su mente. </a:t>
            </a:r>
          </a:p>
          <a:p>
            <a:r>
              <a:rPr lang="es-ES" sz="2800" b="1" dirty="0">
                <a:latin typeface="Maiandra GD" panose="020E0502030308020204" pitchFamily="34" charset="0"/>
              </a:rPr>
              <a:t>Vacío, falta de propósito: entendimiento oscurecido. </a:t>
            </a:r>
          </a:p>
          <a:p>
            <a:r>
              <a:rPr lang="es-ES" sz="2800" b="1" dirty="0">
                <a:latin typeface="Maiandra GD" panose="020E0502030308020204" pitchFamily="34" charset="0"/>
              </a:rPr>
              <a:t>Excluido de la vida de Dios. </a:t>
            </a:r>
          </a:p>
          <a:p>
            <a:r>
              <a:rPr lang="es-ES" sz="2800" b="1" dirty="0">
                <a:latin typeface="Maiandra GD" panose="020E0502030308020204" pitchFamily="34" charset="0"/>
              </a:rPr>
              <a:t>Ignorancia de los caminos divinos. </a:t>
            </a:r>
          </a:p>
          <a:p>
            <a:r>
              <a:rPr lang="es-ES" sz="2800" b="1" dirty="0">
                <a:latin typeface="Maiandra GD" panose="020E0502030308020204" pitchFamily="34" charset="0"/>
              </a:rPr>
              <a:t>Corazones endurecidos y pérdida de sensibilidad (La palabra griega indica «descuido»).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E3FD75-C186-4ED0-A651-9A89E1510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124745"/>
            <a:ext cx="8064896" cy="4752528"/>
          </a:xfrm>
        </p:spPr>
        <p:txBody>
          <a:bodyPr/>
          <a:lstStyle/>
          <a:p>
            <a:r>
              <a:rPr lang="es-ES" sz="2800" b="1" u="sng" dirty="0">
                <a:solidFill>
                  <a:srgbClr val="FFFF00"/>
                </a:solidFill>
                <a:latin typeface="Maiandra GD" panose="020E0502030308020204" pitchFamily="34" charset="0"/>
              </a:rPr>
              <a:t>El evangelio permanece en oscuras para Ellos.</a:t>
            </a:r>
          </a:p>
          <a:p>
            <a:pPr algn="ctr"/>
            <a:r>
              <a:rPr lang="es-ES" sz="2800" b="1" u="sng" dirty="0">
                <a:highlight>
                  <a:srgbClr val="000080"/>
                </a:highlight>
                <a:latin typeface="Maiandra GD" panose="020E0502030308020204" pitchFamily="34" charset="0"/>
              </a:rPr>
              <a:t>II Corintios.4:3.</a:t>
            </a:r>
          </a:p>
          <a:p>
            <a:r>
              <a:rPr lang="es-ES" sz="2800" b="1" u="sng" dirty="0">
                <a:highlight>
                  <a:srgbClr val="FF0000"/>
                </a:highlight>
                <a:latin typeface="Maiandra GD" panose="020E0502030308020204" pitchFamily="34" charset="0"/>
              </a:rPr>
              <a:t>Y si todavía nuestro evangelio está velado,</a:t>
            </a:r>
            <a:r>
              <a:rPr lang="es-ES" sz="2800" b="1" dirty="0">
                <a:latin typeface="Maiandra GD" panose="020E0502030308020204" pitchFamily="34" charset="0"/>
              </a:rPr>
              <a:t> para los que se pierden está velado, </a:t>
            </a:r>
          </a:p>
          <a:p>
            <a:pPr algn="ctr"/>
            <a:r>
              <a:rPr lang="es-ES" sz="2800" b="1" u="sng" dirty="0">
                <a:highlight>
                  <a:srgbClr val="000080"/>
                </a:highlight>
                <a:latin typeface="Maiandra GD" panose="020E0502030308020204" pitchFamily="34" charset="0"/>
              </a:rPr>
              <a:t>II Corintios.3:14.</a:t>
            </a:r>
          </a:p>
          <a:p>
            <a:r>
              <a:rPr lang="es-ES" sz="2800" b="1" dirty="0">
                <a:latin typeface="Maiandra GD" panose="020E0502030308020204" pitchFamily="34" charset="0"/>
              </a:rPr>
              <a:t>Pero el entendimiento de ellos se endureció; porque hasta el día de hoy, </a:t>
            </a:r>
            <a:r>
              <a:rPr lang="es-ES" sz="2800" b="1" u="sng" dirty="0">
                <a:highlight>
                  <a:srgbClr val="008080"/>
                </a:highlight>
                <a:latin typeface="Maiandra GD" panose="020E0502030308020204" pitchFamily="34" charset="0"/>
              </a:rPr>
              <a:t>en la lectura del antiguo pacto el mismo velo permanece sin alzarse,</a:t>
            </a:r>
            <a:r>
              <a:rPr lang="es-ES" sz="2800" b="1" dirty="0">
                <a:latin typeface="Maiandra GD" panose="020E0502030308020204" pitchFamily="34" charset="0"/>
              </a:rPr>
              <a:t> pues sólo en Cristo es quitado. </a:t>
            </a:r>
          </a:p>
          <a:p>
            <a:endParaRPr lang="es-ES" sz="2800" b="1" dirty="0">
              <a:latin typeface="Maiandra GD" panose="020E0502030308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0Sandyframe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F631EB0-DFDD-4291-AD56-C594A3F58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166018"/>
            <a:ext cx="8064896" cy="4711254"/>
          </a:xfrm>
        </p:spPr>
        <p:txBody>
          <a:bodyPr/>
          <a:lstStyle/>
          <a:p>
            <a:r>
              <a:rPr lang="es-ES" sz="2800" b="1" u="sng" dirty="0">
                <a:solidFill>
                  <a:srgbClr val="FFFF00"/>
                </a:solidFill>
                <a:latin typeface="Maiandra GD" panose="020E0502030308020204" pitchFamily="34" charset="0"/>
              </a:rPr>
              <a:t>Son engañados por la mentira.</a:t>
            </a:r>
          </a:p>
          <a:p>
            <a:pPr algn="ctr"/>
            <a:r>
              <a:rPr lang="es-ES" sz="2800" b="1" u="sng" dirty="0">
                <a:highlight>
                  <a:srgbClr val="000080"/>
                </a:highlight>
                <a:latin typeface="Maiandra GD" panose="020E0502030308020204" pitchFamily="34" charset="0"/>
              </a:rPr>
              <a:t>II Tesalonicenses.2:10.</a:t>
            </a:r>
          </a:p>
          <a:p>
            <a:r>
              <a:rPr lang="es-ES" sz="2800" b="1" dirty="0">
                <a:latin typeface="Maiandra GD" panose="020E0502030308020204" pitchFamily="34" charset="0"/>
              </a:rPr>
              <a:t>y con todo engaño de iniquidad para los que se pierden, </a:t>
            </a:r>
            <a:r>
              <a:rPr lang="es-ES" sz="2800" b="1" u="sng" dirty="0">
                <a:highlight>
                  <a:srgbClr val="008000"/>
                </a:highlight>
                <a:latin typeface="Maiandra GD" panose="020E0502030308020204" pitchFamily="34" charset="0"/>
              </a:rPr>
              <a:t>porque no recibieron el amor de la verdad para ser salvos.</a:t>
            </a:r>
            <a:r>
              <a:rPr lang="es-ES" sz="2800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sz="2800" b="1" dirty="0">
                <a:latin typeface="Maiandra GD" panose="020E0502030308020204" pitchFamily="34" charset="0"/>
              </a:rPr>
              <a:t>La ceguera espiritual nos hace creer a la mentira y rechazar la verdad de Dios.</a:t>
            </a:r>
          </a:p>
          <a:p>
            <a:r>
              <a:rPr lang="es-ES" sz="2800" b="1" dirty="0">
                <a:latin typeface="Maiandra GD" panose="020E0502030308020204" pitchFamily="34" charset="0"/>
              </a:rPr>
              <a:t>Y de esa manera permanecemos en el error, en la mentira de Satanás.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1995</Words>
  <Application>Microsoft Office PowerPoint</Application>
  <PresentationFormat>Presentación en pantalla (4:3)</PresentationFormat>
  <Paragraphs>159</Paragraphs>
  <Slides>34</Slides>
  <Notes>0</Notes>
  <HiddenSlides>0</HiddenSlides>
  <MMClips>1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39" baseType="lpstr">
      <vt:lpstr>Arial</vt:lpstr>
      <vt:lpstr>Bernard MT Condensed</vt:lpstr>
      <vt:lpstr>Calibri</vt:lpstr>
      <vt:lpstr>Maiandra GD</vt:lpstr>
      <vt:lpstr>Tema de Office</vt:lpstr>
      <vt:lpstr>Presentación de PowerPoint</vt:lpstr>
      <vt:lpstr>CEGUERA ESPIRITUAL.</vt:lpstr>
      <vt:lpstr>LO QUE HACE LA CEGUERA.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¿QUIERE USTED LIBRARSE DE LA CEGUERA ESPIRITUAL?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USER</dc:creator>
  <cp:lastModifiedBy>Mario Moreno</cp:lastModifiedBy>
  <cp:revision>29</cp:revision>
  <dcterms:created xsi:type="dcterms:W3CDTF">2012-08-19T15:03:35Z</dcterms:created>
  <dcterms:modified xsi:type="dcterms:W3CDTF">2025-02-06T00:19:25Z</dcterms:modified>
</cp:coreProperties>
</file>