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257" r:id="rId6"/>
    <p:sldId id="259" r:id="rId7"/>
    <p:sldId id="319" r:id="rId8"/>
    <p:sldId id="318" r:id="rId9"/>
    <p:sldId id="260" r:id="rId10"/>
    <p:sldId id="295" r:id="rId11"/>
    <p:sldId id="258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68" autoAdjust="0"/>
  </p:normalViewPr>
  <p:slideViewPr>
    <p:cSldViewPr snapToGrid="0">
      <p:cViewPr varScale="1">
        <p:scale>
          <a:sx n="89" d="100"/>
          <a:sy n="89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presProps" Target="pres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B2BC-2C73-4D00-857F-02B4166BA60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5075-4CB0-4D84-93E5-81DC4887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81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0" i="0" u="none" strike="noStrike" baseline="0" dirty="0">
                <a:latin typeface="Verdana" panose="020B0604030504040204" pitchFamily="34" charset="0"/>
              </a:rPr>
              <a:t>¿Se olvidará la mujer de lo que dio a luz, para dejar de compadecerse del hijo de su vientre? Aunque olvide ella, yo nunca me olvidaré de ti.  </a:t>
            </a:r>
            <a:r>
              <a:rPr lang="es-MX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</a:t>
            </a:r>
            <a:r>
              <a:rPr lang="es-MX" sz="1800" b="0" i="0" u="none" strike="noStrike" baseline="0" dirty="0" err="1">
                <a:solidFill>
                  <a:srgbClr val="218282"/>
                </a:solidFill>
                <a:latin typeface="Verdana" panose="020B0604030504040204" pitchFamily="34" charset="0"/>
              </a:rPr>
              <a:t>Isaias</a:t>
            </a:r>
            <a:r>
              <a:rPr lang="es-MX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 49:15)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25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38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23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8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46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5075-4CB0-4D84-93E5-81DC48878C0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73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0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37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4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3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75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74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98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44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4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81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516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63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51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1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947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72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274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135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395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97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5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26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977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91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362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52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87C9-AB97-490B-B998-CCFEB6ABD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29CF52-BC61-41DA-BA95-5904CFA9C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D8CEE-59D8-435C-9419-3E838C6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2A1F4A-FBCF-4337-A5CD-E1634B2C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828DC-6007-4317-BFEB-9C1F981A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19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75BFC-6EDB-4FDB-8C7A-2D7DDD5D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89586-BB43-4685-B949-8D4C4297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52F26-E6D5-4361-8277-FF39C4A7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D99F9-FFAD-4104-A872-5648CEDD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CE5C61-90FE-4B3A-9D35-1D042F9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75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CFA3C-7AF4-44C7-A2AF-F8C2429E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89BF3-7BAF-4945-AA0C-E454678C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B72DE-947A-493F-A2D5-BF0D31D4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4A47B-592B-484C-8FDB-B3687442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A4C02-DFE4-409F-9EA1-F008622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091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5860F-DCB1-4EF6-A25B-D53110BD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DB983-A37D-4FCD-9E08-73DA86157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F46A9B-F6BC-407D-8AF4-67B913C8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8698EC-89FB-487D-99F8-DEDBE3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D25068-FA42-4176-BB60-45C14296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735C1D-4481-4FEB-9617-F08D0237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221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0FC1F-1BA6-4D7B-9164-4963050F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F21FBC-FB89-418D-BC1E-A176EE5D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7E32BD-1CF0-4089-BF3B-4652B995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F998C6-4FDA-417E-A224-F0AF3396E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5B5B52-7A3E-4D28-BD4C-7650C769D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D7A97B-91F7-42F3-89FF-F33D812C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A8941D-275C-46C3-952B-3628AA94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222E28-00EE-4563-9EC8-521335FA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787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8622A-CC5E-4BFE-9066-20A0FB5F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9AB972-9198-428A-B67E-9C782B83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0C8D66-F2A4-4FFE-816B-00BBBABB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F869C2-3C17-40BE-B10B-ED272D3E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4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401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55366C-3086-4262-A85F-0A22CEFB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13C36E-F686-46CC-B28E-41A73438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91DB29-C71B-454D-AD6C-D621B4C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836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0AA07-5585-458D-A357-DA8FC3DA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2D520-DCE6-4F13-B8C2-9A84198A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9ED378-73E5-4B7F-9A19-0DF5207BB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BE804-6929-4DDB-99A9-76A16005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E5CD05-29E8-4406-8AE0-616166CD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AEF328-C537-43C1-A7A8-D51D7506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878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20B07-DBED-43D5-9958-316BF808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5B08FA-70C2-46FA-9D8A-4076DF530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E376B6-B92E-4A50-A5FA-7C20332D6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6D51F1-4BE9-449D-BBA9-7DD93E57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ED5B04-2AAF-4337-B358-C71236F4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77BC96-B2F6-4FAE-A260-EEC84468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808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4B16F-CE76-4E13-A97E-223B9EF0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8055D7-3338-4DD0-ABF5-A440EEACA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71703-34F3-4FD8-88E5-D7397EEA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7DF3F3-06E4-4C88-AEAC-626A288F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8AF4-23C9-4DB7-B306-E81F6DE7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88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06BF50-3F32-491B-9AD0-B7BCB6E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236019-0C53-4ECA-AAE6-33D6E0F47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78391-9830-4B4D-B10F-5C15B9BA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FD153-B6F7-46B3-94F4-8E7A7043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A8EDE-713D-443B-B7A6-9E74270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296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859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613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98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022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8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41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30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931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96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1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969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9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4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22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7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02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69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350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75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8D56A5-62A2-4419-A827-D06A00E9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C1F0E-441D-4B95-B237-D3B6EE4E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907B84-6E0E-4C0D-89BC-891DDA0AB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838D9-1F25-433F-B366-5BC5C0B53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7167-D539-4F5E-95F2-1AFCB8F2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4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1B3-952F-4DD1-8EB4-B9EE3BB72230}" type="datetimeFigureOut">
              <a:rPr lang="es-MX" smtClean="0"/>
              <a:t>19/08/2023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B5EF-F950-4950-96F6-FD7B58111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535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4.xml" /><Relationship Id="rId4" Type="http://schemas.microsoft.com/office/2007/relationships/hdphoto" Target="../media/hdphoto2.wdp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4.xml" /><Relationship Id="rId5" Type="http://schemas.openxmlformats.org/officeDocument/2006/relationships/image" Target="../media/image10.jpeg" /><Relationship Id="rId4" Type="http://schemas.microsoft.com/office/2007/relationships/hdphoto" Target="../media/hdphoto2.wdp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3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3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3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6.xml" /><Relationship Id="rId4" Type="http://schemas.microsoft.com/office/2007/relationships/hdphoto" Target="../media/hdphoto2.wdp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35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3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35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72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2F4525-1FDC-46B0-A906-E0166EF9EE5F}"/>
              </a:ext>
            </a:extLst>
          </p:cNvPr>
          <p:cNvSpPr txBox="1"/>
          <p:nvPr/>
        </p:nvSpPr>
        <p:spPr>
          <a:xfrm>
            <a:off x="3372464" y="330017"/>
            <a:ext cx="544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preparación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3790-C35D-4F76-B50D-77C57048601B}"/>
              </a:ext>
            </a:extLst>
          </p:cNvPr>
          <p:cNvSpPr txBox="1"/>
          <p:nvPr/>
        </p:nvSpPr>
        <p:spPr>
          <a:xfrm>
            <a:off x="5043948" y="1882633"/>
            <a:ext cx="6474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un soldado no tenía ceñido sus lomos con este cinturón, </a:t>
            </a:r>
            <a:r>
              <a:rPr lang="es-MX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estaba preparado para la batalla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Sus </a:t>
            </a:r>
            <a:r>
              <a:rPr lang="es-MX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movimientos </a:t>
            </a:r>
            <a:r>
              <a:rPr lang="es-MX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serían agiles, su túnica sería un estorbo y estaría muy limitado al pelear…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923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A13790-C35D-4F76-B50D-77C57048601B}"/>
              </a:ext>
            </a:extLst>
          </p:cNvPr>
          <p:cNvSpPr txBox="1"/>
          <p:nvPr/>
        </p:nvSpPr>
        <p:spPr>
          <a:xfrm>
            <a:off x="5034116" y="2228671"/>
            <a:ext cx="6474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MX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eñirse los lomos era un acto de preparación para la acción… </a:t>
            </a:r>
            <a:endParaRPr lang="es-MX" sz="36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8FAFAF-7E59-0EBC-02CD-9F2A46E22A12}"/>
              </a:ext>
            </a:extLst>
          </p:cNvPr>
          <p:cNvSpPr txBox="1"/>
          <p:nvPr/>
        </p:nvSpPr>
        <p:spPr>
          <a:xfrm>
            <a:off x="3372464" y="330017"/>
            <a:ext cx="544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preparación</a:t>
            </a:r>
          </a:p>
        </p:txBody>
      </p:sp>
    </p:spTree>
    <p:extLst>
      <p:ext uri="{BB962C8B-B14F-4D97-AF65-F5344CB8AC3E}">
        <p14:creationId xmlns:p14="http://schemas.microsoft.com/office/powerpoint/2010/main" val="55345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3AAF5A-0789-4400-AC90-0FC94BC6D79E}"/>
              </a:ext>
            </a:extLst>
          </p:cNvPr>
          <p:cNvSpPr txBox="1"/>
          <p:nvPr/>
        </p:nvSpPr>
        <p:spPr>
          <a:xfrm>
            <a:off x="5208840" y="1699743"/>
            <a:ext cx="6129719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3200" b="0" i="1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“Por tanto, </a:t>
            </a:r>
            <a:r>
              <a:rPr lang="es-MX" sz="3200" b="0" i="1" u="none" strike="noStrike" baseline="0" dirty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ea typeface="Verdana" panose="020B0604030504040204" pitchFamily="34" charset="0"/>
              </a:rPr>
              <a:t>ceñid los lomos de vuestro entendimiento</a:t>
            </a:r>
            <a:r>
              <a:rPr lang="es-MX" sz="3200" b="0" i="1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, sed sobrios, y esperad por completo en la gracia que se os traerá cuando Jesucristo sea manifestado” </a:t>
            </a:r>
            <a:r>
              <a:rPr lang="es-MX" sz="3200" b="1" i="0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(1ª Pedro 1:13)</a:t>
            </a:r>
            <a:endParaRPr lang="es-MX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83A9E-D4FF-46EC-B169-B03668D6EC59}"/>
              </a:ext>
            </a:extLst>
          </p:cNvPr>
          <p:cNvSpPr txBox="1"/>
          <p:nvPr/>
        </p:nvSpPr>
        <p:spPr>
          <a:xfrm>
            <a:off x="5520813" y="4916129"/>
            <a:ext cx="5968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0" i="1" u="none" strike="noStrike" baseline="0" dirty="0"/>
              <a:t>“Por tanto, ceñid vuestro entendimiento </a:t>
            </a:r>
            <a:r>
              <a:rPr lang="es-MX" sz="2800" b="0" i="1" strike="noStrike" baseline="0" dirty="0"/>
              <a:t>para la acción;” </a:t>
            </a:r>
            <a:r>
              <a:rPr lang="es-MX" sz="2800" b="1" i="0" u="none" strike="noStrike" baseline="0" dirty="0"/>
              <a:t>(LBLA)</a:t>
            </a:r>
            <a:endParaRPr lang="es-MX"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87CBA5-44CA-FB72-7B7E-DB878AB3B3CE}"/>
              </a:ext>
            </a:extLst>
          </p:cNvPr>
          <p:cNvSpPr txBox="1"/>
          <p:nvPr/>
        </p:nvSpPr>
        <p:spPr>
          <a:xfrm>
            <a:off x="3372464" y="330017"/>
            <a:ext cx="544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preparación</a:t>
            </a:r>
          </a:p>
        </p:txBody>
      </p:sp>
    </p:spTree>
    <p:extLst>
      <p:ext uri="{BB962C8B-B14F-4D97-AF65-F5344CB8AC3E}">
        <p14:creationId xmlns:p14="http://schemas.microsoft.com/office/powerpoint/2010/main" val="7222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D83A9E-D4FF-46EC-B169-B03668D6EC59}"/>
              </a:ext>
            </a:extLst>
          </p:cNvPr>
          <p:cNvSpPr txBox="1"/>
          <p:nvPr/>
        </p:nvSpPr>
        <p:spPr>
          <a:xfrm>
            <a:off x="5448285" y="2029031"/>
            <a:ext cx="6019367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que ningún soldado jamás se le ocurriría ir a la batalla </a:t>
            </a:r>
            <a:r>
              <a:rPr lang="es-MX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tener bien ceñido este cinturón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E74C8D-3721-61B9-16D8-BFC6DF78A3BC}"/>
              </a:ext>
            </a:extLst>
          </p:cNvPr>
          <p:cNvSpPr txBox="1"/>
          <p:nvPr/>
        </p:nvSpPr>
        <p:spPr>
          <a:xfrm>
            <a:off x="3372464" y="330017"/>
            <a:ext cx="544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preparación</a:t>
            </a:r>
          </a:p>
        </p:txBody>
      </p:sp>
    </p:spTree>
    <p:extLst>
      <p:ext uri="{BB962C8B-B14F-4D97-AF65-F5344CB8AC3E}">
        <p14:creationId xmlns:p14="http://schemas.microsoft.com/office/powerpoint/2010/main" val="101640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D83A9E-D4FF-46EC-B169-B03668D6EC59}"/>
              </a:ext>
            </a:extLst>
          </p:cNvPr>
          <p:cNvSpPr txBox="1"/>
          <p:nvPr/>
        </p:nvSpPr>
        <p:spPr>
          <a:xfrm>
            <a:off x="4593515" y="1759859"/>
            <a:ext cx="730982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cinturón de la verdad es la base de nuestra armadura. Todas las demás piezas de esta armadura </a:t>
            </a:r>
            <a:r>
              <a:rPr lang="es-MX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basan o se relacionan con la verdad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no tenemos la verdad, nuestra armadura será débil y finalmente fallará.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C4961-5CE0-87B0-9EFC-965D00E47B27}"/>
              </a:ext>
            </a:extLst>
          </p:cNvPr>
          <p:cNvSpPr txBox="1"/>
          <p:nvPr/>
        </p:nvSpPr>
        <p:spPr>
          <a:xfrm>
            <a:off x="3372464" y="330017"/>
            <a:ext cx="853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la base de nuestra armadura</a:t>
            </a:r>
          </a:p>
        </p:txBody>
      </p:sp>
    </p:spTree>
    <p:extLst>
      <p:ext uri="{BB962C8B-B14F-4D97-AF65-F5344CB8AC3E}">
        <p14:creationId xmlns:p14="http://schemas.microsoft.com/office/powerpoint/2010/main" val="393978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D83A9E-D4FF-46EC-B169-B03668D6EC59}"/>
              </a:ext>
            </a:extLst>
          </p:cNvPr>
          <p:cNvSpPr txBox="1"/>
          <p:nvPr/>
        </p:nvSpPr>
        <p:spPr>
          <a:xfrm>
            <a:off x="4932381" y="2600632"/>
            <a:ext cx="632555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s-MX" sz="3600" b="0" i="1" u="none" strike="noStrike" baseline="0" dirty="0">
                <a:solidFill>
                  <a:schemeClr val="bg1"/>
                </a:solidFill>
              </a:rPr>
              <a:t>“Santifícalos en tu verdad; </a:t>
            </a:r>
            <a:r>
              <a:rPr lang="es-MX" sz="3600" b="0" i="1" u="none" strike="noStrike" baseline="0" dirty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tu palabra es verdad”</a:t>
            </a:r>
            <a:r>
              <a:rPr lang="es-MX" sz="3600" b="0" i="1" u="none" strike="noStrike" baseline="0" dirty="0">
                <a:solidFill>
                  <a:schemeClr val="bg1"/>
                </a:solidFill>
              </a:rPr>
              <a:t> </a:t>
            </a:r>
            <a:r>
              <a:rPr lang="es-MX" sz="3600" b="1" i="0" u="none" strike="noStrike" baseline="0" dirty="0">
                <a:solidFill>
                  <a:schemeClr val="bg1"/>
                </a:solidFill>
              </a:rPr>
              <a:t>(Juan 17:17)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3E14F6-7235-758A-D982-E5D22187D683}"/>
              </a:ext>
            </a:extLst>
          </p:cNvPr>
          <p:cNvSpPr txBox="1"/>
          <p:nvPr/>
        </p:nvSpPr>
        <p:spPr>
          <a:xfrm>
            <a:off x="3372464" y="330017"/>
            <a:ext cx="853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la base de nuestra armadura</a:t>
            </a:r>
          </a:p>
        </p:txBody>
      </p:sp>
    </p:spTree>
    <p:extLst>
      <p:ext uri="{BB962C8B-B14F-4D97-AF65-F5344CB8AC3E}">
        <p14:creationId xmlns:p14="http://schemas.microsoft.com/office/powerpoint/2010/main" val="380594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D83A9E-D4FF-46EC-B169-B03668D6EC59}"/>
              </a:ext>
            </a:extLst>
          </p:cNvPr>
          <p:cNvSpPr txBox="1"/>
          <p:nvPr/>
        </p:nvSpPr>
        <p:spPr>
          <a:xfrm>
            <a:off x="4925499" y="1905506"/>
            <a:ext cx="652862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s-MX" sz="3200" b="0" i="1" u="none" strike="noStrike" baseline="0" dirty="0">
                <a:solidFill>
                  <a:schemeClr val="bg1"/>
                </a:solidFill>
              </a:rPr>
              <a:t>“Dijo entonces Jesús a los judíos que habían creído en él: </a:t>
            </a:r>
            <a:r>
              <a:rPr lang="es-MX" sz="3200" b="1" i="1" u="none" strike="noStrike" baseline="0" dirty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Si vosotros permaneciereis en mi palabra</a:t>
            </a:r>
            <a:r>
              <a:rPr lang="es-MX" sz="3200" b="0" i="1" u="none" strike="noStrike" baseline="0" dirty="0">
                <a:solidFill>
                  <a:schemeClr val="bg1"/>
                </a:solidFill>
              </a:rPr>
              <a:t>, seréis verdaderamente mis discípulos; </a:t>
            </a:r>
            <a:r>
              <a:rPr lang="es-MX" sz="3200" b="1" i="1" u="none" strike="noStrike" baseline="0" dirty="0">
                <a:solidFill>
                  <a:schemeClr val="bg1"/>
                </a:solidFill>
              </a:rPr>
              <a:t>32</a:t>
            </a:r>
            <a:r>
              <a:rPr lang="es-MX" sz="3200" b="0" i="1" u="none" strike="noStrike" baseline="0" dirty="0">
                <a:solidFill>
                  <a:schemeClr val="bg1"/>
                </a:solidFill>
              </a:rPr>
              <a:t> y conoceréis la verdad, y la verdad os hará libres.” </a:t>
            </a:r>
            <a:r>
              <a:rPr lang="es-MX" sz="3200" b="1" i="0" u="none" strike="noStrike" baseline="0" dirty="0">
                <a:solidFill>
                  <a:schemeClr val="bg1"/>
                </a:solidFill>
              </a:rPr>
              <a:t>(Juan </a:t>
            </a:r>
            <a:r>
              <a:rPr lang="es-MX" sz="3200" b="1" dirty="0">
                <a:solidFill>
                  <a:schemeClr val="bg1"/>
                </a:solidFill>
              </a:rPr>
              <a:t>8</a:t>
            </a:r>
            <a:r>
              <a:rPr lang="es-MX" sz="3200" b="1" i="0" u="none" strike="noStrike" baseline="0" dirty="0">
                <a:solidFill>
                  <a:schemeClr val="bg1"/>
                </a:solidFill>
              </a:rPr>
              <a:t>:31-32)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F2B08-615C-4D95-F678-C5C3F0723DA1}"/>
              </a:ext>
            </a:extLst>
          </p:cNvPr>
          <p:cNvSpPr txBox="1"/>
          <p:nvPr/>
        </p:nvSpPr>
        <p:spPr>
          <a:xfrm>
            <a:off x="3372464" y="330017"/>
            <a:ext cx="853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la base de nuestra armadura</a:t>
            </a:r>
          </a:p>
        </p:txBody>
      </p:sp>
    </p:spTree>
    <p:extLst>
      <p:ext uri="{BB962C8B-B14F-4D97-AF65-F5344CB8AC3E}">
        <p14:creationId xmlns:p14="http://schemas.microsoft.com/office/powerpoint/2010/main" val="319043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41A109-08D3-4A18-A784-B29F909234DB}"/>
              </a:ext>
            </a:extLst>
          </p:cNvPr>
          <p:cNvSpPr txBox="1"/>
          <p:nvPr/>
        </p:nvSpPr>
        <p:spPr>
          <a:xfrm>
            <a:off x="5132727" y="1923595"/>
            <a:ext cx="6154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de las principales armas de nuestro adversario el diablo es la mentira… </a:t>
            </a:r>
            <a:endParaRPr lang="es-MX" sz="3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CB808-588C-038F-8895-65DCFEAE7719}"/>
              </a:ext>
            </a:extLst>
          </p:cNvPr>
          <p:cNvSpPr txBox="1"/>
          <p:nvPr/>
        </p:nvSpPr>
        <p:spPr>
          <a:xfrm>
            <a:off x="3372464" y="330017"/>
            <a:ext cx="853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la base de nuestra armadura</a:t>
            </a:r>
          </a:p>
        </p:txBody>
      </p:sp>
      <p:pic>
        <p:nvPicPr>
          <p:cNvPr id="1026" name="Picture 2" descr="Record TV Rio - Mayana Moura é Satanás. 😈 • A luta entre o... | Facebook">
            <a:extLst>
              <a:ext uri="{FF2B5EF4-FFF2-40B4-BE49-F238E27FC236}">
                <a16:creationId xmlns:a16="http://schemas.microsoft.com/office/drawing/2014/main" id="{4F803BA5-9167-D20E-E67B-B58233B3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331" y="44279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095EEB-3EBA-477A-AD42-A5B9210BA86E}"/>
              </a:ext>
            </a:extLst>
          </p:cNvPr>
          <p:cNvSpPr txBox="1"/>
          <p:nvPr/>
        </p:nvSpPr>
        <p:spPr>
          <a:xfrm>
            <a:off x="4650659" y="1755059"/>
            <a:ext cx="6843252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s-MX" sz="2600" b="0" i="1" u="none" strike="noStrike" baseline="0" dirty="0">
                <a:solidFill>
                  <a:schemeClr val="bg1"/>
                </a:solidFill>
              </a:rPr>
              <a:t>“hasta que todos lleguemos </a:t>
            </a:r>
            <a:r>
              <a:rPr lang="es-MX" sz="2600" b="0" i="1" u="sng" strike="noStrike" baseline="0" dirty="0">
                <a:solidFill>
                  <a:schemeClr val="bg1"/>
                </a:solidFill>
              </a:rPr>
              <a:t>a la unidad de la fe y del conocimiento del Hijo de Dios</a:t>
            </a:r>
            <a:r>
              <a:rPr lang="es-MX" sz="2600" b="0" i="1" u="none" strike="noStrike" baseline="0" dirty="0">
                <a:solidFill>
                  <a:schemeClr val="bg1"/>
                </a:solidFill>
              </a:rPr>
              <a:t>, a un varón perfecto, a la medida de la estatura de la plenitud de Cristo;  </a:t>
            </a:r>
            <a:r>
              <a:rPr lang="es-MX" sz="2600" b="1" i="1" u="none" strike="noStrike" baseline="0" dirty="0">
                <a:solidFill>
                  <a:schemeClr val="bg1"/>
                </a:solidFill>
              </a:rPr>
              <a:t>14</a:t>
            </a:r>
            <a:r>
              <a:rPr lang="es-MX" sz="2600" b="0" i="1" u="none" strike="noStrike" baseline="0" dirty="0">
                <a:solidFill>
                  <a:schemeClr val="bg1"/>
                </a:solidFill>
              </a:rPr>
              <a:t>  para que ya no seamos niños fluctuantes, llevados por doquiera de todo viento de doctrina, </a:t>
            </a:r>
            <a:r>
              <a:rPr lang="es-MX" sz="2600" b="0" i="1" u="none" strike="noStrike" baseline="0" dirty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por estratagema de hombres que para engañar emplean con astucia las artimañas del error,  </a:t>
            </a:r>
            <a:r>
              <a:rPr lang="es-MX" sz="2600" b="1" i="1" dirty="0">
                <a:solidFill>
                  <a:schemeClr val="bg1"/>
                </a:solidFill>
              </a:rPr>
              <a:t>15 </a:t>
            </a:r>
            <a:r>
              <a:rPr lang="es-MX" sz="2600" b="0" i="1" u="none" strike="noStrike" baseline="0" dirty="0">
                <a:solidFill>
                  <a:schemeClr val="bg1"/>
                </a:solidFill>
              </a:rPr>
              <a:t>sino que siguiendo la verdad en amor, </a:t>
            </a:r>
            <a:r>
              <a:rPr lang="es-MX" sz="2600" i="1" dirty="0">
                <a:solidFill>
                  <a:schemeClr val="bg1"/>
                </a:solidFill>
              </a:rPr>
              <a:t>crezca</a:t>
            </a:r>
            <a:r>
              <a:rPr lang="es-MX" sz="2600" b="0" i="1" u="none" strike="noStrike" baseline="0" dirty="0">
                <a:solidFill>
                  <a:schemeClr val="bg1"/>
                </a:solidFill>
              </a:rPr>
              <a:t>mos en todo en aquel que es la cabeza, esto es, Cristo” </a:t>
            </a:r>
            <a:r>
              <a:rPr lang="es-MX" sz="2600" b="1" i="1" dirty="0">
                <a:solidFill>
                  <a:schemeClr val="bg1"/>
                </a:solidFill>
              </a:rPr>
              <a:t> </a:t>
            </a:r>
            <a:r>
              <a:rPr lang="es-MX" sz="2600" b="1" dirty="0">
                <a:solidFill>
                  <a:schemeClr val="bg1"/>
                </a:solidFill>
              </a:rPr>
              <a:t>(Efesios 4:13-15)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552297-AB9F-3C10-515D-7FE42FF420D5}"/>
              </a:ext>
            </a:extLst>
          </p:cNvPr>
          <p:cNvSpPr txBox="1"/>
          <p:nvPr/>
        </p:nvSpPr>
        <p:spPr>
          <a:xfrm>
            <a:off x="3372464" y="330017"/>
            <a:ext cx="853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la base de nuestra armadura</a:t>
            </a:r>
          </a:p>
        </p:txBody>
      </p:sp>
    </p:spTree>
    <p:extLst>
      <p:ext uri="{BB962C8B-B14F-4D97-AF65-F5344CB8AC3E}">
        <p14:creationId xmlns:p14="http://schemas.microsoft.com/office/powerpoint/2010/main" val="342002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lind Leading the Blind">
            <a:extLst>
              <a:ext uri="{FF2B5EF4-FFF2-40B4-BE49-F238E27FC236}">
                <a16:creationId xmlns:a16="http://schemas.microsoft.com/office/drawing/2014/main" id="{E4F76312-547C-49F2-97C3-0E84FBE60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A5FDEF8-F893-46E4-B276-026AAB806800}"/>
              </a:ext>
            </a:extLst>
          </p:cNvPr>
          <p:cNvSpPr txBox="1"/>
          <p:nvPr/>
        </p:nvSpPr>
        <p:spPr>
          <a:xfrm>
            <a:off x="447368" y="5668297"/>
            <a:ext cx="1155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excusa alguna que justifique a los que son engañados con las artimañas del error… </a:t>
            </a:r>
            <a:endParaRPr lang="es-MX" sz="32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34BC1-C95D-46C7-88FA-93F9A6F46B47}"/>
              </a:ext>
            </a:extLst>
          </p:cNvPr>
          <p:cNvSpPr txBox="1"/>
          <p:nvPr/>
        </p:nvSpPr>
        <p:spPr>
          <a:xfrm>
            <a:off x="402305" y="1946787"/>
            <a:ext cx="351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FFFF00"/>
                </a:solidFill>
              </a:rPr>
              <a:t>Si un ciego guía a otro ciego…</a:t>
            </a:r>
          </a:p>
        </p:txBody>
      </p:sp>
    </p:spTree>
    <p:extLst>
      <p:ext uri="{BB962C8B-B14F-4D97-AF65-F5344CB8AC3E}">
        <p14:creationId xmlns:p14="http://schemas.microsoft.com/office/powerpoint/2010/main" val="31463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open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4675031"/>
            <a:ext cx="10356403" cy="2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677" y="1278831"/>
            <a:ext cx="934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i="1" dirty="0"/>
              <a:t>“Por lo demás, hermanos míos, </a:t>
            </a:r>
            <a:r>
              <a:rPr lang="es-MX" sz="3600" b="1" i="1" dirty="0">
                <a:effectLst>
                  <a:glow rad="127000">
                    <a:srgbClr val="FFFF00"/>
                  </a:glow>
                </a:effectLst>
              </a:rPr>
              <a:t>fortaleceos en el Señor, y en el poder de su fuerza</a:t>
            </a:r>
            <a:r>
              <a:rPr lang="es-MX" sz="3600" i="1" dirty="0"/>
              <a:t>. </a:t>
            </a:r>
            <a:r>
              <a:rPr lang="es-MX" sz="3600" b="1" dirty="0"/>
              <a:t>(Efesios 6:10)</a:t>
            </a:r>
          </a:p>
        </p:txBody>
      </p:sp>
    </p:spTree>
    <p:extLst>
      <p:ext uri="{BB962C8B-B14F-4D97-AF65-F5344CB8AC3E}">
        <p14:creationId xmlns:p14="http://schemas.microsoft.com/office/powerpoint/2010/main" val="226982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mbre sentado en el piso&#10;&#10;Descripción generada automáticamente con confianza media">
            <a:extLst>
              <a:ext uri="{FF2B5EF4-FFF2-40B4-BE49-F238E27FC236}">
                <a16:creationId xmlns:a16="http://schemas.microsoft.com/office/drawing/2014/main" id="{A206E5E8-9D86-4EB0-A6EE-53C6FCC9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9" y="0"/>
            <a:ext cx="520402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5E3E2A-6B8D-4909-BA08-837BE256738C}"/>
              </a:ext>
            </a:extLst>
          </p:cNvPr>
          <p:cNvSpPr txBox="1"/>
          <p:nvPr/>
        </p:nvSpPr>
        <p:spPr>
          <a:xfrm>
            <a:off x="5433954" y="1617407"/>
            <a:ext cx="6189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 estamos en la verdad, todo esfuerzo, todo trabajo, todo lo que podamos hacer e invertir, </a:t>
            </a:r>
            <a:r>
              <a:rPr lang="es-MX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vano</a:t>
            </a:r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2096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mbre sentado en el piso&#10;&#10;Descripción generada automáticamente con confianza media">
            <a:extLst>
              <a:ext uri="{FF2B5EF4-FFF2-40B4-BE49-F238E27FC236}">
                <a16:creationId xmlns:a16="http://schemas.microsoft.com/office/drawing/2014/main" id="{A206E5E8-9D86-4EB0-A6EE-53C6FCC9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9" y="0"/>
            <a:ext cx="520402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5E3E2A-6B8D-4909-BA08-837BE256738C}"/>
              </a:ext>
            </a:extLst>
          </p:cNvPr>
          <p:cNvSpPr txBox="1"/>
          <p:nvPr/>
        </p:nvSpPr>
        <p:spPr>
          <a:xfrm>
            <a:off x="4684956" y="311972"/>
            <a:ext cx="723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vestir coraza esta </a:t>
            </a:r>
            <a:r>
              <a:rPr lang="es-MX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sería de justicia… </a:t>
            </a:r>
            <a:endParaRPr lang="es-MX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4E0BE6-01A1-4CFE-BCE2-03EDCC5096B9}"/>
              </a:ext>
            </a:extLst>
          </p:cNvPr>
          <p:cNvSpPr txBox="1"/>
          <p:nvPr/>
        </p:nvSpPr>
        <p:spPr>
          <a:xfrm>
            <a:off x="4673864" y="1087846"/>
            <a:ext cx="6556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 pies pueden estar calzados, pero </a:t>
            </a:r>
            <a:r>
              <a:rPr lang="es-MX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el apresto del evangelio. </a:t>
            </a:r>
            <a:endParaRPr lang="es-MX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A947BA-BF45-4E7D-B8CA-03E1C07313FD}"/>
              </a:ext>
            </a:extLst>
          </p:cNvPr>
          <p:cNvSpPr txBox="1"/>
          <p:nvPr/>
        </p:nvSpPr>
        <p:spPr>
          <a:xfrm>
            <a:off x="4698358" y="2274809"/>
            <a:ext cx="6997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 escudo </a:t>
            </a:r>
            <a:r>
              <a:rPr lang="es-MX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podrá defendernos de los dardos de fuego del maligno.</a:t>
            </a:r>
            <a:endParaRPr lang="es-MX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5B2D26-31CD-4919-9FC9-BAB07285DC28}"/>
              </a:ext>
            </a:extLst>
          </p:cNvPr>
          <p:cNvSpPr txBox="1"/>
          <p:nvPr/>
        </p:nvSpPr>
        <p:spPr>
          <a:xfrm>
            <a:off x="4649197" y="3481570"/>
            <a:ext cx="6997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 yelmo </a:t>
            </a:r>
            <a:r>
              <a:rPr lang="es-MX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será de Salvación, porque nadie será salvo creyendo o practicando el error. </a:t>
            </a:r>
            <a:endParaRPr lang="es-MX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9AC12A-541F-460D-A40A-C863602EE7FE}"/>
              </a:ext>
            </a:extLst>
          </p:cNvPr>
          <p:cNvSpPr txBox="1"/>
          <p:nvPr/>
        </p:nvSpPr>
        <p:spPr>
          <a:xfrm>
            <a:off x="4635795" y="5099421"/>
            <a:ext cx="723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espada </a:t>
            </a:r>
            <a:r>
              <a:rPr lang="es-MX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será la palabra de Dios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29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Belt of Truth - Armor of God &gt; Free Bible Study Guides">
            <a:extLst>
              <a:ext uri="{FF2B5EF4-FFF2-40B4-BE49-F238E27FC236}">
                <a16:creationId xmlns:a16="http://schemas.microsoft.com/office/drawing/2014/main" id="{5FF41FBD-0B14-4FE8-BA0F-03D426C0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b="2538"/>
          <a:stretch/>
        </p:blipFill>
        <p:spPr bwMode="auto">
          <a:xfrm>
            <a:off x="0" y="75051"/>
            <a:ext cx="5118185" cy="67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4F88A6-80CD-42D6-9F6C-2EE9F8ABAA4A}"/>
              </a:ext>
            </a:extLst>
          </p:cNvPr>
          <p:cNvSpPr txBox="1"/>
          <p:nvPr/>
        </p:nvSpPr>
        <p:spPr>
          <a:xfrm>
            <a:off x="5275644" y="1436319"/>
            <a:ext cx="6127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cinturón de la verdad es la base de nuestra armadura y lo </a:t>
            </a:r>
            <a:r>
              <a:rPr lang="es-MX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mantiene todo en su lugar… </a:t>
            </a:r>
            <a:endParaRPr lang="es-MX" sz="4000" b="1" u="sng" dirty="0"/>
          </a:p>
        </p:txBody>
      </p:sp>
    </p:spTree>
    <p:extLst>
      <p:ext uri="{BB962C8B-B14F-4D97-AF65-F5344CB8AC3E}">
        <p14:creationId xmlns:p14="http://schemas.microsoft.com/office/powerpoint/2010/main" val="190487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E7D0F3-CE41-4DFD-82FC-30FE7F9FB540}"/>
              </a:ext>
            </a:extLst>
          </p:cNvPr>
          <p:cNvSpPr txBox="1"/>
          <p:nvPr/>
        </p:nvSpPr>
        <p:spPr>
          <a:xfrm>
            <a:off x="5284202" y="1928156"/>
            <a:ext cx="6280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efectivo de un cinturón dependerá de que tan ajustado esté al cuerpo. Un cinturón flojo, en realidad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sirve de mucho. </a:t>
            </a:r>
            <a:r>
              <a:rPr lang="es-MX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 estar ceñido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00ECF-3CCD-586D-D955-6FC1567FD475}"/>
              </a:ext>
            </a:extLst>
          </p:cNvPr>
          <p:cNvSpPr txBox="1"/>
          <p:nvPr/>
        </p:nvSpPr>
        <p:spPr>
          <a:xfrm>
            <a:off x="2979810" y="373048"/>
            <a:ext cx="893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estar bien adheridos a la verdad</a:t>
            </a:r>
          </a:p>
        </p:txBody>
      </p:sp>
    </p:spTree>
    <p:extLst>
      <p:ext uri="{BB962C8B-B14F-4D97-AF65-F5344CB8AC3E}">
        <p14:creationId xmlns:p14="http://schemas.microsoft.com/office/powerpoint/2010/main" val="136499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60 ideas de Legionario | legión romana, roma antigua, ejercito romano">
            <a:extLst>
              <a:ext uri="{FF2B5EF4-FFF2-40B4-BE49-F238E27FC236}">
                <a16:creationId xmlns:a16="http://schemas.microsoft.com/office/drawing/2014/main" id="{702BD875-FEB9-4443-AA49-2C79BDF2B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7824" l="10000" r="91700">
                        <a14:foregroundMark x1="37600" y1="9152" x2="38200" y2="8927"/>
                        <a14:foregroundMark x1="28700" y1="16204" x2="54800" y2="5251"/>
                        <a14:foregroundMark x1="30800" y1="10878" x2="34400" y2="6827"/>
                        <a14:foregroundMark x1="44100" y1="1800" x2="53700" y2="1800"/>
                        <a14:foregroundMark x1="10100" y1="70143" x2="10100" y2="77419"/>
                        <a14:foregroundMark x1="10100" y1="77419" x2="10500" y2="77719"/>
                        <a14:foregroundMark x1="19157" y1="84021" x2="21800" y2="90323"/>
                        <a14:foregroundMark x1="19000" y1="83646" x2="19157" y2="84021"/>
                        <a14:foregroundMark x1="21800" y1="90323" x2="28100" y2="96399"/>
                        <a14:foregroundMark x1="28100" y1="96399" x2="37200" y2="97974"/>
                        <a14:foregroundMark x1="37200" y1="97974" x2="48300" y2="97599"/>
                        <a14:foregroundMark x1="48300" y1="97599" x2="67400" y2="97599"/>
                        <a14:foregroundMark x1="67400" y1="97599" x2="75300" y2="93623"/>
                        <a14:foregroundMark x1="75300" y1="93623" x2="78100" y2="88372"/>
                        <a14:foregroundMark x1="91700" y1="49212" x2="91700" y2="49212"/>
                        <a14:foregroundMark x1="56300" y1="97824" x2="56300" y2="97824"/>
                        <a14:foregroundMark x1="27700" y1="66917" x2="26100" y2="72768"/>
                        <a14:foregroundMark x1="16900" y1="68417" x2="16900" y2="68417"/>
                        <a14:foregroundMark x1="84600" y1="68792" x2="84600" y2="68792"/>
                        <a14:foregroundMark x1="73800" y1="97374" x2="73800" y2="97374"/>
                        <a14:foregroundMark x1="74500" y1="95349" x2="74500" y2="95349"/>
                        <a14:foregroundMark x1="74900" y1="97149" x2="74900" y2="97149"/>
                        <a14:backgroundMark x1="20600" y1="80645" x2="20600" y2="80645"/>
                        <a14:backgroundMark x1="20900" y1="80795" x2="20900" y2="80795"/>
                        <a14:backgroundMark x1="20700" y1="82071" x2="20700" y2="82071"/>
                        <a14:backgroundMark x1="20400" y1="84021" x2="20400" y2="84021"/>
                        <a14:backgroundMark x1="78400" y1="96399" x2="78400" y2="9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71"/>
          <a:stretch/>
        </p:blipFill>
        <p:spPr bwMode="auto">
          <a:xfrm>
            <a:off x="0" y="0"/>
            <a:ext cx="4242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E7D0F3-CE41-4DFD-82FC-30FE7F9FB540}"/>
              </a:ext>
            </a:extLst>
          </p:cNvPr>
          <p:cNvSpPr txBox="1"/>
          <p:nvPr/>
        </p:nvSpPr>
        <p:spPr>
          <a:xfrm>
            <a:off x="5407741" y="2491874"/>
            <a:ext cx="536841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s-MX" sz="3200" b="0" i="1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“Examinadlo todo; </a:t>
            </a:r>
            <a:r>
              <a:rPr lang="es-MX" sz="3200" b="1" i="1" u="none" strike="noStrike" baseline="0" dirty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ea typeface="Verdana" panose="020B0604030504040204" pitchFamily="34" charset="0"/>
              </a:rPr>
              <a:t>retened lo bueno”</a:t>
            </a:r>
            <a:r>
              <a:rPr lang="es-MX" sz="3200" b="0" i="1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  </a:t>
            </a:r>
            <a:r>
              <a:rPr lang="es-MX" sz="3200" b="1" i="0" u="none" strike="noStrike" baseline="0" dirty="0">
                <a:solidFill>
                  <a:schemeClr val="bg1"/>
                </a:solidFill>
                <a:ea typeface="Verdana" panose="020B0604030504040204" pitchFamily="34" charset="0"/>
              </a:rPr>
              <a:t>(1Tesalonisenses 5:21)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F536E1-9410-C6E1-8337-A33941E7229B}"/>
              </a:ext>
            </a:extLst>
          </p:cNvPr>
          <p:cNvSpPr txBox="1"/>
          <p:nvPr/>
        </p:nvSpPr>
        <p:spPr>
          <a:xfrm>
            <a:off x="2979810" y="373048"/>
            <a:ext cx="893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FF00"/>
                </a:solidFill>
              </a:rPr>
              <a:t>Implica estar bien adheridos a la verdad</a:t>
            </a:r>
          </a:p>
        </p:txBody>
      </p:sp>
    </p:spTree>
    <p:extLst>
      <p:ext uri="{BB962C8B-B14F-4D97-AF65-F5344CB8AC3E}">
        <p14:creationId xmlns:p14="http://schemas.microsoft.com/office/powerpoint/2010/main" val="321948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y Counterfeit Pens Are Not Reliable – Carnation Bill Money Counting  Machines">
            <a:extLst>
              <a:ext uri="{FF2B5EF4-FFF2-40B4-BE49-F238E27FC236}">
                <a16:creationId xmlns:a16="http://schemas.microsoft.com/office/drawing/2014/main" id="{8C2DB2D1-47F0-4F9A-B50C-E03CEE4B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596137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42 Bible Highlighter Stock Photos, Pictures &amp; Royalty-Free Images - iStock">
            <a:extLst>
              <a:ext uri="{FF2B5EF4-FFF2-40B4-BE49-F238E27FC236}">
                <a16:creationId xmlns:a16="http://schemas.microsoft.com/office/drawing/2014/main" id="{1EF2A585-CFE6-4260-81D1-16AF8C02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0" y="2981325"/>
            <a:ext cx="6230629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3EF490-1D57-4A11-994F-D2E6FD3E9E66}"/>
              </a:ext>
            </a:extLst>
          </p:cNvPr>
          <p:cNvSpPr txBox="1"/>
          <p:nvPr/>
        </p:nvSpPr>
        <p:spPr>
          <a:xfrm>
            <a:off x="909484" y="392895"/>
            <a:ext cx="10461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en la tienda verifican con un plumón si el billete de $100 es falso o verdadero, de la misma manera nosotros por medio de la Escritura debemos verificar si una enseñanza es falsa o es verdadera...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92955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w to Read The Bible - Atheist Alliance International">
            <a:extLst>
              <a:ext uri="{FF2B5EF4-FFF2-40B4-BE49-F238E27FC236}">
                <a16:creationId xmlns:a16="http://schemas.microsoft.com/office/drawing/2014/main" id="{4A3156B3-602B-4A6D-8674-E34C072F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99E00A-AC94-4949-8A8E-8D3FC5D03ACE}"/>
              </a:ext>
            </a:extLst>
          </p:cNvPr>
          <p:cNvSpPr txBox="1"/>
          <p:nvPr/>
        </p:nvSpPr>
        <p:spPr>
          <a:xfrm>
            <a:off x="521111" y="560439"/>
            <a:ext cx="538807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s-MX" sz="2400" b="0" i="1" u="none" strike="noStrike" baseline="0" dirty="0"/>
              <a:t>“Nunca se aparten de ti la misericordia </a:t>
            </a:r>
            <a:r>
              <a:rPr lang="es-MX" sz="2400" b="0" i="1" u="none" strike="noStrike" baseline="0" dirty="0">
                <a:effectLst>
                  <a:glow rad="127000">
                    <a:srgbClr val="FFFF00"/>
                  </a:glow>
                </a:effectLst>
              </a:rPr>
              <a:t>y la verdad; Átalas a tu cuello, Escríbelas en la tabla de tu corazón</a:t>
            </a:r>
            <a:r>
              <a:rPr lang="es-MX" sz="2400" b="0" i="1" u="none" strike="noStrike" baseline="0" dirty="0"/>
              <a:t>; </a:t>
            </a:r>
            <a:r>
              <a:rPr lang="es-MX" sz="2400" b="1" i="1" u="none" strike="noStrike" baseline="0" dirty="0"/>
              <a:t>4 </a:t>
            </a:r>
            <a:r>
              <a:rPr lang="es-MX" sz="2400" b="0" i="1" u="none" strike="noStrike" baseline="0" dirty="0"/>
              <a:t>Y hallarás gracia y buena opinión Ante los ojos de Dios y de los hombres.” </a:t>
            </a:r>
            <a:r>
              <a:rPr lang="es-MX" sz="2400" b="1" i="0" u="none" strike="noStrike" baseline="0" dirty="0"/>
              <a:t>(Proverbios 3:3-4)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28821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6 increíbles tecnologías de la antigüedad que todavía no podemos usar - VIX">
            <a:extLst>
              <a:ext uri="{FF2B5EF4-FFF2-40B4-BE49-F238E27FC236}">
                <a16:creationId xmlns:a16="http://schemas.microsoft.com/office/drawing/2014/main" id="{CF193B89-3CF5-4B35-AC13-2D3B9603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4709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4129DBA-96FF-49EF-B6D0-917E8950C30D}"/>
              </a:ext>
            </a:extLst>
          </p:cNvPr>
          <p:cNvSpPr txBox="1"/>
          <p:nvPr/>
        </p:nvSpPr>
        <p:spPr>
          <a:xfrm>
            <a:off x="109778" y="1277754"/>
            <a:ext cx="5322834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Las personas </a:t>
            </a:r>
            <a:r>
              <a:rPr lang="en-US" sz="3200" dirty="0"/>
              <a:t>NO</a:t>
            </a:r>
            <a:r>
              <a:rPr lang="en-US" sz="3200" dirty="0">
                <a:effectLst/>
              </a:rPr>
              <a:t> se dan </a:t>
            </a:r>
            <a:r>
              <a:rPr lang="en-US" sz="3200" dirty="0" err="1">
                <a:effectLst/>
              </a:rPr>
              <a:t>cuenta</a:t>
            </a:r>
            <a:r>
              <a:rPr lang="en-US" sz="3200" dirty="0">
                <a:effectLst/>
              </a:rPr>
              <a:t> que </a:t>
            </a:r>
            <a:r>
              <a:rPr lang="en-US" sz="3200" dirty="0" err="1">
                <a:effectLst/>
              </a:rPr>
              <a:t>todo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pensamiento</a:t>
            </a:r>
            <a:r>
              <a:rPr lang="en-US" sz="3200" dirty="0">
                <a:effectLst/>
              </a:rPr>
              <a:t>, idea, </a:t>
            </a:r>
            <a:r>
              <a:rPr lang="en-US" sz="3200" dirty="0" err="1">
                <a:effectLst/>
              </a:rPr>
              <a:t>creencia</a:t>
            </a:r>
            <a:r>
              <a:rPr lang="en-US" sz="3200" dirty="0">
                <a:effectLst/>
              </a:rPr>
              <a:t> o </a:t>
            </a:r>
            <a:r>
              <a:rPr lang="en-US" sz="3200" dirty="0" err="1">
                <a:effectLst/>
              </a:rPr>
              <a:t>practica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alejada</a:t>
            </a:r>
            <a:r>
              <a:rPr lang="en-US" sz="3200" dirty="0">
                <a:effectLst/>
              </a:rPr>
              <a:t> de la </a:t>
            </a:r>
            <a:r>
              <a:rPr lang="en-US" sz="3200" dirty="0" err="1">
                <a:effectLst/>
              </a:rPr>
              <a:t>verdad</a:t>
            </a:r>
            <a:r>
              <a:rPr lang="en-US" sz="3200" dirty="0">
                <a:effectLst/>
              </a:rPr>
              <a:t> les </a:t>
            </a:r>
            <a:r>
              <a:rPr lang="en-US" sz="3200" dirty="0" err="1">
                <a:effectLst/>
              </a:rPr>
              <a:t>mantiene</a:t>
            </a:r>
            <a:r>
              <a:rPr lang="en-US" sz="3200" dirty="0">
                <a:effectLst/>
              </a:rPr>
              <a:t> </a:t>
            </a:r>
            <a:r>
              <a:rPr lang="en-US" sz="3200" b="1" u="sng" dirty="0">
                <a:effectLst/>
              </a:rPr>
              <a:t>sin </a:t>
            </a:r>
            <a:r>
              <a:rPr lang="en-US" sz="3200" b="1" u="sng" dirty="0" err="1">
                <a:effectLst/>
              </a:rPr>
              <a:t>protección</a:t>
            </a:r>
            <a:r>
              <a:rPr lang="en-US" sz="3200" b="1" u="sng" dirty="0">
                <a:effectLst/>
              </a:rPr>
              <a:t> </a:t>
            </a:r>
            <a:r>
              <a:rPr lang="en-US" sz="3200" b="1" u="sng" dirty="0" err="1">
                <a:effectLst/>
              </a:rPr>
              <a:t>alguna</a:t>
            </a:r>
            <a:r>
              <a:rPr lang="en-US" sz="3200" dirty="0">
                <a:effectLst/>
              </a:rPr>
              <a:t> contra </a:t>
            </a:r>
            <a:r>
              <a:rPr lang="en-US" sz="3200" dirty="0" err="1">
                <a:effectLst/>
              </a:rPr>
              <a:t>Satanás</a:t>
            </a:r>
            <a:r>
              <a:rPr lang="en-US" sz="3200" dirty="0">
                <a:effectLst/>
              </a:rPr>
              <a:t> y sus </a:t>
            </a:r>
            <a:r>
              <a:rPr lang="en-US" sz="3200" dirty="0" err="1">
                <a:effectLst/>
              </a:rPr>
              <a:t>huestes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maldad</a:t>
            </a:r>
            <a:r>
              <a:rPr lang="en-US" sz="3200" dirty="0">
                <a:effectLst/>
              </a:rPr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15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oman Centurion Evocatus on Behance">
            <a:extLst>
              <a:ext uri="{FF2B5EF4-FFF2-40B4-BE49-F238E27FC236}">
                <a16:creationId xmlns:a16="http://schemas.microsoft.com/office/drawing/2014/main" id="{8559C11F-E4D5-483B-83E5-9593AA47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74DE47-F5C8-4E43-9CB0-C5BF4729AB68}"/>
              </a:ext>
            </a:extLst>
          </p:cNvPr>
          <p:cNvSpPr txBox="1"/>
          <p:nvPr/>
        </p:nvSpPr>
        <p:spPr>
          <a:xfrm>
            <a:off x="5713466" y="711882"/>
            <a:ext cx="6235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MX" sz="2800" b="0" i="1" u="none" strike="noStrike" baseline="0" dirty="0"/>
              <a:t>“Procura con diligencia presentarte a Dios aprobado, como obrero que no tiene de qué avergonzarse, </a:t>
            </a:r>
            <a:r>
              <a:rPr lang="es-MX" sz="2800" b="0" i="1" u="none" strike="noStrike" baseline="0" dirty="0">
                <a:effectLst>
                  <a:glow rad="127000">
                    <a:srgbClr val="FFFF00"/>
                  </a:glow>
                </a:effectLst>
              </a:rPr>
              <a:t>que usa bien la palabra de verdad.</a:t>
            </a:r>
            <a:r>
              <a:rPr lang="es-MX" sz="2800" b="0" i="1" u="none" strike="noStrike" baseline="0" dirty="0"/>
              <a:t> </a:t>
            </a:r>
            <a:r>
              <a:rPr lang="es-MX" sz="2800" b="1" i="1" u="none" strike="noStrike" baseline="0" dirty="0"/>
              <a:t>16</a:t>
            </a:r>
            <a:r>
              <a:rPr lang="es-MX" sz="2800" b="0" i="1" u="none" strike="noStrike" baseline="0" dirty="0"/>
              <a:t> Mas evita profanas y vanas palabrerías, porque conducirán más y más a la impiedad. </a:t>
            </a:r>
            <a:r>
              <a:rPr lang="es-MX" sz="2800" b="1" i="1" u="none" strike="noStrike" baseline="0" dirty="0"/>
              <a:t>17</a:t>
            </a:r>
            <a:r>
              <a:rPr lang="es-MX" sz="2800" b="0" i="1" u="none" strike="noStrike" baseline="0" dirty="0"/>
              <a:t> Y su palabra carcomerá como gangrena; de los cuales son Himeneo y Fileto, </a:t>
            </a:r>
            <a:r>
              <a:rPr lang="es-MX" sz="2800" b="1" i="1" u="none" strike="noStrike" baseline="0" dirty="0"/>
              <a:t>18 </a:t>
            </a:r>
            <a:r>
              <a:rPr lang="es-MX" sz="2800" b="0" i="1" u="sng" strike="noStrike" baseline="0" dirty="0"/>
              <a:t>que se desviaron de la verdad</a:t>
            </a:r>
            <a:r>
              <a:rPr lang="es-MX" sz="2800" b="0" i="1" u="none" strike="noStrike" baseline="0" dirty="0"/>
              <a:t>, diciendo que la resurrección ya se efectuó, </a:t>
            </a:r>
            <a:r>
              <a:rPr lang="es-MX" sz="2800" b="0" i="1" u="sng" strike="noStrike" baseline="0" dirty="0"/>
              <a:t>y trastornan la fe de algunos</a:t>
            </a:r>
            <a:r>
              <a:rPr lang="es-MX" sz="2800" b="0" i="1" strike="noStrike" baseline="0" dirty="0"/>
              <a:t>.</a:t>
            </a:r>
            <a:r>
              <a:rPr lang="es-MX" sz="2800" b="0" i="1" u="none" strike="noStrike" baseline="0" dirty="0"/>
              <a:t>”  </a:t>
            </a:r>
            <a:r>
              <a:rPr lang="es-MX" sz="2800" b="1" i="0" u="none" strike="noStrike" baseline="0" dirty="0"/>
              <a:t>(2Timoteo 2:15-18)</a:t>
            </a:r>
          </a:p>
        </p:txBody>
      </p:sp>
    </p:spTree>
    <p:extLst>
      <p:ext uri="{BB962C8B-B14F-4D97-AF65-F5344CB8AC3E}">
        <p14:creationId xmlns:p14="http://schemas.microsoft.com/office/powerpoint/2010/main" val="243694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0DE805-F484-4545-B687-C7701DDE2977}"/>
              </a:ext>
            </a:extLst>
          </p:cNvPr>
          <p:cNvSpPr txBox="1"/>
          <p:nvPr/>
        </p:nvSpPr>
        <p:spPr>
          <a:xfrm>
            <a:off x="722671" y="1797784"/>
            <a:ext cx="10864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dirty="0">
                <a:latin typeface="Impact" panose="020B080603090205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65170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open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4675031"/>
            <a:ext cx="10356403" cy="2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774" y="434356"/>
            <a:ext cx="115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MX" sz="2800" b="0" i="1" u="none" strike="noStrike" baseline="0" dirty="0"/>
              <a:t>“</a:t>
            </a:r>
            <a:r>
              <a:rPr lang="es-MX" sz="2800" b="1" i="1" dirty="0">
                <a:effectLst>
                  <a:glow rad="127000">
                    <a:srgbClr val="FFFF00"/>
                  </a:glow>
                </a:effectLst>
              </a:rPr>
              <a:t>Vestíos </a:t>
            </a:r>
            <a:r>
              <a:rPr lang="es-MX" sz="2800" b="1" i="1" u="none" strike="noStrike" baseline="0" dirty="0">
                <a:effectLst>
                  <a:glow rad="127000">
                    <a:srgbClr val="FFFF00"/>
                  </a:glow>
                </a:effectLst>
              </a:rPr>
              <a:t>de toda la armadura de Dios</a:t>
            </a:r>
            <a:r>
              <a:rPr lang="es-MX" sz="2800" b="0" i="1" u="none" strike="noStrike" baseline="0" dirty="0"/>
              <a:t>, para que podáis estar firmes contra las asechanzas del diablo. </a:t>
            </a:r>
            <a:r>
              <a:rPr lang="es-MX" sz="2800" b="1" i="1" u="none" strike="noStrike" baseline="0" dirty="0"/>
              <a:t>12</a:t>
            </a:r>
            <a:r>
              <a:rPr lang="es-MX" sz="2800" b="0" i="1" u="none" strike="noStrike" baseline="0" dirty="0"/>
              <a:t> Porque no tenemos lucha contra sangre y carne, sino contra principados, contra potestades, contra los gobernadores de las tinieblas de este siglo, contra huestes espirituales de maldad en las regiones celestes. </a:t>
            </a:r>
            <a:r>
              <a:rPr lang="es-MX" sz="2800" b="1" i="1" u="none" strike="noStrike" baseline="0" dirty="0"/>
              <a:t>13 </a:t>
            </a:r>
            <a:r>
              <a:rPr lang="es-MX" sz="2800" b="0" i="1" u="none" strike="noStrike" baseline="0" dirty="0"/>
              <a:t>Por tanto, </a:t>
            </a:r>
            <a:r>
              <a:rPr lang="es-MX" sz="2800" b="1" i="1" dirty="0">
                <a:effectLst>
                  <a:glow rad="127000">
                    <a:srgbClr val="FFFF00"/>
                  </a:glow>
                </a:effectLst>
              </a:rPr>
              <a:t>tomad toda la armadura de Dios</a:t>
            </a:r>
            <a:r>
              <a:rPr lang="es-MX" sz="2800" b="0" i="1" u="none" strike="noStrike" baseline="0" dirty="0"/>
              <a:t>, para que podáis resistir en el día malo, y habiendo acabado todo, estar firmes.” </a:t>
            </a:r>
            <a:r>
              <a:rPr lang="es-MX" sz="2800" b="1" i="1" u="none" strike="noStrike" baseline="0" dirty="0"/>
              <a:t> </a:t>
            </a:r>
            <a:r>
              <a:rPr lang="es-MX" sz="2800" b="1" i="0" u="none" strike="noStrike" baseline="0" dirty="0">
                <a:solidFill>
                  <a:srgbClr val="218282"/>
                </a:solidFill>
              </a:rPr>
              <a:t>(Efesios 6:11-13)</a:t>
            </a:r>
          </a:p>
        </p:txBody>
      </p:sp>
    </p:spTree>
    <p:extLst>
      <p:ext uri="{BB962C8B-B14F-4D97-AF65-F5344CB8AC3E}">
        <p14:creationId xmlns:p14="http://schemas.microsoft.com/office/powerpoint/2010/main" val="272814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open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4675031"/>
            <a:ext cx="10356403" cy="2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493" y="233083"/>
            <a:ext cx="1043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Al vestir TODA la armadura de Dios, se nos garantiza: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04A0E-1978-40F2-9B33-1B24B8E76F3A}"/>
              </a:ext>
            </a:extLst>
          </p:cNvPr>
          <p:cNvSpPr txBox="1"/>
          <p:nvPr/>
        </p:nvSpPr>
        <p:spPr>
          <a:xfrm>
            <a:off x="1209368" y="1219200"/>
            <a:ext cx="867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Que estaremos preparados para la batalla.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1AA90E-9CEC-4D07-B6AF-9BB07404E2DF}"/>
              </a:ext>
            </a:extLst>
          </p:cNvPr>
          <p:cNvSpPr txBox="1"/>
          <p:nvPr/>
        </p:nvSpPr>
        <p:spPr>
          <a:xfrm>
            <a:off x="1209367" y="1912929"/>
            <a:ext cx="973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El mantenernos firmes ante las asechanzas del diablo.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25E7BD-85F6-496B-8102-FF1DB4217BA2}"/>
              </a:ext>
            </a:extLst>
          </p:cNvPr>
          <p:cNvSpPr txBox="1"/>
          <p:nvPr/>
        </p:nvSpPr>
        <p:spPr>
          <a:xfrm>
            <a:off x="1209366" y="2606658"/>
            <a:ext cx="973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Que podremos resistir en el día malo.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8909EA-978B-473A-8306-8F763572FF8B}"/>
              </a:ext>
            </a:extLst>
          </p:cNvPr>
          <p:cNvSpPr txBox="1"/>
          <p:nvPr/>
        </p:nvSpPr>
        <p:spPr>
          <a:xfrm>
            <a:off x="1226574" y="3300387"/>
            <a:ext cx="973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La victoria ante las huestes de maldad.</a:t>
            </a:r>
          </a:p>
        </p:txBody>
      </p:sp>
    </p:spTree>
    <p:extLst>
      <p:ext uri="{BB962C8B-B14F-4D97-AF65-F5344CB8AC3E}">
        <p14:creationId xmlns:p14="http://schemas.microsoft.com/office/powerpoint/2010/main" val="30216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235" y="-3075"/>
            <a:ext cx="4491318" cy="6861075"/>
            <a:chOff x="67235" y="-3075"/>
            <a:chExt cx="4491318" cy="6861075"/>
          </a:xfrm>
        </p:grpSpPr>
        <p:pic>
          <p:nvPicPr>
            <p:cNvPr id="3074" name="Picture 2" descr="Read the Bible Online—Free Bible Downloads: MP3 Audio, PDF | Family worship  night, Jw family worship, Family worshi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3" t="7700" r="2890" b="15726"/>
            <a:stretch/>
          </p:blipFill>
          <p:spPr bwMode="auto">
            <a:xfrm>
              <a:off x="134470" y="-3075"/>
              <a:ext cx="4424083" cy="686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67235" y="1761565"/>
              <a:ext cx="981636" cy="2958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12694" y="354107"/>
              <a:ext cx="1633817" cy="3047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72871" y="4607860"/>
              <a:ext cx="1810870" cy="2868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7235" y="4840940"/>
              <a:ext cx="766483" cy="2958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6812" y="1143000"/>
            <a:ext cx="653078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batalla espiritual es de vida o muerte. </a:t>
            </a:r>
            <a:r>
              <a:rPr lang="es-MX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 no hay empates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vencemos o somos vencidos. Pero recuerde que solo los vencedores podrán ser salvos y entrar a las mansiones de los cielos...</a:t>
            </a:r>
          </a:p>
        </p:txBody>
      </p:sp>
    </p:spTree>
    <p:extLst>
      <p:ext uri="{BB962C8B-B14F-4D97-AF65-F5344CB8AC3E}">
        <p14:creationId xmlns:p14="http://schemas.microsoft.com/office/powerpoint/2010/main" val="22358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by José Marques on O Caminho que nos fortalece! | Roman armor, Rome,  Roman soldiers">
            <a:extLst>
              <a:ext uri="{FF2B5EF4-FFF2-40B4-BE49-F238E27FC236}">
                <a16:creationId xmlns:a16="http://schemas.microsoft.com/office/drawing/2014/main" id="{7F2FA70B-C260-411E-B90A-4C0D47186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29021" r="9155" b="31571"/>
          <a:stretch/>
        </p:blipFill>
        <p:spPr bwMode="auto">
          <a:xfrm>
            <a:off x="-54077" y="1286933"/>
            <a:ext cx="574695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4267D0-F952-48D3-B457-EC084EBA2E84}"/>
              </a:ext>
            </a:extLst>
          </p:cNvPr>
          <p:cNvSpPr txBox="1"/>
          <p:nvPr/>
        </p:nvSpPr>
        <p:spPr>
          <a:xfrm>
            <a:off x="486697" y="152400"/>
            <a:ext cx="11253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0" i="1" u="none" strike="noStrike" baseline="0" dirty="0"/>
              <a:t>“Estad, pues, firmes, </a:t>
            </a:r>
            <a:r>
              <a:rPr lang="es-MX" sz="2800" b="0" i="1" u="none" strike="noStrike" baseline="0" dirty="0">
                <a:effectLst>
                  <a:glow rad="127000">
                    <a:srgbClr val="FFFF00"/>
                  </a:glow>
                </a:effectLst>
              </a:rPr>
              <a:t>ceñidos vuestros lomos con la verdad</a:t>
            </a:r>
            <a:r>
              <a:rPr lang="es-MX" sz="2800" b="0" i="1" u="none" strike="noStrike" baseline="0" dirty="0"/>
              <a:t>, y vestidos con la coraza de justicia” </a:t>
            </a:r>
            <a:r>
              <a:rPr lang="es-MX" sz="2800" b="1" i="0" u="none" strike="noStrike" baseline="0" dirty="0"/>
              <a:t>(Efesios 6:14)</a:t>
            </a:r>
            <a:endParaRPr lang="es-MX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23458A-43D4-487B-803D-D8FBAC5E3C6E}"/>
              </a:ext>
            </a:extLst>
          </p:cNvPr>
          <p:cNvSpPr txBox="1"/>
          <p:nvPr/>
        </p:nvSpPr>
        <p:spPr>
          <a:xfrm>
            <a:off x="6051755" y="2040193"/>
            <a:ext cx="590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0" i="1" u="none" strike="noStrike" baseline="0" dirty="0"/>
              <a:t>“Estad, pues, firmes, CEÑIDA VUESTRA CINTURA CON LA VERDAD” </a:t>
            </a:r>
            <a:r>
              <a:rPr lang="es-MX" sz="2800" b="1" i="0" u="none" strike="noStrike" baseline="0" dirty="0"/>
              <a:t>(LBLA)</a:t>
            </a:r>
            <a:endParaRPr lang="es-MX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CBB9E1-4B10-4A7E-91A6-869EF9616366}"/>
              </a:ext>
            </a:extLst>
          </p:cNvPr>
          <p:cNvSpPr txBox="1"/>
          <p:nvPr/>
        </p:nvSpPr>
        <p:spPr>
          <a:xfrm>
            <a:off x="6113206" y="3687097"/>
            <a:ext cx="562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/>
              <a:t>“Manténganse firmes, ceñidos con el cinturón de la verdad” </a:t>
            </a:r>
            <a:r>
              <a:rPr lang="es-MX" sz="2800" b="1" dirty="0"/>
              <a:t>NVI</a:t>
            </a:r>
          </a:p>
        </p:txBody>
      </p:sp>
    </p:spTree>
    <p:extLst>
      <p:ext uri="{BB962C8B-B14F-4D97-AF65-F5344CB8AC3E}">
        <p14:creationId xmlns:p14="http://schemas.microsoft.com/office/powerpoint/2010/main" val="14294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7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8B9911-9930-4D19-BB4F-3CF9DF70AFEB}"/>
              </a:ext>
            </a:extLst>
          </p:cNvPr>
          <p:cNvSpPr txBox="1"/>
          <p:nvPr/>
        </p:nvSpPr>
        <p:spPr>
          <a:xfrm>
            <a:off x="5344182" y="1098211"/>
            <a:ext cx="6516126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CEÑIDOS CON LA VERDAD</a:t>
            </a:r>
          </a:p>
        </p:txBody>
      </p:sp>
      <p:pic>
        <p:nvPicPr>
          <p:cNvPr id="1028" name="Picture 4" descr="Pin by José Marques on O Caminho que nos fortalece! | Roman armor, Rome,  Roman soldiers">
            <a:extLst>
              <a:ext uri="{FF2B5EF4-FFF2-40B4-BE49-F238E27FC236}">
                <a16:creationId xmlns:a16="http://schemas.microsoft.com/office/drawing/2014/main" id="{5D15C95C-5AB3-454C-A3AB-9CC348354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7" b="97748" l="9783" r="89946">
                        <a14:foregroundMark x1="48098" y1="6522" x2="48098" y2="6522"/>
                        <a14:foregroundMark x1="52310" y1="2484" x2="52310" y2="2484"/>
                        <a14:foregroundMark x1="18750" y1="94953" x2="18750" y2="94953"/>
                        <a14:foregroundMark x1="69973" y1="95963" x2="69973" y2="95963"/>
                        <a14:foregroundMark x1="18071" y1="97748" x2="18071" y2="9774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13732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7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Freeform: Shape 7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3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en's Western Belts and Buckles | Buy Cowboy Belts and Buckles &amp; Western  Belts and Belt Buckles at NRS">
            <a:extLst>
              <a:ext uri="{FF2B5EF4-FFF2-40B4-BE49-F238E27FC236}">
                <a16:creationId xmlns:a16="http://schemas.microsoft.com/office/drawing/2014/main" id="{856354EB-1792-4F02-B05D-B78EA5BE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4850"/>
            <a:ext cx="121920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54C6A2-F171-4987-99B7-18B11BD62115}"/>
              </a:ext>
            </a:extLst>
          </p:cNvPr>
          <p:cNvSpPr txBox="1"/>
          <p:nvPr/>
        </p:nvSpPr>
        <p:spPr>
          <a:xfrm>
            <a:off x="988143" y="408040"/>
            <a:ext cx="1041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cinturones hoy en día se han vuelto </a:t>
            </a:r>
            <a:r>
              <a:rPr lang="es-MX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accesorio indispensable</a:t>
            </a:r>
            <a:r>
              <a:rPr lang="es-MX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principalmente entre los varones para sostener los pantalones…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750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he Bat Belt – Equipping Security Officers with Technology | Knightscope,  Inc.">
            <a:extLst>
              <a:ext uri="{FF2B5EF4-FFF2-40B4-BE49-F238E27FC236}">
                <a16:creationId xmlns:a16="http://schemas.microsoft.com/office/drawing/2014/main" id="{676CDE8C-0E8F-4912-BC7C-4DCD561B5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37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cGuire-Nicholas Carpenter's Tool &amp; Fastener Pouch - Lee Valley Tools">
            <a:extLst>
              <a:ext uri="{FF2B5EF4-FFF2-40B4-BE49-F238E27FC236}">
                <a16:creationId xmlns:a16="http://schemas.microsoft.com/office/drawing/2014/main" id="{83C7CC76-612E-483B-91D2-979162F18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BE94D44-778C-408B-9F93-9BF191690564}"/>
              </a:ext>
            </a:extLst>
          </p:cNvPr>
          <p:cNvSpPr txBox="1"/>
          <p:nvPr/>
        </p:nvSpPr>
        <p:spPr>
          <a:xfrm>
            <a:off x="298360" y="5496232"/>
            <a:ext cx="1189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en ciertos trabajos el cinturón es muy importante para portar herramientas…</a:t>
            </a:r>
            <a:endParaRPr lang="es-MX" sz="36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78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1089</Words>
  <Application>Microsoft Office PowerPoint</Application>
  <PresentationFormat>Panorámica</PresentationFormat>
  <Paragraphs>58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Office Theme</vt:lpstr>
      <vt:lpstr>1_Office Theme</vt:lpstr>
      <vt:lpstr>2_Office Theme</vt:lpstr>
      <vt:lpstr>Tema de Office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 De Jesus Ocanas</dc:creator>
  <cp:lastModifiedBy>Israel Zavala R.</cp:lastModifiedBy>
  <cp:revision>22</cp:revision>
  <dcterms:created xsi:type="dcterms:W3CDTF">2021-04-11T03:23:04Z</dcterms:created>
  <dcterms:modified xsi:type="dcterms:W3CDTF">2023-08-19T13:31:26Z</dcterms:modified>
</cp:coreProperties>
</file>