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2" r:id="rId4"/>
    <p:sldId id="261" r:id="rId5"/>
    <p:sldId id="265" r:id="rId6"/>
    <p:sldId id="266" r:id="rId7"/>
    <p:sldId id="270" r:id="rId8"/>
    <p:sldId id="271" r:id="rId9"/>
    <p:sldId id="272" r:id="rId10"/>
    <p:sldId id="273" r:id="rId11"/>
    <p:sldId id="276" r:id="rId12"/>
    <p:sldId id="277" r:id="rId13"/>
    <p:sldId id="278" r:id="rId14"/>
    <p:sldId id="279" r:id="rId15"/>
    <p:sldId id="280" r:id="rId16"/>
    <p:sldId id="281" r:id="rId17"/>
    <p:sldId id="284" r:id="rId18"/>
    <p:sldId id="285" r:id="rId19"/>
    <p:sldId id="286" r:id="rId20"/>
    <p:sldId id="287" r:id="rId21"/>
    <p:sldId id="288" r:id="rId22"/>
    <p:sldId id="290" r:id="rId23"/>
    <p:sldId id="291" r:id="rId24"/>
    <p:sldId id="292" r:id="rId25"/>
    <p:sldId id="293" r:id="rId26"/>
    <p:sldId id="295" r:id="rId27"/>
    <p:sldId id="297" r:id="rId28"/>
    <p:sldId id="296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  <a:srgbClr val="6600CC"/>
    <a:srgbClr val="00FFCC"/>
    <a:srgbClr val="CC00FF"/>
    <a:srgbClr val="9900FF"/>
    <a:srgbClr val="CC66FF"/>
    <a:srgbClr val="FF33CC"/>
    <a:srgbClr val="9900CC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1622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FED6B-417F-408C-8DA1-819E08B6A0A2}" type="datetimeFigureOut">
              <a:rPr lang="es-NI" smtClean="0"/>
              <a:t>13/5/2026</a:t>
            </a:fld>
            <a:endParaRPr lang="es-N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A6756-D382-4986-8EDC-5C868508950D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823532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FED6B-417F-408C-8DA1-819E08B6A0A2}" type="datetimeFigureOut">
              <a:rPr lang="es-NI" smtClean="0"/>
              <a:t>13/5/2026</a:t>
            </a:fld>
            <a:endParaRPr lang="es-N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A6756-D382-4986-8EDC-5C868508950D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4290968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FED6B-417F-408C-8DA1-819E08B6A0A2}" type="datetimeFigureOut">
              <a:rPr lang="es-NI" smtClean="0"/>
              <a:t>13/5/2026</a:t>
            </a:fld>
            <a:endParaRPr lang="es-N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A6756-D382-4986-8EDC-5C868508950D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280804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FED6B-417F-408C-8DA1-819E08B6A0A2}" type="datetimeFigureOut">
              <a:rPr lang="es-NI" smtClean="0"/>
              <a:t>13/5/2026</a:t>
            </a:fld>
            <a:endParaRPr lang="es-N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A6756-D382-4986-8EDC-5C868508950D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3898203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FED6B-417F-408C-8DA1-819E08B6A0A2}" type="datetimeFigureOut">
              <a:rPr lang="es-NI" smtClean="0"/>
              <a:t>13/5/2026</a:t>
            </a:fld>
            <a:endParaRPr lang="es-N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A6756-D382-4986-8EDC-5C868508950D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3500542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FED6B-417F-408C-8DA1-819E08B6A0A2}" type="datetimeFigureOut">
              <a:rPr lang="es-NI" smtClean="0"/>
              <a:t>13/5/2026</a:t>
            </a:fld>
            <a:endParaRPr lang="es-N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A6756-D382-4986-8EDC-5C868508950D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3814783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FED6B-417F-408C-8DA1-819E08B6A0A2}" type="datetimeFigureOut">
              <a:rPr lang="es-NI" smtClean="0"/>
              <a:t>13/5/2026</a:t>
            </a:fld>
            <a:endParaRPr lang="es-N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A6756-D382-4986-8EDC-5C868508950D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3216860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FED6B-417F-408C-8DA1-819E08B6A0A2}" type="datetimeFigureOut">
              <a:rPr lang="es-NI" smtClean="0"/>
              <a:t>13/5/2026</a:t>
            </a:fld>
            <a:endParaRPr lang="es-N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A6756-D382-4986-8EDC-5C868508950D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311179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FED6B-417F-408C-8DA1-819E08B6A0A2}" type="datetimeFigureOut">
              <a:rPr lang="es-NI" smtClean="0"/>
              <a:t>13/5/2026</a:t>
            </a:fld>
            <a:endParaRPr lang="es-N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A6756-D382-4986-8EDC-5C868508950D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2311818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FED6B-417F-408C-8DA1-819E08B6A0A2}" type="datetimeFigureOut">
              <a:rPr lang="es-NI" smtClean="0"/>
              <a:t>13/5/2026</a:t>
            </a:fld>
            <a:endParaRPr lang="es-N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A6756-D382-4986-8EDC-5C868508950D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4004598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FED6B-417F-408C-8DA1-819E08B6A0A2}" type="datetimeFigureOut">
              <a:rPr lang="es-NI" smtClean="0"/>
              <a:t>13/5/2026</a:t>
            </a:fld>
            <a:endParaRPr lang="es-N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A6756-D382-4986-8EDC-5C868508950D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800783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EFED6B-417F-408C-8DA1-819E08B6A0A2}" type="datetimeFigureOut">
              <a:rPr lang="es-NI" smtClean="0"/>
              <a:t>13/5/2026</a:t>
            </a:fld>
            <a:endParaRPr lang="es-N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N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EA6756-D382-4986-8EDC-5C868508950D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1497599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9DE0BB9B-0C1F-F747-4084-872C2CF328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325563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C2C8220B-29DC-D6F1-1399-187372869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6"/>
            <a:ext cx="9144000" cy="1307308"/>
          </a:xfrm>
        </p:spPr>
        <p:txBody>
          <a:bodyPr>
            <a:normAutofit fontScale="90000"/>
          </a:bodyPr>
          <a:lstStyle/>
          <a:p>
            <a:pPr algn="ctr"/>
            <a: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CERCA DE JESÙS, PERO LEJOS DE CORAZÒN. JUAN.12:3-6.</a:t>
            </a:r>
            <a:endParaRPr lang="es-NI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691B8242-2796-7914-07AF-CB78D53BC4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1794" y="1343818"/>
            <a:ext cx="5732206" cy="5495927"/>
          </a:xfrm>
        </p:spPr>
        <p:txBody>
          <a:bodyPr/>
          <a:lstStyle/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INTRODUCCIÒN: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Entonces María, </a:t>
            </a: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tomando unos 300 gramos de perfume de nardo puro que costaba mucho,</a:t>
            </a:r>
            <a:r>
              <a:rPr lang="es-ES" b="1" dirty="0">
                <a:latin typeface="Maiandra GD" panose="020E0502030308020204" pitchFamily="34" charset="0"/>
              </a:rPr>
              <a:t> ungió los pies de Jesús, y se los secó con los cabellos, y la casa se llenó con la fragancia del perfume.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V.4.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00"/>
                </a:highlight>
                <a:latin typeface="Maiandra GD" panose="020E0502030308020204" pitchFamily="34" charset="0"/>
              </a:rPr>
              <a:t>Y Judas Iscariote, uno de Sus discípulos,</a:t>
            </a:r>
            <a:r>
              <a:rPr lang="es-ES" b="1" dirty="0">
                <a:latin typeface="Maiandra GD" panose="020E0502030308020204" pitchFamily="34" charset="0"/>
              </a:rPr>
              <a:t> el que lo iba a entregar, dijo*: </a:t>
            </a:r>
          </a:p>
          <a:p>
            <a:pPr algn="ctr"/>
            <a:r>
              <a:rPr lang="es-NI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V.5.</a:t>
            </a:r>
            <a:r>
              <a:rPr lang="es-NI" b="1" dirty="0">
                <a:latin typeface="Maiandra GD" panose="020E0502030308020204" pitchFamily="34" charset="0"/>
              </a:rPr>
              <a:t> 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31583BCE-D267-447E-A741-5BEAD6470F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343817"/>
            <a:ext cx="3411794" cy="5514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6992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1A66AF-0FC9-9F95-F936-615518BF5A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2A642C54-2A13-FA91-A1D3-3E02C877C8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325563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A4EEAEFC-ED67-4B99-6E84-700560D84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6"/>
            <a:ext cx="9144000" cy="1307308"/>
          </a:xfrm>
        </p:spPr>
        <p:txBody>
          <a:bodyPr>
            <a:noAutofit/>
          </a:bodyPr>
          <a:lstStyle/>
          <a:p>
            <a:pPr algn="ctr"/>
            <a: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EL AMOR AL DINERO DESVIA EL CORAZÒN.</a:t>
            </a:r>
            <a:endParaRPr lang="es-NI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862DF2A0-E6DF-44F2-2159-F99D24F071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8942" y="1343818"/>
            <a:ext cx="5565058" cy="5495927"/>
          </a:xfrm>
        </p:spPr>
        <p:txBody>
          <a:bodyPr/>
          <a:lstStyle/>
          <a:p>
            <a:r>
              <a:rPr lang="es-ES" b="1" dirty="0">
                <a:latin typeface="Maiandra GD" panose="020E0502030308020204" pitchFamily="34" charset="0"/>
              </a:rPr>
              <a:t>Que sea Dios siempre que ocupe el primer lugar en nuestra vida.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Mateo.6:33.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99"/>
                </a:highlight>
                <a:latin typeface="Maiandra GD" panose="020E0502030308020204" pitchFamily="34" charset="0"/>
              </a:rPr>
              <a:t>»Pero busquen primero Su reino y Su justicia,</a:t>
            </a:r>
            <a:r>
              <a:rPr lang="es-ES" b="1" dirty="0">
                <a:latin typeface="Maiandra GD" panose="020E0502030308020204" pitchFamily="34" charset="0"/>
              </a:rPr>
              <a:t> y todas estas cosas les serán añadidas.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El primer lugar siempre es para Dios.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Debemos amarle mas a Èl que a todas las cosas en este mundo.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No importa que tan valiosa sean, Dios es primero.</a:t>
            </a:r>
          </a:p>
          <a:p>
            <a:endParaRPr lang="es-NI" b="1" dirty="0">
              <a:latin typeface="Maiandra GD" panose="020E0502030308020204" pitchFamily="3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3E12C8FA-CBA5-C68C-D822-4FFA3D2CB2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5563"/>
            <a:ext cx="3578942" cy="5532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3094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C91C8D-9FBC-5D5A-D778-0B450ADCC9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B59EFD21-AF35-4CB3-4153-BF2614D3A2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325563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6C74AA74-654E-F4C7-1612-61A0EF022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6"/>
            <a:ext cx="9144000" cy="1307308"/>
          </a:xfrm>
        </p:spPr>
        <p:txBody>
          <a:bodyPr>
            <a:noAutofit/>
          </a:bodyPr>
          <a:lstStyle/>
          <a:p>
            <a:pPr algn="ctr"/>
            <a: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UNA VIDA DOBLE SIEMPRE TERMINA SIENDO EVIDENTE.</a:t>
            </a:r>
            <a:endParaRPr lang="es-NI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6A540E22-C819-091D-76BD-1E238B4A7B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8942" y="1343818"/>
            <a:ext cx="5565058" cy="5495927"/>
          </a:xfrm>
        </p:spPr>
        <p:txBody>
          <a:bodyPr/>
          <a:lstStyle/>
          <a:p>
            <a:r>
              <a:rPr lang="es-ES" b="1" dirty="0">
                <a:latin typeface="Maiandra GD" panose="020E0502030308020204" pitchFamily="34" charset="0"/>
              </a:rPr>
              <a:t>Lamentablemente Judas aparentaba fidelidad y compromiso ante los demás y Jesús.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Pero sus decisiones revelaron lo que realmente había dentro de Èl, en su interior.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Nadie puede esconder eternamente el estado de su corazón siempre saldrá a luz.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Lo que hay dentro saldrá a luz.</a:t>
            </a:r>
          </a:p>
          <a:p>
            <a:pPr algn="ctr"/>
            <a:r>
              <a:rPr lang="es-ES" b="1" dirty="0">
                <a:latin typeface="Maiandra GD" panose="020E0502030308020204" pitchFamily="34" charset="0"/>
              </a:rPr>
              <a:t>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Lucas.22:47-48.</a:t>
            </a:r>
            <a:endParaRPr lang="es-NI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0000FF"/>
              </a:highlight>
              <a:latin typeface="Maiandra GD" panose="020E0502030308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57E1D55-68E6-27D9-1850-C9EEFC5034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3817"/>
            <a:ext cx="3578942" cy="549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111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D2A9FA-7386-F8F2-088E-DFDE80C18E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EE2D213-0D71-DDA6-BD01-225187C7AA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325563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0C0CEC1F-06F4-5576-C5B4-DEF5850A8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6"/>
            <a:ext cx="9144000" cy="1307308"/>
          </a:xfrm>
        </p:spPr>
        <p:txBody>
          <a:bodyPr>
            <a:noAutofit/>
          </a:bodyPr>
          <a:lstStyle/>
          <a:p>
            <a:pPr algn="ctr"/>
            <a: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UNA VIDA DOBLE SIEMPRE TERMINA SIENDO EVIDENTE.</a:t>
            </a:r>
            <a:endParaRPr lang="es-NI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196AECF0-1EB7-1261-B009-A0FDD61C8A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8942" y="1343818"/>
            <a:ext cx="5565058" cy="5495927"/>
          </a:xfrm>
        </p:spPr>
        <p:txBody>
          <a:bodyPr>
            <a:normAutofit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Mientras todavía estaba Él hablando, llegó una multitud,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9900CC"/>
                </a:highlight>
                <a:latin typeface="Maiandra GD" panose="020E0502030308020204" pitchFamily="34" charset="0"/>
              </a:rPr>
              <a:t>y el que se llamaba Judas, uno de los doce apóstoles,</a:t>
            </a:r>
            <a:r>
              <a:rPr lang="es-ES" b="1" dirty="0">
                <a:latin typeface="Maiandra GD" panose="020E0502030308020204" pitchFamily="34" charset="0"/>
              </a:rPr>
              <a:t> iba delante de ellos, y se acercó para besar a Jesús.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V.48.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Pero Jesús le dijo: «Judas,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CC"/>
                </a:highlight>
                <a:latin typeface="Maiandra GD" panose="020E0502030308020204" pitchFamily="34" charset="0"/>
              </a:rPr>
              <a:t>¿con un beso entregas al Hijo del Hombre?».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En este momento Judas revelo lo que realmente había en Èl en su corazón.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79E8218-7A57-23D6-25D9-EB11FED9A1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3817"/>
            <a:ext cx="3578942" cy="549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3389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E92CCC-26EC-E754-2CBA-F9A4029DA5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84315533-F39D-4399-DA70-7C130D213E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325563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AABCEC5D-7A01-6764-65E1-504CC3792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6"/>
            <a:ext cx="9144000" cy="1307308"/>
          </a:xfrm>
        </p:spPr>
        <p:txBody>
          <a:bodyPr>
            <a:noAutofit/>
          </a:bodyPr>
          <a:lstStyle/>
          <a:p>
            <a:pPr algn="ctr"/>
            <a: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UNA VIDA DOBLE SIEMPRE TERMINA SIENDO EVIDENTE.</a:t>
            </a:r>
            <a:endParaRPr lang="es-NI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8CC20B8C-B214-D8C2-7A34-9F52280620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8942" y="1343818"/>
            <a:ext cx="5565058" cy="5495927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Jesús dijo que por sus frutos los conoceremos.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Mateo.7:16.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CC66FF"/>
                </a:highlight>
                <a:latin typeface="Maiandra GD" panose="020E0502030308020204" pitchFamily="34" charset="0"/>
              </a:rPr>
              <a:t>»Por sus frutos los conocerán.</a:t>
            </a:r>
            <a:r>
              <a:rPr lang="es-ES" b="1" dirty="0">
                <a:latin typeface="Maiandra GD" panose="020E0502030308020204" pitchFamily="34" charset="0"/>
              </a:rPr>
              <a:t> ¿Acaso se recogen uvas de los espinos o higos de los cardos?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Tarde o temprano se revelará lo que realmente somos.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I Timoteo.5:24.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9900FF"/>
                </a:highlight>
                <a:latin typeface="Maiandra GD" panose="020E0502030308020204" pitchFamily="34" charset="0"/>
              </a:rPr>
              <a:t>Los pecados de algunos hombres ya son evidentes,</a:t>
            </a:r>
            <a:r>
              <a:rPr lang="es-ES" b="1" dirty="0">
                <a:latin typeface="Maiandra GD" panose="020E0502030308020204" pitchFamily="34" charset="0"/>
              </a:rPr>
              <a:t> yendo delante de ellos al juicio; pero a otros, sus pecados los siguen.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8089972-EF2B-D79C-739C-1EFA026F31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3817"/>
            <a:ext cx="3578942" cy="549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3754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8DC0B9-1939-13F7-0BF2-CC39FBF713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F3D221F8-3BBA-43B3-2B16-960D49FFEE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325563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644E2A99-EB0F-5733-C39C-193A253E3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6"/>
            <a:ext cx="9144000" cy="1307308"/>
          </a:xfrm>
        </p:spPr>
        <p:txBody>
          <a:bodyPr>
            <a:noAutofit/>
          </a:bodyPr>
          <a:lstStyle/>
          <a:p>
            <a:pPr algn="ctr"/>
            <a: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UNA VIDA DOBLE SIEMPRE TERMINA SIENDO EVIDENTE.</a:t>
            </a:r>
            <a:endParaRPr lang="es-NI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9C358459-EA60-7E6E-2001-4C178ED287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8942" y="1343818"/>
            <a:ext cx="5565058" cy="5495927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Tarde o temprano el pecado nos alcanza.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Deuteronomio.32:23.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»Pero si no lo hacen así, miren, habrán pecado ante el SEÑOR,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CC00FF"/>
                </a:highlight>
                <a:latin typeface="Maiandra GD" panose="020E0502030308020204" pitchFamily="34" charset="0"/>
              </a:rPr>
              <a:t>y tengan por seguro que su pecado los alcanzará.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Nunca aparentemos lo que nos somos.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Como los judíos lo hacían, ante la gente parecían buenas personas.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Mateo.23:27-28.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  <a:endParaRPr lang="es-NI" b="1" dirty="0">
              <a:latin typeface="Maiandra GD" panose="020E0502030308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136630C-197A-D24A-B36B-5D4F133C72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3817"/>
            <a:ext cx="3578942" cy="549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1010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403A96-62D0-63F9-8A3A-AF52AE7801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708C1BD3-3988-C510-CE55-769F91B9C7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325563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78881793-B40D-5F45-1CEB-CDDB403C9E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6"/>
            <a:ext cx="9144000" cy="1307308"/>
          </a:xfrm>
        </p:spPr>
        <p:txBody>
          <a:bodyPr>
            <a:noAutofit/>
          </a:bodyPr>
          <a:lstStyle/>
          <a:p>
            <a:pPr algn="ctr"/>
            <a: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UNA VIDA DOBLE SIEMPRE TERMINA SIENDO EVIDENTE.</a:t>
            </a:r>
            <a:endParaRPr lang="es-NI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F292432D-3DD0-66F8-FF34-5810C2CEC3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8942" y="1343818"/>
            <a:ext cx="5565058" cy="5495927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»¡Ay de ustedes, escribas y fariseos, hipócritas que son semejantes a sepulcros blanqueados! </a:t>
            </a: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CC"/>
                </a:highlight>
                <a:latin typeface="Maiandra GD" panose="020E0502030308020204" pitchFamily="34" charset="0"/>
              </a:rPr>
              <a:t>Por fuera lucen hermosos,</a:t>
            </a:r>
            <a:r>
              <a:rPr lang="es-ES" b="1" dirty="0">
                <a:latin typeface="Maiandra GD" panose="020E0502030308020204" pitchFamily="34" charset="0"/>
              </a:rPr>
              <a:t> pero por dentro están llenos de huesos de muertos y de toda inmundicia.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V.28.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6600CC"/>
                </a:highlight>
                <a:latin typeface="Maiandra GD" panose="020E0502030308020204" pitchFamily="34" charset="0"/>
              </a:rPr>
              <a:t>»Así también ustedes, por fuera parecen justos a los hombres,</a:t>
            </a:r>
            <a:r>
              <a:rPr lang="es-ES" b="1" dirty="0">
                <a:latin typeface="Maiandra GD" panose="020E0502030308020204" pitchFamily="34" charset="0"/>
              </a:rPr>
              <a:t> pero por dentro están llenos de hipocresía y de iniquidad.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La apariencia delante de Dios no le agrada.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A67FBBE-BDF0-EDD3-CEA7-E7CE566AEF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3817"/>
            <a:ext cx="3578942" cy="549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3706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03B3A2-9899-6394-647F-B61F14B6B8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EFFC0E6-2891-0CE9-7EE8-2BEC7816E7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325563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266BAB36-E523-8103-D0E9-02E33E881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6"/>
            <a:ext cx="9144000" cy="1307308"/>
          </a:xfrm>
        </p:spPr>
        <p:txBody>
          <a:bodyPr>
            <a:noAutofit/>
          </a:bodyPr>
          <a:lstStyle/>
          <a:p>
            <a:pPr algn="ctr"/>
            <a: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UNA VIDA DOBLE SIEMPRE TERMINA SIENDO EVIDENTE.</a:t>
            </a:r>
            <a:endParaRPr lang="es-NI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DFD3A5E1-0DE0-503C-4A01-A425144CC5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8942" y="1343818"/>
            <a:ext cx="5565058" cy="5495927"/>
          </a:xfrm>
        </p:spPr>
        <p:txBody>
          <a:bodyPr>
            <a:normAutofit fontScale="92500" lnSpcReduction="2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Lo oculto del corazón tarde o temprano terminara manifestándose.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Vivamos con sinceridad, honestidad, transparencia delante de Dios, evitemos una vida cristiana falsa.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Recordemos de Dios no nos podemos esconder.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Galatas.6:7.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No se dejen engañar, de Dios nadie se burla; </a:t>
            </a: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CCECFF"/>
                </a:highlight>
                <a:latin typeface="Maiandra GD" panose="020E0502030308020204" pitchFamily="34" charset="0"/>
              </a:rPr>
              <a:t>pues todo lo que el hombre siembre, eso también segará.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La falsedad en Judas lo llevo a la condenación.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8E4F609-2D11-CD8C-DA4C-1202955E3B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3817"/>
            <a:ext cx="3578942" cy="549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2989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76AB52-FC0E-3FAB-C285-0B67EB04E0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142814A1-29C3-98DA-0D7F-F9A9A563C0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325563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463A05D1-8E64-E439-71ED-87238AD9CC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6"/>
            <a:ext cx="9144000" cy="1307308"/>
          </a:xfrm>
        </p:spPr>
        <p:txBody>
          <a:bodyPr>
            <a:noAutofit/>
          </a:bodyPr>
          <a:lstStyle/>
          <a:p>
            <a:pPr algn="ctr"/>
            <a: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EL REMORDIMIENTO NO ES ARREPENTIMIENTO.</a:t>
            </a:r>
            <a:endParaRPr lang="es-NI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AF230E5E-E825-49F1-FD0A-031A961715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8942" y="1343818"/>
            <a:ext cx="5565058" cy="5495927"/>
          </a:xfrm>
        </p:spPr>
        <p:txBody>
          <a:bodyPr>
            <a:normAutofit lnSpcReduction="10000"/>
          </a:bodyPr>
          <a:lstStyle/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Mateo.27:3-5.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Entonces Judas, el que lo había entregado, viendo que Jesús había sido condenado, </a:t>
            </a: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sintió remordimiento</a:t>
            </a:r>
            <a:r>
              <a:rPr lang="es-ES" b="1" dirty="0">
                <a:latin typeface="Maiandra GD" panose="020E0502030308020204" pitchFamily="34" charset="0"/>
              </a:rPr>
              <a:t> y devolvió las treinta monedas de plata (30 siclos: 432 gramos de plata) a los principales sacerdotes y a los ancianos,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V.4.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00"/>
                </a:highlight>
                <a:latin typeface="Maiandra GD" panose="020E0502030308020204" pitchFamily="34" charset="0"/>
              </a:rPr>
              <a:t>«He pecado entregando sangre inocente», dijo Judas.</a:t>
            </a:r>
            <a:r>
              <a:rPr lang="es-ES" b="1" dirty="0">
                <a:latin typeface="Maiandra GD" panose="020E0502030308020204" pitchFamily="34" charset="0"/>
              </a:rPr>
              <a:t> «A nosotros, ¿qué? ¡Allá tú!», dijeron ellos. 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D628D435-3DC5-85FB-636B-618371F15B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5563"/>
            <a:ext cx="3578942" cy="5514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8199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7A511C-2878-F646-2D56-01011A45BF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BACC9C0F-0932-324D-C851-220856D9AD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325563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D950F4D4-2EC7-CE16-567C-FAC45119F5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6"/>
            <a:ext cx="9144000" cy="1307308"/>
          </a:xfrm>
        </p:spPr>
        <p:txBody>
          <a:bodyPr>
            <a:noAutofit/>
          </a:bodyPr>
          <a:lstStyle/>
          <a:p>
            <a:pPr algn="ctr"/>
            <a: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EL REMORDIMIENTO NO ES ARREPENTIMIENTO.</a:t>
            </a:r>
            <a:endParaRPr lang="es-NI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BB0CE532-F312-307E-65AD-5B4BA7E29A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8942" y="1343818"/>
            <a:ext cx="5565058" cy="5495927"/>
          </a:xfrm>
        </p:spPr>
        <p:txBody>
          <a:bodyPr>
            <a:normAutofit lnSpcReduction="10000"/>
          </a:bodyPr>
          <a:lstStyle/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V.5.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Y arrojando las monedas de plata en el santuario, </a:t>
            </a: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FF"/>
                </a:highlight>
                <a:latin typeface="Maiandra GD" panose="020E0502030308020204" pitchFamily="34" charset="0"/>
              </a:rPr>
              <a:t>Judas se marchó; y fue y se ahorcó.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Judas sintió tristeza por sus acciones.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Pero no busco restauración sincera y verdadera con Dios.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El remordimiento produce culpa, cuando se le descubre, pero no es un verdadero arrepentimiento.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II Corintios.7:10.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  <a:endParaRPr lang="es-NI" b="1" dirty="0">
              <a:latin typeface="Maiandra GD" panose="020E0502030308020204" pitchFamily="34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78BF3D36-6A60-678C-2F49-162B8B05D2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5563"/>
            <a:ext cx="3578942" cy="5514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6849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65FE71-5097-C167-B98F-1CD16BACC1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904CBDD7-A69A-DDC9-52E7-6991514138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325563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44CC2573-B828-916D-983E-3D06EC87B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6"/>
            <a:ext cx="9144000" cy="1307308"/>
          </a:xfrm>
        </p:spPr>
        <p:txBody>
          <a:bodyPr>
            <a:noAutofit/>
          </a:bodyPr>
          <a:lstStyle/>
          <a:p>
            <a:pPr algn="ctr"/>
            <a: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EL REMORDIMIENTO NO ES ARREPENTIMIENTO.</a:t>
            </a:r>
            <a:endParaRPr lang="es-NI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D3DE52DD-2308-D0BB-ED83-E725436A28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8942" y="1343818"/>
            <a:ext cx="5565058" cy="5495927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Porque la tristeza que es conforme a la voluntad de Dios produce un arrepentimiento que conduce a la salvación, sin dejar pesar;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pero la tristeza del mundo produce muerte.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Pero el verdadero arrepentimiento produce un cambio verdadero sincero y honesto para hacer las cosas bien.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Dios siempre desea un corazón sincero contristo y humillado.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Salmos.51:17.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  <a:endParaRPr lang="es-NI" b="1" dirty="0">
              <a:latin typeface="Maiandra GD" panose="020E0502030308020204" pitchFamily="34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E7213615-C239-B58E-CF16-4C3E13ADF0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5563"/>
            <a:ext cx="3578942" cy="5514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1793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6EA316-2AF9-F36C-619F-EAAD1949D7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A3FFF16F-1E24-1A36-B990-EE2F6B576A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325563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06A7AA94-3228-8F0A-03C9-5D117CB02B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6"/>
            <a:ext cx="9144000" cy="1307308"/>
          </a:xfrm>
        </p:spPr>
        <p:txBody>
          <a:bodyPr>
            <a:normAutofit/>
          </a:bodyPr>
          <a:lstStyle/>
          <a:p>
            <a:pPr algn="ctr"/>
            <a:r>
              <a:rPr lang="es-ES" sz="8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INTRODUCCIÒN:</a:t>
            </a:r>
            <a:endParaRPr lang="es-NI" sz="8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C8F903C7-3960-62F3-ED15-F5791E7B26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0284" y="1343818"/>
            <a:ext cx="5643716" cy="5495927"/>
          </a:xfrm>
        </p:spPr>
        <p:txBody>
          <a:bodyPr/>
          <a:lstStyle/>
          <a:p>
            <a:r>
              <a:rPr lang="es-ES" b="1" dirty="0">
                <a:latin typeface="Maiandra GD" panose="020E0502030308020204" pitchFamily="34" charset="0"/>
              </a:rPr>
              <a:t>«¿Por qué no se vendió este perfume por 300 denarios </a:t>
            </a: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FF"/>
                </a:highlight>
                <a:latin typeface="Maiandra GD" panose="020E0502030308020204" pitchFamily="34" charset="0"/>
              </a:rPr>
              <a:t>y se dio a los pobres?».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V.6.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Pero dijo esto, no porque se preocupará por los pobres, sino porque era un ladrón,</a:t>
            </a:r>
            <a:r>
              <a:rPr lang="es-ES" b="1" dirty="0">
                <a:latin typeface="Maiandra GD" panose="020E0502030308020204" pitchFamily="34" charset="0"/>
              </a:rPr>
              <a:t> y como tenía la bolsa del dinero, sustraía de lo que se echaba en ella.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Judas iscariote aparentaba bondad, amor al prójimo, que estaba preocupado por los demás.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1A197E2-CF69-4BC9-F81A-396061CE45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" y="1343818"/>
            <a:ext cx="3500286" cy="5495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8386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947831-76F4-6463-4862-75AC1B93F8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03354BD0-C07F-D8EB-5DFA-2F5225B204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325563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B683858D-E202-3F37-591D-FF1D9FF64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6"/>
            <a:ext cx="9144000" cy="1307308"/>
          </a:xfrm>
        </p:spPr>
        <p:txBody>
          <a:bodyPr>
            <a:noAutofit/>
          </a:bodyPr>
          <a:lstStyle/>
          <a:p>
            <a:pPr algn="ctr"/>
            <a: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EL REMORDIMIENTO NO ES ARREPENTIMIENTO.</a:t>
            </a:r>
            <a:endParaRPr lang="es-NI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365E11D9-3A67-5609-BEEE-B24E6FA1CF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8942" y="1343818"/>
            <a:ext cx="5565058" cy="5495927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Los sacrificios de Dios son el espíritu contrito;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00"/>
                </a:highlight>
                <a:latin typeface="Maiandra GD" panose="020E0502030308020204" pitchFamily="34" charset="0"/>
              </a:rPr>
              <a:t>Al corazón contrito y humillado.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Dios nunca despreciara un corazón arrepentido sinceramente verdaderamente porque Èl está cerca.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Salmos.34:18.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80"/>
                </a:highlight>
                <a:latin typeface="Maiandra GD" panose="020E0502030308020204" pitchFamily="34" charset="0"/>
              </a:rPr>
              <a:t>Cercano está el SEÑOR a los quebrantados de corazón,</a:t>
            </a:r>
            <a:r>
              <a:rPr lang="es-ES" b="1" dirty="0">
                <a:latin typeface="Maiandra GD" panose="020E0502030308020204" pitchFamily="34" charset="0"/>
              </a:rPr>
              <a:t> Y salva a los abatidos de espíritu.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Un verdadero arrepentimiento lleva al hombre nuevamente a Dios.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A9A15DEF-A9F8-1CB3-E71A-D1F99E0F7D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5563"/>
            <a:ext cx="3578942" cy="5514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174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82DEAD-0AE9-CB55-BA45-E7CCEA77D7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6B34B317-7ABF-F759-1DA2-D74825CCC0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325563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9F83B02D-3A19-0F21-0496-F99A7477D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6"/>
            <a:ext cx="9144000" cy="1307308"/>
          </a:xfrm>
        </p:spPr>
        <p:txBody>
          <a:bodyPr>
            <a:noAutofit/>
          </a:bodyPr>
          <a:lstStyle/>
          <a:p>
            <a:pPr algn="ctr"/>
            <a: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EL REMORDIMIENTO NO ES ARREPENTIMIENTO.</a:t>
            </a:r>
            <a:endParaRPr lang="es-NI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3AB52517-215C-AD4A-1FBB-149804AABB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8942" y="1343818"/>
            <a:ext cx="5565058" cy="5495927"/>
          </a:xfrm>
        </p:spPr>
        <p:txBody>
          <a:bodyPr/>
          <a:lstStyle/>
          <a:p>
            <a:r>
              <a:rPr lang="es-ES" b="1" dirty="0">
                <a:latin typeface="Maiandra GD" panose="020E0502030308020204" pitchFamily="34" charset="0"/>
              </a:rPr>
              <a:t>Cuando fallemos corramos hacia Dios y busquemos el perdón de Èl sinceramente.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El remordimiento no es arrepentimiento.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Judas no se arrepintió, solo sintió, tristeza porque Jesús fue condenado.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Pero nunca hubo arrepentimiento por su pecado de traición y amor al dinero que Èl tenia en su corazón.</a:t>
            </a:r>
          </a:p>
          <a:p>
            <a:endParaRPr lang="es-NI" b="1" dirty="0">
              <a:latin typeface="Maiandra GD" panose="020E0502030308020204" pitchFamily="34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F5A71A7F-7EA7-718B-D4D9-8C2EFDDD55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5563"/>
            <a:ext cx="3578942" cy="5514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173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F749CA-57A8-C692-15B6-FFCFDA7DCB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7D5A3E4B-8FDE-6FDE-A72B-5A1C66CA48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325563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964D8CBF-ED14-8EC6-77B1-24A8205D8B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6"/>
            <a:ext cx="9144000" cy="1307308"/>
          </a:xfrm>
        </p:spPr>
        <p:txBody>
          <a:bodyPr>
            <a:noAutofit/>
          </a:bodyPr>
          <a:lstStyle/>
          <a:p>
            <a:pPr algn="ctr"/>
            <a: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DIOS BUSCA UN CORAZÒN SINCERO.</a:t>
            </a:r>
            <a:endParaRPr lang="es-NI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5054994D-E7D5-78D8-2711-90CCB25B61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8942" y="1343818"/>
            <a:ext cx="5565058" cy="5495927"/>
          </a:xfrm>
        </p:spPr>
        <p:txBody>
          <a:bodyPr>
            <a:normAutofit fontScale="92500" lnSpcReduction="1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La apariencia no agrada a Dios, Dios no se impresiona con apariencias externas ni posiciones seculares o religiosas.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Èl examina lo interior, lo de adentro del hombre y conoces las intenciones siempre.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I Samuel.16:7.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Pero el SEÑOR dijo a Samuel: «No mires a su apariencia, ni a lo alto de su estatura, porque lo he desechado;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0080"/>
                </a:highlight>
                <a:latin typeface="Maiandra GD" panose="020E0502030308020204" pitchFamily="34" charset="0"/>
              </a:rPr>
              <a:t>porque Dios no ve como el hombre ve,</a:t>
            </a:r>
            <a:r>
              <a:rPr lang="es-ES" b="1" dirty="0">
                <a:latin typeface="Maiandra GD" panose="020E0502030308020204" pitchFamily="34" charset="0"/>
              </a:rPr>
              <a:t> pues el hombre mira la apariencia exterior, pero el SEÑOR mira el corazón».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2FDDADB-99D9-4FA2-F151-FF3FABD64E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5564"/>
            <a:ext cx="3578942" cy="5532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2132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A38803-752C-8829-A0D6-CBF585F3C5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47BEABE-A4D4-FAFD-E5AB-A47D4F1C68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325563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652FFD66-C52E-32C9-C452-4EBF50E57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6"/>
            <a:ext cx="9144000" cy="1307308"/>
          </a:xfrm>
        </p:spPr>
        <p:txBody>
          <a:bodyPr>
            <a:noAutofit/>
          </a:bodyPr>
          <a:lstStyle/>
          <a:p>
            <a:pPr algn="ctr"/>
            <a: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DIOS BUSCA UN CORAZÒN SINCERO.</a:t>
            </a:r>
            <a:endParaRPr lang="es-NI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5F7EBE4A-D440-EBA8-D230-D80A61E10E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8942" y="1343818"/>
            <a:ext cx="5565058" cy="5495927"/>
          </a:xfrm>
        </p:spPr>
        <p:txBody>
          <a:bodyPr/>
          <a:lstStyle/>
          <a:p>
            <a:r>
              <a:rPr lang="es-ES" b="1" dirty="0">
                <a:latin typeface="Maiandra GD" panose="020E0502030308020204" pitchFamily="34" charset="0"/>
              </a:rPr>
              <a:t>Dios no busca apariencia, el mundo y la gente vive de apariencia.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I Pedro.3:2-4.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8000"/>
                </a:highlight>
                <a:latin typeface="Maiandra GD" panose="020E0502030308020204" pitchFamily="34" charset="0"/>
              </a:rPr>
              <a:t>al observar ellos su conducta</a:t>
            </a:r>
            <a:r>
              <a:rPr lang="es-ES" b="1" dirty="0">
                <a:latin typeface="Maiandra GD" panose="020E0502030308020204" pitchFamily="34" charset="0"/>
              </a:rPr>
              <a:t> casta y respetuosa.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V.3.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0000"/>
                </a:highlight>
                <a:latin typeface="Maiandra GD" panose="020E0502030308020204" pitchFamily="34" charset="0"/>
              </a:rPr>
              <a:t>Que el adorno de ustedes no sea el externo:</a:t>
            </a:r>
            <a:r>
              <a:rPr lang="es-ES" b="1" dirty="0">
                <a:latin typeface="Maiandra GD" panose="020E0502030308020204" pitchFamily="34" charset="0"/>
              </a:rPr>
              <a:t> peinados ostentosos, joyas de oro o vestidos lujosos, </a:t>
            </a:r>
          </a:p>
          <a:p>
            <a:pPr algn="ctr"/>
            <a:r>
              <a:rPr lang="es-NI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V.4.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4141F89-A115-5CC5-A932-23E97826A6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5564"/>
            <a:ext cx="3578942" cy="5532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3857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338901-373C-8381-F544-27D26A1EF2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6D0A74DA-4DDD-EF9B-0910-F38ADEE4D4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325563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8CAEC820-48C3-942F-1727-A0A1F2F2F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6"/>
            <a:ext cx="9144000" cy="1307308"/>
          </a:xfrm>
        </p:spPr>
        <p:txBody>
          <a:bodyPr>
            <a:noAutofit/>
          </a:bodyPr>
          <a:lstStyle/>
          <a:p>
            <a:pPr algn="ctr"/>
            <a: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DIOS BUSCA UN CORAZÒN SINCERO.</a:t>
            </a:r>
            <a:endParaRPr lang="es-NI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F2628CDB-5E30-6735-37A4-A458A4BB44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8942" y="1343818"/>
            <a:ext cx="5565058" cy="5495927"/>
          </a:xfrm>
        </p:spPr>
        <p:txBody>
          <a:bodyPr>
            <a:normAutofit lnSpcReduction="10000"/>
          </a:bodyPr>
          <a:lstStyle/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8000"/>
                </a:highlight>
                <a:latin typeface="Maiandra GD" panose="020E0502030308020204" pitchFamily="34" charset="0"/>
              </a:rPr>
              <a:t>sino que sea lo que procede de lo íntimo del corazón,</a:t>
            </a:r>
            <a:r>
              <a:rPr lang="es-ES" b="1" dirty="0">
                <a:latin typeface="Maiandra GD" panose="020E0502030308020204" pitchFamily="34" charset="0"/>
              </a:rPr>
              <a:t> con el adorno incorruptible de un espíritu tierno y sereno, lo cual es precioso delante de Dios.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Nos enseña que la verdadera belleza de una persona, especialmente valorada por Dios, no es la externa (ropa, joyas)</a:t>
            </a:r>
          </a:p>
          <a:p>
            <a:r>
              <a:rPr lang="es-ES" b="1" dirty="0">
                <a:latin typeface="Maiandra GD" panose="020E0502030308020204" pitchFamily="34" charset="0"/>
              </a:rPr>
              <a:t>Sino la interna: un corazón incorruptible caracterizado por un espíritu afable, tierno y sereno.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38680F3-32A3-AC87-C1FF-8D14399DA7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5564"/>
            <a:ext cx="3578942" cy="5532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9588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2A9009-740B-4136-2A28-8894F0CCAD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8226F8F6-7529-AF3C-9C6B-86485BF5BE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325563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72B1087E-6DA7-E0A9-F6E7-5C35ECF59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6"/>
            <a:ext cx="9144000" cy="1307308"/>
          </a:xfrm>
        </p:spPr>
        <p:txBody>
          <a:bodyPr>
            <a:noAutofit/>
          </a:bodyPr>
          <a:lstStyle/>
          <a:p>
            <a:pPr algn="ctr"/>
            <a: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DIOS BUSCA UN CORAZÒN SINCERO.</a:t>
            </a:r>
            <a:endParaRPr lang="es-NI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4B5DF78C-8D70-C43B-C199-85E7C1EDA2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8942" y="1343818"/>
            <a:ext cx="5565058" cy="5495927"/>
          </a:xfrm>
        </p:spPr>
        <p:txBody>
          <a:bodyPr/>
          <a:lstStyle/>
          <a:p>
            <a:r>
              <a:rPr lang="es-ES" b="1" dirty="0">
                <a:latin typeface="Maiandra GD" panose="020E0502030308020204" pitchFamily="34" charset="0"/>
              </a:rPr>
              <a:t>Se centra en cultivar la virtud y la paz interior en lugar de la vanidad.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Una vida sincera delante de Dios vale mas que una apariencia espiritual.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Nunca tengamos un corazón que no sea sincero y honesto delante de Dios.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Presentémonos siempre con sinceridad, honestidad porque a Dios jamás engañaremos.</a:t>
            </a:r>
            <a:endParaRPr lang="es-NI" b="1" dirty="0">
              <a:latin typeface="Maiandra GD" panose="020E0502030308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15B2386-69DD-FF45-B59F-42BD581881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5564"/>
            <a:ext cx="3578942" cy="5532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5985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FA9265-172B-6D7B-F999-1A28097A1C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0C8EA1DD-6A61-8099-4CB3-0CEE32B402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325563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1BFF85C0-4A31-6A1F-0BD4-F94C0BC8B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6"/>
            <a:ext cx="9144000" cy="1307308"/>
          </a:xfrm>
        </p:spPr>
        <p:txBody>
          <a:bodyPr>
            <a:noAutofit/>
          </a:bodyPr>
          <a:lstStyle/>
          <a:p>
            <a:pPr algn="ctr"/>
            <a:r>
              <a:rPr lang="es-ES" sz="8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CONCLUSIÒN:</a:t>
            </a:r>
            <a:endParaRPr lang="es-NI" sz="8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9E58FEBE-2B5D-1AC8-792F-3EE38993A3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8942" y="1343818"/>
            <a:ext cx="5565058" cy="5495927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La vida de Judas Iscariotes nos enseña lecciones valiosas para nuestra vida espiritual.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Una persona puede estar cerca de Jesús externamente y aun así tener un corazón lejos de Dios.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Èl Señor no busca solo apariencia espiritual.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Sino una vida sincera honesta entregada completamente a Èl.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La verdadera relación con Cristo se refleja en fidelidad, obediencia, integridad con un corazón rendido delante de Èl.</a:t>
            </a:r>
            <a:endParaRPr lang="es-NI" b="1" dirty="0">
              <a:latin typeface="Maiandra GD" panose="020E0502030308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E435E07-04FC-DA66-BF6C-0EC4C8C5FB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5564"/>
            <a:ext cx="3578942" cy="5532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095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91C60E-C319-DED2-3D35-AEF581F3BB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EDDA4CF8-B9AB-C9D1-A060-72454A651A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325563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3288957D-003D-1FDA-83BF-3C8F16898A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6"/>
            <a:ext cx="9144000" cy="1307308"/>
          </a:xfrm>
        </p:spPr>
        <p:txBody>
          <a:bodyPr>
            <a:noAutofit/>
          </a:bodyPr>
          <a:lstStyle/>
          <a:p>
            <a:pPr algn="ctr"/>
            <a:r>
              <a:rPr lang="es-ES" sz="8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CONCLUSIÒN:</a:t>
            </a:r>
            <a:endParaRPr lang="es-NI" sz="8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06D48EF8-C023-4177-4D49-4E134A6388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8942" y="1343818"/>
            <a:ext cx="5565058" cy="5495927"/>
          </a:xfrm>
        </p:spPr>
        <p:txBody>
          <a:bodyPr/>
          <a:lstStyle/>
          <a:p>
            <a:r>
              <a:rPr lang="es-ES" b="1" dirty="0">
                <a:latin typeface="Maiandra GD" panose="020E0502030308020204" pitchFamily="34" charset="0"/>
              </a:rPr>
              <a:t>Lo más importante que aparentar espiritualidad es vivir verdaderamente para Dios siempre.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Nunca finjamos ser lo que nos somos.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Que el amor a las cosas materiales no nos quite la mirada de lo que es verdaderamente de valor y mas importante Dios.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Si pecamos arrepintamos de corazón.</a:t>
            </a:r>
            <a:endParaRPr lang="es-NI" b="1" dirty="0">
              <a:latin typeface="Maiandra GD" panose="020E0502030308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10ECB7F-C19E-1673-F44A-24F8E21DB3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5564"/>
            <a:ext cx="3578942" cy="5532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0144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0D8C37-8D72-D68D-FB77-1A6E3B9186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B2097B8B-9BEA-916B-FA74-C6F4AD2077E4}"/>
              </a:ext>
            </a:extLst>
          </p:cNvPr>
          <p:cNvSpPr/>
          <p:nvPr/>
        </p:nvSpPr>
        <p:spPr>
          <a:xfrm>
            <a:off x="0" y="5801032"/>
            <a:ext cx="9144000" cy="1056968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DIOS NOS BENDIGAS A TODOS.</a:t>
            </a:r>
            <a:endParaRPr lang="es-NI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DD80B80E-CE08-F4C3-EFAA-3A8B569AA0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3999" cy="5801032"/>
          </a:xfrm>
          <a:prstGeom prst="rect">
            <a:avLst/>
          </a:prstGeom>
        </p:spPr>
      </p:pic>
      <p:sp>
        <p:nvSpPr>
          <p:cNvPr id="11" name="Bocadillo nube: nube 10">
            <a:extLst>
              <a:ext uri="{FF2B5EF4-FFF2-40B4-BE49-F238E27FC236}">
                <a16:creationId xmlns:a16="http://schemas.microsoft.com/office/drawing/2014/main" id="{1704E872-CBE7-EB55-5EF1-41CF42885022}"/>
              </a:ext>
            </a:extLst>
          </p:cNvPr>
          <p:cNvSpPr/>
          <p:nvPr/>
        </p:nvSpPr>
        <p:spPr>
          <a:xfrm>
            <a:off x="4572000" y="0"/>
            <a:ext cx="4571999" cy="3529781"/>
          </a:xfrm>
          <a:prstGeom prst="cloudCallout">
            <a:avLst>
              <a:gd name="adj1" fmla="val -58907"/>
              <a:gd name="adj2" fmla="val 52472"/>
            </a:avLst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POR SU FINA ATENCIÒN.</a:t>
            </a:r>
            <a:endParaRPr lang="es-NI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0685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4E7C22-36CB-F6AD-29F3-B64F69F8C8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07A587AA-407D-E27D-1912-A5B8D4DA8A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325563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0DEF64BF-D342-61BA-1DAC-B31E83CE8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6"/>
            <a:ext cx="9144000" cy="1307308"/>
          </a:xfrm>
        </p:spPr>
        <p:txBody>
          <a:bodyPr>
            <a:normAutofit/>
          </a:bodyPr>
          <a:lstStyle/>
          <a:p>
            <a:pPr algn="ctr"/>
            <a:r>
              <a:rPr lang="es-ES" sz="8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INTRODUCCIÒN:</a:t>
            </a:r>
            <a:endParaRPr lang="es-NI" sz="8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D13FA45A-BB18-8743-0553-281DEB55FC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0284" y="1343818"/>
            <a:ext cx="5643716" cy="5495927"/>
          </a:xfrm>
        </p:spPr>
        <p:txBody>
          <a:bodyPr>
            <a:normAutofit fontScale="92500" lnSpcReduction="2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Pero esto solo era de apariencia de palabras nada más.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Judas Iscariote camino con Jesús, escucho sus enseñanzas y vio sus milagros, pero su corazón nunca fue transformado.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Esta historia muestra que no basta con estar cerca de Jesús externamente.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Dios busca siempre un corazón verdaderamente rendido, sincero y obediente.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La vida de Judas nos revela el peligro de aparentar una relación con Dios mientras el corazón permanece lejos de Èl.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674E72B-C475-E37F-E112-06B68BBDDC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" y="1343818"/>
            <a:ext cx="3500286" cy="5495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2108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779FF7-9F91-C7ED-989C-9193ADE6B7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081F6899-A338-10E9-4623-0D9BF26C88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325563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60D1D490-03B5-007B-8CD3-8FE2CDC1C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6"/>
            <a:ext cx="9144000" cy="1307308"/>
          </a:xfrm>
        </p:spPr>
        <p:txBody>
          <a:bodyPr>
            <a:normAutofit fontScale="90000"/>
          </a:bodyPr>
          <a:lstStyle/>
          <a:p>
            <a:pPr algn="ctr"/>
            <a:r>
              <a:rPr lang="es-NI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ESTAR CERCA DE JESÙS NO GARANTIZA TRANSFORMACIÒN.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28CA4555-CE36-0DC4-61FA-27073E12BD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8942" y="1343818"/>
            <a:ext cx="5565058" cy="5495927"/>
          </a:xfrm>
        </p:spPr>
        <p:txBody>
          <a:bodyPr/>
          <a:lstStyle/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Juan.6:70.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Jesús les respondió: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00"/>
                </a:highlight>
                <a:latin typeface="Maiandra GD" panose="020E0502030308020204" pitchFamily="34" charset="0"/>
              </a:rPr>
              <a:t>«¿No los escogí Yo a ustedes, los doce,</a:t>
            </a:r>
            <a:r>
              <a:rPr lang="es-ES" b="1" dirty="0">
                <a:latin typeface="Maiandra GD" panose="020E0502030308020204" pitchFamily="34" charset="0"/>
              </a:rPr>
              <a:t> y sin embargo uno de ustedes es un diablo?».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Judas convivio diariamente con Jesús, escucho la verdad y vio el poder de Dios manifestarse, pero permitió que su corazón permaneciera lejos del Señor.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Podemos estar cerca adorando siempre, pero nuestro corazón puede estar muy lejos de Dios.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7EA5869-AD90-0085-78D2-C90EF08056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3817"/>
            <a:ext cx="3578942" cy="549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8053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995E94-C3B9-1690-E89C-F65E26A02C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A7B1AF3-A562-BF8F-AD1E-E0BEA31B8C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325563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966E9BC2-A641-8899-2B2E-70EDA0A11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6"/>
            <a:ext cx="9144000" cy="1307308"/>
          </a:xfrm>
        </p:spPr>
        <p:txBody>
          <a:bodyPr>
            <a:normAutofit fontScale="90000"/>
          </a:bodyPr>
          <a:lstStyle/>
          <a:p>
            <a:pPr algn="ctr"/>
            <a:r>
              <a:rPr lang="es-NI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ESTAR CERCA DE JESÙS NO GARANTIZA TRANSFORMACIÒN.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BE8B3C7F-6450-53DE-7455-4C10560B2F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8942" y="1343818"/>
            <a:ext cx="5565058" cy="5495927"/>
          </a:xfrm>
        </p:spPr>
        <p:txBody>
          <a:bodyPr>
            <a:normAutofit lnSpcReduction="10000"/>
          </a:bodyPr>
          <a:lstStyle/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Mateo.15:8-9.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80"/>
                </a:highlight>
                <a:latin typeface="Maiandra GD" panose="020E0502030308020204" pitchFamily="34" charset="0"/>
              </a:rPr>
              <a:t>“ESTE PUEBLO CON LOS LABIOS ME HONRA,</a:t>
            </a:r>
            <a:r>
              <a:rPr lang="es-ES" b="1" dirty="0">
                <a:latin typeface="Maiandra GD" panose="020E0502030308020204" pitchFamily="34" charset="0"/>
              </a:rPr>
              <a:t> PERO SU CORAZÓN ESTÁ MUY LEJOS DE MÍ.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V.9.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8080"/>
                </a:highlight>
                <a:latin typeface="Maiandra GD" panose="020E0502030308020204" pitchFamily="34" charset="0"/>
              </a:rPr>
              <a:t>PUES EN VANO ME RINDEN CULTO,</a:t>
            </a:r>
            <a:r>
              <a:rPr lang="es-ES" b="1" dirty="0">
                <a:latin typeface="Maiandra GD" panose="020E0502030308020204" pitchFamily="34" charset="0"/>
              </a:rPr>
              <a:t> ENSEÑANDO COMO DOCTRINAS PRECEPTOS DE HOMBRES”».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Podemos estar presente, pero si nuestro corazón está lejos de Dios, de nada sirve.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6C26B31-3175-D54B-2B42-55735EEA7E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3817"/>
            <a:ext cx="3578942" cy="549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6045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2ACDAE-3E21-2C21-535E-14E95A539A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99136209-8F9B-9B7A-CE55-1AADF9F817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325563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D792AD42-1B06-6F93-25FC-859CFB0A4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6"/>
            <a:ext cx="9144000" cy="1307308"/>
          </a:xfrm>
        </p:spPr>
        <p:txBody>
          <a:bodyPr>
            <a:normAutofit fontScale="90000"/>
          </a:bodyPr>
          <a:lstStyle/>
          <a:p>
            <a:pPr algn="ctr"/>
            <a:r>
              <a:rPr lang="es-NI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ESTAR CERCA DE JESÙS NO GARANTIZA TRANSFORMACIÒN.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2CFBBA6E-7490-7317-6EB7-A38B16D6C1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8942" y="1343818"/>
            <a:ext cx="5565058" cy="5495927"/>
          </a:xfrm>
        </p:spPr>
        <p:txBody>
          <a:bodyPr/>
          <a:lstStyle/>
          <a:p>
            <a:r>
              <a:rPr lang="es-ES" b="1" dirty="0">
                <a:latin typeface="Maiandra GD" panose="020E0502030308020204" pitchFamily="34" charset="0"/>
              </a:rPr>
              <a:t>Puede ser por costumbre, tradición.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Isaias.29:13.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Dijo entonces el Señor: «Por cuanto este pueblo se acerca a Mí con sus palabras Y me honra con sus labios, Pero aleja de Mí su corazón,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0080"/>
                </a:highlight>
                <a:latin typeface="Maiandra GD" panose="020E0502030308020204" pitchFamily="34" charset="0"/>
              </a:rPr>
              <a:t>Y su veneración hacia Mí es solo una tradición aprendida de memoria,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Judas su servicio fue costumbre no de corazón, sinceramente y eso afecto su vida espiritual.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512519C-62AF-A886-1343-8A4AD344CB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3817"/>
            <a:ext cx="3578942" cy="549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5659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F2492E-01C6-9125-D201-2BDAFF96A7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5301799C-E096-1505-120A-BD27C38F98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325563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B92D4ADF-6C39-2640-E338-7FECC2BE5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6"/>
            <a:ext cx="9144000" cy="1307308"/>
          </a:xfrm>
        </p:spPr>
        <p:txBody>
          <a:bodyPr>
            <a:noAutofit/>
          </a:bodyPr>
          <a:lstStyle/>
          <a:p>
            <a:pPr algn="ctr"/>
            <a: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EL AMOR AL DINERO DESVIA EL CORAZÒN.</a:t>
            </a:r>
            <a:endParaRPr lang="es-NI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8EBEA60C-07A4-B61A-002C-2C73223A1B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8942" y="1343818"/>
            <a:ext cx="5565058" cy="5495927"/>
          </a:xfrm>
        </p:spPr>
        <p:txBody>
          <a:bodyPr/>
          <a:lstStyle/>
          <a:p>
            <a:r>
              <a:rPr lang="es-ES" b="1" dirty="0">
                <a:latin typeface="Maiandra GD" panose="020E0502030308020204" pitchFamily="34" charset="0"/>
              </a:rPr>
              <a:t>El problema en Judas fue el amor al dinero y eso lo desvío del Señor.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Juan.12:4-6.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8000"/>
                </a:highlight>
                <a:latin typeface="Maiandra GD" panose="020E0502030308020204" pitchFamily="34" charset="0"/>
              </a:rPr>
              <a:t>Y Judas Iscariote, uno de Sus discípulos,</a:t>
            </a:r>
            <a:r>
              <a:rPr lang="es-ES" b="1" dirty="0">
                <a:latin typeface="Maiandra GD" panose="020E0502030308020204" pitchFamily="34" charset="0"/>
              </a:rPr>
              <a:t> el que lo iba a entregar, dijo*: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V.5.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0000"/>
                </a:highlight>
                <a:latin typeface="Maiandra GD" panose="020E0502030308020204" pitchFamily="34" charset="0"/>
              </a:rPr>
              <a:t>«¿Por qué no se vendió</a:t>
            </a:r>
            <a:r>
              <a:rPr lang="es-ES" b="1" dirty="0">
                <a:latin typeface="Maiandra GD" panose="020E0502030308020204" pitchFamily="34" charset="0"/>
              </a:rPr>
              <a:t> este perfume por 300 denarios y se dio a los pobres?». </a:t>
            </a:r>
          </a:p>
          <a:p>
            <a:pPr algn="ctr"/>
            <a:r>
              <a:rPr lang="es-NI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V.6.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ED5F7F24-AEFC-2013-6F2E-1FC08A6D9E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5563"/>
            <a:ext cx="3578942" cy="5532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164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70BE05-AB73-05C0-2D66-A2F1A7C327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D6765277-F580-A174-EC4C-F06A3E2434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325563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0A625740-D429-ED97-CAC2-561169F55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6"/>
            <a:ext cx="9144000" cy="1307308"/>
          </a:xfrm>
        </p:spPr>
        <p:txBody>
          <a:bodyPr>
            <a:noAutofit/>
          </a:bodyPr>
          <a:lstStyle/>
          <a:p>
            <a:pPr algn="ctr"/>
            <a: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EL AMOR AL DINERO DESVIA EL CORAZÒN.</a:t>
            </a:r>
            <a:endParaRPr lang="es-NI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75995E4B-BFD6-826B-E9FE-F1519B01CA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8942" y="1343818"/>
            <a:ext cx="5565058" cy="5495927"/>
          </a:xfrm>
        </p:spPr>
        <p:txBody>
          <a:bodyPr/>
          <a:lstStyle/>
          <a:p>
            <a:r>
              <a:rPr lang="es-ES" b="1" dirty="0">
                <a:latin typeface="Maiandra GD" panose="020E0502030308020204" pitchFamily="34" charset="0"/>
              </a:rPr>
              <a:t>Pero dijo esto, no porque se preocupará por los pobres,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8000"/>
                </a:highlight>
                <a:latin typeface="Maiandra GD" panose="020E0502030308020204" pitchFamily="34" charset="0"/>
              </a:rPr>
              <a:t>sino porque era un ladrón,</a:t>
            </a:r>
            <a:r>
              <a:rPr lang="es-ES" b="1" dirty="0">
                <a:latin typeface="Maiandra GD" panose="020E0502030308020204" pitchFamily="34" charset="0"/>
              </a:rPr>
              <a:t> y como tenía la bolsa del dinero, sustraía de lo que se echaba en ella.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Judas permitió que la codicia dominara su corazón hasta el punto de traicionar a su Maestro a Jesús por dinero.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Lo material tomo mas valor que su comunión, relación amistad con Cristo.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I Timoteo.6:10.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  <a:endParaRPr lang="es-NI" b="1" dirty="0">
              <a:latin typeface="Maiandra GD" panose="020E0502030308020204" pitchFamily="3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7B1DE3C4-4597-8484-3F61-6A53B045CE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5563"/>
            <a:ext cx="3578942" cy="5532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4912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AF22B8-DCBB-D1E0-B1FB-B8E2DBC996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6288A6C8-D0FE-83FA-B197-FCBF6D79C2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325563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FF6CDAEC-8A60-9DF1-5059-CD3CC4DDB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6"/>
            <a:ext cx="9144000" cy="1307308"/>
          </a:xfrm>
        </p:spPr>
        <p:txBody>
          <a:bodyPr>
            <a:noAutofit/>
          </a:bodyPr>
          <a:lstStyle/>
          <a:p>
            <a:pPr algn="ctr"/>
            <a: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EL AMOR AL DINERO DESVIA EL CORAZÒN.</a:t>
            </a:r>
            <a:endParaRPr lang="es-NI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E61BE825-11E4-35D3-E4E0-5775E4F057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8942" y="1343818"/>
            <a:ext cx="5565058" cy="5495927"/>
          </a:xfrm>
        </p:spPr>
        <p:txBody>
          <a:bodyPr>
            <a:normAutofit/>
          </a:bodyPr>
          <a:lstStyle/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Maiandra GD" panose="020E0502030308020204" pitchFamily="34" charset="0"/>
              </a:rPr>
              <a:t>Porque la raíz de todos los males es el amor al dinero,</a:t>
            </a:r>
            <a:r>
              <a:rPr lang="es-ES" b="1" dirty="0">
                <a:latin typeface="Maiandra GD" panose="020E0502030308020204" pitchFamily="34" charset="0"/>
              </a:rPr>
              <a:t> por el cual, codiciándolo algunos, se extraviaron de la fe y se torturaron con muchos dolores.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Cuando algo ocupa el primer lugar que pertenece a Dios en nuestra vida, termina alejándonos espiritualmente de Dios y su iglesia su pueblo.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No permitamos que el amor al dinero o lo material controle nuestra vida espiritual.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F8CEC1F1-08E6-4DFD-B953-E69DDA1A1F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5563"/>
            <a:ext cx="3578942" cy="5532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746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71</TotalTime>
  <Words>2011</Words>
  <Application>Microsoft Office PowerPoint</Application>
  <PresentationFormat>Presentación en pantalla (4:3)</PresentationFormat>
  <Paragraphs>155</Paragraphs>
  <Slides>28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33" baseType="lpstr">
      <vt:lpstr>Arial</vt:lpstr>
      <vt:lpstr>Calibri</vt:lpstr>
      <vt:lpstr>Calibri Light</vt:lpstr>
      <vt:lpstr>Maiandra GD</vt:lpstr>
      <vt:lpstr>Tema de Office</vt:lpstr>
      <vt:lpstr>CERCA DE JESÙS, PERO LEJOS DE CORAZÒN. JUAN.12:3-6.</vt:lpstr>
      <vt:lpstr>INTRODUCCIÒN:</vt:lpstr>
      <vt:lpstr>INTRODUCCIÒN:</vt:lpstr>
      <vt:lpstr>ESTAR CERCA DE JESÙS NO GARANTIZA TRANSFORMACIÒN.</vt:lpstr>
      <vt:lpstr>ESTAR CERCA DE JESÙS NO GARANTIZA TRANSFORMACIÒN.</vt:lpstr>
      <vt:lpstr>ESTAR CERCA DE JESÙS NO GARANTIZA TRANSFORMACIÒN.</vt:lpstr>
      <vt:lpstr>EL AMOR AL DINERO DESVIA EL CORAZÒN.</vt:lpstr>
      <vt:lpstr>EL AMOR AL DINERO DESVIA EL CORAZÒN.</vt:lpstr>
      <vt:lpstr>EL AMOR AL DINERO DESVIA EL CORAZÒN.</vt:lpstr>
      <vt:lpstr>EL AMOR AL DINERO DESVIA EL CORAZÒN.</vt:lpstr>
      <vt:lpstr>UNA VIDA DOBLE SIEMPRE TERMINA SIENDO EVIDENTE.</vt:lpstr>
      <vt:lpstr>UNA VIDA DOBLE SIEMPRE TERMINA SIENDO EVIDENTE.</vt:lpstr>
      <vt:lpstr>UNA VIDA DOBLE SIEMPRE TERMINA SIENDO EVIDENTE.</vt:lpstr>
      <vt:lpstr>UNA VIDA DOBLE SIEMPRE TERMINA SIENDO EVIDENTE.</vt:lpstr>
      <vt:lpstr>UNA VIDA DOBLE SIEMPRE TERMINA SIENDO EVIDENTE.</vt:lpstr>
      <vt:lpstr>UNA VIDA DOBLE SIEMPRE TERMINA SIENDO EVIDENTE.</vt:lpstr>
      <vt:lpstr>EL REMORDIMIENTO NO ES ARREPENTIMIENTO.</vt:lpstr>
      <vt:lpstr>EL REMORDIMIENTO NO ES ARREPENTIMIENTO.</vt:lpstr>
      <vt:lpstr>EL REMORDIMIENTO NO ES ARREPENTIMIENTO.</vt:lpstr>
      <vt:lpstr>EL REMORDIMIENTO NO ES ARREPENTIMIENTO.</vt:lpstr>
      <vt:lpstr>EL REMORDIMIENTO NO ES ARREPENTIMIENTO.</vt:lpstr>
      <vt:lpstr>DIOS BUSCA UN CORAZÒN SINCERO.</vt:lpstr>
      <vt:lpstr>DIOS BUSCA UN CORAZÒN SINCERO.</vt:lpstr>
      <vt:lpstr>DIOS BUSCA UN CORAZÒN SINCERO.</vt:lpstr>
      <vt:lpstr>DIOS BUSCA UN CORAZÒN SINCERO.</vt:lpstr>
      <vt:lpstr>CONCLUSIÒN:</vt:lpstr>
      <vt:lpstr>CONCLUSIÒN: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Mario Moreno</dc:creator>
  <cp:lastModifiedBy>Mario Moreno</cp:lastModifiedBy>
  <cp:revision>6</cp:revision>
  <dcterms:created xsi:type="dcterms:W3CDTF">2026-05-13T01:53:32Z</dcterms:created>
  <dcterms:modified xsi:type="dcterms:W3CDTF">2026-05-13T17:13:44Z</dcterms:modified>
</cp:coreProperties>
</file>