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80" r:id="rId6"/>
    <p:sldId id="281" r:id="rId7"/>
    <p:sldId id="282" r:id="rId8"/>
    <p:sldId id="278" r:id="rId9"/>
    <p:sldId id="304" r:id="rId10"/>
    <p:sldId id="305" r:id="rId11"/>
    <p:sldId id="283" r:id="rId12"/>
    <p:sldId id="284" r:id="rId13"/>
    <p:sldId id="297" r:id="rId14"/>
    <p:sldId id="277" r:id="rId15"/>
    <p:sldId id="285" r:id="rId16"/>
    <p:sldId id="286" r:id="rId17"/>
    <p:sldId id="287" r:id="rId18"/>
    <p:sldId id="299" r:id="rId19"/>
    <p:sldId id="288" r:id="rId20"/>
    <p:sldId id="289" r:id="rId21"/>
    <p:sldId id="290" r:id="rId22"/>
    <p:sldId id="291" r:id="rId23"/>
    <p:sldId id="300" r:id="rId24"/>
    <p:sldId id="292" r:id="rId25"/>
    <p:sldId id="293" r:id="rId26"/>
    <p:sldId id="294" r:id="rId27"/>
    <p:sldId id="301" r:id="rId28"/>
    <p:sldId id="295" r:id="rId29"/>
    <p:sldId id="296" r:id="rId30"/>
    <p:sldId id="302" r:id="rId31"/>
    <p:sldId id="319" r:id="rId32"/>
    <p:sldId id="303" r:id="rId33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0FAE97-1210-4E36-A60A-8BA798A12A99}" type="datetime1">
              <a:rPr lang="es-ES" smtClean="0"/>
              <a:t>08/10/2022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3D3D879-06F7-4BB3-9FD8-DADB216A1AB3}" type="datetime1">
              <a:rPr lang="es-ES" noProof="0" smtClean="0"/>
              <a:t>08/10/2022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9A9307-E230-B487-07E5-58DE03C442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encabezado 5">
            <a:extLst>
              <a:ext uri="{FF2B5EF4-FFF2-40B4-BE49-F238E27FC236}">
                <a16:creationId xmlns:a16="http://schemas.microsoft.com/office/drawing/2014/main" id="{8D8075C9-8B93-66BF-8B40-410D44A0D31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es-ES" smtClean="0"/>
              <a:t>11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AEA573-A31E-B29D-E29B-819866CEED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Marcador de encabezado 5">
            <a:extLst>
              <a:ext uri="{FF2B5EF4-FFF2-40B4-BE49-F238E27FC236}">
                <a16:creationId xmlns:a16="http://schemas.microsoft.com/office/drawing/2014/main" id="{AE8C2EF4-6ABF-D432-86D7-530A8253DCF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5984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67AFEB0A-0335-4478-85F2-09C0CB827DB4}" type="datetime1">
              <a:rPr lang="es-ES" noProof="0" smtClean="0"/>
              <a:t>08/10/2022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D06534-7FBC-43C5-AC67-49B0FEC68E87}" type="datetime1">
              <a:rPr lang="es-ES" noProof="0" smtClean="0"/>
              <a:t>08/10/2022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A6A21F-5FF8-4E8F-89E1-7125B6FEDC47}" type="datetime1">
              <a:rPr lang="es-ES" noProof="0" smtClean="0"/>
              <a:t>08/10/2022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7" name="Conector recto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5928784" y="6330953"/>
            <a:ext cx="321733" cy="258763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39683681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84C906-24FB-4844-8C93-2759012C67B0}" type="datetime1">
              <a:rPr lang="es-ES" noProof="0" smtClean="0"/>
              <a:t>08/10/2022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e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AF3B0C-DC52-4E7D-961E-7998332FD724}" type="datetime1">
              <a:rPr lang="es-ES" noProof="0" smtClean="0"/>
              <a:t>08/10/2022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151249-5374-4AA0-BFC1-1609B2C46478}" type="datetime1">
              <a:rPr lang="es-ES" noProof="0" smtClean="0"/>
              <a:t>08/10/2022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B6CE7-0C88-4D3B-9251-91A3DCA5A535}" type="datetime1">
              <a:rPr lang="es-ES" noProof="0" smtClean="0"/>
              <a:t>08/10/2022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9B9E9E-0F07-48A3-835E-262D22329C0B}" type="datetime1">
              <a:rPr lang="es-ES" noProof="0" smtClean="0"/>
              <a:t>08/10/2022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792132-AE5F-41F5-8147-05780FAB5EDD}" type="datetime1">
              <a:rPr lang="es-ES" noProof="0" smtClean="0"/>
              <a:t>08/10/2022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 hasCustomPrompt="1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17D2F0-288A-4E34-B8F7-404F1EED1CBE}" type="datetime1">
              <a:rPr lang="es-ES" noProof="0" smtClean="0"/>
              <a:t>08/10/2022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‹Nº›</a:t>
            </a:fld>
            <a:endParaRPr lang="es-E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FC3BC1-FDFC-4DCF-A4F4-7E832B8C5ECD}" type="datetime1">
              <a:rPr lang="es-ES" noProof="0" smtClean="0"/>
              <a:t>08/10/2022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B2BCF562-5424-4FF6-A6D5-8B0F0159CFF4}" type="datetime1">
              <a:rPr lang="es-ES" noProof="0" smtClean="0"/>
              <a:t>08/10/2022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4" name="Picture 2" descr="Foto de biblia abierta en la mesa – Imagen gratuita Biblia en Unsplash">
            <a:extLst>
              <a:ext uri="{FF2B5EF4-FFF2-40B4-BE49-F238E27FC236}">
                <a16:creationId xmlns:a16="http://schemas.microsoft.com/office/drawing/2014/main" id="{A093A796-8A59-587A-6480-0915019A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9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/>
          </a:bodyPr>
          <a:lstStyle/>
          <a:p>
            <a:pPr algn="l"/>
            <a:r>
              <a:rPr lang="es-ES" dirty="0">
                <a:solidFill>
                  <a:srgbClr val="FFFFFF"/>
                </a:solidFill>
              </a:rPr>
              <a:t>Como estudiar la biblia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rtlCol="0" anchor="t">
            <a:normAutofit/>
          </a:bodyPr>
          <a:lstStyle/>
          <a:p>
            <a:pPr rtl="0"/>
            <a:r>
              <a:rPr lang="es-ES" dirty="0">
                <a:solidFill>
                  <a:srgbClr val="FFFFFF"/>
                </a:solidFill>
              </a:rPr>
              <a:t>HNO. MARIO JAVIER MORENO CHAVEZ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768F5F-59B1-83E5-C05C-F139FE1F3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CBBE36-E7CC-6B4B-C508-A6D6BB5C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E18E470-D8C3-FF1F-0F5E-E594C16E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21F5B4-B60D-45B7-D67F-D3F10438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10</a:t>
            </a:fld>
            <a:endParaRPr lang="es-ES" noProof="0" dirty="0"/>
          </a:p>
        </p:txBody>
      </p:sp>
      <p:pic>
        <p:nvPicPr>
          <p:cNvPr id="1030" name="Picture 6" descr="Los 20 Versículos Más Impactantes de la Biblia - Textos Bíblicos">
            <a:extLst>
              <a:ext uri="{FF2B5EF4-FFF2-40B4-BE49-F238E27FC236}">
                <a16:creationId xmlns:a16="http://schemas.microsoft.com/office/drawing/2014/main" id="{FEC5CCAB-D4B8-30EF-37FC-F01660BA8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58FC594-7170-E371-53D2-262AF54E2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7029"/>
            <a:ext cx="7772400" cy="1463675"/>
          </a:xfrm>
        </p:spPr>
        <p:txBody>
          <a:bodyPr rtlCol="0">
            <a:normAutofit/>
          </a:bodyPr>
          <a:lstStyle/>
          <a:p>
            <a:pPr algn="ctr"/>
            <a:r>
              <a:rPr lang="es-ES" noProof="1"/>
              <a:t>REGLAS FUNDAMENTALES PARA UNA INTERPRETACION DE LA BIBLIA</a:t>
            </a:r>
          </a:p>
        </p:txBody>
      </p:sp>
    </p:spTree>
    <p:extLst>
      <p:ext uri="{BB962C8B-B14F-4D97-AF65-F5344CB8AC3E}">
        <p14:creationId xmlns:p14="http://schemas.microsoft.com/office/powerpoint/2010/main" val="675291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706"/>
            <a:ext cx="9720072" cy="1499616"/>
          </a:xfrm>
        </p:spPr>
        <p:txBody>
          <a:bodyPr rtlCol="0">
            <a:normAutofit/>
          </a:bodyPr>
          <a:lstStyle/>
          <a:p>
            <a:r>
              <a:rPr lang="es-ES" noProof="1"/>
              <a:t>REGLAS FUNDAMENTALES PARA UNA INTERPRETACION DE LA BIBLIA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9DB134-864D-88AF-9E28-7D32EC90DA52}"/>
              </a:ext>
            </a:extLst>
          </p:cNvPr>
          <p:cNvSpPr txBox="1"/>
          <p:nvPr/>
        </p:nvSpPr>
        <p:spPr>
          <a:xfrm>
            <a:off x="1703294" y="2222358"/>
            <a:ext cx="45271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es-MX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buenas herramientas: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C2B734B-6536-23B9-233C-D40DCEB5DF25}"/>
              </a:ext>
            </a:extLst>
          </p:cNvPr>
          <p:cNvSpPr txBox="1"/>
          <p:nvPr/>
        </p:nvSpPr>
        <p:spPr>
          <a:xfrm>
            <a:off x="4842932" y="3229386"/>
            <a:ext cx="51547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Una buena versión de la Biblia. </a:t>
            </a:r>
          </a:p>
          <a:p>
            <a:pPr lvl="0" algn="just"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Ejemplo la versión Reina- Valera de 1960.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B78EF6-3A84-F3F2-EEB7-997BE9629CC5}"/>
              </a:ext>
            </a:extLst>
          </p:cNvPr>
          <p:cNvSpPr txBox="1"/>
          <p:nvPr/>
        </p:nvSpPr>
        <p:spPr>
          <a:xfrm>
            <a:off x="4842932" y="4321306"/>
            <a:ext cx="48409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 buen diccionario del idioma.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0F91648-71F3-5F7E-6E65-129A30FE5516}"/>
              </a:ext>
            </a:extLst>
          </p:cNvPr>
          <p:cNvSpPr txBox="1"/>
          <p:nvPr/>
        </p:nvSpPr>
        <p:spPr>
          <a:xfrm>
            <a:off x="4842932" y="5074673"/>
            <a:ext cx="51547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Buenos comentarios y otras literaturas.</a:t>
            </a:r>
          </a:p>
        </p:txBody>
      </p:sp>
      <p:pic>
        <p:nvPicPr>
          <p:cNvPr id="5124" name="Picture 4" descr="Resultado de imagen de ESTUDIO BIBLICO">
            <a:extLst>
              <a:ext uri="{FF2B5EF4-FFF2-40B4-BE49-F238E27FC236}">
                <a16:creationId xmlns:a16="http://schemas.microsoft.com/office/drawing/2014/main" id="{3EC32D49-3297-0F45-BC4E-BF921507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9392"/>
            <a:ext cx="4262628" cy="38186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Marcador de pie de página 14">
            <a:extLst>
              <a:ext uri="{FF2B5EF4-FFF2-40B4-BE49-F238E27FC236}">
                <a16:creationId xmlns:a16="http://schemas.microsoft.com/office/drawing/2014/main" id="{1B583AE9-A503-C3D9-D016-E27C2D9EA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A5D3A31B-7175-F3E8-094A-14D7156B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11</a:t>
            </a:fld>
            <a:endParaRPr lang="es-ES" noProof="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476EDB0-2757-CA23-82B6-E891DC2E7E44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7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A9A701-15E4-37FF-9E56-6EBDEEAE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663CC5-0C55-B484-4D56-87B9B261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12</a:t>
            </a:fld>
            <a:endParaRPr lang="es-ES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5EB39D0-9139-32AC-BF06-409B7D719416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4CF075EE-3BD6-B193-72A3-A097D7DA4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706"/>
            <a:ext cx="9720072" cy="1499616"/>
          </a:xfrm>
        </p:spPr>
        <p:txBody>
          <a:bodyPr rtlCol="0">
            <a:normAutofit/>
          </a:bodyPr>
          <a:lstStyle/>
          <a:p>
            <a:r>
              <a:rPr lang="es-ES" noProof="1"/>
              <a:t>REGLAS FUNDAMENTALES PARA UNA INTERPRETACION DE LA BIBLIA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B0EDBFB-92FE-7680-1DD7-62EB6564431F}"/>
              </a:ext>
            </a:extLst>
          </p:cNvPr>
          <p:cNvSpPr txBox="1"/>
          <p:nvPr/>
        </p:nvSpPr>
        <p:spPr>
          <a:xfrm>
            <a:off x="1703294" y="2222358"/>
            <a:ext cx="45271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228600" algn="l"/>
              </a:tabLst>
            </a:pPr>
            <a:r>
              <a:rPr lang="es-MX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Lea toda la Biblia</a:t>
            </a:r>
            <a:r>
              <a:rPr lang="es-MX" sz="3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1ACFE7-9B75-455E-0188-5B25AAB87F10}"/>
              </a:ext>
            </a:extLst>
          </p:cNvPr>
          <p:cNvSpPr txBox="1"/>
          <p:nvPr/>
        </p:nvSpPr>
        <p:spPr>
          <a:xfrm>
            <a:off x="2709861" y="2867984"/>
            <a:ext cx="67722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Aprenda su significado o pensamiento en general. </a:t>
            </a:r>
            <a:endParaRPr lang="es-MX" sz="2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B4BC3E-8BB8-2D67-99EA-149A78E523B9}"/>
              </a:ext>
            </a:extLst>
          </p:cNvPr>
          <p:cNvSpPr txBox="1"/>
          <p:nvPr/>
        </p:nvSpPr>
        <p:spPr>
          <a:xfrm>
            <a:off x="3048000" y="4150024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 ES DE VITAL IMPORTANCIA</a:t>
            </a:r>
            <a:endParaRPr lang="es-MX" sz="22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5AB1BA-E90A-577F-2280-58522EB8247B}"/>
              </a:ext>
            </a:extLst>
          </p:cNvPr>
          <p:cNvSpPr txBox="1"/>
          <p:nvPr/>
        </p:nvSpPr>
        <p:spPr>
          <a:xfrm>
            <a:off x="1309156" y="3398842"/>
            <a:ext cx="957368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Esté consciente de la diferencia del Antiguo Testamento y el Nuevo Testamento. </a:t>
            </a:r>
            <a:endParaRPr lang="es-MX" sz="2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549C9C7-8508-DD4F-C015-91826D5D303F}"/>
              </a:ext>
            </a:extLst>
          </p:cNvPr>
          <p:cNvSpPr txBox="1"/>
          <p:nvPr/>
        </p:nvSpPr>
        <p:spPr>
          <a:xfrm>
            <a:off x="762000" y="4962284"/>
            <a:ext cx="802693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 leer la Biblia léala toda no unos versículos aquí y otros por allá, por que la Biblia no fue escrita en capítulos y versículos como la tenemos nosotros. </a:t>
            </a:r>
            <a:endParaRPr lang="es-MX" sz="2200" dirty="0"/>
          </a:p>
        </p:txBody>
      </p:sp>
      <p:pic>
        <p:nvPicPr>
          <p:cNvPr id="2050" name="Picture 2" descr="Cómo estudiar la Biblia como Billy Graham (7 hábitos poderosos para  cultivar) - Versos biblicos">
            <a:extLst>
              <a:ext uri="{FF2B5EF4-FFF2-40B4-BE49-F238E27FC236}">
                <a16:creationId xmlns:a16="http://schemas.microsoft.com/office/drawing/2014/main" id="{B58463A3-3BAF-1DAE-9534-D2104FBAF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091169"/>
            <a:ext cx="2676525" cy="1903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37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D04F5D-D9A0-2083-687D-C0F68C85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CDAD0F-223D-789C-0F21-94A1C661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13</a:t>
            </a:fld>
            <a:endParaRPr lang="es-ES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15C69FB-89B0-83EE-DD26-40C4E9438F58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731525F2-510D-1DBD-1A71-7EA4FB256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706"/>
            <a:ext cx="9720072" cy="1499616"/>
          </a:xfrm>
        </p:spPr>
        <p:txBody>
          <a:bodyPr rtlCol="0">
            <a:normAutofit/>
          </a:bodyPr>
          <a:lstStyle/>
          <a:p>
            <a:r>
              <a:rPr lang="es-ES" noProof="1"/>
              <a:t>REGLAS FUNDAMENTALES PARA UNA INTERPRETACION DE LA BIBLIA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605AB58-6775-F17E-0277-B2A7342F3F0C}"/>
              </a:ext>
            </a:extLst>
          </p:cNvPr>
          <p:cNvSpPr txBox="1"/>
          <p:nvPr/>
        </p:nvSpPr>
        <p:spPr>
          <a:xfrm>
            <a:off x="1024128" y="2099282"/>
            <a:ext cx="93367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s-es"/>
            </a:defPPr>
            <a:lvl1pPr lvl="0" algn="just">
              <a:tabLst>
                <a:tab pos="228600" algn="l"/>
              </a:tabLst>
              <a:defRPr sz="3000" b="1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s-MX" dirty="0"/>
              <a:t>Al leer cualquier libro de la Biblia o capitulo haga las siguientes preguntas: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3D0A0F-3159-FB41-1FA5-F1C17176CE64}"/>
              </a:ext>
            </a:extLst>
          </p:cNvPr>
          <p:cNvSpPr txBox="1"/>
          <p:nvPr/>
        </p:nvSpPr>
        <p:spPr>
          <a:xfrm>
            <a:off x="3876674" y="3205908"/>
            <a:ext cx="7934326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000" lvl="0" indent="-396000">
              <a:spcBef>
                <a:spcPts val="1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¿Quién es su autor?</a:t>
            </a:r>
          </a:p>
          <a:p>
            <a:pPr marL="396000" lvl="0" indent="-396000">
              <a:spcBef>
                <a:spcPts val="1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¿A quién se escribió?</a:t>
            </a:r>
          </a:p>
          <a:p>
            <a:pPr marL="396000" lvl="0" indent="-396000">
              <a:spcBef>
                <a:spcPts val="1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¿Cuál es su propósito? ¿Por que  se escribió?</a:t>
            </a:r>
          </a:p>
          <a:p>
            <a:pPr marL="396000" lvl="0" indent="-396000">
              <a:spcBef>
                <a:spcPts val="1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¿Cuál es el fondo histórico y cronológico?</a:t>
            </a:r>
          </a:p>
          <a:p>
            <a:pPr marL="396000" lvl="0" indent="-396000">
              <a:spcBef>
                <a:spcPts val="1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¿Cuándo se escribió?</a:t>
            </a:r>
          </a:p>
          <a:p>
            <a:pPr marL="396000" indent="-396000">
              <a:spcBef>
                <a:spcPts val="1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¿Dónde se encontraba el autor cuando escribió la carta o el libro?</a:t>
            </a:r>
          </a:p>
          <a:p>
            <a:pPr marL="396000" lvl="0" indent="-396000">
              <a:spcBef>
                <a:spcPts val="1200"/>
              </a:spcBef>
              <a:buFont typeface="+mj-lt"/>
              <a:buAutoNum type="arabicPeriod"/>
              <a:tabLst>
                <a:tab pos="457200" algn="l"/>
              </a:tabLst>
            </a:pPr>
            <a:endParaRPr lang="es-MX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Leer la Biblia">
            <a:extLst>
              <a:ext uri="{FF2B5EF4-FFF2-40B4-BE49-F238E27FC236}">
                <a16:creationId xmlns:a16="http://schemas.microsoft.com/office/drawing/2014/main" id="{AE71DE4F-DB16-D4A9-56B1-5A234457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2459"/>
            <a:ext cx="3419476" cy="33855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8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F942C9-375D-2409-4C6F-561867A1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EBB49B-7750-3A06-435F-6B11ECCF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14</a:t>
            </a:fld>
            <a:endParaRPr lang="es-ES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9862083-F8B3-039C-8ED2-2173E152FDD4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F40443AA-33C3-6681-161E-2CE0E4C25909}"/>
              </a:ext>
            </a:extLst>
          </p:cNvPr>
          <p:cNvSpPr txBox="1"/>
          <p:nvPr/>
        </p:nvSpPr>
        <p:spPr>
          <a:xfrm>
            <a:off x="1430961" y="2044184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s-es"/>
            </a:defPPr>
            <a:lvl1pPr lvl="0" algn="just">
              <a:tabLst>
                <a:tab pos="228600" algn="l"/>
              </a:tabLst>
              <a:defRPr sz="3000" b="1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s-MX" dirty="0"/>
              <a:t>Lea el versículo o versículos: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E835A03-5E45-0C9B-F456-EDEBF1212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9706"/>
            <a:ext cx="9720072" cy="1499616"/>
          </a:xfrm>
        </p:spPr>
        <p:txBody>
          <a:bodyPr rtlCol="0">
            <a:normAutofit/>
          </a:bodyPr>
          <a:lstStyle/>
          <a:p>
            <a:r>
              <a:rPr lang="es-ES" noProof="1"/>
              <a:t>REGLAS FUNDAMENTALES PARA UNA INTERPRETACION DE LA BIBLIA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4A7CB9-4B27-98D0-9380-A6E2A946B115}"/>
              </a:ext>
            </a:extLst>
          </p:cNvPr>
          <p:cNvSpPr txBox="1"/>
          <p:nvPr/>
        </p:nvSpPr>
        <p:spPr>
          <a:xfrm>
            <a:off x="3583611" y="2956293"/>
            <a:ext cx="78867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000" lvl="0" indent="-396000" algn="just">
              <a:spcBef>
                <a:spcPts val="1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Siempre considere el versículo dentro de su contexto.</a:t>
            </a:r>
          </a:p>
          <a:p>
            <a:pPr marL="396000" lvl="0" indent="-396000" algn="just">
              <a:spcBef>
                <a:spcPts val="1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versículo nunca debe de interpretarse de manera que tenga conflicto con otros pasajes de la escritura claros y enfáticos.</a:t>
            </a:r>
          </a:p>
          <a:p>
            <a:pPr marL="396000" lvl="0" indent="-396000" algn="just">
              <a:spcBef>
                <a:spcPts val="1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Observe la gramática: Tiempo, modo. Es de suma importancia.</a:t>
            </a:r>
          </a:p>
          <a:p>
            <a:pPr marL="396000" lvl="0" indent="-396000" algn="just">
              <a:spcBef>
                <a:spcPts val="1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Mire si es lenguaje figurado.</a:t>
            </a:r>
          </a:p>
          <a:p>
            <a:pPr marL="396000" lvl="0" indent="-396000" algn="just">
              <a:spcBef>
                <a:spcPts val="120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Mire que otros pasajes son paralelos con el pasaje que esta estudiando.</a:t>
            </a:r>
          </a:p>
        </p:txBody>
      </p:sp>
      <p:pic>
        <p:nvPicPr>
          <p:cNvPr id="4098" name="Picture 2" descr="CÓMO ESTUDIAR LA BIBLIA PARA PODER APRENDER DE ELLA">
            <a:extLst>
              <a:ext uri="{FF2B5EF4-FFF2-40B4-BE49-F238E27FC236}">
                <a16:creationId xmlns:a16="http://schemas.microsoft.com/office/drawing/2014/main" id="{18C24F7B-6F9B-F33A-D1A5-D598A6295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9218"/>
            <a:ext cx="3133725" cy="40087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821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CA3F5-9836-823C-BB4E-EEE576BA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8032CA-28FC-15B9-3453-0BAE0A00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7E5644-1E61-4311-A31E-84CB9C7AA8A9}" type="slidenum">
              <a:rPr lang="es-ES" noProof="0" smtClean="0"/>
              <a:t>15</a:t>
            </a:fld>
            <a:endParaRPr lang="es-ES" noProof="0" dirty="0"/>
          </a:p>
        </p:txBody>
      </p:sp>
      <p:pic>
        <p:nvPicPr>
          <p:cNvPr id="6146" name="Picture 2" descr="Descubra el significado de los libros de la Biblia - HYC">
            <a:extLst>
              <a:ext uri="{FF2B5EF4-FFF2-40B4-BE49-F238E27FC236}">
                <a16:creationId xmlns:a16="http://schemas.microsoft.com/office/drawing/2014/main" id="{E7242FFD-6B38-1F74-A0ED-3EFDF744F83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7" b="178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99D9B8A0-E4AA-FAF5-361B-080C5657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98114"/>
            <a:ext cx="8229600" cy="1784404"/>
          </a:xfrm>
        </p:spPr>
        <p:txBody>
          <a:bodyPr rtlCol="0">
            <a:noAutofit/>
          </a:bodyPr>
          <a:lstStyle/>
          <a:p>
            <a:pPr algn="ctr"/>
            <a:r>
              <a:rPr lang="es-ES" noProof="1"/>
              <a:t>Hay que tener cuidado con cosas que en la biblia no son inspirados</a:t>
            </a:r>
          </a:p>
        </p:txBody>
      </p:sp>
    </p:spTree>
    <p:extLst>
      <p:ext uri="{BB962C8B-B14F-4D97-AF65-F5344CB8AC3E}">
        <p14:creationId xmlns:p14="http://schemas.microsoft.com/office/powerpoint/2010/main" val="146793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1F8E0B-CAD4-BBEF-41B4-932B601F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C52708-D639-FD8F-41F9-CE651A86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16</a:t>
            </a:fld>
            <a:endParaRPr lang="es-ES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1B64CDF-18E2-FE96-A554-20FD95D55B2F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FB3DEB62-B4F8-1D5D-B778-06D2CE20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0181"/>
            <a:ext cx="9720072" cy="1499616"/>
          </a:xfrm>
        </p:spPr>
        <p:txBody>
          <a:bodyPr rtlCol="0">
            <a:normAutofit/>
          </a:bodyPr>
          <a:lstStyle/>
          <a:p>
            <a:r>
              <a:rPr lang="es-ES" noProof="1"/>
              <a:t>Hay que tener cuidado con cosas que en la biblia no son inspirados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AE1F3EA-97A8-C8CE-3AE0-419C346B2550}"/>
              </a:ext>
            </a:extLst>
          </p:cNvPr>
          <p:cNvSpPr txBox="1"/>
          <p:nvPr/>
        </p:nvSpPr>
        <p:spPr>
          <a:xfrm>
            <a:off x="1727739" y="1982361"/>
            <a:ext cx="88640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s-es"/>
            </a:defPPr>
            <a:lvl1pPr lvl="0" algn="just">
              <a:tabLst>
                <a:tab pos="228600" algn="l"/>
              </a:tabLst>
              <a:defRPr sz="3000" b="1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s-MX" dirty="0"/>
              <a:t>Hay cosas en la Biblia que no son inspiradas como por ejemplo: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E10ADC-6512-D580-C548-4EAA6CA1C5BC}"/>
              </a:ext>
            </a:extLst>
          </p:cNvPr>
          <p:cNvSpPr txBox="1"/>
          <p:nvPr/>
        </p:nvSpPr>
        <p:spPr>
          <a:xfrm>
            <a:off x="6159769" y="3753475"/>
            <a:ext cx="48387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 capítulos y versículos de la Biblia, esto no fue inspirado, sino que fue idea de los hombres que tradujeron la Biblia.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DCBF8C5-6AC4-E30B-8BE0-32579BE39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0086" r="13500" b="1"/>
          <a:stretch/>
        </p:blipFill>
        <p:spPr bwMode="auto">
          <a:xfrm>
            <a:off x="1988439" y="3238770"/>
            <a:ext cx="3895725" cy="28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0C6A6133-FE42-BC80-B17D-CA71C2815D15}"/>
              </a:ext>
            </a:extLst>
          </p:cNvPr>
          <p:cNvSpPr/>
          <p:nvPr/>
        </p:nvSpPr>
        <p:spPr>
          <a:xfrm>
            <a:off x="495490" y="2933970"/>
            <a:ext cx="105727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Capitulo</a:t>
            </a:r>
          </a:p>
        </p:txBody>
      </p: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ADB70C07-A2AD-3872-505E-D2289EF50C16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552765" y="3238770"/>
            <a:ext cx="533209" cy="9696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75ED5C6-CCE6-9B1D-00CA-329894CC0D88}"/>
              </a:ext>
            </a:extLst>
          </p:cNvPr>
          <p:cNvSpPr/>
          <p:nvPr/>
        </p:nvSpPr>
        <p:spPr>
          <a:xfrm>
            <a:off x="1988439" y="4181475"/>
            <a:ext cx="164211" cy="295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3153E42-8C8E-5004-9E47-E962AEBC0A4C}"/>
              </a:ext>
            </a:extLst>
          </p:cNvPr>
          <p:cNvSpPr/>
          <p:nvPr/>
        </p:nvSpPr>
        <p:spPr>
          <a:xfrm>
            <a:off x="409765" y="5153705"/>
            <a:ext cx="105727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Versículo</a:t>
            </a:r>
          </a:p>
        </p:txBody>
      </p: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E69C63E6-A2C8-3BEC-8FF6-0E207F3F30E8}"/>
              </a:ext>
            </a:extLst>
          </p:cNvPr>
          <p:cNvCxnSpPr>
            <a:stCxn id="25" idx="3"/>
          </p:cNvCxnSpPr>
          <p:nvPr/>
        </p:nvCxnSpPr>
        <p:spPr>
          <a:xfrm>
            <a:off x="1467040" y="5458505"/>
            <a:ext cx="521399" cy="16124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594C8850-B081-B58A-8217-659F0FA0D8CF}"/>
              </a:ext>
            </a:extLst>
          </p:cNvPr>
          <p:cNvSpPr/>
          <p:nvPr/>
        </p:nvSpPr>
        <p:spPr>
          <a:xfrm>
            <a:off x="1973007" y="5548941"/>
            <a:ext cx="112967" cy="161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70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 animBg="1"/>
      <p:bldP spid="24" grpId="0" animBg="1"/>
      <p:bldP spid="25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E3EEEA-ADAF-A8FD-2105-F28EAED2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EC17DD-9D61-62F3-9FA0-3C6627FA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17</a:t>
            </a:fld>
            <a:endParaRPr lang="es-ES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3804401-CCB5-00ED-E529-CA780D694E08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4D50C303-4107-6171-0F1C-C35E42E02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0181"/>
            <a:ext cx="9720072" cy="1499616"/>
          </a:xfrm>
        </p:spPr>
        <p:txBody>
          <a:bodyPr rtlCol="0">
            <a:normAutofit/>
          </a:bodyPr>
          <a:lstStyle/>
          <a:p>
            <a:r>
              <a:rPr lang="es-ES" noProof="1"/>
              <a:t>Hay que tener cuidado con cosas que en la biblia no son inspirados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2E2A019-E96D-5CD0-61D9-783E6E4D85C6}"/>
              </a:ext>
            </a:extLst>
          </p:cNvPr>
          <p:cNvSpPr txBox="1"/>
          <p:nvPr/>
        </p:nvSpPr>
        <p:spPr>
          <a:xfrm>
            <a:off x="4842932" y="2772662"/>
            <a:ext cx="706331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Como ejemplo el libro de Mateo. </a:t>
            </a:r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“Las versiones que tenemos dicen”.  “El libro de Jesucristo según San </a:t>
            </a:r>
            <a:r>
              <a:rPr lang="es-MX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ateo”. </a:t>
            </a: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Esto no es inspirado. </a:t>
            </a:r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Como también San </a:t>
            </a:r>
            <a:r>
              <a:rPr lang="es-MX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arcos, San </a:t>
            </a:r>
            <a:r>
              <a:rPr lang="es-MX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ucas, San </a:t>
            </a:r>
            <a:r>
              <a:rPr lang="es-MX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ablo, San </a:t>
            </a:r>
            <a:r>
              <a:rPr lang="es-MX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edro.</a:t>
            </a: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28600" algn="just"/>
            <a:endParaRPr lang="es-MX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/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NADA DE ESO ES INSPIRADO </a:t>
            </a:r>
          </a:p>
          <a:p>
            <a:pPr marL="228600" algn="just"/>
            <a:endParaRPr lang="es-MX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Pero de allí sé agarran los católicos para decir que estos son santos.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8FD85B1-D5A7-B60C-814F-CC2EF52C692B}"/>
              </a:ext>
            </a:extLst>
          </p:cNvPr>
          <p:cNvSpPr txBox="1"/>
          <p:nvPr/>
        </p:nvSpPr>
        <p:spPr>
          <a:xfrm>
            <a:off x="828675" y="1912932"/>
            <a:ext cx="891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s-es"/>
            </a:defPPr>
            <a:lvl1pPr lvl="0" algn="just">
              <a:tabLst>
                <a:tab pos="228600" algn="l"/>
              </a:tabLst>
              <a:defRPr sz="3000" b="1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s-MX" dirty="0"/>
              <a:t>Los títulos que aparecen en cada libro o carta no es inspirado.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AD09CB5-1FDE-D206-A06D-41E8B9AAC4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10086" r="13500" b="70219"/>
          <a:stretch/>
        </p:blipFill>
        <p:spPr bwMode="auto">
          <a:xfrm>
            <a:off x="495300" y="4381821"/>
            <a:ext cx="3895725" cy="6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E53D8DF-4890-5357-68A4-22C419F0CFDC}"/>
              </a:ext>
            </a:extLst>
          </p:cNvPr>
          <p:cNvSpPr/>
          <p:nvPr/>
        </p:nvSpPr>
        <p:spPr>
          <a:xfrm>
            <a:off x="2057590" y="3315493"/>
            <a:ext cx="1057275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Titulo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E371A30-8562-C06C-B6C4-946CA696771D}"/>
              </a:ext>
            </a:extLst>
          </p:cNvPr>
          <p:cNvCxnSpPr/>
          <p:nvPr/>
        </p:nvCxnSpPr>
        <p:spPr>
          <a:xfrm>
            <a:off x="2576512" y="3857625"/>
            <a:ext cx="0" cy="653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1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D08A93-DE73-FEB7-2CBD-CD51AA330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28" y="3429000"/>
            <a:ext cx="3849781" cy="3429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ED59BB5-C5A9-42AB-3846-49F270E7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1866"/>
            <a:ext cx="9720072" cy="1499616"/>
          </a:xfrm>
        </p:spPr>
        <p:txBody>
          <a:bodyPr/>
          <a:lstStyle/>
          <a:p>
            <a:r>
              <a:rPr lang="es-ES" noProof="1"/>
              <a:t>Hay que tener cuidado con cosas que en la biblia no son inspirados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427971-C3DE-5B82-0B1B-EB42D80B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s-ES" noProof="0" smtClean="0"/>
              <a:pPr/>
              <a:t>18</a:t>
            </a:fld>
            <a:endParaRPr lang="es-ES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016947B-93EF-41F7-3A9A-A2C314A7DFB2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D089460B-AAC3-CA00-500F-8867E0A3A7F7}"/>
              </a:ext>
            </a:extLst>
          </p:cNvPr>
          <p:cNvSpPr/>
          <p:nvPr/>
        </p:nvSpPr>
        <p:spPr>
          <a:xfrm>
            <a:off x="-22374" y="2914218"/>
            <a:ext cx="1314260" cy="484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Subtitulo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8F058FF-91A5-12B0-9CA2-05CB4E5C395E}"/>
              </a:ext>
            </a:extLst>
          </p:cNvPr>
          <p:cNvSpPr/>
          <p:nvPr/>
        </p:nvSpPr>
        <p:spPr>
          <a:xfrm rot="10800000" flipV="1">
            <a:off x="1486525" y="4015409"/>
            <a:ext cx="1853019" cy="4505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B6FD3F4-A6EE-7E29-BD19-C7BD77E771C5}"/>
              </a:ext>
            </a:extLst>
          </p:cNvPr>
          <p:cNvSpPr txBox="1"/>
          <p:nvPr/>
        </p:nvSpPr>
        <p:spPr>
          <a:xfrm>
            <a:off x="1350217" y="1889366"/>
            <a:ext cx="93939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s-es"/>
            </a:defPPr>
            <a:lvl1pPr lvl="0" algn="just">
              <a:tabLst>
                <a:tab pos="228600" algn="l"/>
              </a:tabLst>
              <a:defRPr sz="3000" b="1"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s-MX" dirty="0"/>
              <a:t>También tener cuidado con los títulos cuando se divide alguna sección del tema.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30D0F83-5D71-4031-CF95-8F648CAE96C2}"/>
              </a:ext>
            </a:extLst>
          </p:cNvPr>
          <p:cNvSpPr txBox="1"/>
          <p:nvPr/>
        </p:nvSpPr>
        <p:spPr>
          <a:xfrm>
            <a:off x="5508763" y="3156263"/>
            <a:ext cx="651538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ESTO NO </a:t>
            </a:r>
            <a:r>
              <a:rPr lang="es-MX" sz="2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 INSPIRADO.</a:t>
            </a:r>
            <a:endParaRPr lang="es-MX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s-MX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Esto fue insertado para ayudar un poco pero en vez de ayudar a perjudicado.</a:t>
            </a:r>
          </a:p>
          <a:p>
            <a:pPr algn="just"/>
            <a:endParaRPr lang="es-MX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 que de allí sé agarran los hermanos institucionales para tomar el titulo de misionero apoyándose en estos títulos que no son inspirados. </a:t>
            </a:r>
            <a:endParaRPr lang="es-MX" sz="2200" dirty="0"/>
          </a:p>
        </p:txBody>
      </p:sp>
      <p:sp>
        <p:nvSpPr>
          <p:cNvPr id="26" name="Marcador de pie de página 3">
            <a:extLst>
              <a:ext uri="{FF2B5EF4-FFF2-40B4-BE49-F238E27FC236}">
                <a16:creationId xmlns:a16="http://schemas.microsoft.com/office/drawing/2014/main" id="{B2AB0E46-E1A2-9965-35FB-09FD1872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6D6C8B05-4B2C-5520-648E-8AE25A4469D9}"/>
              </a:ext>
            </a:extLst>
          </p:cNvPr>
          <p:cNvCxnSpPr>
            <a:cxnSpLocks/>
          </p:cNvCxnSpPr>
          <p:nvPr/>
        </p:nvCxnSpPr>
        <p:spPr>
          <a:xfrm>
            <a:off x="393055" y="3459693"/>
            <a:ext cx="898831" cy="655672"/>
          </a:xfrm>
          <a:prstGeom prst="bentConnector3">
            <a:avLst>
              <a:gd name="adj1" fmla="val 529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2E6E99-05CA-E4BF-AB8B-9EF72855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9274CF-C3AB-1423-2F96-3888C64B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19</a:t>
            </a:fld>
            <a:endParaRPr lang="es-ES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2B33121-BA64-2285-8862-507B6E4E665D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CFFD11F-F826-F239-9F19-289212E1709D}"/>
              </a:ext>
            </a:extLst>
          </p:cNvPr>
          <p:cNvSpPr txBox="1"/>
          <p:nvPr/>
        </p:nvSpPr>
        <p:spPr>
          <a:xfrm>
            <a:off x="1714500" y="2236596"/>
            <a:ext cx="8762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2286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Debemos de saber que estas cosas no son inspiradas no debemos apoyarnos en ellas para defender nuestras practicas no bíblicas.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075AFB6-3ED4-8F78-EDCD-A142DB33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51866"/>
            <a:ext cx="9720072" cy="1499616"/>
          </a:xfrm>
        </p:spPr>
        <p:txBody>
          <a:bodyPr/>
          <a:lstStyle/>
          <a:p>
            <a:r>
              <a:rPr lang="es-ES" noProof="1"/>
              <a:t>Hay que tener cuidado con cosas que en la biblia no son inspirados</a:t>
            </a:r>
          </a:p>
        </p:txBody>
      </p:sp>
      <p:pic>
        <p:nvPicPr>
          <p:cNvPr id="10244" name="Picture 4" descr="Toda la Escritura es inspirada por Dios y es útil para enseñarnos lo que es  verdad y para hacernos ver lo que está mal en nuestra vida. - 2 Timoteo  3:16 - Sunday Social">
            <a:extLst>
              <a:ext uri="{FF2B5EF4-FFF2-40B4-BE49-F238E27FC236}">
                <a16:creationId xmlns:a16="http://schemas.microsoft.com/office/drawing/2014/main" id="{6D35DB7D-9850-7DF3-2C70-09C0F9D03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4227442"/>
            <a:ext cx="6096001" cy="20275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C50F83-44E1-19C8-0035-C14FBFE6B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13" y="3178864"/>
            <a:ext cx="3671051" cy="367913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6D73A6D-1677-9646-0077-A068BC022069}"/>
              </a:ext>
            </a:extLst>
          </p:cNvPr>
          <p:cNvSpPr/>
          <p:nvPr/>
        </p:nvSpPr>
        <p:spPr>
          <a:xfrm>
            <a:off x="0" y="3614531"/>
            <a:ext cx="1550504" cy="506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Subtitulo.</a:t>
            </a:r>
            <a:endParaRPr lang="es-NI" b="1" dirty="0"/>
          </a:p>
        </p:txBody>
      </p: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28B26766-A5A3-910F-C5A4-0A14C6439263}"/>
              </a:ext>
            </a:extLst>
          </p:cNvPr>
          <p:cNvCxnSpPr>
            <a:cxnSpLocks/>
          </p:cNvCxnSpPr>
          <p:nvPr/>
        </p:nvCxnSpPr>
        <p:spPr>
          <a:xfrm>
            <a:off x="1024127" y="4227443"/>
            <a:ext cx="1188988" cy="9276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o 13">
            <a:extLst>
              <a:ext uri="{FF2B5EF4-FFF2-40B4-BE49-F238E27FC236}">
                <a16:creationId xmlns:a16="http://schemas.microsoft.com/office/drawing/2014/main" id="{307DC04A-1AAE-0D9B-860B-5991FA3AB6CE}"/>
              </a:ext>
            </a:extLst>
          </p:cNvPr>
          <p:cNvSpPr/>
          <p:nvPr/>
        </p:nvSpPr>
        <p:spPr>
          <a:xfrm>
            <a:off x="2464904" y="5018432"/>
            <a:ext cx="1188988" cy="24268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>
              <a:solidFill>
                <a:schemeClr val="tx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163E96-0B26-6B96-36EE-C857C00063E2}"/>
              </a:ext>
            </a:extLst>
          </p:cNvPr>
          <p:cNvSpPr txBox="1"/>
          <p:nvPr/>
        </p:nvSpPr>
        <p:spPr>
          <a:xfrm>
            <a:off x="6095998" y="3232571"/>
            <a:ext cx="6096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de allí se agarran los católicos para hacer concilios y determinar muchas reglas de la iglesia.</a:t>
            </a:r>
          </a:p>
        </p:txBody>
      </p:sp>
    </p:spTree>
    <p:extLst>
      <p:ext uri="{BB962C8B-B14F-4D97-AF65-F5344CB8AC3E}">
        <p14:creationId xmlns:p14="http://schemas.microsoft.com/office/powerpoint/2010/main" val="20352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4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D4DDB-A635-9D24-A0BD-898A0F9C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pic>
        <p:nvPicPr>
          <p:cNvPr id="3" name="Picture 6" descr="La primera Biblia en español cumple 450 años">
            <a:extLst>
              <a:ext uri="{FF2B5EF4-FFF2-40B4-BE49-F238E27FC236}">
                <a16:creationId xmlns:a16="http://schemas.microsoft.com/office/drawing/2014/main" id="{EFEDE05E-9596-C588-DF4E-0ABCBD4D4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6" y="0"/>
            <a:ext cx="5683624" cy="609020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564C01F-AAB0-831A-741A-78C7D32CE6AB}"/>
              </a:ext>
            </a:extLst>
          </p:cNvPr>
          <p:cNvSpPr txBox="1"/>
          <p:nvPr/>
        </p:nvSpPr>
        <p:spPr>
          <a:xfrm>
            <a:off x="864689" y="2387672"/>
            <a:ext cx="48189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Biblia es la </a:t>
            </a:r>
            <a:r>
              <a:rPr lang="es-MX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palabra</a:t>
            </a:r>
            <a:r>
              <a:rPr lang="es-MX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MX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Dios. </a:t>
            </a:r>
            <a:endParaRPr lang="es-MX" sz="24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011062-82F6-F9FA-1356-A115E04A9936}"/>
              </a:ext>
            </a:extLst>
          </p:cNvPr>
          <p:cNvSpPr txBox="1"/>
          <p:nvPr/>
        </p:nvSpPr>
        <p:spPr>
          <a:xfrm>
            <a:off x="466686" y="3424728"/>
            <a:ext cx="570999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Timoteo.3:16-17.</a:t>
            </a:r>
          </a:p>
          <a:p>
            <a:pPr algn="just"/>
            <a:r>
              <a:rPr lang="es-MX" sz="2200" b="1" u="sng" dirty="0">
                <a:highlight>
                  <a:srgbClr val="FFFF00"/>
                </a:highlight>
                <a:latin typeface="Times New Roman" panose="02020603050405020304" pitchFamily="18" charset="0"/>
              </a:rPr>
              <a:t>Toda la Escritura es inspirada por Dios,</a:t>
            </a:r>
            <a:r>
              <a:rPr lang="es-MX" sz="2200" dirty="0">
                <a:latin typeface="Times New Roman" panose="02020603050405020304" pitchFamily="18" charset="0"/>
              </a:rPr>
              <a:t> y útil para enseñar, para redargüir, para corregir para instruir en justicia.</a:t>
            </a:r>
          </a:p>
          <a:p>
            <a:pPr algn="just"/>
            <a:r>
              <a:rPr lang="es-MX" sz="2200" b="1" dirty="0">
                <a:latin typeface="Times New Roman" panose="02020603050405020304" pitchFamily="18" charset="0"/>
              </a:rPr>
              <a:t>V.17. </a:t>
            </a:r>
            <a:r>
              <a:rPr lang="es-MX" sz="2200" b="1" u="sng" dirty="0">
                <a:highlight>
                  <a:srgbClr val="00FF00"/>
                </a:highlight>
                <a:latin typeface="Times New Roman" panose="02020603050405020304" pitchFamily="18" charset="0"/>
              </a:rPr>
              <a:t>A fin de que el hombre de Dios sea perfecto,</a:t>
            </a:r>
            <a:r>
              <a:rPr lang="es-MX" sz="2200" dirty="0">
                <a:latin typeface="Times New Roman" panose="02020603050405020304" pitchFamily="18" charset="0"/>
              </a:rPr>
              <a:t> enteramente preparado para toda buena obra</a:t>
            </a:r>
            <a:endParaRPr lang="es-MX" sz="2200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D82E29-C271-6E24-7955-1D6FAF60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>
                <a:solidFill>
                  <a:schemeClr val="tx1"/>
                </a:solidFill>
              </a:rPr>
              <a:t>COMO ESTUDIAR LA BIBLIA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49F3A4-243C-475B-877B-97C7F869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2</a:t>
            </a:fld>
            <a:endParaRPr lang="es-ES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57E55EE-97A2-F311-27F2-DBE1AAB9F084}"/>
              </a:ext>
            </a:extLst>
          </p:cNvPr>
          <p:cNvCxnSpPr>
            <a:cxnSpLocks/>
          </p:cNvCxnSpPr>
          <p:nvPr/>
        </p:nvCxnSpPr>
        <p:spPr>
          <a:xfrm>
            <a:off x="752475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0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D94EF-D1F4-EB09-3F4A-D3C9062F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dirty="0"/>
              <a:t>EJEMPLO DE CÓMO ANALIZAR UNA EPISTOLA</a:t>
            </a:r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9D512-AAA3-2332-28BC-714598C8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657BC-4801-A7B4-946F-75BE88DF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7E5644-1E61-4311-A31E-84CB9C7AA8A9}" type="slidenum">
              <a:rPr lang="es-ES" noProof="0" smtClean="0"/>
              <a:t>20</a:t>
            </a:fld>
            <a:endParaRPr lang="es-ES" noProof="0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F48ED5DB-02B3-7492-5459-534318FD39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1268" name="Picture 4" descr="Cerca de la Biblia abierta cerca de las flores., Fondo de pantalla HD |  Peakpx">
            <a:extLst>
              <a:ext uri="{FF2B5EF4-FFF2-40B4-BE49-F238E27FC236}">
                <a16:creationId xmlns:a16="http://schemas.microsoft.com/office/drawing/2014/main" id="{5021D94F-F336-F9D4-30A6-435D5CBA5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952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45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FEAFE-3324-34D8-4C2A-FA22A545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EJEMPLO DE CÓMO ANALIZAR UNA EPISTOLA</a:t>
            </a:r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3BD41D-EB85-12B6-D70A-79F14F58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868D3E-E6BF-F091-77E4-55860F52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21</a:t>
            </a:fld>
            <a:endParaRPr lang="es-ES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D365DE9-D41C-31BA-A2D3-228C46B2CEF6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00BC97F2-6CCA-24AB-7963-2A07854592AF}"/>
              </a:ext>
            </a:extLst>
          </p:cNvPr>
          <p:cNvSpPr txBox="1"/>
          <p:nvPr/>
        </p:nvSpPr>
        <p:spPr>
          <a:xfrm>
            <a:off x="2038350" y="1970625"/>
            <a:ext cx="8115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EPISTOLA DEL APÓSTOL PABLO A  LA CARTA A FILEMON</a:t>
            </a:r>
            <a:endParaRPr lang="es-MX" sz="22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838CFC3-B595-40EB-567A-2D7B17F72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6" t="44444" r="41406" b="12640"/>
          <a:stretch/>
        </p:blipFill>
        <p:spPr>
          <a:xfrm>
            <a:off x="762000" y="3076003"/>
            <a:ext cx="4533900" cy="2943225"/>
          </a:xfrm>
          <a:prstGeom prst="rect">
            <a:avLst/>
          </a:prstGeom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26D4BE25-7196-B3CA-43AF-ABEF57721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8249" r="8667" b="74988"/>
          <a:stretch/>
        </p:blipFill>
        <p:spPr bwMode="auto">
          <a:xfrm>
            <a:off x="762000" y="2806155"/>
            <a:ext cx="4533899" cy="5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A96F15C-A458-99A9-0E61-99C23D94C320}"/>
              </a:ext>
            </a:extLst>
          </p:cNvPr>
          <p:cNvSpPr txBox="1"/>
          <p:nvPr/>
        </p:nvSpPr>
        <p:spPr>
          <a:xfrm>
            <a:off x="5998465" y="298025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Primeramente la identificación: </a:t>
            </a:r>
          </a:p>
          <a:p>
            <a:pPr lvl="0" algn="just">
              <a:tabLst>
                <a:tab pos="2286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Pablo se identifica como él autor de la carta.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F564B7A-E2BB-C5F3-A915-C178CD1B2EC1}"/>
              </a:ext>
            </a:extLst>
          </p:cNvPr>
          <p:cNvSpPr/>
          <p:nvPr/>
        </p:nvSpPr>
        <p:spPr>
          <a:xfrm>
            <a:off x="1043179" y="3714749"/>
            <a:ext cx="423672" cy="219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115B6849-A0BD-8BE2-0320-A1D5C311C8D3}"/>
              </a:ext>
            </a:extLst>
          </p:cNvPr>
          <p:cNvCxnSpPr>
            <a:cxnSpLocks/>
          </p:cNvCxnSpPr>
          <p:nvPr/>
        </p:nvCxnSpPr>
        <p:spPr>
          <a:xfrm flipV="1">
            <a:off x="1024128" y="3309977"/>
            <a:ext cx="4974337" cy="522506"/>
          </a:xfrm>
          <a:prstGeom prst="bentConnector3">
            <a:avLst>
              <a:gd name="adj1" fmla="val -26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9E73B9F-D70A-7CD0-8363-464401616EFB}"/>
              </a:ext>
            </a:extLst>
          </p:cNvPr>
          <p:cNvSpPr txBox="1"/>
          <p:nvPr/>
        </p:nvSpPr>
        <p:spPr>
          <a:xfrm>
            <a:off x="6096000" y="3914627"/>
            <a:ext cx="58841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 condición, como esta él al escribir la carta:</a:t>
            </a:r>
          </a:p>
          <a:p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“Esta prisionero”</a:t>
            </a:r>
            <a:endParaRPr lang="es-MX" sz="2200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88293645-DAB5-A32E-2B8E-2C4C4F9FAA7E}"/>
              </a:ext>
            </a:extLst>
          </p:cNvPr>
          <p:cNvSpPr/>
          <p:nvPr/>
        </p:nvSpPr>
        <p:spPr>
          <a:xfrm>
            <a:off x="1485900" y="3714748"/>
            <a:ext cx="1200149" cy="2190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cxnSp>
        <p:nvCxnSpPr>
          <p:cNvPr id="32" name="Conector: angular 31">
            <a:extLst>
              <a:ext uri="{FF2B5EF4-FFF2-40B4-BE49-F238E27FC236}">
                <a16:creationId xmlns:a16="http://schemas.microsoft.com/office/drawing/2014/main" id="{19969A1D-ABEC-EE55-70C6-FF7EEC73789B}"/>
              </a:ext>
            </a:extLst>
          </p:cNvPr>
          <p:cNvCxnSpPr>
            <a:endCxn id="29" idx="1"/>
          </p:cNvCxnSpPr>
          <p:nvPr/>
        </p:nvCxnSpPr>
        <p:spPr>
          <a:xfrm>
            <a:off x="2686049" y="3714748"/>
            <a:ext cx="3409951" cy="584600"/>
          </a:xfrm>
          <a:prstGeom prst="bentConnector3">
            <a:avLst>
              <a:gd name="adj1" fmla="val 75140"/>
            </a:avLst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D5B8CCE-55A3-A078-9D9D-E99595DAE62D}"/>
              </a:ext>
            </a:extLst>
          </p:cNvPr>
          <p:cNvSpPr txBox="1"/>
          <p:nvPr/>
        </p:nvSpPr>
        <p:spPr>
          <a:xfrm>
            <a:off x="6095999" y="4818479"/>
            <a:ext cx="51149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¿Con quién se encontraba Pablo?</a:t>
            </a:r>
          </a:p>
          <a:p>
            <a:r>
              <a:rPr lang="es-MX" sz="2200" dirty="0">
                <a:latin typeface="Times New Roman" panose="02020603050405020304" pitchFamily="18" charset="0"/>
              </a:rPr>
              <a:t>Timoteo</a:t>
            </a:r>
            <a:endParaRPr lang="es-MX" sz="2200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6CD4F83-24E4-7256-C4E5-888A07419281}"/>
              </a:ext>
            </a:extLst>
          </p:cNvPr>
          <p:cNvSpPr/>
          <p:nvPr/>
        </p:nvSpPr>
        <p:spPr>
          <a:xfrm>
            <a:off x="3340631" y="3714748"/>
            <a:ext cx="450318" cy="219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89DE8994-A831-5123-2418-D7AFE0136356}"/>
              </a:ext>
            </a:extLst>
          </p:cNvPr>
          <p:cNvCxnSpPr>
            <a:cxnSpLocks/>
            <a:stCxn id="36" idx="2"/>
            <a:endCxn id="35" idx="1"/>
          </p:cNvCxnSpPr>
          <p:nvPr/>
        </p:nvCxnSpPr>
        <p:spPr>
          <a:xfrm rot="16200000" flipH="1">
            <a:off x="4196205" y="3303405"/>
            <a:ext cx="1269379" cy="25302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60CB1F94-D061-794D-383A-6A24DB7C68ED}"/>
              </a:ext>
            </a:extLst>
          </p:cNvPr>
          <p:cNvSpPr txBox="1"/>
          <p:nvPr/>
        </p:nvSpPr>
        <p:spPr>
          <a:xfrm>
            <a:off x="6096000" y="5621508"/>
            <a:ext cx="51149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¿A quién va dirigida la carta?</a:t>
            </a:r>
          </a:p>
          <a:p>
            <a:r>
              <a:rPr lang="es-MX" sz="2200" dirty="0">
                <a:latin typeface="Times New Roman" panose="02020603050405020304" pitchFamily="18" charset="0"/>
              </a:rPr>
              <a:t>Filemón un hermano en la fe.</a:t>
            </a:r>
            <a:endParaRPr lang="es-MX" sz="220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9684126-0EE8-5FA1-6702-26E3CAE45D3A}"/>
              </a:ext>
            </a:extLst>
          </p:cNvPr>
          <p:cNvSpPr/>
          <p:nvPr/>
        </p:nvSpPr>
        <p:spPr>
          <a:xfrm>
            <a:off x="4276725" y="3714748"/>
            <a:ext cx="566207" cy="2190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48" name="Conector: angular 47">
            <a:extLst>
              <a:ext uri="{FF2B5EF4-FFF2-40B4-BE49-F238E27FC236}">
                <a16:creationId xmlns:a16="http://schemas.microsoft.com/office/drawing/2014/main" id="{140D7A5F-7383-92C0-F4A9-FB3680985CB3}"/>
              </a:ext>
            </a:extLst>
          </p:cNvPr>
          <p:cNvCxnSpPr>
            <a:cxnSpLocks/>
            <a:stCxn id="43" idx="2"/>
            <a:endCxn id="42" idx="1"/>
          </p:cNvCxnSpPr>
          <p:nvPr/>
        </p:nvCxnSpPr>
        <p:spPr>
          <a:xfrm rot="16200000" flipH="1">
            <a:off x="4291711" y="4201940"/>
            <a:ext cx="2072406" cy="1536171"/>
          </a:xfrm>
          <a:prstGeom prst="bentConnector2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9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  <p:bldP spid="29" grpId="0"/>
      <p:bldP spid="30" grpId="0" animBg="1"/>
      <p:bldP spid="35" grpId="0"/>
      <p:bldP spid="36" grpId="0" animBg="1"/>
      <p:bldP spid="42" grpId="0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E70FA9-EEFB-41AF-19F9-C46477C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87B661-B8FA-0C9C-0690-6D33078F6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22</a:t>
            </a:fld>
            <a:endParaRPr lang="es-ES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A920E37-2D49-4318-612A-454991525AFE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130532D-4261-A181-AF56-F0DD72F4C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6" t="44444" r="41406" b="12640"/>
          <a:stretch/>
        </p:blipFill>
        <p:spPr>
          <a:xfrm>
            <a:off x="762000" y="3076003"/>
            <a:ext cx="4533900" cy="294322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AF5AB05-292C-CBDF-91E3-FCA8AF6E5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8249" r="8667" b="74988"/>
          <a:stretch/>
        </p:blipFill>
        <p:spPr bwMode="auto">
          <a:xfrm>
            <a:off x="762000" y="2806155"/>
            <a:ext cx="4533899" cy="5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3697DD1B-9AED-C3D2-C3DA-EE14FCF06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EJEMPLO DE CÓMO ANALIZAR UNA EPISTOLA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035A6A-17C3-F584-A23B-C39CB4F72B25}"/>
              </a:ext>
            </a:extLst>
          </p:cNvPr>
          <p:cNvSpPr txBox="1"/>
          <p:nvPr/>
        </p:nvSpPr>
        <p:spPr>
          <a:xfrm>
            <a:off x="6238875" y="2961130"/>
            <a:ext cx="533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rtl="0">
              <a:defRPr lang="es-es"/>
            </a:defPPr>
            <a:lvl1pPr marL="342900" lvl="0" indent="-342900" algn="just">
              <a:buFont typeface="Arial" panose="020B0604020202020204" pitchFamily="34" charset="0"/>
              <a:buChar char="•"/>
              <a:tabLst>
                <a:tab pos="228600" algn="l"/>
              </a:tabLst>
              <a:defRPr sz="2200">
                <a:effectLst/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es-MX" dirty="0"/>
              <a:t>¿Donde se reunía Filemón?</a:t>
            </a:r>
          </a:p>
          <a:p>
            <a:pPr marL="0" indent="0">
              <a:buNone/>
            </a:pPr>
            <a:r>
              <a:rPr lang="es-MX" dirty="0"/>
              <a:t>En su casa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491AAF6-0CFF-E6E1-7EA1-7137BA81C9E9}"/>
              </a:ext>
            </a:extLst>
          </p:cNvPr>
          <p:cNvSpPr/>
          <p:nvPr/>
        </p:nvSpPr>
        <p:spPr>
          <a:xfrm>
            <a:off x="1762125" y="4152900"/>
            <a:ext cx="1457325" cy="1841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4" name="Conector: angular 13">
            <a:extLst>
              <a:ext uri="{FF2B5EF4-FFF2-40B4-BE49-F238E27FC236}">
                <a16:creationId xmlns:a16="http://schemas.microsoft.com/office/drawing/2014/main" id="{3771CFA3-2E59-3ED0-FE22-3ED1946DD75B}"/>
              </a:ext>
            </a:extLst>
          </p:cNvPr>
          <p:cNvCxnSpPr>
            <a:endCxn id="11" idx="1"/>
          </p:cNvCxnSpPr>
          <p:nvPr/>
        </p:nvCxnSpPr>
        <p:spPr>
          <a:xfrm flipV="1">
            <a:off x="2828925" y="3345851"/>
            <a:ext cx="3409950" cy="8070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6C50A8A-9D1A-666F-596C-AE564C46DABA}"/>
              </a:ext>
            </a:extLst>
          </p:cNvPr>
          <p:cNvSpPr txBox="1"/>
          <p:nvPr/>
        </p:nvSpPr>
        <p:spPr>
          <a:xfrm>
            <a:off x="6238874" y="4143645"/>
            <a:ext cx="557212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¿Cual es el propósito de la carta?</a:t>
            </a:r>
          </a:p>
          <a:p>
            <a:pPr lvl="0" algn="just">
              <a:tabLst>
                <a:tab pos="2286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 de que Pablo le pide a Filemón que reciba a Onésimo quien era su esclavo, pero que se había escapado que lo reciba ya no como esclavo sino como a hermano.. </a:t>
            </a: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V.15-16</a:t>
            </a:r>
            <a:endParaRPr lang="es-MX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A654CF-096D-CB95-4B11-0AC96B7C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820B22-0EB8-3B06-449E-653F7E61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23</a:t>
            </a:fld>
            <a:endParaRPr lang="es-ES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7858A10-C3AA-C126-77F0-DFFACB44F24C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440C519B-0B46-88F4-AAD5-E46D67B52518}"/>
              </a:ext>
            </a:extLst>
          </p:cNvPr>
          <p:cNvSpPr txBox="1">
            <a:spLocks/>
          </p:cNvSpPr>
          <p:nvPr/>
        </p:nvSpPr>
        <p:spPr>
          <a:xfrm>
            <a:off x="1117261" y="7376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EJEMPLO DE CÓMO ANALIZAR UNA EPISTOLA</a:t>
            </a: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14476D5-E313-3653-CFB8-EA6D54D22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35278" r="41562" b="46948"/>
          <a:stretch/>
        </p:blipFill>
        <p:spPr>
          <a:xfrm>
            <a:off x="866774" y="3238771"/>
            <a:ext cx="4533899" cy="1218923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F9409E7C-7CA3-DE7D-9062-B6DC0F38E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 t="8249" r="8667" b="74988"/>
          <a:stretch/>
        </p:blipFill>
        <p:spPr bwMode="auto">
          <a:xfrm>
            <a:off x="866775" y="2699074"/>
            <a:ext cx="4533899" cy="5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B676B91-DD65-F209-A96D-2419583DF4E2}"/>
              </a:ext>
            </a:extLst>
          </p:cNvPr>
          <p:cNvSpPr txBox="1"/>
          <p:nvPr/>
        </p:nvSpPr>
        <p:spPr>
          <a:xfrm>
            <a:off x="5912739" y="32963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finalmente el saludo de la despedida. </a:t>
            </a:r>
            <a:endParaRPr lang="es-MX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tabLst>
                <a:tab pos="228600" algn="l"/>
              </a:tabLst>
            </a:pPr>
            <a:r>
              <a:rPr lang="es-MX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V.23-25.</a:t>
            </a:r>
            <a:endParaRPr lang="es-MX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202A648-37D8-B954-6D32-5A31B663921C}"/>
              </a:ext>
            </a:extLst>
          </p:cNvPr>
          <p:cNvSpPr/>
          <p:nvPr/>
        </p:nvSpPr>
        <p:spPr>
          <a:xfrm>
            <a:off x="981075" y="3619500"/>
            <a:ext cx="4057090" cy="752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E67B8747-FCEF-0BAE-F1A9-B053C4E3DA60}"/>
              </a:ext>
            </a:extLst>
          </p:cNvPr>
          <p:cNvCxnSpPr>
            <a:endCxn id="16" idx="1"/>
          </p:cNvCxnSpPr>
          <p:nvPr/>
        </p:nvCxnSpPr>
        <p:spPr>
          <a:xfrm>
            <a:off x="3876675" y="3619499"/>
            <a:ext cx="2036064" cy="1"/>
          </a:xfrm>
          <a:prstGeom prst="bentConnector3">
            <a:avLst>
              <a:gd name="adj1" fmla="val 4672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7B9300B-49F6-B7E3-841B-62BBE952C8D7}"/>
              </a:ext>
            </a:extLst>
          </p:cNvPr>
          <p:cNvSpPr txBox="1"/>
          <p:nvPr/>
        </p:nvSpPr>
        <p:spPr>
          <a:xfrm>
            <a:off x="1545526" y="5290826"/>
            <a:ext cx="898207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 fue un breve repaso de cómo analizar las cartas o libros de la Biblia.</a:t>
            </a:r>
            <a:endParaRPr lang="es-MX" sz="2200" b="1" dirty="0"/>
          </a:p>
        </p:txBody>
      </p:sp>
    </p:spTree>
    <p:extLst>
      <p:ext uri="{BB962C8B-B14F-4D97-AF65-F5344CB8AC3E}">
        <p14:creationId xmlns:p14="http://schemas.microsoft.com/office/powerpoint/2010/main" val="386793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0CC2A-9827-FBB7-2000-0FA19225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/>
              <a:t>conclusiÓn</a:t>
            </a:r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DE92D8-402E-53D2-C8F3-EE6C504D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/>
              <a:t>COMO ESTUDIAR LA BIBLIA</a:t>
            </a:r>
            <a:endParaRPr lang="es-ES" sz="1600" b="1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8EB18A-EF25-C55E-3855-97D147B8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7E5644-1E61-4311-A31E-84CB9C7AA8A9}" type="slidenum">
              <a:rPr lang="es-ES" noProof="0" smtClean="0"/>
              <a:t>24</a:t>
            </a:fld>
            <a:endParaRPr lang="es-ES" noProof="0" dirty="0"/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B62E49B-F3A4-15D2-CECE-10729FBDEF1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3318" name="Picture 6" descr="Salmo 23: significado y usos para la protección - WeMystic">
            <a:extLst>
              <a:ext uri="{FF2B5EF4-FFF2-40B4-BE49-F238E27FC236}">
                <a16:creationId xmlns:a16="http://schemas.microsoft.com/office/drawing/2014/main" id="{2C38629F-6679-8180-0DC0-2DB6C002D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011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FFB52B-D75E-421B-F38B-C552EE86B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469E66-34D1-A099-0CAB-1CD0CC3E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25</a:t>
            </a:fld>
            <a:endParaRPr lang="es-ES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BA84E11-2DD5-7863-3B6B-E9E5E5EDC872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>
            <a:extLst>
              <a:ext uri="{FF2B5EF4-FFF2-40B4-BE49-F238E27FC236}">
                <a16:creationId xmlns:a16="http://schemas.microsoft.com/office/drawing/2014/main" id="{3F09CC18-A3D7-FDF8-D9F2-E89729658B15}"/>
              </a:ext>
            </a:extLst>
          </p:cNvPr>
          <p:cNvSpPr txBox="1">
            <a:spLocks/>
          </p:cNvSpPr>
          <p:nvPr/>
        </p:nvSpPr>
        <p:spPr>
          <a:xfrm>
            <a:off x="1117261" y="705712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conclusión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0AC641C-7745-E018-336B-A44F1B796E42}"/>
              </a:ext>
            </a:extLst>
          </p:cNvPr>
          <p:cNvSpPr txBox="1"/>
          <p:nvPr/>
        </p:nvSpPr>
        <p:spPr>
          <a:xfrm>
            <a:off x="1809750" y="2497401"/>
            <a:ext cx="93440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 es el método para poder estudiar la Biblia y poder comprenderla como Dios lo manda.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838422-5286-1714-DB21-9BAC7A5BFE68}"/>
              </a:ext>
            </a:extLst>
          </p:cNvPr>
          <p:cNvSpPr txBox="1"/>
          <p:nvPr/>
        </p:nvSpPr>
        <p:spPr>
          <a:xfrm>
            <a:off x="1809749" y="3596404"/>
            <a:ext cx="93440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Esperando que este estudio breve nos pueda ayudar para comprende la Biblia.</a:t>
            </a:r>
            <a:endParaRPr lang="es-MX" sz="2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F7CBA4-009E-4B32-B082-57FBE595D589}"/>
              </a:ext>
            </a:extLst>
          </p:cNvPr>
          <p:cNvSpPr txBox="1"/>
          <p:nvPr/>
        </p:nvSpPr>
        <p:spPr>
          <a:xfrm>
            <a:off x="1809749" y="441017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usemos nuestros propios deseos, o prejuicios. </a:t>
            </a:r>
            <a:endParaRPr lang="es-MX" sz="22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93948C-DF37-CB73-C5E6-B2B32666D274}"/>
              </a:ext>
            </a:extLst>
          </p:cNvPr>
          <p:cNvSpPr txBox="1"/>
          <p:nvPr/>
        </p:nvSpPr>
        <p:spPr>
          <a:xfrm>
            <a:off x="1809749" y="5279368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Aceptemos la Biblia tal y como es. 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224848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E72114-EF57-9140-13CA-0B5BB55A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dirty="0"/>
              <a:t>COMO ESTUDIAR LA BIBLIA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844C79-828E-02B6-8DF2-9C09C19C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26</a:t>
            </a:fld>
            <a:endParaRPr lang="es-ES" noProof="0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B3D2F20-81CD-1CC8-C697-F31E4C51A42D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938DAB7A-2132-5F69-8694-39ED7AE670D5}"/>
              </a:ext>
            </a:extLst>
          </p:cNvPr>
          <p:cNvSpPr txBox="1"/>
          <p:nvPr/>
        </p:nvSpPr>
        <p:spPr>
          <a:xfrm>
            <a:off x="2143125" y="2462206"/>
            <a:ext cx="79057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Hablemos donde la Biblia habla, y callemos donde ella calla.</a:t>
            </a:r>
            <a:endParaRPr lang="es-MX" sz="22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54CED27-B1B3-6574-CCEC-50A0C1046F12}"/>
              </a:ext>
            </a:extLst>
          </p:cNvPr>
          <p:cNvSpPr txBox="1"/>
          <p:nvPr/>
        </p:nvSpPr>
        <p:spPr>
          <a:xfrm>
            <a:off x="2019299" y="3029220"/>
            <a:ext cx="85629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u="sng" dirty="0">
                <a:solidFill>
                  <a:schemeClr val="bg1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s-MX" sz="2400" b="1" u="sng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Pedro.4:11.</a:t>
            </a:r>
          </a:p>
          <a:p>
            <a:pPr algn="just"/>
            <a:r>
              <a:rPr lang="es-MX" sz="2200" b="1" i="0" u="sng" dirty="0">
                <a:solidFill>
                  <a:schemeClr val="bg1"/>
                </a:solidFill>
                <a:effectLst/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 alguno habla, hable conforme a las palabras de Dios;</a:t>
            </a:r>
            <a:r>
              <a:rPr lang="es-MX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 alguno ministra, ministre conforme al poder que Dios da, para que en todo sea Dios glorificado por Jesucristo, a quien pertenecen la gloria y el imperio por los siglos de los siglos. Amén</a:t>
            </a:r>
            <a:endParaRPr lang="es-MX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FD68E4D-7BEE-8663-65A2-87E4F64FC37F}"/>
              </a:ext>
            </a:extLst>
          </p:cNvPr>
          <p:cNvSpPr txBox="1"/>
          <p:nvPr/>
        </p:nvSpPr>
        <p:spPr>
          <a:xfrm>
            <a:off x="2276475" y="5288571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forzamos la escritura para nuestra perdición</a:t>
            </a:r>
            <a:endParaRPr lang="es-MX" sz="220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6AF6D6E-7A8C-3293-2F80-F4975655749B}"/>
              </a:ext>
            </a:extLst>
          </p:cNvPr>
          <p:cNvSpPr txBox="1">
            <a:spLocks/>
          </p:cNvSpPr>
          <p:nvPr/>
        </p:nvSpPr>
        <p:spPr>
          <a:xfrm>
            <a:off x="1117261" y="705712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conclusión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65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17A2D1-00B4-A407-7117-82CE0611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COMO ESTUDIAR LA BIBLIA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30F8389-FACE-3949-3EBE-0D472960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27</a:t>
            </a:fld>
            <a:endParaRPr lang="es-ES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C9AC1-5EA8-6CDE-7451-F3614EAEA119}"/>
              </a:ext>
            </a:extLst>
          </p:cNvPr>
          <p:cNvSpPr txBox="1"/>
          <p:nvPr/>
        </p:nvSpPr>
        <p:spPr>
          <a:xfrm>
            <a:off x="2228850" y="2834759"/>
            <a:ext cx="80962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u="sng" dirty="0">
                <a:solidFill>
                  <a:schemeClr val="bg1"/>
                </a:solidFill>
                <a:highlight>
                  <a:srgbClr val="0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es-MX" sz="2400" b="1" u="sng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Pedro.3:16.</a:t>
            </a:r>
          </a:p>
          <a:p>
            <a:pPr algn="just"/>
            <a:r>
              <a:rPr lang="es-MX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Casi en todas sus epístolas, hablando en ellas de estas cosas; entre las cuales hay algunas difíciles de entender, </a:t>
            </a:r>
            <a:r>
              <a:rPr lang="es-MX" sz="2200" b="1" i="0" u="sng" dirty="0">
                <a:solidFill>
                  <a:schemeClr val="bg1"/>
                </a:solidFill>
                <a:effectLst/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las cuales los indoctos e inconstantes tuercen,</a:t>
            </a:r>
            <a:r>
              <a:rPr lang="es-MX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como también las otras escrituras, para su propia perdición</a:t>
            </a:r>
            <a:endParaRPr lang="es-MX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9AB9C89-B0E8-205F-63D2-34219FFFB1CE}"/>
              </a:ext>
            </a:extLst>
          </p:cNvPr>
          <p:cNvSpPr txBox="1">
            <a:spLocks/>
          </p:cNvSpPr>
          <p:nvPr/>
        </p:nvSpPr>
        <p:spPr>
          <a:xfrm>
            <a:off x="1117261" y="705712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conclusión</a:t>
            </a:r>
            <a:endParaRPr lang="es-MX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5A42BC2-B47C-FE21-4264-6B6DA48ACBAA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2A52C29-048C-33CF-5EB1-08C21876DDA3}"/>
              </a:ext>
            </a:extLst>
          </p:cNvPr>
          <p:cNvSpPr txBox="1"/>
          <p:nvPr/>
        </p:nvSpPr>
        <p:spPr>
          <a:xfrm>
            <a:off x="3048000" y="532984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es-MX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SEAMOS FIELES A DIOS.  </a:t>
            </a:r>
          </a:p>
        </p:txBody>
      </p:sp>
    </p:spTree>
    <p:extLst>
      <p:ext uri="{BB962C8B-B14F-4D97-AF65-F5344CB8AC3E}">
        <p14:creationId xmlns:p14="http://schemas.microsoft.com/office/powerpoint/2010/main" val="29444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1599877" y="1670604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61" y="3938381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5241133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662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1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3381380" y="6245657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3561995" y="5922492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3778525" y="5599327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4130874" y="5284020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757" y="4960855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1524001" y="2839866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917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7396163" y="1695451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2962851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5D64DE-9304-97C2-3B99-26BA9FF3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COMO ESTUDIAR LA BIBLIA</a:t>
            </a:r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66EC0C9-1693-84B6-1F3F-0D2D64E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29</a:t>
            </a:fld>
            <a:endParaRPr lang="es-ES" noProof="0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FC2C412-EED0-227D-23AD-5BA152366FB5}"/>
              </a:ext>
            </a:extLst>
          </p:cNvPr>
          <p:cNvSpPr/>
          <p:nvPr/>
        </p:nvSpPr>
        <p:spPr>
          <a:xfrm>
            <a:off x="0" y="5645426"/>
            <a:ext cx="12192000" cy="1212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DIOS NOS BENDIGA A TODOS.</a:t>
            </a:r>
            <a:endParaRPr lang="es-NI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5F0AD2C-34E4-8C03-BAC7-30614DF5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6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8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A459E-8467-AB31-FD98-A2CB6C14B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8EC8DC-D6A5-2B31-C851-C6AD91F4583B}"/>
              </a:ext>
            </a:extLst>
          </p:cNvPr>
          <p:cNvSpPr txBox="1"/>
          <p:nvPr/>
        </p:nvSpPr>
        <p:spPr>
          <a:xfrm>
            <a:off x="3327604" y="2075530"/>
            <a:ext cx="83500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Pero mucha gente esta confundida, y dice como puedo estudiar la Biblia.</a:t>
            </a:r>
            <a:endParaRPr lang="es-MX" sz="2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5A94F0-EF16-B486-A302-988C8169B524}"/>
              </a:ext>
            </a:extLst>
          </p:cNvPr>
          <p:cNvSpPr txBox="1"/>
          <p:nvPr/>
        </p:nvSpPr>
        <p:spPr>
          <a:xfrm>
            <a:off x="3327604" y="2577621"/>
            <a:ext cx="81023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3429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este estudio veremos algunas cosas para poder estudiar la Biblia.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E7E262-ABA9-1603-4BB5-02FAC7D5D3B1}"/>
              </a:ext>
            </a:extLst>
          </p:cNvPr>
          <p:cNvSpPr txBox="1"/>
          <p:nvPr/>
        </p:nvSpPr>
        <p:spPr>
          <a:xfrm>
            <a:off x="3576642" y="3328237"/>
            <a:ext cx="74342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342900" algn="l"/>
              </a:tabLst>
            </a:pPr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 varios impedimentos en cuanto a comprender la Biblia: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93F628E-A193-9A7F-C14C-BC7F4E1419D0}"/>
              </a:ext>
            </a:extLst>
          </p:cNvPr>
          <p:cNvSpPr txBox="1"/>
          <p:nvPr/>
        </p:nvSpPr>
        <p:spPr>
          <a:xfrm>
            <a:off x="4454626" y="3986890"/>
            <a:ext cx="609600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216000">
              <a:buFont typeface="+mj-lt"/>
              <a:buAutoNum type="arabicPeriod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ensando según nuestros deseos.</a:t>
            </a:r>
          </a:p>
          <a:p>
            <a:pPr marL="180000" indent="-216000">
              <a:buFont typeface="+mj-lt"/>
              <a:buAutoNum type="arabicPeriod"/>
            </a:pPr>
            <a:endParaRPr lang="es-MX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000" indent="-216000">
              <a:buFont typeface="+mj-lt"/>
              <a:buAutoNum type="arabicPeriod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Prejuicios personales.</a:t>
            </a:r>
          </a:p>
          <a:p>
            <a:pPr marL="180000" indent="-216000">
              <a:buFont typeface="+mj-lt"/>
              <a:buAutoNum type="arabicPeriod"/>
            </a:pPr>
            <a:endParaRPr lang="es-MX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000" indent="-216000">
              <a:buFont typeface="+mj-lt"/>
              <a:buAutoNum type="arabicPeriod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 definir los términos correctamente.</a:t>
            </a:r>
          </a:p>
          <a:p>
            <a:pPr marL="180000" indent="-216000">
              <a:buFont typeface="+mj-lt"/>
              <a:buAutoNum type="arabicPeriod"/>
            </a:pPr>
            <a:endParaRPr lang="es-MX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000" indent="-216000">
              <a:buFont typeface="+mj-lt"/>
              <a:buAutoNum type="arabicPeriod"/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Aceptar la tradición ciegamente. </a:t>
            </a:r>
            <a:endParaRPr lang="es-MX" sz="2200" dirty="0"/>
          </a:p>
        </p:txBody>
      </p:sp>
      <p:pic>
        <p:nvPicPr>
          <p:cNvPr id="11" name="Picture 2" descr="La Biblia puede guiarnos y enseñarnos cómo vivir”, dijo Billy Graham -  Acontecer Cristiano - Noticias Cristianas">
            <a:extLst>
              <a:ext uri="{FF2B5EF4-FFF2-40B4-BE49-F238E27FC236}">
                <a16:creationId xmlns:a16="http://schemas.microsoft.com/office/drawing/2014/main" id="{C151EF20-61B8-98BA-213E-E4005C69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3093"/>
            <a:ext cx="3174434" cy="39649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Marcador de pie de página 11">
            <a:extLst>
              <a:ext uri="{FF2B5EF4-FFF2-40B4-BE49-F238E27FC236}">
                <a16:creationId xmlns:a16="http://schemas.microsoft.com/office/drawing/2014/main" id="{11DBCDD2-3DB8-2377-586A-540CE30AE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CFB52EEC-1FEA-1B9E-F41D-80DC6F7B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3</a:t>
            </a:fld>
            <a:endParaRPr lang="es-ES" noProof="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91DD470-9D1B-DBCD-9758-43C6849FAF42}"/>
              </a:ext>
            </a:extLst>
          </p:cNvPr>
          <p:cNvCxnSpPr>
            <a:cxnSpLocks/>
          </p:cNvCxnSpPr>
          <p:nvPr/>
        </p:nvCxnSpPr>
        <p:spPr>
          <a:xfrm>
            <a:off x="752475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51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86C7AB-9178-AD41-EBA4-42C285E9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110" y="373409"/>
            <a:ext cx="9720072" cy="1499616"/>
          </a:xfrm>
        </p:spPr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06B443-0FF9-7AA5-DBE0-55FE5741F6ED}"/>
              </a:ext>
            </a:extLst>
          </p:cNvPr>
          <p:cNvSpPr txBox="1"/>
          <p:nvPr/>
        </p:nvSpPr>
        <p:spPr>
          <a:xfrm>
            <a:off x="1166588" y="1529369"/>
            <a:ext cx="70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1.-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D65E63-A34C-A2D8-C6E3-520A9AA14C0E}"/>
              </a:ext>
            </a:extLst>
          </p:cNvPr>
          <p:cNvSpPr txBox="1"/>
          <p:nvPr/>
        </p:nvSpPr>
        <p:spPr>
          <a:xfrm>
            <a:off x="1519618" y="2441129"/>
            <a:ext cx="94521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Cuanto tenemos esta actitud entonces no vamos a aceptar la Biblia tal y como es.</a:t>
            </a:r>
          </a:p>
          <a:p>
            <a:endParaRPr lang="es-MX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 que si hay algún deseo que la Biblia me diga que es malo, no lo voy a aceptar. </a:t>
            </a:r>
            <a:endParaRPr lang="es-MX" sz="2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973A349-CD88-CD16-A830-A81741DBA51B}"/>
              </a:ext>
            </a:extLst>
          </p:cNvPr>
          <p:cNvSpPr txBox="1"/>
          <p:nvPr/>
        </p:nvSpPr>
        <p:spPr>
          <a:xfrm>
            <a:off x="1882588" y="1492421"/>
            <a:ext cx="84268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PENSANDO SEGÚN NUESTROS DESEOS.</a:t>
            </a:r>
          </a:p>
        </p:txBody>
      </p:sp>
      <p:pic>
        <p:nvPicPr>
          <p:cNvPr id="1028" name="Picture 4" descr="Nuestra actitud delante de Dios (Eclesiastés 5:1-7) - Iglesia Bautista  Libertad - Pudahuel | Podcast on Spotify">
            <a:extLst>
              <a:ext uri="{FF2B5EF4-FFF2-40B4-BE49-F238E27FC236}">
                <a16:creationId xmlns:a16="http://schemas.microsoft.com/office/drawing/2014/main" id="{0F607A83-E0E0-0201-585A-DA33AD3F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43391"/>
            <a:ext cx="4842931" cy="241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7631993-AAE5-DB14-8BEE-DF4E3363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9DDDFCA-D882-7326-1678-0F584F94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4</a:t>
            </a:fld>
            <a:endParaRPr lang="es-ES" noProof="0" dirty="0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4B657403-B673-44D9-B98D-96A19B7005B9}"/>
              </a:ext>
            </a:extLst>
          </p:cNvPr>
          <p:cNvCxnSpPr>
            <a:cxnSpLocks/>
          </p:cNvCxnSpPr>
          <p:nvPr/>
        </p:nvCxnSpPr>
        <p:spPr>
          <a:xfrm>
            <a:off x="813941" y="1381345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89C678-93A5-76AF-7955-FCA3BDCE15AB}"/>
              </a:ext>
            </a:extLst>
          </p:cNvPr>
          <p:cNvSpPr txBox="1"/>
          <p:nvPr/>
        </p:nvSpPr>
        <p:spPr>
          <a:xfrm>
            <a:off x="5090106" y="3724428"/>
            <a:ext cx="4842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Vamos a actuar como Naamán.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0AD9FE-7A9D-82EF-865F-6814BC405FCC}"/>
              </a:ext>
            </a:extLst>
          </p:cNvPr>
          <p:cNvSpPr txBox="1"/>
          <p:nvPr/>
        </p:nvSpPr>
        <p:spPr>
          <a:xfrm>
            <a:off x="5463209" y="4920190"/>
            <a:ext cx="61821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 Naamán se enojó, y se iba diciendo: </a:t>
            </a:r>
            <a:r>
              <a:rPr lang="es-ES" sz="2000" b="1" u="sng" dirty="0">
                <a:solidFill>
                  <a:schemeClr val="bg1"/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 aquí, yo pensé: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"Seguramente él vendrá a mí, y se detendrá e invocará el nombre del SEÑOR su Dios, moverá su mano sobre la parte enferma y curará la lepra." </a:t>
            </a:r>
            <a:endParaRPr lang="es-NI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EF820C-ED67-8199-E5E8-E41FA63CDE31}"/>
              </a:ext>
            </a:extLst>
          </p:cNvPr>
          <p:cNvSpPr txBox="1"/>
          <p:nvPr/>
        </p:nvSpPr>
        <p:spPr>
          <a:xfrm>
            <a:off x="7370742" y="4322309"/>
            <a:ext cx="2938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400" b="1" u="sng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 Reyes.5:11.</a:t>
            </a:r>
          </a:p>
        </p:txBody>
      </p:sp>
    </p:spTree>
    <p:extLst>
      <p:ext uri="{BB962C8B-B14F-4D97-AF65-F5344CB8AC3E}">
        <p14:creationId xmlns:p14="http://schemas.microsoft.com/office/powerpoint/2010/main" val="208420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EA306-B00E-1C01-64B8-9EA83AED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2D5652-19DE-6D3B-DC94-8B68B9CBD25C}"/>
              </a:ext>
            </a:extLst>
          </p:cNvPr>
          <p:cNvSpPr txBox="1"/>
          <p:nvPr/>
        </p:nvSpPr>
        <p:spPr>
          <a:xfrm>
            <a:off x="1024128" y="2020936"/>
            <a:ext cx="70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2.-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852F93-8394-258A-71A6-3DE9847F11CA}"/>
              </a:ext>
            </a:extLst>
          </p:cNvPr>
          <p:cNvSpPr txBox="1"/>
          <p:nvPr/>
        </p:nvSpPr>
        <p:spPr>
          <a:xfrm>
            <a:off x="1882588" y="2020936"/>
            <a:ext cx="54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PREJUICIOS PERSONALES.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AF020-F513-D92B-F5B3-36506F62FF29}"/>
              </a:ext>
            </a:extLst>
          </p:cNvPr>
          <p:cNvSpPr txBox="1"/>
          <p:nvPr/>
        </p:nvSpPr>
        <p:spPr>
          <a:xfrm>
            <a:off x="35859" y="2949048"/>
            <a:ext cx="84268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Cuando tenemos prejuicios personales hacia la Biblia, entonces no vamos a aceptar la Biblia tal y como ella es la palabra de Dios.</a:t>
            </a:r>
          </a:p>
        </p:txBody>
      </p:sp>
      <p:pic>
        <p:nvPicPr>
          <p:cNvPr id="2050" name="Picture 2" descr="Obedecemos a Dios por Amor, no por Miedo | InVox Radio">
            <a:extLst>
              <a:ext uri="{FF2B5EF4-FFF2-40B4-BE49-F238E27FC236}">
                <a16:creationId xmlns:a16="http://schemas.microsoft.com/office/drawing/2014/main" id="{9FA7AEFC-D8A7-AABF-D8C6-30CA7097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11" y="0"/>
            <a:ext cx="3467190" cy="5605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0E8615-FD71-5B27-86FE-9AD7C1DB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5EB4A4-B23F-1AA3-9D7B-7DA52418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5</a:t>
            </a:fld>
            <a:endParaRPr lang="es-ES" noProof="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4EE8DC9-2FA0-928D-79C7-279AEE585E6E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5FCC0F9-17ED-DBAF-38A0-F32939368132}"/>
              </a:ext>
            </a:extLst>
          </p:cNvPr>
          <p:cNvSpPr txBox="1"/>
          <p:nvPr/>
        </p:nvSpPr>
        <p:spPr>
          <a:xfrm>
            <a:off x="779928" y="5857285"/>
            <a:ext cx="62020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Natanael le dijo: </a:t>
            </a:r>
            <a:r>
              <a:rPr lang="es-ES" sz="2400" b="1" u="sng" dirty="0">
                <a:solidFill>
                  <a:schemeClr val="bg1"/>
                </a:solidFill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¿Puede algo bueno salir de Nazaret?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Felipe le dijo*: Ven, y ve. 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D3372F-360F-13BA-490A-4FB9A925F65E}"/>
              </a:ext>
            </a:extLst>
          </p:cNvPr>
          <p:cNvSpPr txBox="1"/>
          <p:nvPr/>
        </p:nvSpPr>
        <p:spPr>
          <a:xfrm>
            <a:off x="2155636" y="4714677"/>
            <a:ext cx="3071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4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Juan.1:46.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A29D7A-08C3-E8AF-A1EF-00ABFDCD766F}"/>
              </a:ext>
            </a:extLst>
          </p:cNvPr>
          <p:cNvSpPr txBox="1"/>
          <p:nvPr/>
        </p:nvSpPr>
        <p:spPr>
          <a:xfrm>
            <a:off x="855798" y="3980463"/>
            <a:ext cx="6202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400" b="1" u="sng" dirty="0"/>
              <a:t>Natanael que dijo:</a:t>
            </a:r>
          </a:p>
        </p:txBody>
      </p:sp>
    </p:spTree>
    <p:extLst>
      <p:ext uri="{BB962C8B-B14F-4D97-AF65-F5344CB8AC3E}">
        <p14:creationId xmlns:p14="http://schemas.microsoft.com/office/powerpoint/2010/main" val="322500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EA306-B00E-1C01-64B8-9EA83AED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2D5652-19DE-6D3B-DC94-8B68B9CBD25C}"/>
              </a:ext>
            </a:extLst>
          </p:cNvPr>
          <p:cNvSpPr txBox="1"/>
          <p:nvPr/>
        </p:nvSpPr>
        <p:spPr>
          <a:xfrm>
            <a:off x="1024128" y="2020936"/>
            <a:ext cx="70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2.-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852F93-8394-258A-71A6-3DE9847F11CA}"/>
              </a:ext>
            </a:extLst>
          </p:cNvPr>
          <p:cNvSpPr txBox="1"/>
          <p:nvPr/>
        </p:nvSpPr>
        <p:spPr>
          <a:xfrm>
            <a:off x="1882588" y="2020936"/>
            <a:ext cx="54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PREJUICIOS PERSONALES.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AF020-F513-D92B-F5B3-36506F62FF29}"/>
              </a:ext>
            </a:extLst>
          </p:cNvPr>
          <p:cNvSpPr txBox="1"/>
          <p:nvPr/>
        </p:nvSpPr>
        <p:spPr>
          <a:xfrm>
            <a:off x="35859" y="2949048"/>
            <a:ext cx="84268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Muchos creen que el papel aguanta lo que uno le ponga, creyendo que lo que esta escrito es pensamiento de hombres que escribieron lo que ellos pensaban, o creían. </a:t>
            </a:r>
            <a:r>
              <a:rPr lang="es-MX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Como</a:t>
            </a:r>
            <a:endParaRPr lang="es-MX" sz="2200" dirty="0"/>
          </a:p>
        </p:txBody>
      </p:sp>
      <p:pic>
        <p:nvPicPr>
          <p:cNvPr id="2050" name="Picture 2" descr="Obedecemos a Dios por Amor, no por Miedo | InVox Radio">
            <a:extLst>
              <a:ext uri="{FF2B5EF4-FFF2-40B4-BE49-F238E27FC236}">
                <a16:creationId xmlns:a16="http://schemas.microsoft.com/office/drawing/2014/main" id="{9FA7AEFC-D8A7-AABF-D8C6-30CA7097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11" y="0"/>
            <a:ext cx="3467190" cy="5605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5EB4A4-B23F-1AA3-9D7B-7DA52418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6</a:t>
            </a:fld>
            <a:endParaRPr lang="es-ES" noProof="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4EE8DC9-2FA0-928D-79C7-279AEE585E6E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D3372F-360F-13BA-490A-4FB9A925F65E}"/>
              </a:ext>
            </a:extLst>
          </p:cNvPr>
          <p:cNvSpPr txBox="1"/>
          <p:nvPr/>
        </p:nvSpPr>
        <p:spPr>
          <a:xfrm>
            <a:off x="2300571" y="4841713"/>
            <a:ext cx="3071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4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II Pedro.1:21.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A29D7A-08C3-E8AF-A1EF-00ABFDCD766F}"/>
              </a:ext>
            </a:extLst>
          </p:cNvPr>
          <p:cNvSpPr txBox="1"/>
          <p:nvPr/>
        </p:nvSpPr>
        <p:spPr>
          <a:xfrm>
            <a:off x="1148262" y="4190509"/>
            <a:ext cx="6202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 esto no es verdad.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984380-4EE4-4D0D-D885-0B837CAC02EA}"/>
              </a:ext>
            </a:extLst>
          </p:cNvPr>
          <p:cNvSpPr txBox="1"/>
          <p:nvPr/>
        </p:nvSpPr>
        <p:spPr>
          <a:xfrm>
            <a:off x="8097079" y="6423198"/>
            <a:ext cx="2647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NI" dirty="0">
                <a:latin typeface="+mj-lt"/>
              </a:rPr>
              <a:t>COMO ESTUDIAR LA BIBLIA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DC04E01-ABCE-FA7A-53D0-89DA443FF9D1}"/>
              </a:ext>
            </a:extLst>
          </p:cNvPr>
          <p:cNvSpPr txBox="1"/>
          <p:nvPr/>
        </p:nvSpPr>
        <p:spPr>
          <a:xfrm>
            <a:off x="0" y="5657671"/>
            <a:ext cx="7673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pues ninguna profecía fue dada jamás por un acto de voluntad humana, </a:t>
            </a:r>
            <a:r>
              <a:rPr lang="es-ES" sz="2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sino que hombres inspirados por el Espíritu Santo hablaron de parte de Dios.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1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EA306-B00E-1C01-64B8-9EA83AED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2D5652-19DE-6D3B-DC94-8B68B9CBD25C}"/>
              </a:ext>
            </a:extLst>
          </p:cNvPr>
          <p:cNvSpPr txBox="1"/>
          <p:nvPr/>
        </p:nvSpPr>
        <p:spPr>
          <a:xfrm>
            <a:off x="1024128" y="2020936"/>
            <a:ext cx="70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2.-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852F93-8394-258A-71A6-3DE9847F11CA}"/>
              </a:ext>
            </a:extLst>
          </p:cNvPr>
          <p:cNvSpPr txBox="1"/>
          <p:nvPr/>
        </p:nvSpPr>
        <p:spPr>
          <a:xfrm>
            <a:off x="1882588" y="2020936"/>
            <a:ext cx="5467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PREJUICIOS PERSONALES.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AF020-F513-D92B-F5B3-36506F62FF29}"/>
              </a:ext>
            </a:extLst>
          </p:cNvPr>
          <p:cNvSpPr txBox="1"/>
          <p:nvPr/>
        </p:nvSpPr>
        <p:spPr>
          <a:xfrm>
            <a:off x="35859" y="2949048"/>
            <a:ext cx="84268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Muchos creen que el papel aguanta lo que uno le ponga, creyendo que lo que esta escrito es pensamiento de hombres que escribieron lo que ellos pensaban, o creían. </a:t>
            </a:r>
            <a:r>
              <a:rPr lang="es-MX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Como</a:t>
            </a:r>
            <a:endParaRPr lang="es-MX" sz="2200" dirty="0"/>
          </a:p>
        </p:txBody>
      </p:sp>
      <p:pic>
        <p:nvPicPr>
          <p:cNvPr id="2050" name="Picture 2" descr="Obedecemos a Dios por Amor, no por Miedo | InVox Radio">
            <a:extLst>
              <a:ext uri="{FF2B5EF4-FFF2-40B4-BE49-F238E27FC236}">
                <a16:creationId xmlns:a16="http://schemas.microsoft.com/office/drawing/2014/main" id="{9FA7AEFC-D8A7-AABF-D8C6-30CA7097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11" y="0"/>
            <a:ext cx="3467190" cy="56056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5EB4A4-B23F-1AA3-9D7B-7DA52418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7</a:t>
            </a:fld>
            <a:endParaRPr lang="es-ES" noProof="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24EE8DC9-2FA0-928D-79C7-279AEE585E6E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D3372F-360F-13BA-490A-4FB9A925F65E}"/>
              </a:ext>
            </a:extLst>
          </p:cNvPr>
          <p:cNvSpPr txBox="1"/>
          <p:nvPr/>
        </p:nvSpPr>
        <p:spPr>
          <a:xfrm>
            <a:off x="2380084" y="4690427"/>
            <a:ext cx="30718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400" b="1" u="sng" dirty="0">
                <a:solidFill>
                  <a:schemeClr val="bg1"/>
                </a:solidFill>
                <a:highlight>
                  <a:srgbClr val="000080"/>
                </a:highlight>
              </a:rPr>
              <a:t>I Corintios.2:13.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A29D7A-08C3-E8AF-A1EF-00ABFDCD766F}"/>
              </a:ext>
            </a:extLst>
          </p:cNvPr>
          <p:cNvSpPr txBox="1"/>
          <p:nvPr/>
        </p:nvSpPr>
        <p:spPr>
          <a:xfrm>
            <a:off x="1148261" y="4102987"/>
            <a:ext cx="6202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Pero esto no es verdad.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984380-4EE4-4D0D-D885-0B837CAC02EA}"/>
              </a:ext>
            </a:extLst>
          </p:cNvPr>
          <p:cNvSpPr txBox="1"/>
          <p:nvPr/>
        </p:nvSpPr>
        <p:spPr>
          <a:xfrm>
            <a:off x="8097079" y="6423198"/>
            <a:ext cx="2647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NI" dirty="0">
                <a:latin typeface="+mj-lt"/>
              </a:rPr>
              <a:t>COMO ESTUDIAR LA BIBLIA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DEB421-3D07-6628-92B8-20119D7F8DF5}"/>
              </a:ext>
            </a:extLst>
          </p:cNvPr>
          <p:cNvSpPr txBox="1"/>
          <p:nvPr/>
        </p:nvSpPr>
        <p:spPr>
          <a:xfrm>
            <a:off x="35859" y="5613032"/>
            <a:ext cx="83091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lo cual también hablamos, no con palabras enseñadas por sabiduría humana, </a:t>
            </a:r>
            <a:r>
              <a:rPr lang="es-ES" sz="2400" b="1" u="sng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sino con las enseñadas por el Espíritu,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combinando pensamientos espirituales con palabras espirituales. 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7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72E-9143-4FE2-AC18-AE5FA2EC3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57BE69-4933-6883-580A-CCCAEFD2E186}"/>
              </a:ext>
            </a:extLst>
          </p:cNvPr>
          <p:cNvSpPr txBox="1"/>
          <p:nvPr/>
        </p:nvSpPr>
        <p:spPr>
          <a:xfrm>
            <a:off x="1024128" y="2020936"/>
            <a:ext cx="70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u="sng" dirty="0">
                <a:solidFill>
                  <a:schemeClr val="bg1"/>
                </a:solidFill>
                <a:highlight>
                  <a:srgbClr val="0000FF"/>
                </a:highlight>
              </a:rPr>
              <a:t>3.-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5182DF8-39D2-7651-91CC-ED57C350433E}"/>
              </a:ext>
            </a:extLst>
          </p:cNvPr>
          <p:cNvSpPr txBox="1"/>
          <p:nvPr/>
        </p:nvSpPr>
        <p:spPr>
          <a:xfrm>
            <a:off x="1882588" y="2020936"/>
            <a:ext cx="9528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NO DEFINIR LOS TERMINOS CORRECTAMENTE.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5B145E-DDE7-60E4-A594-2D505990152C}"/>
              </a:ext>
            </a:extLst>
          </p:cNvPr>
          <p:cNvSpPr txBox="1"/>
          <p:nvPr/>
        </p:nvSpPr>
        <p:spPr>
          <a:xfrm>
            <a:off x="3257550" y="2893093"/>
            <a:ext cx="81534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Hay muchos términos en la Biblia y si los definimos como nosotros creemos entonces estamos mal. </a:t>
            </a:r>
          </a:p>
          <a:p>
            <a:pPr algn="just"/>
            <a:endParaRPr lang="es-MX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 ejemplo La palabra </a:t>
            </a:r>
            <a:r>
              <a:rPr lang="es-MX" sz="2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“BAUTISMO”.</a:t>
            </a:r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Viene de la palabra Griega </a:t>
            </a:r>
            <a:r>
              <a:rPr lang="es-MX" sz="2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“BAPTIZO”.</a:t>
            </a:r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significa Zambullir, sumergir, inmergir.</a:t>
            </a:r>
          </a:p>
          <a:p>
            <a:pPr algn="just"/>
            <a:endParaRPr lang="es-MX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Nunca significa </a:t>
            </a:r>
            <a:r>
              <a:rPr lang="es-MX" sz="2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“ROCIAR”. “ASPERSIÓN”.</a:t>
            </a:r>
            <a:r>
              <a:rPr lang="es-MX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Tenemos que definir los términos como la Biblia los usa, para poder interpretar bien la Biblia.</a:t>
            </a:r>
            <a:endParaRPr lang="es-MX" sz="2200" dirty="0"/>
          </a:p>
        </p:txBody>
      </p:sp>
      <p:pic>
        <p:nvPicPr>
          <p:cNvPr id="3074" name="Picture 2" descr="Comprender la Biblia • IGLESIA BAUTISTA Vida en Cristo">
            <a:extLst>
              <a:ext uri="{FF2B5EF4-FFF2-40B4-BE49-F238E27FC236}">
                <a16:creationId xmlns:a16="http://schemas.microsoft.com/office/drawing/2014/main" id="{99819548-DCED-1E9B-6152-862A05BE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048"/>
            <a:ext cx="3028950" cy="37959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871F17-FFF6-DAB1-3CD8-7EF59560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z="1600" b="1" noProof="0" dirty="0"/>
              <a:t>COMO ESTUDIAR LA BIBLIA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BC94B1-978F-B7F1-D44E-881126BD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8</a:t>
            </a:fld>
            <a:endParaRPr lang="es-ES" noProof="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4A81565-1988-9B8D-5D44-893A0D04FBF3}"/>
              </a:ext>
            </a:extLst>
          </p:cNvPr>
          <p:cNvCxnSpPr>
            <a:cxnSpLocks/>
          </p:cNvCxnSpPr>
          <p:nvPr/>
        </p:nvCxnSpPr>
        <p:spPr>
          <a:xfrm>
            <a:off x="762000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8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37F80-D170-72ED-48F6-A16E1597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B4737E-5C47-9D2D-588A-068ECB378808}"/>
              </a:ext>
            </a:extLst>
          </p:cNvPr>
          <p:cNvSpPr txBox="1"/>
          <p:nvPr/>
        </p:nvSpPr>
        <p:spPr>
          <a:xfrm>
            <a:off x="1024128" y="2020936"/>
            <a:ext cx="70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u="sng" dirty="0">
                <a:solidFill>
                  <a:schemeClr val="bg1"/>
                </a:solidFill>
                <a:highlight>
                  <a:srgbClr val="0000FF"/>
                </a:highlight>
              </a:rPr>
              <a:t>4.-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9A1EE9-4CE3-FCAE-3574-4E89E1837603}"/>
              </a:ext>
            </a:extLst>
          </p:cNvPr>
          <p:cNvSpPr txBox="1"/>
          <p:nvPr/>
        </p:nvSpPr>
        <p:spPr>
          <a:xfrm>
            <a:off x="1882588" y="2020936"/>
            <a:ext cx="8861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600" b="1" u="sng" dirty="0">
                <a:solidFill>
                  <a:schemeClr val="bg1"/>
                </a:solidFill>
                <a:highlight>
                  <a:srgbClr val="0000FF"/>
                </a:highlight>
              </a:rPr>
              <a:t>ACEPTAR LA TRADICION CIEGAMENTE.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D97D8E-660C-06F5-77EF-85B03AA8113E}"/>
              </a:ext>
            </a:extLst>
          </p:cNvPr>
          <p:cNvSpPr txBox="1"/>
          <p:nvPr/>
        </p:nvSpPr>
        <p:spPr>
          <a:xfrm>
            <a:off x="1374379" y="2913158"/>
            <a:ext cx="94432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571500" algn="l"/>
              </a:tabLst>
            </a:pPr>
            <a:r>
              <a:rPr lang="es-MX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 es otro aspecto que nos impide estudiar la Biblia correctamente cuando tenemos una tradición y la seguimos ciegamente. </a:t>
            </a:r>
          </a:p>
        </p:txBody>
      </p:sp>
      <p:pic>
        <p:nvPicPr>
          <p:cNvPr id="4098" name="Picture 2" descr="Dios Puede Hacer Nuevas Todas Las Cosas En tu Vida! | Avanza Por Más">
            <a:extLst>
              <a:ext uri="{FF2B5EF4-FFF2-40B4-BE49-F238E27FC236}">
                <a16:creationId xmlns:a16="http://schemas.microsoft.com/office/drawing/2014/main" id="{7548BBC5-CDF4-03C1-FB09-E4CFACC19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" y="4486834"/>
            <a:ext cx="4446178" cy="23711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5A8D5C-6B56-5615-5A73-6CEF84E2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514191"/>
            <a:ext cx="5974689" cy="343809"/>
          </a:xfrm>
        </p:spPr>
        <p:txBody>
          <a:bodyPr/>
          <a:lstStyle/>
          <a:p>
            <a:pPr rtl="0"/>
            <a:endParaRPr lang="es-ES" sz="1600" b="1" noProof="0" dirty="0"/>
          </a:p>
          <a:p>
            <a:pPr rtl="0"/>
            <a:r>
              <a:rPr lang="es-ES" sz="1600" b="1" noProof="0" dirty="0"/>
              <a:t>COMO ESTUDIAR LA BIBLIA</a:t>
            </a:r>
          </a:p>
          <a:p>
            <a:pPr rtl="0"/>
            <a:r>
              <a:rPr lang="es-ES" sz="1600" b="1" noProof="0" dirty="0"/>
              <a:t> 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8DF575-9421-9C5A-4A0A-1AFE3C82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9</a:t>
            </a:fld>
            <a:endParaRPr lang="es-ES" noProof="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F5CE2AD-5CB6-EE59-65CD-37DC2B738385}"/>
              </a:ext>
            </a:extLst>
          </p:cNvPr>
          <p:cNvCxnSpPr>
            <a:cxnSpLocks/>
          </p:cNvCxnSpPr>
          <p:nvPr/>
        </p:nvCxnSpPr>
        <p:spPr>
          <a:xfrm>
            <a:off x="752475" y="1739154"/>
            <a:ext cx="427616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1888ABA3-0FF6-7FFC-7059-EAFDBCA5AC81}"/>
              </a:ext>
            </a:extLst>
          </p:cNvPr>
          <p:cNvSpPr txBox="1"/>
          <p:nvPr/>
        </p:nvSpPr>
        <p:spPr>
          <a:xfrm>
            <a:off x="3011557" y="3854823"/>
            <a:ext cx="6168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Debemos ser como Él Apóstol pablo.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48343F-EC20-1019-66BD-C00B103BC25C}"/>
              </a:ext>
            </a:extLst>
          </p:cNvPr>
          <p:cNvSpPr txBox="1"/>
          <p:nvPr/>
        </p:nvSpPr>
        <p:spPr>
          <a:xfrm>
            <a:off x="4731026" y="5210837"/>
            <a:ext cx="7177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revelar a su Hijo en mí para que yo le anunciara entre los gentiles, </a:t>
            </a:r>
            <a:r>
              <a:rPr lang="es-ES" sz="2400" b="1" u="sng" dirty="0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 consulté enseguida con carne y sangre,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947EA0-312A-E237-37E8-28BAC697BC62}"/>
              </a:ext>
            </a:extLst>
          </p:cNvPr>
          <p:cNvSpPr txBox="1"/>
          <p:nvPr/>
        </p:nvSpPr>
        <p:spPr>
          <a:xfrm>
            <a:off x="6490253" y="4486834"/>
            <a:ext cx="3183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NI" sz="2400" b="1" u="sng" dirty="0">
                <a:solidFill>
                  <a:schemeClr val="bg1"/>
                </a:solidFill>
                <a:highlight>
                  <a:srgbClr val="0000FF"/>
                </a:highlight>
              </a:rPr>
              <a:t>Gálatas.1:16.</a:t>
            </a:r>
          </a:p>
        </p:txBody>
      </p:sp>
    </p:spTree>
    <p:extLst>
      <p:ext uri="{BB962C8B-B14F-4D97-AF65-F5344CB8AC3E}">
        <p14:creationId xmlns:p14="http://schemas.microsoft.com/office/powerpoint/2010/main" val="35125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995_TF22378848.potx" id="{85DF5566-E470-4B76-A232-C21C6F80612C}" vid="{69CBCECC-819E-48E2-AFD3-2FC38523383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Integral</Template>
  <TotalTime>444</TotalTime>
  <Words>1745</Words>
  <Application>Microsoft Office PowerPoint</Application>
  <PresentationFormat>Panorámica</PresentationFormat>
  <Paragraphs>233</Paragraphs>
  <Slides>29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3" baseType="lpstr">
      <vt:lpstr>Al Bayan Plain</vt:lpstr>
      <vt:lpstr>Al Nile</vt:lpstr>
      <vt:lpstr>Arial</vt:lpstr>
      <vt:lpstr>Britannic Bold</vt:lpstr>
      <vt:lpstr>Calibri</vt:lpstr>
      <vt:lpstr>Cambria</vt:lpstr>
      <vt:lpstr>Century Gothic</vt:lpstr>
      <vt:lpstr>Cochin</vt:lpstr>
      <vt:lpstr>Times</vt:lpstr>
      <vt:lpstr>Times New Roman</vt:lpstr>
      <vt:lpstr>Tw Cen MT</vt:lpstr>
      <vt:lpstr>Tw Cen MT Condensed</vt:lpstr>
      <vt:lpstr>Wingdings 3</vt:lpstr>
      <vt:lpstr>Integral</vt:lpstr>
      <vt:lpstr>Como estudiar la biblia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INTRODUCCIÓN</vt:lpstr>
      <vt:lpstr>REGLAS FUNDAMENTALES PARA UNA INTERPRETACION DE LA BIBLIA</vt:lpstr>
      <vt:lpstr>REGLAS FUNDAMENTALES PARA UNA INTERPRETACION DE LA BIBLIA</vt:lpstr>
      <vt:lpstr>REGLAS FUNDAMENTALES PARA UNA INTERPRETACION DE LA BIBLIA</vt:lpstr>
      <vt:lpstr>REGLAS FUNDAMENTALES PARA UNA INTERPRETACION DE LA BIBLIA</vt:lpstr>
      <vt:lpstr>REGLAS FUNDAMENTALES PARA UNA INTERPRETACION DE LA BIBLIA</vt:lpstr>
      <vt:lpstr>Hay que tener cuidado con cosas que en la biblia no son inspirados</vt:lpstr>
      <vt:lpstr>Hay que tener cuidado con cosas que en la biblia no son inspirados</vt:lpstr>
      <vt:lpstr>Hay que tener cuidado con cosas que en la biblia no son inspirados</vt:lpstr>
      <vt:lpstr>Hay que tener cuidado con cosas que en la biblia no son inspirados</vt:lpstr>
      <vt:lpstr>Hay que tener cuidado con cosas que en la biblia no son inspirados</vt:lpstr>
      <vt:lpstr>EJEMPLO DE CÓMO ANALIZAR UNA EPISTOLA</vt:lpstr>
      <vt:lpstr>EJEMPLO DE CÓMO ANALIZAR UNA EPISTOLA</vt:lpstr>
      <vt:lpstr>EJEMPLO DE CÓMO ANALIZAR UNA EPISTOLA</vt:lpstr>
      <vt:lpstr>Presentación de PowerPoint</vt:lpstr>
      <vt:lpstr>conclusiÓn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estudiar la biblia</dc:title>
  <dc:creator>lorena gpe lopez vargas</dc:creator>
  <cp:lastModifiedBy>Mario Moreno</cp:lastModifiedBy>
  <cp:revision>7</cp:revision>
  <dcterms:created xsi:type="dcterms:W3CDTF">2022-09-26T02:14:45Z</dcterms:created>
  <dcterms:modified xsi:type="dcterms:W3CDTF">2022-10-09T02:59:04Z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