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61" r:id="rId4"/>
    <p:sldId id="298" r:id="rId5"/>
    <p:sldId id="270" r:id="rId6"/>
    <p:sldId id="274" r:id="rId7"/>
    <p:sldId id="276" r:id="rId8"/>
    <p:sldId id="279" r:id="rId9"/>
    <p:sldId id="278" r:id="rId10"/>
    <p:sldId id="300" r:id="rId11"/>
    <p:sldId id="29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0" autoAdjust="0"/>
    <p:restoredTop sz="94660"/>
  </p:normalViewPr>
  <p:slideViewPr>
    <p:cSldViewPr>
      <p:cViewPr varScale="1">
        <p:scale>
          <a:sx n="78" d="100"/>
          <a:sy n="78" d="100"/>
        </p:scale>
        <p:origin x="15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0D8-CAB7-4E52-A485-7067F4CEE2C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268-4D3C-444D-B759-03DA63C3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0D8-CAB7-4E52-A485-7067F4CEE2C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268-4D3C-444D-B759-03DA63C3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0D8-CAB7-4E52-A485-7067F4CEE2C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268-4D3C-444D-B759-03DA63C3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0D8-CAB7-4E52-A485-7067F4CEE2C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268-4D3C-444D-B759-03DA63C3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0D8-CAB7-4E52-A485-7067F4CEE2C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268-4D3C-444D-B759-03DA63C3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0D8-CAB7-4E52-A485-7067F4CEE2C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268-4D3C-444D-B759-03DA63C3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0D8-CAB7-4E52-A485-7067F4CEE2C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268-4D3C-444D-B759-03DA63C3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0D8-CAB7-4E52-A485-7067F4CEE2C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268-4D3C-444D-B759-03DA63C3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0D8-CAB7-4E52-A485-7067F4CEE2C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268-4D3C-444D-B759-03DA63C3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0D8-CAB7-4E52-A485-7067F4CEE2C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268-4D3C-444D-B759-03DA63C3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0D8-CAB7-4E52-A485-7067F4CEE2C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B268-4D3C-444D-B759-03DA63C3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F40D8-CAB7-4E52-A485-7067F4CEE2CC}" type="datetimeFigureOut">
              <a:rPr lang="en-US" smtClean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B268-4D3C-444D-B759-03DA63C38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frm=1&amp;source=images&amp;cd=&amp;cad=rja&amp;docid=6QhzicBbQ3wYpM&amp;tbnid=41auL1RyvQelDM:&amp;ved=0CAUQjRw&amp;url=http://lambswar.blogspot.com/2010_10_01_archive.html&amp;ei=dc0kUtiMAeXP2wWfqICoCg&amp;bvm=bv.51495398,d.aWM&amp;psig=AFQjCNGmw5BjondpPd-rbMwXomPcoGv1dw&amp;ust=137822979045227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cMJFXatSbrzxcM&amp;tbnid=Pt04K6TpAFajSM:&amp;ved=0CAUQjRw&amp;url=http://planeta.moy.su/blog/2012-08-25&amp;ei=YMskUsn0Eaey2gXXoIHoCg&amp;bvm=bv.51495398,d.cWc&amp;psig=AFQjCNGT638G8z9fhoKZkBeujxqGnsrpDw&amp;ust=1378229354312889" TargetMode="External"/><Relationship Id="rId5" Type="http://schemas.openxmlformats.org/officeDocument/2006/relationships/image" Target="../media/image17.jpeg"/><Relationship Id="rId10" Type="http://schemas.openxmlformats.org/officeDocument/2006/relationships/image" Target="../media/image20.jpeg"/><Relationship Id="rId4" Type="http://schemas.openxmlformats.org/officeDocument/2006/relationships/hyperlink" Target="http://www.google.com/url?sa=i&amp;rct=j&amp;q=&amp;esrc=s&amp;frm=1&amp;source=images&amp;cd=&amp;cad=rja&amp;docid=cMJFXatSbrzxcM&amp;tbnid=Pt04K6TpAFajSM:&amp;ved=0CAUQjRw&amp;url=http://annabrixthomsen.com/2013/03/03/the-redunancy-of-confession-before-change-day-179/&amp;ei=gcskUqe_F-rS2wWx24CIAw&amp;bvm=bv.51495398,d.cWc&amp;psig=AFQjCNGT638G8z9fhoKZkBeujxqGnsrpDw&amp;ust=1378229354312889" TargetMode="External"/><Relationship Id="rId9" Type="http://schemas.openxmlformats.org/officeDocument/2006/relationships/hyperlink" Target="http://www.google.com/url?sa=i&amp;rct=j&amp;q=Believe%20in%20God&amp;source=images&amp;cd=&amp;cad=rja&amp;docid=SyJ1y48xwIxwVM&amp;tbnid=zJgwxySIFlbPgM:&amp;ved=0CAUQjRw&amp;url=http://www.truthinspires.com/2011_09_01_archive.html&amp;ei=DZcmUt_qB8X42gWG0oGADw&amp;bvm=bv.51495398,d.aWc&amp;psig=AFQjCNHExxFLKnLWC5Dg3DWw38GpvS9CYg&amp;ust=137834692336703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free%20religious%20power%20point%20templates&amp;source=images&amp;cd=&amp;cad=rja&amp;docid=mx5EPNzxAXUDpM&amp;tbnid=gfVhXuxKXapQSM:&amp;ved=0CAUQjRw&amp;url=http://www.docstoc.com/docs/12778189/POWERPOINT-TEMPLATE---Sand&amp;ei=9k81UbqnIaGe2QWO7ICwCw&amp;bvm=bv.43148975,d.b2I&amp;psig=AFQjCNE7P3sVRbYQH4eWR52Fsjy2VeE18A&amp;ust=1362533003108201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free%20religious%20power%20point%20templates&amp;source=images&amp;cd=&amp;cad=rja&amp;docid=mx5EPNzxAXUDpM&amp;tbnid=gfVhXuxKXapQSM:&amp;ved=0CAUQjRw&amp;url=http://www.docstoc.com/docs/12778189/POWERPOINT-TEMPLATE---Sand&amp;ei=9k81UbqnIaGe2QWO7ICwCw&amp;bvm=bv.43148975,d.b2I&amp;psig=AFQjCNE7P3sVRbYQH4eWR52Fsjy2VeE18A&amp;ust=1362533003108201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free%20religious%20power%20point%20templates&amp;source=images&amp;cd=&amp;cad=rja&amp;docid=T_jEiZvolUaE3M&amp;tbnid=RecAk-xO3aR1nM:&amp;ved=0CAUQjRw&amp;url=http://www.picstopin.com/1600/-presentation-templates-%C2%BB-free-christian-powerpoint-backgrounds/http:||www*1001christianclipart*com|downloads3|free-christian-powerpoint-backgrounds*jpg/&amp;ei=lE41UYi5LqSj2QWJx4DYDw&amp;bvm=bv.43148975,d.b2I&amp;psig=AFQjCNE7P3sVRbYQH4eWR52Fsjy2VeE18A&amp;ust=136253300310820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google.com/url?sa=i&amp;rct=j&amp;q=free%20religious%20power%20point%20templates&amp;source=images&amp;cd=&amp;cad=rja&amp;docid=0JRg7GVN940juM&amp;tbnid=zt7e6HALh7jmhM:&amp;ved=0CAUQjRw&amp;url=http://bibleclipart.christianbackgrounds123.com/&amp;ei=DU41UZ7EIqqs2gXVtIC4CQ&amp;bvm=bv.43148975,d.b2I&amp;psig=AFQjCNE7P3sVRbYQH4eWR52Fsjy2VeE18A&amp;ust=136253300310820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sa=i&amp;rct=j&amp;q=woman+caught+in+the+act+of+adultery&amp;source=images&amp;cd=&amp;cad=rja&amp;docid=whBLZQhUejH6EM&amp;tbnid=V2OU35wW8tSsfM:&amp;ved=0CAUQjRw&amp;url=http://ubdavid.org/youthworld/understanding-true-love/understanding-true-love_03.html&amp;ei=8Ek7UdKKB4z02wXlwoGQBQ&amp;bvm=bv.43287494,d.b2I&amp;psig=AFQjCNE_Y9LsdQb_M27KTLSYrR0CKiui6w&amp;ust=1362926257459754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COME+UNTO+ME+AND+I+WILL+YOU+REST,+MATTHEW+11:28&amp;source=images&amp;cd=&amp;cad=rja&amp;docid=0byeFppHu6tvRM&amp;tbnid=IWS44AK071J1YM:&amp;ved=0CAUQjRw&amp;url=http://lifegroup413.org/2012/07/matthew-1128-30-by-lindsey-bachman/&amp;ei=6kg7UZOIIeGh2gW-goDIAQ&amp;bvm=bv.43287494,d.aWM&amp;psig=AFQjCNFRJ_xkC3haWS6FkTM8sxuGLD0Nmg&amp;ust=136292615809997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el+hijo+prodigo&amp;source=images&amp;cd=&amp;cad=rja&amp;docid=wL8wPVajmIo_qM&amp;tbnid=FrMe6Lz0YYzUIM:&amp;ved=0CAUQjRw&amp;url=http://manadiario-serginho.blogspot.com/2012/10/el-hijo-menor.html&amp;ei=11Y7UYWrAaLC2AWe24DgAQ&amp;bvm=bv.43287494,d.aWM&amp;psig=AFQjCNHFjOBmH2jQ_5STX1pEv8hSRKMJlA&amp;ust=136292974496376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gif"/><Relationship Id="rId5" Type="http://schemas.openxmlformats.org/officeDocument/2006/relationships/hyperlink" Target="http://www.google.com/url?sa=i&amp;rct=j&amp;q=Maria+y+Marta+llorando+en+la+tomba+de+Lazaro&amp;source=images&amp;cd=&amp;cad=rja&amp;docid=GrKRr7GbSrZxMM&amp;tbnid=Jqil8_lvVnEtRM:&amp;ved=0CAUQjRw&amp;url=http://veronicahiriartcosta.blogspot.com/2010/10/mi-biblia-la-historia-del-amor-de-dios_13.html&amp;ei=H1g7UfzUB7Da2wWW7oHgDg&amp;bvm=bv.43287494,d.aWM&amp;psig=AFQjCNG6WOB5UzeDxUvC-8wmhjQn2HzLFw&amp;ust=1362929957030091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google.com/url?sa=i&amp;rct=j&amp;q=jesus+rebuking+the+pharisees&amp;source=images&amp;cd=&amp;cad=rja&amp;docid=OD7ShKE3Llpk1M&amp;tbnid=9NhK-xZWGvazgM:&amp;ved=0CAUQjRw&amp;url=http://iamthewordthecomforter.blogspot.com/2012/02/joseph-foreshadow-of-jesus.html&amp;ei=nlw_UdzPDeLk2AXNkYD4Bg&amp;bvm=bv.43287494,d.aWM&amp;psig=AFQjCNHKegA6jA6s9Sj1oA3zL4X5J2hmrg&amp;ust=1363193298331920" TargetMode="External"/><Relationship Id="rId7" Type="http://schemas.openxmlformats.org/officeDocument/2006/relationships/hyperlink" Target="http://www.google.com/url?sa=i&amp;rct=j&amp;q=destruction+of+Chorazin+and+Bethsaida+in+Jesus'+time&amp;source=images&amp;cd=&amp;cad=rja&amp;docid=cMSXn5ZGbUAdXM&amp;tbnid=48yw7EvklQGMxM:&amp;ved=0CAUQjRw&amp;url=http://sententias.org/2012/05/30/they-would-have-believed/&amp;ei=znxEUeqnJIeC2wWY9oDwDg&amp;bvm=bv.43828540,d.b2I&amp;psig=AFQjCNFMHcWdXQXRFT-m6h797Ok9J6pJlw&amp;ust=1363529011565123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/url?sa=i&amp;rct=j&amp;q=jesus+rebuking+the+pharisees&amp;source=images&amp;cd=&amp;cad=rja&amp;docid=5WpxITrsy7ZkEM&amp;tbnid=Q-Igjpxw4NAezM:&amp;ved=0CAUQjRw&amp;url=http://www.biblestudyspace.com/profiles/blogs/jesus-is-lord-of-the-sabbath-a-man-with-a-withered-hand-god-s&amp;ei=a14_UcXfNeGJ2AXm7oCYDQ&amp;bvm=bv.43287494,d.aWM&amp;psig=AFQjCNHKegA6jA6s9Sj1oA3zL4X5J2hmrg&amp;ust=1363193298331920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free%20religious%20power%20point%20templates&amp;source=images&amp;cd=&amp;cad=rja&amp;docid=bFCjumaclkY-MM&amp;tbnid=3BPlLr8wzHRLeM:&amp;ved=0CAUQjRw&amp;url=http://www.christianbackgrounds123.com/powerpoint-slides-templates.htm&amp;ei=qko1UZ7EG-mP2gWO7YHIBA&amp;bvm=bv.43148975,d.b2I&amp;psig=AFQjCNE7P3sVRbYQH4eWR52Fsjy2VeE18A&amp;ust=1362533003108201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http://www.google.com/url?source=imglanding&amp;ct=img&amp;q=http://www.carolecgood.com/Jesus%20talking%20to%20crowd.jpg&amp;sa=X&amp;ei=fJmET8XULI-m8QSnoIiWCA&amp;ved=0CA0Q8wc&amp;usg=AFQjCNHG2kIb2AB7RLi2jlPYSW-g4xcX8g"/>
          <p:cNvPicPr>
            <a:picLocks noChangeAspect="1" noChangeArrowheads="1"/>
          </p:cNvPicPr>
          <p:nvPr/>
        </p:nvPicPr>
        <p:blipFill>
          <a:blip r:embed="rId2" cstate="print"/>
          <a:srcRect l="3175" b="7743"/>
          <a:stretch>
            <a:fillRect/>
          </a:stretch>
        </p:blipFill>
        <p:spPr bwMode="auto">
          <a:xfrm>
            <a:off x="2057400" y="3048000"/>
            <a:ext cx="5334000" cy="32353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828800" y="609600"/>
            <a:ext cx="5943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en-US" sz="4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¿</a:t>
            </a:r>
            <a:r>
              <a:rPr lang="en-US" sz="48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CÓMO </a:t>
            </a:r>
          </a:p>
          <a:p>
            <a:r>
              <a:rPr lang="en-US" sz="4800" b="1" i="1" dirty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HABL</a:t>
            </a:r>
            <a:r>
              <a:rPr lang="en-US" sz="48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Ó</a:t>
            </a:r>
            <a:r>
              <a:rPr lang="en-US" sz="4800" b="1" i="1" dirty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	  	           JES</a:t>
            </a:r>
            <a:r>
              <a:rPr lang="en-US" sz="48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Ú</a:t>
            </a:r>
            <a:r>
              <a:rPr lang="en-US" sz="4800" b="1" i="1" dirty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S?</a:t>
            </a:r>
            <a:endParaRPr lang="en-US" sz="4800" b="1" i="1" cap="none" spc="0" dirty="0">
              <a:ln w="190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04800"/>
            <a:ext cx="672459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 PLAN DE DIOS DE SALVACI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Ó</a:t>
            </a:r>
            <a:r>
              <a:rPr lang="en-US" sz="2800" b="1" dirty="0">
                <a:ln w="1905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1219200"/>
            <a:ext cx="34706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OIR </a:t>
            </a:r>
          </a:p>
          <a:p>
            <a:pPr algn="ctr"/>
            <a:r>
              <a:rPr lang="en-US" sz="240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es-MX" sz="240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 Palabra de Dios</a:t>
            </a:r>
            <a:r>
              <a:rPr lang="en-US" sz="240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</a:t>
            </a:r>
            <a:endParaRPr lang="en-US" sz="2400" dirty="0">
              <a:ln w="1905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ROM 10:17</a:t>
            </a:r>
          </a:p>
        </p:txBody>
      </p:sp>
      <p:pic>
        <p:nvPicPr>
          <p:cNvPr id="6" name="Picture 12" descr="http://lh4.ggpht.com/_65FkiadEy2A/TMb-Tbd8YbI/AAAAAAAAAP8/ud9BPS4AGuE/IMG_0562_thumb%5B4%5D.jpg?imgmax=8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1524000" cy="127747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781800" y="1066800"/>
            <a:ext cx="1828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CREER</a:t>
            </a:r>
          </a:p>
          <a:p>
            <a:pPr algn="ctr"/>
            <a:r>
              <a:rPr lang="es-MX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(en Cristo como El Hijo de Dios)</a:t>
            </a:r>
            <a:endParaRPr lang="es-MX" sz="2400" b="1" dirty="0">
              <a:ln w="1905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s-MX" sz="2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JN 3:16</a:t>
            </a:r>
          </a:p>
        </p:txBody>
      </p:sp>
      <p:pic>
        <p:nvPicPr>
          <p:cNvPr id="9" name="Picture 6" descr="https://encrypted-tbn0.gstatic.com/images?q=tbn:ANd9GcSpS1qbCs_hyC666LElEH8apRppcfzLDKbw-MxOhBgHWv6wMlMc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0090" t="14249" r="20721"/>
          <a:stretch>
            <a:fillRect/>
          </a:stretch>
        </p:blipFill>
        <p:spPr bwMode="auto">
          <a:xfrm>
            <a:off x="762000" y="2667000"/>
            <a:ext cx="1828800" cy="120372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90800" y="2667000"/>
            <a:ext cx="29883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ARREPIENTETE</a:t>
            </a:r>
          </a:p>
          <a:p>
            <a:pPr algn="ctr"/>
            <a:r>
              <a:rPr lang="en-US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(de </a:t>
            </a:r>
            <a:r>
              <a:rPr lang="es-MX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tus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MX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pecados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</a:t>
            </a:r>
            <a:endParaRPr lang="en-US" sz="2400" b="1" dirty="0">
              <a:ln w="1905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HCH 17:30</a:t>
            </a:r>
          </a:p>
        </p:txBody>
      </p:sp>
      <p:pic>
        <p:nvPicPr>
          <p:cNvPr id="11" name="Picture 4" descr="https://encrypted-tbn0.gstatic.com/images?q=tbn:ANd9GcRSeZu3Tt_ImaUPOmXqN6eMrt6nuidG6KVQseDlTD-nvwe7TBw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21658" t="8163" r="43147" b="12245"/>
          <a:stretch>
            <a:fillRect/>
          </a:stretch>
        </p:blipFill>
        <p:spPr bwMode="auto">
          <a:xfrm>
            <a:off x="228600" y="3962400"/>
            <a:ext cx="1676400" cy="1219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844887" y="3962400"/>
            <a:ext cx="48846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CONFIESA</a:t>
            </a:r>
          </a:p>
          <a:p>
            <a:pPr algn="ctr"/>
            <a:r>
              <a:rPr lang="es-MX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(a Cristo como Hijo de Dios)</a:t>
            </a:r>
            <a:endParaRPr lang="es-MX" sz="2400" b="1" dirty="0">
              <a:ln w="1905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s-MX" sz="2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ROM 10:9-10</a:t>
            </a:r>
          </a:p>
        </p:txBody>
      </p:sp>
      <p:pic>
        <p:nvPicPr>
          <p:cNvPr id="13" name="Picture 4" descr="BaptismSmall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5257800"/>
            <a:ext cx="1981201" cy="134134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819400" y="5334000"/>
            <a:ext cx="51204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BAUTIZATE</a:t>
            </a:r>
          </a:p>
          <a:p>
            <a:pPr algn="ctr"/>
            <a:r>
              <a:rPr lang="es-MX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(para perdón de tus pecados)</a:t>
            </a:r>
            <a:endParaRPr lang="es-MX" sz="2400" b="1" dirty="0">
              <a:ln w="1905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s-MX" sz="2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HCH 2:38;MR 16:16  </a:t>
            </a:r>
          </a:p>
        </p:txBody>
      </p:sp>
      <p:sp>
        <p:nvSpPr>
          <p:cNvPr id="15" name="Oval 14"/>
          <p:cNvSpPr/>
          <p:nvPr/>
        </p:nvSpPr>
        <p:spPr>
          <a:xfrm>
            <a:off x="6781800" y="3505200"/>
            <a:ext cx="22098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86600" y="3657600"/>
            <a:ext cx="17572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 FIEL</a:t>
            </a:r>
          </a:p>
          <a:p>
            <a:pPr algn="ctr"/>
            <a:r>
              <a:rPr lang="es-MX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(hasta la </a:t>
            </a:r>
          </a:p>
          <a:p>
            <a:pPr algn="ctr"/>
            <a:r>
              <a:rPr lang="es-MX" sz="2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Muerte) </a:t>
            </a:r>
          </a:p>
          <a:p>
            <a:pPr algn="ctr"/>
            <a:r>
              <a:rPr lang="es-MX" sz="2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REV 2:10</a:t>
            </a:r>
          </a:p>
        </p:txBody>
      </p:sp>
      <p:pic>
        <p:nvPicPr>
          <p:cNvPr id="7170" name="Picture 2" descr="http://t0.gstatic.com/images?q=tbn:ANd9GcRLtlg3tjD7ExI_SP7-1Nbd0CVmdmnrsz5nXn3XGhnVyTzz31F-U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10668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2" name="Picture 18" descr="http://img.docstoccdn.com/thumb/orig/1277818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81000"/>
            <a:ext cx="4800600" cy="487362"/>
          </a:xfrm>
        </p:spPr>
        <p:txBody>
          <a:bodyPr>
            <a:no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INTRODUCCIÓN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5344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600" dirty="0">
                <a:solidFill>
                  <a:srgbClr val="7030A0"/>
                </a:solidFill>
                <a:latin typeface="Arial Black" pitchFamily="34" charset="0"/>
                <a:cs typeface="Arial" pitchFamily="34" charset="0"/>
                <a:sym typeface="Wingdings"/>
              </a:rPr>
              <a:t>  </a:t>
            </a:r>
            <a:r>
              <a:rPr lang="es-MX" sz="2400" dirty="0">
                <a:solidFill>
                  <a:srgbClr val="7030A0"/>
                </a:solidFill>
                <a:latin typeface="Arial Black" pitchFamily="34" charset="0"/>
                <a:cs typeface="Arial" pitchFamily="34" charset="0"/>
                <a:sym typeface="Wingdings"/>
              </a:rPr>
              <a:t></a:t>
            </a:r>
            <a:r>
              <a:rPr lang="es-MX" sz="2400" dirty="0"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Vamos notando algunas Escrituras:</a:t>
            </a:r>
          </a:p>
          <a:p>
            <a:pPr>
              <a:buNone/>
            </a:pPr>
            <a:r>
              <a:rPr lang="es-MX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[1]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PROV 23:7</a:t>
            </a:r>
          </a:p>
          <a:p>
            <a:pPr>
              <a:buNone/>
            </a:pPr>
            <a:r>
              <a:rPr lang="es-MX" sz="2400" dirty="0">
                <a:latin typeface="Arial Black" pitchFamily="34" charset="0"/>
                <a:cs typeface="Arial" pitchFamily="34" charset="0"/>
              </a:rPr>
              <a:t>  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= La persona actúa como piensa, esto incluye su “</a:t>
            </a:r>
            <a:r>
              <a:rPr lang="es-MX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hablar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”</a:t>
            </a:r>
          </a:p>
          <a:p>
            <a:pPr>
              <a:buNone/>
            </a:pPr>
            <a:r>
              <a:rPr lang="es-MX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[2]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LC 6:45</a:t>
            </a:r>
          </a:p>
          <a:p>
            <a:pPr>
              <a:buNone/>
            </a:pPr>
            <a:r>
              <a:rPr lang="es-MX" sz="2400" dirty="0">
                <a:latin typeface="Arial Black" pitchFamily="34" charset="0"/>
                <a:cs typeface="Arial" pitchFamily="34" charset="0"/>
              </a:rPr>
              <a:t>  = 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La persona </a:t>
            </a:r>
            <a:r>
              <a:rPr lang="es-MX" sz="2400" dirty="0">
                <a:latin typeface="Arial Black" pitchFamily="34" charset="0"/>
                <a:cs typeface="Arial" pitchFamily="34" charset="0"/>
              </a:rPr>
              <a:t>“</a:t>
            </a:r>
            <a:r>
              <a:rPr lang="es-MX" sz="24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habla</a:t>
            </a:r>
            <a:r>
              <a:rPr lang="es-MX" sz="2400" dirty="0">
                <a:latin typeface="Arial Black" pitchFamily="34" charset="0"/>
                <a:cs typeface="Arial" pitchFamily="34" charset="0"/>
              </a:rPr>
              <a:t>” 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lo que esta en su corazón</a:t>
            </a:r>
          </a:p>
          <a:p>
            <a:pPr>
              <a:buNone/>
            </a:pPr>
            <a:r>
              <a:rPr lang="es-MX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[3]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COL 4:6</a:t>
            </a:r>
          </a:p>
          <a:p>
            <a:pPr>
              <a:buNone/>
            </a:pPr>
            <a:r>
              <a:rPr lang="es-MX" sz="2400" b="1" dirty="0">
                <a:latin typeface="Arial Black" pitchFamily="34" charset="0"/>
                <a:cs typeface="Arial" pitchFamily="34" charset="0"/>
              </a:rPr>
              <a:t>  = Tener cuidado con la palabras que hablamos; saber como responder</a:t>
            </a:r>
          </a:p>
          <a:p>
            <a:pPr>
              <a:buNone/>
            </a:pPr>
            <a:r>
              <a:rPr lang="es-MX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</a:t>
            </a:r>
            <a:r>
              <a:rPr lang="es-MX" sz="2400" b="1" dirty="0"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Estos versos se refieren a un aspecto de nuestro carácter que muy poco estudiamos…</a:t>
            </a:r>
          </a:p>
          <a:p>
            <a:pPr>
              <a:buNone/>
            </a:pPr>
            <a:r>
              <a:rPr lang="es-MX" sz="2400" b="1" dirty="0">
                <a:latin typeface="Arial Black" pitchFamily="34" charset="0"/>
                <a:cs typeface="Arial" pitchFamily="34" charset="0"/>
              </a:rPr>
              <a:t>                     Nuestro: “</a:t>
            </a:r>
            <a:r>
              <a:rPr lang="es-MX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HABLAR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”</a:t>
            </a:r>
          </a:p>
          <a:p>
            <a:pPr>
              <a:buNone/>
            </a:pPr>
            <a:endParaRPr lang="es-MX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2" name="Picture 18" descr="http://img.docstoccdn.com/thumb/orig/1277818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457200"/>
            <a:ext cx="80010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>
                <a:solidFill>
                  <a:srgbClr val="7030A0"/>
                </a:solidFill>
                <a:latin typeface="Arial Black" pitchFamily="34" charset="0"/>
                <a:cs typeface="Arial" pitchFamily="34" charset="0"/>
                <a:sym typeface="Wingdings"/>
              </a:rPr>
              <a:t> </a:t>
            </a:r>
            <a:r>
              <a:rPr lang="es-MX" b="1" dirty="0">
                <a:latin typeface="Arial Black" pitchFamily="34" charset="0"/>
                <a:cs typeface="Arial" pitchFamily="34" charset="0"/>
                <a:sym typeface="Wingdings"/>
              </a:rPr>
              <a:t>Nuestro “</a:t>
            </a:r>
            <a:r>
              <a:rPr lang="es-MX" b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"/>
              </a:rPr>
              <a:t>hablar</a:t>
            </a:r>
            <a:r>
              <a:rPr lang="es-MX" b="1" dirty="0">
                <a:latin typeface="Arial Black" pitchFamily="34" charset="0"/>
                <a:cs typeface="Arial" pitchFamily="34" charset="0"/>
                <a:sym typeface="Wingdings"/>
              </a:rPr>
              <a:t>”, </a:t>
            </a:r>
            <a:r>
              <a:rPr lang="es-MX" b="1" i="1" u="sng" dirty="0">
                <a:latin typeface="Arial Black" pitchFamily="34" charset="0"/>
                <a:cs typeface="Arial" pitchFamily="34" charset="0"/>
                <a:sym typeface="Wingdings"/>
              </a:rPr>
              <a:t>las palabras que decimos</a:t>
            </a:r>
            <a:r>
              <a:rPr lang="es-MX" b="1" dirty="0">
                <a:latin typeface="Arial Black" pitchFamily="34" charset="0"/>
                <a:cs typeface="Arial" pitchFamily="34" charset="0"/>
                <a:sym typeface="Wingdings"/>
              </a:rPr>
              <a:t>, </a:t>
            </a:r>
            <a:r>
              <a:rPr lang="es-MX" b="1" i="1" u="sng" dirty="0">
                <a:latin typeface="Arial Black" pitchFamily="34" charset="0"/>
                <a:cs typeface="Arial" pitchFamily="34" charset="0"/>
                <a:sym typeface="Wingdings"/>
              </a:rPr>
              <a:t>la manera o actitud con la que las decimos</a:t>
            </a:r>
            <a:r>
              <a:rPr lang="es-MX" b="1" dirty="0">
                <a:latin typeface="Arial Black" pitchFamily="34" charset="0"/>
                <a:cs typeface="Arial" pitchFamily="34" charset="0"/>
                <a:sym typeface="Wingdings"/>
              </a:rPr>
              <a:t> – todo es importante por </a:t>
            </a:r>
            <a:r>
              <a:rPr lang="es-MX" b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"/>
              </a:rPr>
              <a:t>una razón principal </a:t>
            </a:r>
            <a:r>
              <a:rPr lang="es-MX" b="1" dirty="0">
                <a:latin typeface="Arial Black" pitchFamily="34" charset="0"/>
                <a:cs typeface="Arial" pitchFamily="34" charset="0"/>
                <a:sym typeface="Wingdings"/>
              </a:rPr>
              <a:t>que veremos después.</a:t>
            </a:r>
          </a:p>
          <a:p>
            <a:pPr>
              <a:buNone/>
            </a:pPr>
            <a:r>
              <a:rPr lang="es-MX" dirty="0">
                <a:solidFill>
                  <a:srgbClr val="7030A0"/>
                </a:solidFill>
                <a:latin typeface="Arial Black" pitchFamily="34" charset="0"/>
                <a:cs typeface="Arial" pitchFamily="34" charset="0"/>
                <a:sym typeface="Wingdings"/>
              </a:rPr>
              <a:t> </a:t>
            </a:r>
            <a:r>
              <a:rPr lang="es-MX" b="1" dirty="0">
                <a:latin typeface="Arial Black" pitchFamily="34" charset="0"/>
                <a:cs typeface="Arial" pitchFamily="34" charset="0"/>
                <a:sym typeface="Wingdings"/>
              </a:rPr>
              <a:t>Siendo que nuestro “</a:t>
            </a:r>
            <a:r>
              <a:rPr lang="es-MX" b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"/>
              </a:rPr>
              <a:t>hablar</a:t>
            </a:r>
            <a:r>
              <a:rPr lang="es-MX" b="1" dirty="0">
                <a:latin typeface="Arial Black" pitchFamily="34" charset="0"/>
                <a:cs typeface="Arial" pitchFamily="34" charset="0"/>
                <a:sym typeface="Wingdings"/>
              </a:rPr>
              <a:t>” es importante….</a:t>
            </a:r>
          </a:p>
          <a:p>
            <a:pPr>
              <a:buNone/>
            </a:pPr>
            <a:r>
              <a:rPr lang="es-MX" b="1" dirty="0">
                <a:latin typeface="Arial Black" pitchFamily="34" charset="0"/>
                <a:cs typeface="Arial" pitchFamily="34" charset="0"/>
                <a:sym typeface="Wingdings"/>
              </a:rPr>
              <a:t>  </a:t>
            </a:r>
            <a:r>
              <a:rPr lang="en-US" dirty="0">
                <a:latin typeface="Arial Black" pitchFamily="34" charset="0"/>
              </a:rPr>
              <a:t>¿</a:t>
            </a:r>
            <a:r>
              <a:rPr lang="es-MX" b="1" dirty="0">
                <a:latin typeface="Arial Black" pitchFamily="34" charset="0"/>
                <a:cs typeface="Arial" pitchFamily="34" charset="0"/>
                <a:sym typeface="Wingdings"/>
              </a:rPr>
              <a:t>Hay un ejemplo para seguir que nos ense</a:t>
            </a:r>
            <a:r>
              <a:rPr lang="es-MX" dirty="0">
                <a:latin typeface="Arial Black" pitchFamily="34" charset="0"/>
                <a:cs typeface="Arial" pitchFamily="34" charset="0"/>
              </a:rPr>
              <a:t>ñ</a:t>
            </a:r>
            <a:r>
              <a:rPr lang="es-MX" b="1" dirty="0">
                <a:latin typeface="Arial Black" pitchFamily="34" charset="0"/>
                <a:cs typeface="Arial" pitchFamily="34" charset="0"/>
                <a:sym typeface="Wingdings"/>
              </a:rPr>
              <a:t>a como debemos de hablar? </a:t>
            </a:r>
            <a:endParaRPr lang="es-MX" b="1" dirty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b="1" dirty="0">
                <a:latin typeface="Arial Black" pitchFamily="34" charset="0"/>
                <a:cs typeface="Arial" pitchFamily="34" charset="0"/>
              </a:rPr>
              <a:t>            </a:t>
            </a:r>
            <a:r>
              <a:rPr lang="es-MX" sz="3600" dirty="0">
                <a:solidFill>
                  <a:srgbClr val="C00000"/>
                </a:solidFill>
                <a:latin typeface="Arial Black" pitchFamily="34" charset="0"/>
              </a:rPr>
              <a:t>Si</a:t>
            </a:r>
            <a:r>
              <a:rPr lang="es-MX" sz="32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s-MX" sz="3200" dirty="0">
                <a:latin typeface="Arial Black" pitchFamily="34" charset="0"/>
              </a:rPr>
              <a:t>y </a:t>
            </a:r>
            <a:r>
              <a:rPr lang="es-MX" sz="3200" dirty="0">
                <a:solidFill>
                  <a:srgbClr val="C00000"/>
                </a:solidFill>
                <a:latin typeface="Arial Black" pitchFamily="34" charset="0"/>
              </a:rPr>
              <a:t>es JESUSCRISTO!</a:t>
            </a:r>
            <a:endParaRPr lang="es-MX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b="1" dirty="0">
                <a:latin typeface="Arial Black" pitchFamily="34" charset="0"/>
                <a:cs typeface="Arial" pitchFamily="34" charset="0"/>
                <a:sym typeface="Wingdings"/>
              </a:rPr>
              <a:t>En esta mañana vamos considerando la lección……..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http://www.google.com/url?source=imglanding&amp;ct=img&amp;q=http://www.carolecgood.com/Jesus%20talking%20to%20crowd.jpg&amp;sa=X&amp;ei=fJmET8XULI-m8QSnoIiWCA&amp;ved=0CA0Q8wc&amp;usg=AFQjCNHG2kIb2AB7RLi2jlPYSW-g4xcX8g"/>
          <p:cNvPicPr>
            <a:picLocks noChangeAspect="1" noChangeArrowheads="1"/>
          </p:cNvPicPr>
          <p:nvPr/>
        </p:nvPicPr>
        <p:blipFill>
          <a:blip r:embed="rId2" cstate="print"/>
          <a:srcRect l="3175" b="7743"/>
          <a:stretch>
            <a:fillRect/>
          </a:stretch>
        </p:blipFill>
        <p:spPr bwMode="auto">
          <a:xfrm>
            <a:off x="2057400" y="3048000"/>
            <a:ext cx="5334000" cy="32353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24000" y="609600"/>
            <a:ext cx="6629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</a:t>
            </a:r>
            <a:r>
              <a:rPr lang="en-US" sz="4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¿</a:t>
            </a:r>
            <a:r>
              <a:rPr lang="en-US" sz="48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CÓMO </a:t>
            </a:r>
          </a:p>
          <a:p>
            <a:r>
              <a:rPr lang="en-US" sz="4800" b="1" i="1" dirty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    HABL</a:t>
            </a:r>
            <a:r>
              <a:rPr lang="en-US" sz="48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Ó</a:t>
            </a:r>
            <a:r>
              <a:rPr lang="en-US" sz="4800" b="1" i="1" dirty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	  	           JES</a:t>
            </a:r>
            <a:r>
              <a:rPr lang="en-US" sz="48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Ú</a:t>
            </a:r>
            <a:r>
              <a:rPr lang="en-US" sz="4800" b="1" i="1" dirty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S?</a:t>
            </a:r>
            <a:endParaRPr lang="en-US" sz="4800" b="1" i="1" cap="none" spc="0" dirty="0">
              <a:ln w="190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14" descr="http://ts2.mm.bing.net/th?id=H.4682820923033933&amp;pid=1.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54864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MT 7:28-29</a:t>
            </a:r>
          </a:p>
          <a:p>
            <a:pPr>
              <a:buNone/>
            </a:pPr>
            <a:r>
              <a:rPr lang="en-US" sz="24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</a:t>
            </a:r>
            <a:r>
              <a:rPr lang="en-US" sz="2400" b="1" dirty="0"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ES" sz="2400" b="1" dirty="0">
                <a:latin typeface="Arial Black" pitchFamily="34" charset="0"/>
                <a:cs typeface="Arial" pitchFamily="34" charset="0"/>
                <a:sym typeface="Wingdings"/>
              </a:rPr>
              <a:t>L</a:t>
            </a:r>
            <a:r>
              <a:rPr lang="es-ES" sz="2400" b="1" dirty="0">
                <a:latin typeface="Arial Black" pitchFamily="34" charset="0"/>
                <a:cs typeface="Arial" pitchFamily="34" charset="0"/>
              </a:rPr>
              <a:t>os escribas enseñaban por la jurisprudencia, ellos citaban lo que los rabinos anterior había dicho</a:t>
            </a:r>
          </a:p>
          <a:p>
            <a:pPr>
              <a:buNone/>
            </a:pPr>
            <a:r>
              <a:rPr lang="es-E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</a:t>
            </a:r>
            <a:r>
              <a:rPr lang="es-ES" sz="2400" b="1" dirty="0">
                <a:latin typeface="Arial Black" pitchFamily="34" charset="0"/>
                <a:cs typeface="Arial" pitchFamily="34" charset="0"/>
                <a:sym typeface="Wingdings"/>
              </a:rPr>
              <a:t> P</a:t>
            </a:r>
            <a:r>
              <a:rPr lang="es-ES" sz="2400" b="1" dirty="0">
                <a:latin typeface="Arial Black" pitchFamily="34" charset="0"/>
                <a:cs typeface="Arial" pitchFamily="34" charset="0"/>
              </a:rPr>
              <a:t>ero Jesús enseñó </a:t>
            </a:r>
            <a:r>
              <a:rPr lang="es-ES" sz="2400" b="1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como una autoridad</a:t>
            </a:r>
            <a:r>
              <a:rPr lang="es-ES" sz="2400" b="1" dirty="0">
                <a:latin typeface="Arial Black" pitchFamily="34" charset="0"/>
                <a:cs typeface="Arial" pitchFamily="34" charset="0"/>
              </a:rPr>
              <a:t>, </a:t>
            </a:r>
            <a:r>
              <a:rPr lang="es-MX" sz="2400" dirty="0">
                <a:latin typeface="Arial Black" pitchFamily="34" charset="0"/>
              </a:rPr>
              <a:t>Él</a:t>
            </a:r>
            <a:r>
              <a:rPr lang="es-MX" sz="24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ES" sz="2400" b="1" dirty="0">
                <a:latin typeface="Arial Black" pitchFamily="34" charset="0"/>
                <a:cs typeface="Arial" pitchFamily="34" charset="0"/>
              </a:rPr>
              <a:t>decía,                        	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</a:t>
            </a:r>
            <a:r>
              <a:rPr lang="es-ES" sz="2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Pero yo os digo</a:t>
            </a:r>
            <a:r>
              <a:rPr lang="es-E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...”</a:t>
            </a:r>
          </a:p>
          <a:p>
            <a:pPr>
              <a:buNone/>
            </a:pPr>
            <a:r>
              <a:rPr lang="es-ES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 (</a:t>
            </a:r>
            <a:r>
              <a:rPr lang="es-ES" sz="2400" b="1" i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"/>
              </a:rPr>
              <a:t>Jes</a:t>
            </a:r>
            <a:r>
              <a:rPr lang="es-ES" sz="2400" b="1" i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ú</a:t>
            </a:r>
            <a:r>
              <a:rPr lang="es-ES" sz="2400" b="1" i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"/>
              </a:rPr>
              <a:t>s tiene toda autoridad, </a:t>
            </a:r>
            <a:r>
              <a:rPr lang="es-E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MT 28:18; HEB 1:1-2)</a:t>
            </a:r>
          </a:p>
          <a:p>
            <a:pPr>
              <a:buNone/>
            </a:pPr>
            <a:r>
              <a:rPr lang="es-E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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Hablemos según </a:t>
            </a:r>
            <a:r>
              <a:rPr lang="es-E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“nuestra </a:t>
            </a:r>
            <a:r>
              <a:rPr lang="es-E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autoridad”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que es la Biblia,   </a:t>
            </a:r>
            <a:r>
              <a:rPr lang="es-E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 PED 4:11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609600"/>
            <a:ext cx="7239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JESÚS HABLÓ CON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AUTORIDAD</a:t>
            </a:r>
            <a:endParaRPr lang="es-MX" sz="3200" b="1" dirty="0">
              <a:ln w="1905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38800" y="1066800"/>
            <a:ext cx="2514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1" descr="http://t3.gstatic.com/images?q=tbn:ANd9GcTKhVIkX7Z_9JTY0Hd4mFWD99t1nVR9vYiv42eTt6iermcZIHLb1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1" y="1905000"/>
            <a:ext cx="3047999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http://www.bibleclipart.net/images/free-christian-powerpoint-background-designs-300x24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4651" b="63663"/>
          <a:stretch>
            <a:fillRect/>
          </a:stretch>
        </p:blipFill>
        <p:spPr bwMode="auto">
          <a:xfrm>
            <a:off x="0" y="-3717"/>
            <a:ext cx="9144000" cy="6861717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562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>
                <a:solidFill>
                  <a:srgbClr val="66FFFF"/>
                </a:solidFill>
                <a:latin typeface="Arial Black" pitchFamily="34" charset="0"/>
                <a:cs typeface="Arial" pitchFamily="34" charset="0"/>
              </a:rPr>
              <a:t>TERNURA</a:t>
            </a:r>
            <a:r>
              <a:rPr lang="es-MX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= Afección; blandura; afable</a:t>
            </a:r>
          </a:p>
          <a:p>
            <a:pPr>
              <a:buNone/>
            </a:pPr>
            <a:r>
              <a:rPr lang="es-MX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</a:t>
            </a:r>
            <a:r>
              <a:rPr lang="es-MX" b="1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  <a:sym typeface="Wingdings 3"/>
              </a:rPr>
              <a:t> </a:t>
            </a:r>
            <a:r>
              <a:rPr lang="es-MX" b="1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JN 8:3-11</a:t>
            </a:r>
          </a:p>
          <a:p>
            <a:pPr>
              <a:buNone/>
            </a:pPr>
            <a:r>
              <a:rPr lang="es-MX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 = Aun al reprender </a:t>
            </a:r>
            <a:r>
              <a:rPr lang="es-MX" dirty="0">
                <a:solidFill>
                  <a:schemeClr val="bg1"/>
                </a:solidFill>
                <a:latin typeface="Arial Black" pitchFamily="34" charset="0"/>
              </a:rPr>
              <a:t>Él</a:t>
            </a:r>
            <a:r>
              <a:rPr lang="es-MX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habl</a:t>
            </a:r>
            <a:r>
              <a:rPr lang="es-MX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ó</a:t>
            </a:r>
            <a:r>
              <a:rPr lang="es-MX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con ternura</a:t>
            </a:r>
          </a:p>
          <a:p>
            <a:pPr>
              <a:buNone/>
            </a:pPr>
            <a:r>
              <a:rPr lang="es-MX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</a:t>
            </a:r>
            <a:r>
              <a:rPr lang="es-MX" b="1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  <a:sym typeface="Wingdings 3"/>
              </a:rPr>
              <a:t> </a:t>
            </a:r>
            <a:r>
              <a:rPr lang="es-MX" b="1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MT 11:28-30</a:t>
            </a:r>
          </a:p>
          <a:p>
            <a:pPr>
              <a:buNone/>
            </a:pPr>
            <a:r>
              <a:rPr lang="es-MX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 = </a:t>
            </a:r>
            <a:r>
              <a:rPr lang="es-MX" dirty="0">
                <a:solidFill>
                  <a:schemeClr val="bg1"/>
                </a:solidFill>
                <a:latin typeface="Arial Black" pitchFamily="34" charset="0"/>
              </a:rPr>
              <a:t>Él </a:t>
            </a:r>
            <a:r>
              <a:rPr lang="es-MX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llamaba con ternura  y afección.</a:t>
            </a:r>
          </a:p>
          <a:p>
            <a:pPr>
              <a:buNone/>
            </a:pPr>
            <a:r>
              <a:rPr lang="es-MX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Otros versículos: </a:t>
            </a:r>
            <a:r>
              <a:rPr lang="es-MX" b="1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LC 15:20;                      MT 26:50</a:t>
            </a:r>
          </a:p>
          <a:p>
            <a:pPr>
              <a:buNone/>
            </a:pPr>
            <a:endParaRPr lang="en-US" sz="22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81000"/>
            <a:ext cx="4038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JESÚS HABLÓ CON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TERNURA</a:t>
            </a:r>
            <a:endParaRPr lang="es-MX" sz="2800" b="1" dirty="0">
              <a:ln w="1905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14600" y="1295400"/>
            <a:ext cx="1828800" cy="0"/>
          </a:xfrm>
          <a:prstGeom prst="line">
            <a:avLst/>
          </a:prstGeom>
          <a:ln w="762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lifegroup413.org/wp-content/uploads/2012/07/come-hand-fina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8090" y="3352800"/>
            <a:ext cx="3035710" cy="2971800"/>
          </a:xfrm>
          <a:prstGeom prst="rect">
            <a:avLst/>
          </a:prstGeom>
          <a:noFill/>
        </p:spPr>
      </p:pic>
      <p:pic>
        <p:nvPicPr>
          <p:cNvPr id="6148" name="Picture 4" descr="http://ubdavid.org/youthworld/understanding-true-love/graphics/3_jesus-woma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533400"/>
            <a:ext cx="3048000" cy="26289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google.com/url?source=imglanding&amp;ct=img&amp;q=http://images.sharefaith.com/images/3/1282271384873_99/slide-62.jpg&amp;sa=X&amp;ei=Y5UBUdFA49zaBfeqgagI&amp;ved=0CAsQ8wc4eA&amp;usg=AFQjCNFeuwavpTqZAh7hpGV8GplietCF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50292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</a:t>
            </a:r>
            <a:r>
              <a:rPr lang="es-MX" sz="2400" dirty="0"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400" dirty="0">
                <a:latin typeface="Arial Black" pitchFamily="34" charset="0"/>
                <a:cs typeface="Arial" pitchFamily="34" charset="0"/>
              </a:rPr>
              <a:t>El </a:t>
            </a:r>
            <a:r>
              <a:rPr lang="es-MX" sz="2400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amor y compasión</a:t>
            </a:r>
            <a:r>
              <a:rPr lang="es-MX" sz="2400" dirty="0">
                <a:latin typeface="Arial Black" pitchFamily="34" charset="0"/>
                <a:cs typeface="Arial" pitchFamily="34" charset="0"/>
              </a:rPr>
              <a:t> de Jesús es sin rival</a:t>
            </a:r>
          </a:p>
          <a:p>
            <a:pPr>
              <a:buNone/>
            </a:pPr>
            <a:r>
              <a:rPr lang="es-MX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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LC 15:16-30</a:t>
            </a:r>
          </a:p>
          <a:p>
            <a:pPr>
              <a:buNone/>
            </a:pPr>
            <a:r>
              <a:rPr lang="es-MX" sz="2400" dirty="0">
                <a:latin typeface="Arial Black" pitchFamily="34" charset="0"/>
                <a:cs typeface="Arial" pitchFamily="34" charset="0"/>
              </a:rPr>
              <a:t> = Ilustra el </a:t>
            </a:r>
            <a:r>
              <a:rPr lang="es-MX" sz="2400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amor y compasión</a:t>
            </a:r>
            <a:r>
              <a:rPr lang="es-MX" sz="2400" dirty="0">
                <a:latin typeface="Arial Black" pitchFamily="34" charset="0"/>
                <a:cs typeface="Arial" pitchFamily="34" charset="0"/>
              </a:rPr>
              <a:t> del Señor (</a:t>
            </a:r>
            <a:r>
              <a:rPr lang="es-MX" sz="2400" i="1" u="sng" dirty="0">
                <a:latin typeface="Arial Black" pitchFamily="34" charset="0"/>
                <a:cs typeface="Arial" pitchFamily="34" charset="0"/>
              </a:rPr>
              <a:t>palabra y acción</a:t>
            </a:r>
            <a:r>
              <a:rPr lang="es-MX" sz="2400" dirty="0">
                <a:latin typeface="Arial Black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s-MX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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JN 11:30-35</a:t>
            </a:r>
          </a:p>
          <a:p>
            <a:pPr>
              <a:buNone/>
            </a:pPr>
            <a:r>
              <a:rPr lang="es-MX" sz="2400" dirty="0">
                <a:latin typeface="Arial Black" pitchFamily="34" charset="0"/>
                <a:cs typeface="Arial" pitchFamily="34" charset="0"/>
              </a:rPr>
              <a:t> = La compasión y el amor   de Cristo demostrado</a:t>
            </a:r>
          </a:p>
          <a:p>
            <a:pPr>
              <a:buNone/>
            </a:pPr>
            <a:r>
              <a:rPr lang="es-MX" sz="2400" dirty="0">
                <a:latin typeface="Arial Black" pitchFamily="34" charset="0"/>
                <a:cs typeface="Arial" pitchFamily="34" charset="0"/>
              </a:rPr>
              <a:t>Hablemos con </a:t>
            </a:r>
            <a:r>
              <a:rPr lang="es-MX" sz="2400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“amor, compasión y demostrarlo”,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ROM 12:15</a:t>
            </a:r>
            <a:r>
              <a:rPr lang="es-MX" sz="2400" dirty="0">
                <a:latin typeface="Arial Black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533400"/>
            <a:ext cx="4419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JESÚS HABLÓ CON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AMOR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COMPASION</a:t>
            </a:r>
            <a:endParaRPr lang="es-MX" sz="2800" b="1" dirty="0">
              <a:ln w="1905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71800" y="1371600"/>
            <a:ext cx="22098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1371600"/>
            <a:ext cx="10668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://2.bp.blogspot.com/-nCZisU30w_g/UHz8T2Gq2LI/AAAAAAAAAVE/VnRtRwhFIKg/s1600/6080756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33400"/>
            <a:ext cx="3048415" cy="3031904"/>
          </a:xfrm>
          <a:prstGeom prst="rect">
            <a:avLst/>
          </a:prstGeom>
          <a:noFill/>
        </p:spPr>
      </p:pic>
      <p:pic>
        <p:nvPicPr>
          <p:cNvPr id="5124" name="Picture 4" descr="http://4.bp.blogspot.com/_9st3wOIfcrc/TLZu8IexnII/AAAAAAAACnc/Ric_8D8qKJ0/s1600/mar1305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657600"/>
            <a:ext cx="30480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gracegospelbiblechurch.org/GraceGospelBibleChurch/Images/GGBC-Border-T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34"/>
            <a:ext cx="9144000" cy="6826266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61722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s-MX" sz="2400" b="1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Dureza 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= reprensión severa; criticar agudamente</a:t>
            </a:r>
          </a:p>
          <a:p>
            <a:pPr>
              <a:buNone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  MT 11:20-24</a:t>
            </a:r>
          </a:p>
          <a:p>
            <a:pPr>
              <a:buNone/>
            </a:pPr>
            <a:r>
              <a:rPr lang="es-MX" sz="2400" b="1" dirty="0">
                <a:latin typeface="Arial Black" pitchFamily="34" charset="0"/>
                <a:cs typeface="Arial" pitchFamily="34" charset="0"/>
              </a:rPr>
              <a:t>   Reprendió severamente a ciudades no arrepentidas</a:t>
            </a:r>
          </a:p>
          <a:p>
            <a:pPr>
              <a:buNone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 MT 23:23-36</a:t>
            </a:r>
          </a:p>
          <a:p>
            <a:pPr>
              <a:buNone/>
            </a:pPr>
            <a:r>
              <a:rPr lang="es-MX" sz="2400" b="1" dirty="0">
                <a:latin typeface="Arial Black" pitchFamily="34" charset="0"/>
                <a:cs typeface="Arial" pitchFamily="34" charset="0"/>
              </a:rPr>
              <a:t>   Reprendió a los Fariseos y escribas severamente (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v.23,26,33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s-MX" sz="2400" b="1" dirty="0">
                <a:latin typeface="Arial Black" pitchFamily="34" charset="0"/>
                <a:cs typeface="Arial" pitchFamily="34" charset="0"/>
              </a:rPr>
              <a:t>   Reprender duramente </a:t>
            </a:r>
            <a:r>
              <a:rPr lang="es-MX" sz="2400" b="1" u="sng" dirty="0">
                <a:latin typeface="Arial Black" pitchFamily="34" charset="0"/>
                <a:cs typeface="Arial" pitchFamily="34" charset="0"/>
              </a:rPr>
              <a:t>si es necesario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 pero en la </a:t>
            </a:r>
            <a:r>
              <a:rPr lang="es-MX" sz="2400" b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manera y propósito correcto,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MT 18:15-17</a:t>
            </a:r>
            <a:r>
              <a:rPr lang="es-MX" sz="2400" b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;           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GAL 2:11-14; TITO 1:13; HEB 12:6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19200" y="1295400"/>
            <a:ext cx="59436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2.bp.blogspot.com/-i34oBEkgR8M/TgKF4y3B0RI/AAAAAAAAEhI/gEO-tKtVzxs/s400/Pharisees+Jesus+rebukes.bm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25000"/>
          <a:stretch>
            <a:fillRect/>
          </a:stretch>
        </p:blipFill>
        <p:spPr bwMode="auto">
          <a:xfrm>
            <a:off x="6477000" y="2895600"/>
            <a:ext cx="2124244" cy="1676401"/>
          </a:xfrm>
          <a:prstGeom prst="rect">
            <a:avLst/>
          </a:prstGeom>
          <a:noFill/>
        </p:spPr>
      </p:pic>
      <p:pic>
        <p:nvPicPr>
          <p:cNvPr id="4100" name="Picture 4" descr="http://2.bp.blogspot.com/-YSuSv1xx5pw/UFkAgKrWx_I/AAAAAAAADqE/U89CLKADvmQ/s640/Jesus+Heals+a+man+withered+hand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648200"/>
            <a:ext cx="2162242" cy="1641857"/>
          </a:xfrm>
          <a:prstGeom prst="rect">
            <a:avLst/>
          </a:prstGeom>
          <a:noFill/>
        </p:spPr>
      </p:pic>
      <p:pic>
        <p:nvPicPr>
          <p:cNvPr id="13" name="Picture 4" descr="http://sententias.org/wp-content/uploads/2012/05/1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25709" t="10586" b="48582"/>
          <a:stretch>
            <a:fillRect/>
          </a:stretch>
        </p:blipFill>
        <p:spPr bwMode="auto">
          <a:xfrm>
            <a:off x="6248400" y="1447800"/>
            <a:ext cx="2362200" cy="1371600"/>
          </a:xfrm>
          <a:prstGeom prst="rect">
            <a:avLst/>
          </a:prstGeom>
          <a:noFill/>
        </p:spPr>
      </p:pic>
      <p:sp>
        <p:nvSpPr>
          <p:cNvPr id="14" name="Oval 13"/>
          <p:cNvSpPr/>
          <p:nvPr/>
        </p:nvSpPr>
        <p:spPr>
          <a:xfrm>
            <a:off x="6934200" y="1676400"/>
            <a:ext cx="1371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8200" y="457200"/>
            <a:ext cx="6705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JESÚS HABLÓ CON</a:t>
            </a:r>
          </a:p>
          <a:p>
            <a:pPr algn="ctr"/>
            <a:r>
              <a:rPr 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DUREZA PERO CORRECTAMENTE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christianbackgrounds123.com/images/powerpoint-slides-templat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8329" b="83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80772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MT 12:36-37</a:t>
            </a:r>
          </a:p>
          <a:p>
            <a:pPr>
              <a:buNone/>
            </a:pPr>
            <a:r>
              <a:rPr lang="es-MX" sz="2400" dirty="0">
                <a:latin typeface="Arial Black" pitchFamily="34" charset="0"/>
                <a:cs typeface="Arial" pitchFamily="34" charset="0"/>
              </a:rPr>
              <a:t>  </a:t>
            </a:r>
            <a:r>
              <a:rPr lang="es-MX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</a:t>
            </a:r>
            <a:r>
              <a:rPr lang="es-MX" sz="2400" b="1" i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 </a:t>
            </a:r>
            <a:r>
              <a:rPr lang="es-MX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 yo os digo que de toda palabra vana que hablen los hombres, darán cuenta de ella en el día del juicio.</a:t>
            </a:r>
            <a:r>
              <a:rPr lang="es-MX" sz="2400" b="1" i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 </a:t>
            </a:r>
          </a:p>
          <a:p>
            <a:pPr>
              <a:buNone/>
            </a:pPr>
            <a:r>
              <a:rPr lang="es-MX" sz="2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Porque por tus palabras serás justificado, y por tus palabras serás condenado”.</a:t>
            </a:r>
            <a:endParaRPr lang="es-MX" sz="24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s-MX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LA LECCION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Tengamos cuidado de cómo hablamos porque es asunto de vida y muerte!</a:t>
            </a:r>
          </a:p>
          <a:p>
            <a:pPr>
              <a:buNone/>
            </a:pPr>
            <a:r>
              <a:rPr lang="es-MX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Imitemos a Jesús En Nuestro Hablar!</a:t>
            </a:r>
          </a:p>
          <a:p>
            <a:pPr>
              <a:buNone/>
            </a:pPr>
            <a:endParaRPr lang="es-MX" sz="2400" dirty="0"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98496" y="304800"/>
            <a:ext cx="2889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</a:t>
            </a:r>
            <a:r>
              <a:rPr lang="en-US" sz="2800" b="1" cap="none" spc="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CLUCI</a:t>
            </a:r>
            <a:r>
              <a:rPr lang="en-US" sz="2800" dirty="0">
                <a:latin typeface="Arial Black" pitchFamily="34" charset="0"/>
              </a:rPr>
              <a:t>Ó</a:t>
            </a:r>
            <a:r>
              <a:rPr lang="en-US" sz="2800" b="1" cap="none" spc="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5410200"/>
            <a:ext cx="6858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550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Office Theme</vt:lpstr>
      <vt:lpstr>PowerPoint Presentation</vt:lpstr>
      <vt:lpstr>INTRODUCCIÓN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Luis</dc:creator>
  <cp:lastModifiedBy>Luis</cp:lastModifiedBy>
  <cp:revision>105</cp:revision>
  <dcterms:created xsi:type="dcterms:W3CDTF">2012-04-10T20:35:13Z</dcterms:created>
  <dcterms:modified xsi:type="dcterms:W3CDTF">2019-11-30T04:51:24Z</dcterms:modified>
</cp:coreProperties>
</file>