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8"/>
  </p:notesMasterIdLst>
  <p:sldIdLst>
    <p:sldId id="270" r:id="rId6"/>
    <p:sldId id="266" r:id="rId7"/>
    <p:sldId id="265" r:id="rId8"/>
    <p:sldId id="268" r:id="rId9"/>
    <p:sldId id="272" r:id="rId10"/>
    <p:sldId id="271" r:id="rId11"/>
    <p:sldId id="274" r:id="rId12"/>
    <p:sldId id="277" r:id="rId13"/>
    <p:sldId id="276" r:id="rId14"/>
    <p:sldId id="286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099"/>
    <a:srgbClr val="660066"/>
    <a:srgbClr val="FF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3374" autoAdjust="0"/>
  </p:normalViewPr>
  <p:slideViewPr>
    <p:cSldViewPr>
      <p:cViewPr varScale="1">
        <p:scale>
          <a:sx n="77" d="100"/>
          <a:sy n="77" d="100"/>
        </p:scale>
        <p:origin x="16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A95B-1946-40DB-AE6F-87052CD4B98F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4D8E-6637-4BD8-860A-C0717F5379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4D8E-6637-4BD8-860A-C0717F5379E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C703-F7C9-45E3-BE7C-9774D9AD02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70896-73D9-4927-BEF3-827D5A22CB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9A4F-EE0F-4B61-962F-E3DD51EBE3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1CBB0-8D71-4540-A2DD-771B7D9CCD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3BEAF-CD81-498B-8DE6-FBFB4A6401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A372-95D9-449B-A8E1-2688146C8B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0485-5AD1-4197-B063-6362E36467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A0BE-791F-49AE-9B4C-D44996028A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6908F-89FF-4B09-B71F-2BC2BCD9E4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D629-087E-4D9C-8FA5-6419DFDE2F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619AF-E8AE-4F71-8DD7-1C5DEED86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C703-F7C9-45E3-BE7C-9774D9AD02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70896-73D9-4927-BEF3-827D5A22CB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9A4F-EE0F-4B61-962F-E3DD51EBE3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1CBB0-8D71-4540-A2DD-771B7D9CCD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3BEAF-CD81-498B-8DE6-FBFB4A6401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A372-95D9-449B-A8E1-2688146C8B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0485-5AD1-4197-B063-6362E36467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A0BE-791F-49AE-9B4C-D44996028A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6908F-89FF-4B09-B71F-2BC2BCD9E4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D629-087E-4D9C-8FA5-6419DFDE2F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619AF-E8AE-4F71-8DD7-1C5DEED86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248400" cy="990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764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769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F735-9294-4949-AFA2-1015EDFE2C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6742-F028-4DF2-A32F-3B89F873B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1517-EAB7-44F7-B66F-AA444C437F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4307-C281-45E1-A548-ED544639C3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F963-C95D-4C3C-949B-D08E031BA0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55C9-28DC-4E55-90BF-3F13D06A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6A93-8683-41E0-948E-39BB7FC101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DD37-55E8-45A3-8AC5-F483D1AB20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BEED-3C1E-4889-B488-ABD4F5D0CE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7635-CDB8-4DC1-8F8E-292D4A9B8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4A38-CD65-4F51-ADE7-7AED0EC5C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7144-6290-4411-9BAC-449F80DF74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6121-B715-4521-91B1-C92CBF82A1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7C64-58CF-4026-9A59-7D0627357A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60D2-638E-4E66-8950-D10AFD711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63A6-1F5F-4D9C-AF09-ADCAC782D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CD7-93AF-4BBA-934B-36A396F0B1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A82E-5246-4E73-B2D0-3D496C9C86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241F-93B3-49C7-A343-04C4BAB6AF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12CE-E78B-4CE7-928F-7709F04108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2BFA-D55E-4977-B35F-32F401EAB8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6335-D56B-480B-BA5E-060B0A612A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25A9-8E0E-4F44-8DDE-011EF6B5BC9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2238B-45D2-4B5A-9C11-C2BFCA8D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4C62B3-A058-4D1C-8B7F-F8E1460717F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4C62B3-A058-4D1C-8B7F-F8E1460717F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95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125D1-2CF2-4C65-ACFC-E112960CF8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992DB-C1EE-4E45-B72D-73C9D98EDD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being+close+to+God&amp;source=images&amp;cd=&amp;cad=rja&amp;docid=91gM1mtvumkriM&amp;tbnid=p68E6XXAxHET9M:&amp;ved=0CAUQjRw&amp;url=http://www.more-to-life.org/page_17.html&amp;ei=isEZUdypFMev2QWj0oG4Cg&amp;bvm=bv.42261806,d.aWc&amp;psig=AFQjCNF9RIkvn7yuYIzMT-2IdPhvgbbeWQ&amp;ust=136072875314613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being+close+to+God&amp;source=images&amp;cd=&amp;cad=rja&amp;docid=91gM1mtvumkriM&amp;tbnid=p68E6XXAxHET9M:&amp;ved=0CAUQjRw&amp;url=http://www.more-to-life.org/page_17.html&amp;ei=isEZUdypFMev2QWj0oG4Cg&amp;bvm=bv.42261806,d.aWc&amp;psig=AFQjCNF9RIkvn7yuYIzMT-2IdPhvgbbeWQ&amp;ust=136072875314613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being+close+to+God&amp;source=images&amp;cd=&amp;cad=rja&amp;docid=91gM1mtvumkriM&amp;tbnid=p68E6XXAxHET9M:&amp;ved=0CAUQjRw&amp;url=http://www.more-to-life.org/page_17.html&amp;ei=isEZUdypFMev2QWj0oG4Cg&amp;bvm=bv.42261806,d.aWc&amp;psig=AFQjCNF9RIkvn7yuYIzMT-2IdPhvgbbeWQ&amp;ust=136072875314613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eing+close+to+God&amp;source=images&amp;cd=&amp;cad=rja&amp;docid=91gM1mtvumkriM&amp;tbnid=p68E6XXAxHET9M:&amp;ved=0CAUQjRw&amp;url=http://www.more-to-life.org/page_17.html&amp;ei=isEZUdypFMev2QWj0oG4Cg&amp;bvm=bv.42261806,d.aWc&amp;psig=AFQjCNF9RIkvn7yuYIzMT-2IdPhvgbbeWQ&amp;ust=136072875314613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being+close+to+God&amp;source=images&amp;cd=&amp;cad=rja&amp;docid=91gM1mtvumkriM&amp;tbnid=p68E6XXAxHET9M:&amp;ved=0CAUQjRw&amp;url=http://www.more-to-life.org/page_17.html&amp;ei=isEZUdypFMev2QWj0oG4Cg&amp;bvm=bv.42261806,d.aWc&amp;psig=AFQjCNF9RIkvn7yuYIzMT-2IdPhvgbbeWQ&amp;ust=1360728753146136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09800"/>
            <a:ext cx="81100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¿CÓMO PODEMOS   </a:t>
            </a:r>
          </a:p>
          <a:p>
            <a:pPr algn="ctr"/>
            <a:r>
              <a:rPr lang="es-E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HALLAR GRACIA ANTE </a:t>
            </a:r>
          </a:p>
          <a:p>
            <a:pPr algn="ctr"/>
            <a:r>
              <a:rPr lang="es-E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LOS OJOS DE DIOS?</a:t>
            </a:r>
            <a:endParaRPr lang="en-US" sz="48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Program Files\Microsoft Office\Clipart\standard\stddir4\so0189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609600"/>
            <a:ext cx="3429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LECCI</a:t>
            </a:r>
            <a:r>
              <a:rPr lang="es-E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n-US" sz="4000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  <a:r>
              <a:rPr lang="en-US" sz="3200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3820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 </a:t>
            </a:r>
            <a:r>
              <a:rPr lang="es-MX" sz="2400" dirty="0">
                <a:latin typeface="Arial Black" pitchFamily="34" charset="0"/>
              </a:rPr>
              <a:t>Noé fue salvo del diluvio porque "</a:t>
            </a:r>
            <a:r>
              <a:rPr lang="es-MX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hallo gracia ante los ojos de Dios”</a:t>
            </a:r>
          </a:p>
          <a:p>
            <a:pPr algn="ctr"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 </a:t>
            </a:r>
            <a:r>
              <a:rPr lang="es-MX" sz="2400" dirty="0">
                <a:latin typeface="Arial Black" pitchFamily="34" charset="0"/>
              </a:rPr>
              <a:t>Nosotros también necesitamos             </a:t>
            </a:r>
            <a:r>
              <a:rPr lang="es-MX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HALLAR GRACIA ANTE LOS OJOS DE DIOS</a:t>
            </a:r>
            <a:r>
              <a:rPr lang="es-MX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  <a:p>
            <a:pPr algn="ctr">
              <a:buNone/>
            </a:pPr>
            <a:endParaRPr lang="es-MX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es-MX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Porque si en el día de juicio </a:t>
            </a:r>
            <a:r>
              <a:rPr lang="es-MX" sz="2600" b="1" i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 hemos hallado gracia</a:t>
            </a:r>
            <a:r>
              <a:rPr lang="es-MX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ante los ojos de Dios…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es-MX" sz="2400" dirty="0">
                <a:latin typeface="Arial Black" pitchFamily="34" charset="0"/>
              </a:rPr>
              <a:t>   </a:t>
            </a:r>
            <a:r>
              <a:rPr lang="es-MX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 SEREMOS SALVOS!</a:t>
            </a:r>
            <a:endParaRPr lang="es-MX" sz="24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es-MX" sz="2400" dirty="0">
                <a:latin typeface="Arial Black" pitchFamily="34" charset="0"/>
              </a:rPr>
              <a:t> </a:t>
            </a:r>
            <a:r>
              <a:rPr lang="es-MX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s-MX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Porque</a:t>
            </a:r>
            <a:r>
              <a:rPr lang="es-MX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gracia</a:t>
            </a:r>
            <a:r>
              <a:rPr lang="es-MX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habéis </a:t>
            </a:r>
          </a:p>
          <a:p>
            <a:pPr algn="ctr">
              <a:buNone/>
            </a:pPr>
            <a:r>
              <a:rPr lang="es-MX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sido salvos..”</a:t>
            </a:r>
          </a:p>
          <a:p>
            <a:pPr algn="ctr">
              <a:buNone/>
            </a:pPr>
            <a:r>
              <a:rPr lang="es-MX" dirty="0">
                <a:latin typeface="Arial Black" pitchFamily="34" charset="0"/>
              </a:rPr>
              <a:t>                 </a:t>
            </a: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 2:9</a:t>
            </a:r>
          </a:p>
          <a:p>
            <a:pPr algn="ctr">
              <a:buNone/>
            </a:pPr>
            <a:endParaRPr lang="es-MX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Wingdings"/>
              <a:buChar char="ü"/>
            </a:pPr>
            <a:endParaRPr lang="es-MX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2" descr="http://www.our.homewithgod.com/biblepaths/pagepix/bible.gif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628373" y="4007430"/>
            <a:ext cx="2286000" cy="173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evel 7"/>
          <p:cNvSpPr/>
          <p:nvPr/>
        </p:nvSpPr>
        <p:spPr>
          <a:xfrm>
            <a:off x="304800" y="1524000"/>
            <a:ext cx="3124200" cy="1447800"/>
          </a:xfrm>
          <a:prstGeom prst="beve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OYE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ROM 10:17</a:t>
            </a: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Bevel 8"/>
          <p:cNvSpPr/>
          <p:nvPr/>
        </p:nvSpPr>
        <p:spPr>
          <a:xfrm>
            <a:off x="304800" y="3124200"/>
            <a:ext cx="3124200" cy="1676400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dirty="0">
                <a:solidFill>
                  <a:prstClr val="black"/>
                </a:solidFill>
                <a:latin typeface="Arial Black" pitchFamily="34" charset="0"/>
              </a:rPr>
              <a:t>ARREPIÉNTETE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HCH 2:38</a:t>
            </a: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10" name="Bevel 9"/>
          <p:cNvSpPr/>
          <p:nvPr/>
        </p:nvSpPr>
        <p:spPr>
          <a:xfrm>
            <a:off x="6248400" y="1447800"/>
            <a:ext cx="2590800" cy="1371600"/>
          </a:xfrm>
          <a:prstGeom prst="beve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CREE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JN 3:16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1" name="Bevel 10"/>
          <p:cNvSpPr/>
          <p:nvPr/>
        </p:nvSpPr>
        <p:spPr>
          <a:xfrm>
            <a:off x="6248400" y="2971800"/>
            <a:ext cx="2590800" cy="12954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CONFIESA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 10:10</a:t>
            </a: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12" name="Bevel 11"/>
          <p:cNvSpPr/>
          <p:nvPr/>
        </p:nvSpPr>
        <p:spPr>
          <a:xfrm>
            <a:off x="304800" y="5029200"/>
            <a:ext cx="3124200" cy="14478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BAUTIZATE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MR 16:16</a:t>
            </a: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13" name="Bevel 12"/>
          <p:cNvSpPr/>
          <p:nvPr/>
        </p:nvSpPr>
        <p:spPr>
          <a:xfrm>
            <a:off x="6324600" y="4495800"/>
            <a:ext cx="2590800" cy="1905000"/>
          </a:xfrm>
          <a:prstGeom prst="bevel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SE FIEL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 2:10</a:t>
            </a: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PLAN DE DIOS DE SALVACI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82471" y="2299048"/>
            <a:ext cx="2635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40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</a:t>
            </a:r>
            <a:r>
              <a:rPr lang="es-MX" sz="4000" dirty="0">
                <a:solidFill>
                  <a:srgbClr val="FFFF00"/>
                </a:solidFill>
                <a:latin typeface="Arial Black" pitchFamily="34" charset="0"/>
              </a:rPr>
              <a:t>á</a:t>
            </a:r>
            <a:r>
              <a:rPr lang="es-MX" sz="40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40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Biblia</a:t>
            </a:r>
            <a:endParaRPr lang="es-MX" sz="60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 Black" pitchFamily="34" charset="0"/>
              </a:rPr>
              <a:t>INTRODUCCI</a:t>
            </a:r>
            <a:r>
              <a:rPr lang="es-ES" sz="3200" dirty="0">
                <a:solidFill>
                  <a:schemeClr val="tx1"/>
                </a:solidFill>
                <a:latin typeface="Arial Black" pitchFamily="34" charset="0"/>
              </a:rPr>
              <a:t>Ó</a:t>
            </a:r>
            <a:r>
              <a:rPr lang="en-US" sz="3200" dirty="0">
                <a:solidFill>
                  <a:schemeClr val="tx1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382000" cy="5334000"/>
          </a:xfrm>
        </p:spPr>
        <p:txBody>
          <a:bodyPr/>
          <a:lstStyle/>
          <a:p>
            <a:pPr>
              <a:buNone/>
            </a:pPr>
            <a:r>
              <a:rPr lang="es-MX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</a:t>
            </a:r>
            <a:r>
              <a:rPr lang="es-MX" sz="3000" b="1" dirty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En </a:t>
            </a:r>
            <a:r>
              <a:rPr lang="es-MX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GEN 3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 leemos de la introducción  del pecado en el mundo</a:t>
            </a:r>
          </a:p>
          <a:p>
            <a:pPr>
              <a:buNone/>
            </a:pPr>
            <a:r>
              <a:rPr lang="es-MX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 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En </a:t>
            </a:r>
            <a:r>
              <a:rPr lang="es-MX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GEN 6:5,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 leemos que </a:t>
            </a:r>
            <a:r>
              <a:rPr lang="es-MX" sz="30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los pecados de hombre habían progresado al punto que </a:t>
            </a:r>
            <a:r>
              <a:rPr lang="es-MX" sz="3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“la maldad del hombre era grande en la tierra y solo pensaba hacer el mal continuamente”</a:t>
            </a:r>
            <a:endParaRPr lang="es-MX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 </a:t>
            </a:r>
            <a:r>
              <a:rPr lang="es-MX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GEN 6-7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. Por la continua maldad del hombre Dios decidió destruir al mundo.</a:t>
            </a:r>
            <a:endParaRPr lang="es-MX" sz="3000" dirty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s-MX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533400"/>
            <a:ext cx="7315200" cy="5867400"/>
          </a:xfrm>
        </p:spPr>
        <p:txBody>
          <a:bodyPr/>
          <a:lstStyle/>
          <a:p>
            <a:pPr>
              <a:buNone/>
            </a:pPr>
            <a:r>
              <a:rPr lang="es-MX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 En </a:t>
            </a: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GEN 6:8 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leemos que </a:t>
            </a:r>
            <a:r>
              <a:rPr lang="es-MX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“…Noé hallo gracia en los ojos de Dios.”  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y la pregunta es </a:t>
            </a:r>
            <a:r>
              <a:rPr lang="es-ES" b="1" dirty="0">
                <a:latin typeface="Arial Black" pitchFamily="34" charset="0"/>
              </a:rPr>
              <a:t>¿</a:t>
            </a:r>
            <a:r>
              <a:rPr lang="es-MX" b="1" u="sng" dirty="0">
                <a:latin typeface="Arial Black" pitchFamily="34" charset="0"/>
                <a:cs typeface="Arial" pitchFamily="34" charset="0"/>
              </a:rPr>
              <a:t>Por Qué</a:t>
            </a:r>
            <a:r>
              <a:rPr lang="es-MX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s-MX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 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Noé hallo gracia porque… </a:t>
            </a:r>
          </a:p>
          <a:p>
            <a:pPr>
              <a:buNone/>
            </a:pPr>
            <a:r>
              <a:rPr lang="es-MX" b="1" dirty="0">
                <a:latin typeface="Arial Black" pitchFamily="34" charset="0"/>
                <a:cs typeface="Arial" pitchFamily="34" charset="0"/>
              </a:rPr>
              <a:t>   </a:t>
            </a:r>
            <a:r>
              <a:rPr lang="es-MX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=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s-MX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tenia ciertas cualidades </a:t>
            </a:r>
          </a:p>
          <a:p>
            <a:pPr>
              <a:buNone/>
            </a:pPr>
            <a:r>
              <a:rPr lang="es-MX" b="1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   </a:t>
            </a:r>
            <a:r>
              <a:rPr lang="es-MX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=</a:t>
            </a:r>
            <a:r>
              <a:rPr lang="es-MX" b="1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hizo cosas que agradó a Dios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MX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 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El resultado o la consecuencia de Noé hallar gracia ante los ojos de Dios </a:t>
            </a:r>
            <a:r>
              <a:rPr lang="es-MX" b="1" u="sng" dirty="0">
                <a:latin typeface="Arial Black" pitchFamily="34" charset="0"/>
                <a:cs typeface="Arial" pitchFamily="34" charset="0"/>
              </a:rPr>
              <a:t>fue su salvación del diluvio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es-MX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 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 3"/>
              </a:rPr>
              <a:t>Considerando el caso de 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Noé vamos a contemplar la pregunta……</a:t>
            </a:r>
            <a:endParaRPr lang="es-MX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051" y="2133600"/>
            <a:ext cx="835196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¿CÓMO PODEMOS   </a:t>
            </a:r>
          </a:p>
          <a:p>
            <a:pPr algn="ctr"/>
            <a:r>
              <a:rPr lang="es-E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HALLAR GRACIA </a:t>
            </a:r>
          </a:p>
          <a:p>
            <a:pPr algn="ctr"/>
            <a:r>
              <a:rPr lang="es-E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ANTE LOS OJOS DE DIOS?</a:t>
            </a:r>
            <a:endParaRPr lang="en-US" sz="48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ore-to-life.org/images/boo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80772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MX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GEN 6:9; 7:1 </a:t>
            </a:r>
          </a:p>
          <a:p>
            <a:pPr>
              <a:buNone/>
            </a:pPr>
            <a:r>
              <a:rPr lang="es-MX" sz="3400" dirty="0">
                <a:latin typeface="Arial Black" pitchFamily="34" charset="0"/>
                <a:cs typeface="Arial" pitchFamily="34" charset="0"/>
              </a:rPr>
              <a:t>De todo el mundo </a:t>
            </a:r>
            <a:r>
              <a:rPr lang="es-MX" sz="34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solo</a:t>
            </a:r>
            <a:r>
              <a:rPr lang="es-MX" sz="3400" dirty="0">
                <a:latin typeface="Arial Black" pitchFamily="34" charset="0"/>
                <a:cs typeface="Arial" pitchFamily="34" charset="0"/>
              </a:rPr>
              <a:t> Noé era “</a:t>
            </a:r>
            <a:r>
              <a:rPr lang="es-MX" sz="34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justo</a:t>
            </a:r>
            <a:r>
              <a:rPr lang="es-MX" sz="3400" dirty="0">
                <a:latin typeface="Arial Black" pitchFamily="34" charset="0"/>
                <a:cs typeface="Arial" pitchFamily="34" charset="0"/>
              </a:rPr>
              <a:t>” ante el Señor; hacia lo correcto; obedecía a Dios (</a:t>
            </a:r>
            <a:r>
              <a:rPr lang="es-MX" sz="3400" i="1" dirty="0">
                <a:latin typeface="Arial Black" pitchFamily="34" charset="0"/>
                <a:cs typeface="Arial" pitchFamily="34" charset="0"/>
              </a:rPr>
              <a:t>en un mundo malvado</a:t>
            </a:r>
            <a:r>
              <a:rPr lang="es-MX" sz="3400" dirty="0">
                <a:latin typeface="Arial Black" pitchFamily="34" charset="0"/>
                <a:cs typeface="Arial" pitchFamily="34" charset="0"/>
              </a:rPr>
              <a:t>)</a:t>
            </a:r>
          </a:p>
          <a:p>
            <a:pPr algn="ctr">
              <a:buNone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Nosotros necesitamos ser  lo mismo!</a:t>
            </a:r>
            <a:r>
              <a:rPr 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es-MX" sz="3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HCH 10:35 </a:t>
            </a:r>
            <a:r>
              <a:rPr lang="es-MX" sz="3400" dirty="0">
                <a:latin typeface="Arial Black" pitchFamily="34" charset="0"/>
                <a:cs typeface="Arial" pitchFamily="34" charset="0"/>
              </a:rPr>
              <a:t>– Dios acepta los </a:t>
            </a:r>
            <a:r>
              <a:rPr lang="es-MX" sz="3400" u="sng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justos</a:t>
            </a:r>
            <a:r>
              <a:rPr lang="es-MX" sz="3400" dirty="0">
                <a:latin typeface="Arial Black" pitchFamily="34" charset="0"/>
                <a:cs typeface="Arial" pitchFamily="34" charset="0"/>
              </a:rPr>
              <a:t> o </a:t>
            </a:r>
            <a:r>
              <a:rPr lang="es-MX" sz="3400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rectos</a:t>
            </a:r>
          </a:p>
          <a:p>
            <a:pPr>
              <a:buNone/>
            </a:pPr>
            <a:r>
              <a:rPr lang="es-MX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ROM 2:13</a:t>
            </a:r>
            <a:r>
              <a:rPr lang="es-MX" sz="3400" dirty="0">
                <a:latin typeface="Arial Black" pitchFamily="34" charset="0"/>
                <a:cs typeface="Arial" pitchFamily="34" charset="0"/>
              </a:rPr>
              <a:t>- </a:t>
            </a:r>
            <a:r>
              <a:rPr lang="es-MX" sz="3400" u="sng" dirty="0">
                <a:latin typeface="Arial Black" pitchFamily="34" charset="0"/>
                <a:cs typeface="Arial" pitchFamily="34" charset="0"/>
              </a:rPr>
              <a:t>el </a:t>
            </a:r>
            <a:r>
              <a:rPr lang="es-MX" sz="3400" u="sng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justo</a:t>
            </a:r>
            <a:r>
              <a:rPr lang="es-MX" sz="3400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3400" dirty="0">
                <a:latin typeface="Arial Black" pitchFamily="34" charset="0"/>
                <a:cs typeface="Arial" pitchFamily="34" charset="0"/>
              </a:rPr>
              <a:t>es quien hace la voluntad de Dios </a:t>
            </a:r>
            <a:endParaRPr lang="es-MX" sz="3400" dirty="0">
              <a:solidFill>
                <a:srgbClr val="000099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 JN 2:29 </a:t>
            </a:r>
            <a:r>
              <a:rPr lang="es-MX" sz="3400" dirty="0">
                <a:latin typeface="Arial Black" pitchFamily="34" charset="0"/>
                <a:cs typeface="Arial" pitchFamily="34" charset="0"/>
              </a:rPr>
              <a:t>– el que hace </a:t>
            </a:r>
            <a:r>
              <a:rPr lang="es-MX" sz="3400" u="sng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justica </a:t>
            </a:r>
            <a:r>
              <a:rPr lang="es-MX" sz="3400" i="1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(el justo)</a:t>
            </a:r>
            <a:r>
              <a:rPr lang="es-MX" sz="3400" i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s-MX" sz="3400" dirty="0">
                <a:latin typeface="Arial Black" pitchFamily="34" charset="0"/>
                <a:cs typeface="Arial" pitchFamily="34" charset="0"/>
              </a:rPr>
              <a:t>es nacido de Dios</a:t>
            </a:r>
          </a:p>
          <a:p>
            <a:pPr algn="ctr">
              <a:buNone/>
            </a:pPr>
            <a:r>
              <a:rPr lang="es-MX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hallar </a:t>
            </a:r>
            <a:r>
              <a:rPr lang="es-MX" sz="40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gracia</a:t>
            </a:r>
            <a:r>
              <a:rPr lang="es-MX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ante los ojos de Dios tenemos que ser </a:t>
            </a:r>
            <a:r>
              <a:rPr lang="es-MX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JUSTOS (RECTOS)!</a:t>
            </a: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533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 Black" pitchFamily="34" charset="0"/>
              </a:rPr>
              <a:t>TENEMOS QUE SER </a:t>
            </a:r>
          </a:p>
          <a:p>
            <a:pPr algn="ctr"/>
            <a:r>
              <a:rPr lang="es-ES" sz="2800" i="1" dirty="0">
                <a:latin typeface="Arial Black" pitchFamily="34" charset="0"/>
              </a:rPr>
              <a:t>“</a:t>
            </a:r>
            <a:r>
              <a:rPr lang="es-ES" sz="28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JUSTO</a:t>
            </a:r>
            <a:r>
              <a:rPr lang="es-ES" sz="2800" i="1" dirty="0">
                <a:latin typeface="Arial Black" pitchFamily="34" charset="0"/>
              </a:rPr>
              <a:t>” </a:t>
            </a:r>
            <a:r>
              <a:rPr lang="es-ES" sz="2800" dirty="0">
                <a:latin typeface="Arial Black" pitchFamily="34" charset="0"/>
              </a:rPr>
              <a:t>ANTE SUS OJOS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ore-to-life.org/images/boo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76962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 6:9.</a:t>
            </a:r>
          </a:p>
          <a:p>
            <a:pPr>
              <a:buNone/>
            </a:pPr>
            <a:r>
              <a:rPr lang="es-MX" sz="2400" dirty="0">
                <a:latin typeface="Arial Black" pitchFamily="34" charset="0"/>
              </a:rPr>
              <a:t> </a:t>
            </a:r>
            <a:r>
              <a:rPr lang="es-MX" sz="2400" dirty="0">
                <a:latin typeface="Arial Black" pitchFamily="34" charset="0"/>
                <a:sym typeface="Wingdings"/>
              </a:rPr>
              <a:t> </a:t>
            </a:r>
            <a:r>
              <a:rPr lang="es-MX" sz="2400" dirty="0">
                <a:latin typeface="Arial Black" pitchFamily="34" charset="0"/>
              </a:rPr>
              <a:t>Noé era “</a:t>
            </a:r>
            <a:r>
              <a:rPr lang="es-MX" sz="24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Irreprensible</a:t>
            </a:r>
            <a:r>
              <a:rPr lang="es-MX" sz="2400" dirty="0">
                <a:latin typeface="Arial Black" pitchFamily="34" charset="0"/>
              </a:rPr>
              <a:t>” ante Dios. Esto no quiere decir que no pecaba,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 3:23</a:t>
            </a:r>
          </a:p>
          <a:p>
            <a:pPr>
              <a:buNone/>
            </a:pPr>
            <a:r>
              <a:rPr lang="es-MX" sz="2400" dirty="0">
                <a:latin typeface="Arial Black" pitchFamily="34" charset="0"/>
                <a:sym typeface="Wingdings"/>
              </a:rPr>
              <a:t>  </a:t>
            </a:r>
            <a:r>
              <a:rPr lang="es-MX" sz="2400" dirty="0">
                <a:latin typeface="Arial Black" pitchFamily="34" charset="0"/>
              </a:rPr>
              <a:t>Ser “</a:t>
            </a:r>
            <a:r>
              <a:rPr lang="es-MX" sz="2400" dirty="0">
                <a:solidFill>
                  <a:srgbClr val="0000FF"/>
                </a:solidFill>
                <a:latin typeface="Arial Black" pitchFamily="34" charset="0"/>
              </a:rPr>
              <a:t>irreprensible</a:t>
            </a:r>
            <a:r>
              <a:rPr lang="es-MX" sz="2400" dirty="0">
                <a:latin typeface="Arial Black" pitchFamily="34" charset="0"/>
              </a:rPr>
              <a:t>” significa que </a:t>
            </a:r>
            <a:r>
              <a:rPr lang="es-MX" sz="2400" i="1" u="sng" dirty="0">
                <a:solidFill>
                  <a:srgbClr val="0000FF"/>
                </a:solidFill>
                <a:latin typeface="Arial Black" pitchFamily="34" charset="0"/>
              </a:rPr>
              <a:t>no tenia faltas flagrantes</a:t>
            </a:r>
            <a:r>
              <a:rPr lang="es-MX" sz="2400" dirty="0">
                <a:latin typeface="Arial Black" pitchFamily="34" charset="0"/>
              </a:rPr>
              <a:t> y </a:t>
            </a:r>
            <a:r>
              <a:rPr lang="es-MX" sz="2400" i="1" dirty="0">
                <a:solidFill>
                  <a:srgbClr val="0000FF"/>
                </a:solidFill>
                <a:latin typeface="Arial Black" pitchFamily="34" charset="0"/>
              </a:rPr>
              <a:t>era un hombre de </a:t>
            </a:r>
            <a:r>
              <a:rPr lang="es-MX" sz="2400" i="1" u="sng" dirty="0">
                <a:solidFill>
                  <a:srgbClr val="0000FF"/>
                </a:solidFill>
                <a:latin typeface="Arial Black" pitchFamily="34" charset="0"/>
              </a:rPr>
              <a:t>integridad moral</a:t>
            </a:r>
          </a:p>
          <a:p>
            <a:pPr algn="ctr">
              <a:buNone/>
            </a:pPr>
            <a:r>
              <a:rPr lang="es-MX" sz="2400" dirty="0">
                <a:latin typeface="Arial Black" pitchFamily="34" charset="0"/>
              </a:rPr>
              <a:t>  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Nosotros necesitamos ser                                   lo mismo!</a:t>
            </a:r>
            <a:endParaRPr lang="es-MX" sz="24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FIL 2:14-15; 2 PED 3:14; 1 COR 1:8; 1 TIM 5:7</a:t>
            </a:r>
          </a:p>
          <a:p>
            <a:pPr algn="ctr">
              <a:buNone/>
            </a:pPr>
            <a:r>
              <a:rPr lang="es-MX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hallar gracia ante los ojos de Dios tenemos que ser   </a:t>
            </a:r>
            <a:r>
              <a:rPr lang="es-MX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IRREPRENSIBLE</a:t>
            </a:r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4572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 Black" pitchFamily="34" charset="0"/>
              </a:rPr>
              <a:t>TENEMOS QUE SER </a:t>
            </a:r>
          </a:p>
          <a:p>
            <a:pPr algn="ctr"/>
            <a:r>
              <a:rPr lang="es-ES" sz="2800" i="1" dirty="0">
                <a:latin typeface="Arial Black" pitchFamily="34" charset="0"/>
              </a:rPr>
              <a:t>“</a:t>
            </a:r>
            <a:r>
              <a:rPr lang="es-ES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es-ES" sz="28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RREPRENSIBLE</a:t>
            </a:r>
            <a:r>
              <a:rPr lang="es-ES" sz="2800" i="1" dirty="0">
                <a:latin typeface="Arial Black" pitchFamily="34" charset="0"/>
              </a:rPr>
              <a:t>”  </a:t>
            </a:r>
            <a:r>
              <a:rPr lang="es-ES" sz="2800" dirty="0">
                <a:latin typeface="Arial Black" pitchFamily="34" charset="0"/>
              </a:rPr>
              <a:t>ANTE DIOS  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ore-to-life.org/images/boo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79248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 6:9.</a:t>
            </a:r>
          </a:p>
          <a:p>
            <a:pPr>
              <a:buNone/>
            </a:pPr>
            <a:r>
              <a:rPr lang="es-MX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 </a:t>
            </a:r>
            <a:r>
              <a:rPr lang="es-MX" sz="2600" b="1" dirty="0">
                <a:latin typeface="Arial Black" pitchFamily="34" charset="0"/>
              </a:rPr>
              <a:t>Noé </a:t>
            </a:r>
            <a:r>
              <a:rPr lang="es-MX" sz="2600" b="1" u="sng" dirty="0">
                <a:solidFill>
                  <a:srgbClr val="0000FF"/>
                </a:solidFill>
                <a:latin typeface="Arial Black" pitchFamily="34" charset="0"/>
              </a:rPr>
              <a:t>andaba con Dios</a:t>
            </a:r>
            <a:r>
              <a:rPr lang="es-MX" sz="2600" b="1" dirty="0">
                <a:latin typeface="Arial Black" pitchFamily="34" charset="0"/>
              </a:rPr>
              <a:t> así como Enoc,              </a:t>
            </a: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 5:24. </a:t>
            </a:r>
          </a:p>
          <a:p>
            <a:pPr>
              <a:buNone/>
            </a:pPr>
            <a:r>
              <a:rPr lang="es-MX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 </a:t>
            </a:r>
            <a:r>
              <a:rPr lang="es-MX" sz="2600" b="1" dirty="0">
                <a:latin typeface="Arial Black" pitchFamily="34" charset="0"/>
              </a:rPr>
              <a:t>“Andar Con Dios” significa </a:t>
            </a:r>
            <a:r>
              <a:rPr lang="es-MX" sz="2600" b="1" u="sng" dirty="0">
                <a:latin typeface="Arial Black" pitchFamily="34" charset="0"/>
              </a:rPr>
              <a:t>honrarle, obedecerle</a:t>
            </a:r>
            <a:r>
              <a:rPr lang="es-MX" sz="2600" b="1" dirty="0">
                <a:latin typeface="Arial Black" pitchFamily="34" charset="0"/>
              </a:rPr>
              <a:t> y </a:t>
            </a:r>
            <a:r>
              <a:rPr lang="es-MX" sz="2600" b="1" u="sng" dirty="0">
                <a:latin typeface="Arial Black" pitchFamily="34" charset="0"/>
              </a:rPr>
              <a:t>estaba de acuerdo</a:t>
            </a:r>
            <a:r>
              <a:rPr lang="es-MX" sz="2600" b="1" dirty="0">
                <a:latin typeface="Arial Black" pitchFamily="34" charset="0"/>
              </a:rPr>
              <a:t> con </a:t>
            </a:r>
            <a:r>
              <a:rPr lang="es-MX" sz="2600" b="1" u="sng" dirty="0">
                <a:latin typeface="Arial Black" pitchFamily="34" charset="0"/>
              </a:rPr>
              <a:t>Dios</a:t>
            </a:r>
            <a:r>
              <a:rPr lang="es-MX" sz="2600" b="1" dirty="0">
                <a:latin typeface="Arial Black" pitchFamily="34" charset="0"/>
              </a:rPr>
              <a:t>, </a:t>
            </a: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AMOS 3:3</a:t>
            </a:r>
          </a:p>
          <a:p>
            <a:pPr algn="ctr">
              <a:buNone/>
            </a:pPr>
            <a:r>
              <a:rPr lang="es-MX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Nosotros necesitamos </a:t>
            </a:r>
          </a:p>
          <a:p>
            <a:pPr algn="ctr">
              <a:buNone/>
            </a:pP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“</a:t>
            </a:r>
            <a:r>
              <a:rPr lang="es-MX" sz="3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andar con Dios</a:t>
            </a: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”! </a:t>
            </a:r>
          </a:p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 6:4; 2 COR 5:17; 6:16; COL 1:10; 2:6                </a:t>
            </a:r>
          </a:p>
          <a:p>
            <a:pPr algn="ctr">
              <a:buNone/>
            </a:pPr>
            <a:r>
              <a:rPr lang="es-MX" sz="3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hallar gracia ante los ojos de Dios tenemos que </a:t>
            </a:r>
            <a:r>
              <a:rPr lang="es-ES" sz="30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ANDAR CON DIOS</a:t>
            </a:r>
            <a:r>
              <a:rPr lang="es-MX" sz="3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  <a:p>
            <a:pPr>
              <a:buNone/>
            </a:pP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5334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Arial Black" pitchFamily="34" charset="0"/>
              </a:rPr>
              <a:t>TENEMOS QUE </a:t>
            </a:r>
            <a:r>
              <a:rPr lang="es-ES" sz="2800" i="1" dirty="0">
                <a:latin typeface="Arial Black" pitchFamily="34" charset="0"/>
              </a:rPr>
              <a:t>“</a:t>
            </a:r>
            <a:r>
              <a:rPr lang="es-ES" sz="28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ANDAR CON DIOS</a:t>
            </a:r>
            <a:r>
              <a:rPr lang="es-ES" sz="2800" i="1" dirty="0">
                <a:latin typeface="Arial Black" pitchFamily="34" charset="0"/>
              </a:rPr>
              <a:t>”  </a:t>
            </a:r>
            <a:endParaRPr lang="en-US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ore-to-life.org/images/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 6:22; 7:5</a:t>
            </a:r>
          </a:p>
          <a:p>
            <a:pPr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 </a:t>
            </a:r>
            <a:r>
              <a:rPr lang="es-MX" sz="2400" b="1" dirty="0">
                <a:latin typeface="Arial Black" pitchFamily="34" charset="0"/>
              </a:rPr>
              <a:t>Dos veces se menciona que Noé </a:t>
            </a:r>
            <a:r>
              <a:rPr lang="es-MX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hizo todo</a:t>
            </a:r>
            <a:r>
              <a:rPr lang="es-MX" sz="2400" b="1" dirty="0">
                <a:latin typeface="Arial Black" pitchFamily="34" charset="0"/>
              </a:rPr>
              <a:t> lo que Dios le mando. (énfasis en </a:t>
            </a:r>
            <a:r>
              <a:rPr lang="es-MX" sz="2400" b="1" u="sng" dirty="0">
                <a:solidFill>
                  <a:srgbClr val="000099"/>
                </a:solidFill>
                <a:latin typeface="Arial Black" pitchFamily="34" charset="0"/>
              </a:rPr>
              <a:t>obedeció</a:t>
            </a:r>
            <a:r>
              <a:rPr lang="es-MX" sz="2400" b="1" dirty="0">
                <a:latin typeface="Arial Black" pitchFamily="34" charset="0"/>
              </a:rPr>
              <a:t>)</a:t>
            </a:r>
          </a:p>
          <a:p>
            <a:pPr>
              <a:buNone/>
            </a:pPr>
            <a:r>
              <a:rPr lang="es-MX" b="1" dirty="0">
                <a:solidFill>
                  <a:srgbClr val="0000FF"/>
                </a:solidFill>
                <a:latin typeface="Arial Black" pitchFamily="34" charset="0"/>
              </a:rPr>
              <a:t>La </a:t>
            </a:r>
            <a:r>
              <a:rPr lang="es-MX" b="1" u="sng" dirty="0">
                <a:solidFill>
                  <a:srgbClr val="0000FF"/>
                </a:solidFill>
                <a:latin typeface="Arial Black" pitchFamily="34" charset="0"/>
              </a:rPr>
              <a:t>Obediencia</a:t>
            </a:r>
            <a:r>
              <a:rPr lang="es-MX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s-MX" sz="2400" b="1" dirty="0">
                <a:latin typeface="Arial Black" pitchFamily="34" charset="0"/>
              </a:rPr>
              <a:t>se enfatiza porque                              	    </a:t>
            </a:r>
            <a:r>
              <a:rPr lang="es-MX" b="1" u="sng" dirty="0">
                <a:solidFill>
                  <a:srgbClr val="0000FF"/>
                </a:solidFill>
                <a:latin typeface="Arial Black" pitchFamily="34" charset="0"/>
              </a:rPr>
              <a:t>es lo que cuenta con Dios!</a:t>
            </a:r>
            <a:endParaRPr lang="es-MX" sz="2400" b="1" u="sng" dirty="0">
              <a:solidFill>
                <a:srgbClr val="0000FF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SAM 15:22; LC 6:46; JN 14:21,23;                   MT 7:21; HEB 5:9</a:t>
            </a:r>
            <a:r>
              <a:rPr lang="es-MX" sz="2400" b="1" dirty="0"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es-MX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hallar gracia ante los ojos de Dios tenemos que </a:t>
            </a:r>
            <a:r>
              <a:rPr lang="es-MX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OBEDECERLE!</a:t>
            </a:r>
            <a:endParaRPr lang="es-MX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s-MX" sz="2200" b="1" dirty="0">
              <a:latin typeface="Arial Black" pitchFamily="34" charset="0"/>
            </a:endParaRPr>
          </a:p>
          <a:p>
            <a:pPr>
              <a:buNone/>
            </a:pPr>
            <a:r>
              <a:rPr lang="es-MX" sz="22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5334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 Black" pitchFamily="34" charset="0"/>
              </a:rPr>
              <a:t>TENEMOS QUE </a:t>
            </a:r>
            <a:r>
              <a:rPr lang="es-ES" sz="2800" i="1" dirty="0">
                <a:latin typeface="Arial Black" pitchFamily="34" charset="0"/>
              </a:rPr>
              <a:t>“</a:t>
            </a:r>
            <a:r>
              <a:rPr lang="es-ES" sz="28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HACER TODO LO QUE DIOS NOS MANDA</a:t>
            </a:r>
            <a:r>
              <a:rPr lang="es-ES" sz="2800" i="1" dirty="0">
                <a:latin typeface="Arial Black" pitchFamily="34" charset="0"/>
              </a:rPr>
              <a:t>”                     </a:t>
            </a:r>
            <a:r>
              <a:rPr lang="es-ES" sz="2800" dirty="0">
                <a:latin typeface="Arial Black" pitchFamily="34" charset="0"/>
              </a:rPr>
              <a:t> 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ore-to-life.org/images/boo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PED 2:5</a:t>
            </a:r>
          </a:p>
          <a:p>
            <a:pPr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2400" b="1" dirty="0">
                <a:latin typeface="Arial Black" pitchFamily="34" charset="0"/>
              </a:rPr>
              <a:t>Mientras edificaba el arca, Noé </a:t>
            </a:r>
            <a:r>
              <a:rPr lang="es-MX" sz="2400" b="1" u="sng" dirty="0">
                <a:latin typeface="Arial Black" pitchFamily="34" charset="0"/>
              </a:rPr>
              <a:t>hablaba a la gente</a:t>
            </a:r>
            <a:r>
              <a:rPr lang="es-MX" sz="2400" b="1" dirty="0">
                <a:latin typeface="Arial Black" pitchFamily="34" charset="0"/>
              </a:rPr>
              <a:t> (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</a:rPr>
              <a:t>Predicaba</a:t>
            </a:r>
            <a:r>
              <a:rPr lang="es-MX" sz="2400" b="1" dirty="0">
                <a:latin typeface="Arial Black" pitchFamily="34" charset="0"/>
              </a:rPr>
              <a:t>) de la justicia de Dios</a:t>
            </a:r>
          </a:p>
          <a:p>
            <a:pPr algn="ctr">
              <a:buNone/>
            </a:pPr>
            <a:r>
              <a:rPr lang="es-MX" sz="2400" b="1" dirty="0">
                <a:latin typeface="Arial Black" pitchFamily="34" charset="0"/>
              </a:rPr>
              <a:t>Nosotros, mientras estamos en esta tierra, necesitamos </a:t>
            </a:r>
            <a:r>
              <a:rPr lang="es-MX" sz="2400" b="1" u="sng" dirty="0">
                <a:solidFill>
                  <a:srgbClr val="0000FF"/>
                </a:solidFill>
                <a:latin typeface="Arial Black" pitchFamily="34" charset="0"/>
              </a:rPr>
              <a:t>hablarle (Predicarle) a la gente el evangelio!</a:t>
            </a:r>
          </a:p>
          <a:p>
            <a:pPr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ROM 1:16; MR 16:15-16; 1 COR 9:16</a:t>
            </a:r>
          </a:p>
          <a:p>
            <a:pPr algn="ctr">
              <a:buNone/>
            </a:pPr>
            <a:r>
              <a:rPr lang="es-MX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hallar gracia ante </a:t>
            </a:r>
          </a:p>
          <a:p>
            <a:pPr algn="ctr">
              <a:buNone/>
            </a:pPr>
            <a:r>
              <a:rPr lang="es-MX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los ojos de Dios tenemos que</a:t>
            </a:r>
          </a:p>
          <a:p>
            <a:pPr algn="ctr">
              <a:buNone/>
            </a:pPr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PREDICAR EL</a:t>
            </a:r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EVANGELIO</a:t>
            </a:r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  <a:p>
            <a:pPr>
              <a:buNone/>
            </a:pPr>
            <a:endParaRPr lang="es-MX" sz="2200" b="1" dirty="0">
              <a:latin typeface="Arial Black" pitchFamily="34" charset="0"/>
            </a:endParaRPr>
          </a:p>
          <a:p>
            <a:pPr>
              <a:buNone/>
            </a:pP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6096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 Black" pitchFamily="34" charset="0"/>
              </a:rPr>
              <a:t>TENEMOS QUE </a:t>
            </a:r>
            <a:r>
              <a:rPr lang="es-ES" sz="2800" b="1" dirty="0">
                <a:latin typeface="Arial Black" pitchFamily="34" charset="0"/>
              </a:rPr>
              <a:t>SER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s-ES" sz="28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PREDICADORES DEL EVANGELIO</a:t>
            </a: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</a:t>
            </a:r>
            <a:r>
              <a:rPr lang="es-ES" sz="2800" dirty="0">
                <a:latin typeface="Arial Black" pitchFamily="34" charset="0"/>
              </a:rPr>
              <a:t>          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00"/>
      </a:lt1>
      <a:dk2>
        <a:srgbClr val="0033CC"/>
      </a:dk2>
      <a:lt2>
        <a:srgbClr val="000000"/>
      </a:lt2>
      <a:accent1>
        <a:srgbClr val="FFFF00"/>
      </a:accent1>
      <a:accent2>
        <a:srgbClr val="FF9900"/>
      </a:accent2>
      <a:accent3>
        <a:srgbClr val="FFFFAA"/>
      </a:accent3>
      <a:accent4>
        <a:srgbClr val="000000"/>
      </a:accent4>
      <a:accent5>
        <a:srgbClr val="FFFFAA"/>
      </a:accent5>
      <a:accent6>
        <a:srgbClr val="E78A00"/>
      </a:accent6>
      <a:hlink>
        <a:srgbClr val="FF9900"/>
      </a:hlink>
      <a:folHlink>
        <a:srgbClr val="FF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00"/>
      </a:lt1>
      <a:dk2>
        <a:srgbClr val="0033CC"/>
      </a:dk2>
      <a:lt2>
        <a:srgbClr val="000000"/>
      </a:lt2>
      <a:accent1>
        <a:srgbClr val="FFFF00"/>
      </a:accent1>
      <a:accent2>
        <a:srgbClr val="FF9900"/>
      </a:accent2>
      <a:accent3>
        <a:srgbClr val="FFFFAA"/>
      </a:accent3>
      <a:accent4>
        <a:srgbClr val="000000"/>
      </a:accent4>
      <a:accent5>
        <a:srgbClr val="FFFFAA"/>
      </a:accent5>
      <a:accent6>
        <a:srgbClr val="E78A00"/>
      </a:accent6>
      <a:hlink>
        <a:srgbClr val="FF9900"/>
      </a:hlink>
      <a:folHlink>
        <a:srgbClr val="FF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1CA"/>
      </a:accent1>
      <a:accent2>
        <a:srgbClr val="4336A1"/>
      </a:accent2>
      <a:accent3>
        <a:srgbClr val="FFFFFF"/>
      </a:accent3>
      <a:accent4>
        <a:srgbClr val="000000"/>
      </a:accent4>
      <a:accent5>
        <a:srgbClr val="ABADE1"/>
      </a:accent5>
      <a:accent6>
        <a:srgbClr val="3C3091"/>
      </a:accent6>
      <a:hlink>
        <a:srgbClr val="31A0E1"/>
      </a:hlink>
      <a:folHlink>
        <a:srgbClr val="94C0F8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688</Words>
  <Application>Microsoft Office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Office Theme</vt:lpstr>
      <vt:lpstr>Default Design</vt:lpstr>
      <vt:lpstr>1_Default Design</vt:lpstr>
      <vt:lpstr>2_Default Design</vt:lpstr>
      <vt:lpstr>1_Office Theme</vt:lpstr>
      <vt:lpstr>PowerPoint Presentation</vt:lpstr>
      <vt:lpstr>INTRODUCCIÓN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</dc:creator>
  <cp:lastModifiedBy>Luis</cp:lastModifiedBy>
  <cp:revision>36</cp:revision>
  <dcterms:created xsi:type="dcterms:W3CDTF">2015-01-20T15:31:57Z</dcterms:created>
  <dcterms:modified xsi:type="dcterms:W3CDTF">2021-03-05T16:20:25Z</dcterms:modified>
</cp:coreProperties>
</file>