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4" r:id="rId3"/>
    <p:sldId id="263" r:id="rId4"/>
    <p:sldId id="262" r:id="rId5"/>
    <p:sldId id="261" r:id="rId6"/>
    <p:sldId id="260" r:id="rId7"/>
    <p:sldId id="259" r:id="rId8"/>
    <p:sldId id="258" r:id="rId9"/>
    <p:sldId id="270" r:id="rId10"/>
    <p:sldId id="269" r:id="rId11"/>
    <p:sldId id="271" r:id="rId12"/>
    <p:sldId id="268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  <a:srgbClr val="00FFFF"/>
    <a:srgbClr val="FF6600"/>
    <a:srgbClr val="660066"/>
    <a:srgbClr val="800080"/>
    <a:srgbClr val="FFFF00"/>
    <a:srgbClr val="996633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46CE807-6188-4B85-8EE4-79845EBD6060}" type="slidenum">
              <a:rPr lang="en-US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155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54185-D4DB-4024-861A-F334183FBC23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A2404A-A3B7-452D-A556-DF28E7B948D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6232FD-134E-461A-936F-17EEF716D09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E8C458F-438C-43C3-93A1-92F526D83497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6D19FC-69CD-438F-B958-468BE76511A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C144ED-D2D0-4D0C-97EA-16702D8877FE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470166-B785-4806-AC7C-B4779EFA61A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F8D519-CF5F-4B94-846C-1356B89D13E4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B75A0-D004-491F-98CB-30E012908E1C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BDA606-836F-414F-B5F9-A5B23E19E3DA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01D6A0-586D-4A51-BF1B-22EBBE0D5482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11E65-429C-4F61-9163-B467B034CA65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2825380-7E53-4C92-B72D-274443804DB1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DDEB8-BEEA-4058-B8EC-11978BE0D468}" type="slidenum">
              <a:rPr lang="en-US"/>
              <a:pPr/>
              <a:t>1</a:t>
            </a:fld>
            <a:endParaRPr lang="en-US"/>
          </a:p>
        </p:txBody>
      </p:sp>
      <p:pic>
        <p:nvPicPr>
          <p:cNvPr id="2053" name="Picture 5" descr="TheWordBulle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228600" y="2286000"/>
            <a:ext cx="533400" cy="609600"/>
          </a:xfrm>
          <a:prstGeom prst="rect">
            <a:avLst/>
          </a:prstGeom>
          <a:solidFill>
            <a:srgbClr val="C400C4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WordArt 9"/>
          <p:cNvSpPr>
            <a:spLocks noChangeArrowheads="1" noChangeShapeType="1" noTextEdit="1"/>
          </p:cNvSpPr>
          <p:nvPr/>
        </p:nvSpPr>
        <p:spPr bwMode="auto">
          <a:xfrm>
            <a:off x="2362200" y="762000"/>
            <a:ext cx="61722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Según</a:t>
            </a:r>
          </a:p>
          <a:p>
            <a:pPr algn="ctr"/>
            <a:r>
              <a:rPr lang="es-ES" sz="3600" b="1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LA PALABRA DE DIOS</a:t>
            </a:r>
            <a:endParaRPr lang="en-US" sz="3600" b="1" kern="10" dirty="0">
              <a:ln w="12700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  <p:pic>
        <p:nvPicPr>
          <p:cNvPr id="2060" name="Picture 12" descr="jesus04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057400" cy="2209800"/>
          </a:xfrm>
          <a:prstGeom prst="rect">
            <a:avLst/>
          </a:prstGeom>
          <a:noFill/>
        </p:spPr>
      </p:pic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0" y="2209800"/>
            <a:ext cx="9144000" cy="4648200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F9605997-62F7-4206-93BE-04ED5AE3D3FB}"/>
              </a:ext>
            </a:extLst>
          </p:cNvPr>
          <p:cNvSpPr/>
          <p:nvPr/>
        </p:nvSpPr>
        <p:spPr>
          <a:xfrm>
            <a:off x="93845" y="2967335"/>
            <a:ext cx="8956298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¿CÓMO FUE RECIBIDO </a:t>
            </a:r>
          </a:p>
          <a:p>
            <a:pPr algn="ctr"/>
            <a:r>
              <a:rPr lang="en-US" sz="5400" b="1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CRISTO EN EL PRIMER</a:t>
            </a:r>
          </a:p>
          <a:p>
            <a:pPr algn="ctr"/>
            <a:r>
              <a:rPr lang="en-US" sz="5400" b="1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SIGLO ?</a:t>
            </a:r>
            <a:endParaRPr lang="en-US" sz="5400" b="1" dirty="0">
              <a:ln w="28575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7" grpId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4D755-3853-4F76-B86B-FB9B802A99CD}" type="slidenum">
              <a:rPr lang="en-US"/>
              <a:pPr/>
              <a:t>10</a:t>
            </a:fld>
            <a:endParaRPr lang="en-US"/>
          </a:p>
        </p:txBody>
      </p:sp>
      <p:pic>
        <p:nvPicPr>
          <p:cNvPr id="24578" name="Picture 2" descr="TheWordBulle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4579" name="Picture 3" descr="jesus04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209800" cy="2133600"/>
          </a:xfrm>
          <a:prstGeom prst="rect">
            <a:avLst/>
          </a:prstGeom>
          <a:noFill/>
        </p:spPr>
      </p:pic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2209800"/>
            <a:ext cx="9144000" cy="4648200"/>
          </a:xfrm>
          <a:prstGeom prst="rect">
            <a:avLst/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2209800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s-MX" sz="2400" b="1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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Mucha gente tiene diferente conceptos de como se recibe a Jesús y consecuentemente la salvación.</a:t>
            </a:r>
          </a:p>
          <a:p>
            <a:pPr>
              <a:buFont typeface="Wingdings" pitchFamily="2" charset="2"/>
              <a:buNone/>
            </a:pPr>
            <a:r>
              <a:rPr lang="es-MX" sz="2400" b="1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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El concepto mas popular es: “</a:t>
            </a:r>
            <a:r>
              <a:rPr lang="es-MX" sz="2400" b="1" i="1" u="sng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Cree en Jesucristo, acéptalo en tu corazón como tu Salvador personal y eres salvo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.”</a:t>
            </a:r>
          </a:p>
          <a:p>
            <a:pPr>
              <a:buFont typeface="Wingdings" pitchFamily="2" charset="2"/>
              <a:buNone/>
            </a:pPr>
            <a:r>
              <a:rPr lang="es-MX" sz="2400" b="1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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</a:t>
            </a:r>
            <a:r>
              <a:rPr lang="es-MX" sz="2400" b="1" u="sng" dirty="0">
                <a:solidFill>
                  <a:srgbClr val="66FF33"/>
                </a:solidFill>
                <a:latin typeface="Verdana" pitchFamily="34" charset="0"/>
                <a:sym typeface="Wingdings" pitchFamily="2" charset="2"/>
              </a:rPr>
              <a:t>Pero ese no es el concepto Bíblico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!</a:t>
            </a:r>
          </a:p>
          <a:p>
            <a:pPr>
              <a:buFont typeface="Wingdings" pitchFamily="2" charset="2"/>
              <a:buNone/>
            </a:pPr>
            <a:r>
              <a:rPr lang="es-MX" sz="2400" b="1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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Según la Biblia para recibir a Jesús y ser salvo, tu necesitas “</a:t>
            </a:r>
            <a:r>
              <a:rPr lang="es-MX" sz="2400" b="1" i="1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obedecer el Evangelio de Cristo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”, lo cual usted puede hacer hoy mismo.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4529F4E1-FD8B-4544-9D75-FF2F9318F5BA}"/>
              </a:ext>
            </a:extLst>
          </p:cNvPr>
          <p:cNvSpPr/>
          <p:nvPr/>
        </p:nvSpPr>
        <p:spPr>
          <a:xfrm>
            <a:off x="2830579" y="823394"/>
            <a:ext cx="53605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CONCLUSI</a:t>
            </a:r>
            <a:r>
              <a:rPr lang="en-US" sz="5400" dirty="0">
                <a:latin typeface="Arial Black" panose="020B0A04020102020204" pitchFamily="34" charset="0"/>
              </a:rPr>
              <a:t>Ó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N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0F7F2-0799-41A4-964C-B11ED11275A5}" type="slidenum">
              <a:rPr lang="en-US"/>
              <a:pPr/>
              <a:t>11</a:t>
            </a:fld>
            <a:endParaRPr lang="en-US"/>
          </a:p>
        </p:txBody>
      </p:sp>
      <p:pic>
        <p:nvPicPr>
          <p:cNvPr id="29701" name="Picture 5" descr="At_the_Heart_s_Door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/>
        </p:spPr>
      </p:pic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5791200" y="0"/>
            <a:ext cx="3352800" cy="6858000"/>
          </a:xfrm>
          <a:prstGeom prst="rect">
            <a:avLst/>
          </a:prstGeom>
          <a:solidFill>
            <a:srgbClr val="9966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5867400" y="44450"/>
            <a:ext cx="3276600" cy="600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s-MX" sz="3200" b="1" i="1" dirty="0">
                <a:solidFill>
                  <a:srgbClr val="66FF33"/>
                </a:solidFill>
                <a:latin typeface="Verdana" pitchFamily="34" charset="0"/>
              </a:rPr>
              <a:t>He aquí, yo estoy a la puerta y llamo; si alguno oye mi voz y abre la puerta, entraré a él, y cenaré con él, y él conmigo. </a:t>
            </a:r>
            <a:r>
              <a:rPr lang="es-MX" sz="3400" dirty="0">
                <a:solidFill>
                  <a:srgbClr val="66FF33"/>
                </a:solidFill>
                <a:latin typeface="Verdana" pitchFamily="34" charset="0"/>
              </a:rPr>
              <a:t> </a:t>
            </a:r>
            <a:br>
              <a:rPr lang="es-MX" sz="3400" dirty="0">
                <a:solidFill>
                  <a:srgbClr val="66FF33"/>
                </a:solidFill>
                <a:latin typeface="Verdana" pitchFamily="34" charset="0"/>
              </a:rPr>
            </a:br>
            <a:endParaRPr lang="es-MX" sz="3400" dirty="0">
              <a:solidFill>
                <a:srgbClr val="66FF33"/>
              </a:solidFill>
              <a:latin typeface="Verdana" pitchFamily="34" charset="0"/>
            </a:endParaRPr>
          </a:p>
        </p:txBody>
      </p:sp>
      <p:sp>
        <p:nvSpPr>
          <p:cNvPr id="29705" name="WordArt 9"/>
          <p:cNvSpPr>
            <a:spLocks noChangeArrowheads="1" noChangeShapeType="1" noTextEdit="1"/>
          </p:cNvSpPr>
          <p:nvPr/>
        </p:nvSpPr>
        <p:spPr bwMode="auto">
          <a:xfrm>
            <a:off x="6781800" y="5791200"/>
            <a:ext cx="2057400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i="1" kern="10" dirty="0" smtClean="0">
                <a:ln w="19050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APOC.3:20</a:t>
            </a:r>
            <a:endParaRPr lang="en-US" sz="3600" i="1" kern="10" dirty="0">
              <a:ln w="19050">
                <a:solidFill>
                  <a:schemeClr val="tx1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4" grpId="0"/>
      <p:bldP spid="2970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50C3-FA52-4172-91AF-39B09DD93775}" type="slidenum">
              <a:rPr lang="en-US"/>
              <a:pPr/>
              <a:t>12</a:t>
            </a:fld>
            <a:endParaRPr lang="en-US"/>
          </a:p>
        </p:txBody>
      </p:sp>
      <p:pic>
        <p:nvPicPr>
          <p:cNvPr id="23554" name="Picture 2" descr="TheWordBulle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3555" name="Picture 3" descr="jesus04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209800" cy="2133600"/>
          </a:xfrm>
          <a:prstGeom prst="rect">
            <a:avLst/>
          </a:prstGeom>
          <a:noFill/>
        </p:spPr>
      </p:pic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2209800"/>
            <a:ext cx="9144000" cy="4648200"/>
          </a:xfrm>
          <a:prstGeom prst="rect">
            <a:avLst/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304800" y="2590800"/>
            <a:ext cx="8610600" cy="4124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MX" sz="2400" b="1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 </a:t>
            </a:r>
            <a:r>
              <a:rPr lang="es-MX" sz="2400" b="1" dirty="0">
                <a:solidFill>
                  <a:srgbClr val="66FF33"/>
                </a:solidFill>
                <a:latin typeface="Verdana" pitchFamily="34" charset="0"/>
              </a:rPr>
              <a:t>OIR </a:t>
            </a:r>
            <a:r>
              <a:rPr lang="es-MX" sz="2400" b="1" dirty="0">
                <a:latin typeface="Verdana" pitchFamily="34" charset="0"/>
              </a:rPr>
              <a:t>(</a:t>
            </a:r>
            <a:r>
              <a:rPr lang="es-MX" sz="2400" b="1" i="1" dirty="0">
                <a:solidFill>
                  <a:schemeClr val="bg1"/>
                </a:solidFill>
                <a:latin typeface="Verdana" pitchFamily="34" charset="0"/>
              </a:rPr>
              <a:t>el evangelio</a:t>
            </a:r>
            <a:r>
              <a:rPr lang="es-MX" sz="2400" b="1" dirty="0">
                <a:latin typeface="Verdana" pitchFamily="34" charset="0"/>
              </a:rPr>
              <a:t>)--</a:t>
            </a:r>
            <a:r>
              <a:rPr lang="es-MX" sz="2400" b="1" dirty="0">
                <a:solidFill>
                  <a:srgbClr val="FFFF00"/>
                </a:solidFill>
                <a:latin typeface="Verdana" pitchFamily="34" charset="0"/>
              </a:rPr>
              <a:t>JN 6:45</a:t>
            </a:r>
          </a:p>
          <a:p>
            <a:r>
              <a:rPr lang="es-MX" sz="2400" b="1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</a:t>
            </a:r>
            <a:r>
              <a:rPr lang="es-MX" sz="2400" b="1" dirty="0">
                <a:solidFill>
                  <a:srgbClr val="FF3300"/>
                </a:solidFill>
                <a:latin typeface="Verdana" pitchFamily="34" charset="0"/>
                <a:sym typeface="Wingdings" pitchFamily="2" charset="2"/>
              </a:rPr>
              <a:t> </a:t>
            </a:r>
            <a:r>
              <a:rPr lang="es-MX" sz="2400" b="1" dirty="0">
                <a:solidFill>
                  <a:srgbClr val="66FF33"/>
                </a:solidFill>
                <a:latin typeface="Verdana" pitchFamily="34" charset="0"/>
              </a:rPr>
              <a:t>CREER</a:t>
            </a:r>
            <a:r>
              <a:rPr lang="es-MX" sz="2400" b="1" dirty="0">
                <a:solidFill>
                  <a:srgbClr val="FF3300"/>
                </a:solidFill>
                <a:latin typeface="Verdana" pitchFamily="34" charset="0"/>
              </a:rPr>
              <a:t> </a:t>
            </a:r>
            <a:r>
              <a:rPr lang="es-MX" sz="2400" b="1" dirty="0">
                <a:latin typeface="Verdana" pitchFamily="34" charset="0"/>
              </a:rPr>
              <a:t>(</a:t>
            </a:r>
            <a:r>
              <a:rPr lang="es-MX" sz="2400" b="1" i="1" dirty="0">
                <a:solidFill>
                  <a:schemeClr val="bg1"/>
                </a:solidFill>
                <a:latin typeface="Verdana" pitchFamily="34" charset="0"/>
              </a:rPr>
              <a:t>en Cristo como Hijo de Dios</a:t>
            </a:r>
            <a:r>
              <a:rPr lang="es-MX" sz="2400" b="1" dirty="0">
                <a:latin typeface="Verdana" pitchFamily="34" charset="0"/>
              </a:rPr>
              <a:t>)—</a:t>
            </a:r>
            <a:r>
              <a:rPr lang="es-MX" sz="2400" b="1" dirty="0">
                <a:solidFill>
                  <a:srgbClr val="FFFF00"/>
                </a:solidFill>
                <a:latin typeface="Verdana" pitchFamily="34" charset="0"/>
              </a:rPr>
              <a:t>JN 3:16</a:t>
            </a:r>
          </a:p>
          <a:p>
            <a:r>
              <a:rPr lang="es-MX" sz="2400" b="1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</a:t>
            </a:r>
            <a:r>
              <a:rPr lang="es-MX" sz="2400" b="1" dirty="0">
                <a:solidFill>
                  <a:srgbClr val="FF3300"/>
                </a:solidFill>
                <a:latin typeface="Verdana" pitchFamily="34" charset="0"/>
                <a:sym typeface="Wingdings" pitchFamily="2" charset="2"/>
              </a:rPr>
              <a:t> </a:t>
            </a:r>
            <a:r>
              <a:rPr lang="es-MX" sz="2400" b="1" dirty="0">
                <a:solidFill>
                  <a:srgbClr val="66FF33"/>
                </a:solidFill>
                <a:latin typeface="Verdana" pitchFamily="34" charset="0"/>
              </a:rPr>
              <a:t>ARREPI</a:t>
            </a:r>
            <a:r>
              <a:rPr lang="en-US" sz="2400" dirty="0">
                <a:solidFill>
                  <a:srgbClr val="66FF33"/>
                </a:solidFill>
                <a:latin typeface="Arial Black" pitchFamily="34" charset="0"/>
              </a:rPr>
              <a:t>É</a:t>
            </a:r>
            <a:r>
              <a:rPr lang="es-MX" sz="2400" b="1" dirty="0">
                <a:solidFill>
                  <a:srgbClr val="66FF33"/>
                </a:solidFill>
                <a:latin typeface="Verdana" pitchFamily="34" charset="0"/>
              </a:rPr>
              <a:t>NTETE</a:t>
            </a:r>
            <a:r>
              <a:rPr lang="es-MX" sz="2400" b="1" dirty="0">
                <a:solidFill>
                  <a:srgbClr val="FF3300"/>
                </a:solidFill>
                <a:latin typeface="Verdana" pitchFamily="34" charset="0"/>
              </a:rPr>
              <a:t> </a:t>
            </a:r>
            <a:r>
              <a:rPr lang="es-MX" sz="2400" b="1" dirty="0">
                <a:latin typeface="Verdana" pitchFamily="34" charset="0"/>
              </a:rPr>
              <a:t>(</a:t>
            </a:r>
            <a:r>
              <a:rPr lang="es-MX" sz="2400" b="1" i="1" dirty="0">
                <a:solidFill>
                  <a:schemeClr val="bg1"/>
                </a:solidFill>
                <a:latin typeface="Verdana" pitchFamily="34" charset="0"/>
              </a:rPr>
              <a:t>te tus Pecados</a:t>
            </a:r>
            <a:r>
              <a:rPr lang="es-MX" sz="2400" b="1" dirty="0">
                <a:latin typeface="Verdana" pitchFamily="34" charset="0"/>
              </a:rPr>
              <a:t>)---</a:t>
            </a:r>
            <a:r>
              <a:rPr lang="es-MX" sz="2400" b="1" dirty="0">
                <a:solidFill>
                  <a:srgbClr val="FFFF00"/>
                </a:solidFill>
                <a:latin typeface="Verdana" pitchFamily="34" charset="0"/>
              </a:rPr>
              <a:t>HCH 17:30</a:t>
            </a:r>
          </a:p>
          <a:p>
            <a:r>
              <a:rPr lang="es-MX" sz="2400" b="1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</a:t>
            </a:r>
            <a:r>
              <a:rPr lang="es-MX" sz="2400" b="1" dirty="0">
                <a:solidFill>
                  <a:srgbClr val="FF3300"/>
                </a:solidFill>
                <a:latin typeface="Verdana" pitchFamily="34" charset="0"/>
                <a:sym typeface="Wingdings" pitchFamily="2" charset="2"/>
              </a:rPr>
              <a:t> </a:t>
            </a:r>
            <a:r>
              <a:rPr lang="es-MX" sz="2400" b="1" dirty="0">
                <a:solidFill>
                  <a:srgbClr val="66FF33"/>
                </a:solidFill>
                <a:latin typeface="Verdana" pitchFamily="34" charset="0"/>
              </a:rPr>
              <a:t>CONFIESA </a:t>
            </a:r>
            <a:r>
              <a:rPr lang="es-MX" sz="2400" b="1" dirty="0">
                <a:latin typeface="Verdana" pitchFamily="34" charset="0"/>
              </a:rPr>
              <a:t>(</a:t>
            </a:r>
            <a:r>
              <a:rPr lang="es-MX" sz="2400" b="1" i="1" dirty="0">
                <a:solidFill>
                  <a:schemeClr val="bg1"/>
                </a:solidFill>
                <a:latin typeface="Verdana" pitchFamily="34" charset="0"/>
              </a:rPr>
              <a:t>a Cristo</a:t>
            </a:r>
            <a:r>
              <a:rPr lang="es-MX" sz="2400" b="1" i="1" dirty="0">
                <a:latin typeface="Verdana" pitchFamily="34" charset="0"/>
              </a:rPr>
              <a:t>)—</a:t>
            </a:r>
            <a:r>
              <a:rPr lang="es-MX" sz="2400" b="1" dirty="0">
                <a:solidFill>
                  <a:srgbClr val="FFFF00"/>
                </a:solidFill>
                <a:latin typeface="Verdana" pitchFamily="34" charset="0"/>
              </a:rPr>
              <a:t>ROM 10:10</a:t>
            </a:r>
            <a:r>
              <a:rPr lang="es-MX" sz="2400" b="1" dirty="0">
                <a:latin typeface="Verdana" pitchFamily="34" charset="0"/>
              </a:rPr>
              <a:t> </a:t>
            </a:r>
          </a:p>
          <a:p>
            <a:r>
              <a:rPr lang="es-MX" sz="2400" b="1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</a:t>
            </a:r>
            <a:r>
              <a:rPr lang="es-MX" sz="2400" b="1" dirty="0">
                <a:solidFill>
                  <a:srgbClr val="FF3300"/>
                </a:solidFill>
                <a:latin typeface="Verdana" pitchFamily="34" charset="0"/>
                <a:sym typeface="Wingdings" pitchFamily="2" charset="2"/>
              </a:rPr>
              <a:t> </a:t>
            </a:r>
            <a:r>
              <a:rPr lang="es-MX" sz="2400" b="1" dirty="0">
                <a:solidFill>
                  <a:srgbClr val="66FF33"/>
                </a:solidFill>
                <a:latin typeface="Verdana" pitchFamily="34" charset="0"/>
              </a:rPr>
              <a:t>BAUTIZATE</a:t>
            </a:r>
            <a:r>
              <a:rPr lang="es-MX" sz="2400" b="1" dirty="0">
                <a:latin typeface="Verdana" pitchFamily="34" charset="0"/>
              </a:rPr>
              <a:t> (</a:t>
            </a:r>
            <a:r>
              <a:rPr lang="es-MX" sz="2400" b="1" i="1" dirty="0">
                <a:solidFill>
                  <a:schemeClr val="bg1"/>
                </a:solidFill>
                <a:latin typeface="Verdana" pitchFamily="34" charset="0"/>
              </a:rPr>
              <a:t>perdón de pecados</a:t>
            </a:r>
            <a:r>
              <a:rPr lang="es-MX" sz="2400" b="1" dirty="0">
                <a:latin typeface="Verdana" pitchFamily="34" charset="0"/>
              </a:rPr>
              <a:t>)- </a:t>
            </a:r>
            <a:r>
              <a:rPr lang="es-MX" sz="2400" b="1" dirty="0">
                <a:solidFill>
                  <a:srgbClr val="FFFF00"/>
                </a:solidFill>
                <a:latin typeface="Verdana" pitchFamily="34" charset="0"/>
              </a:rPr>
              <a:t>HCH 2:38</a:t>
            </a:r>
          </a:p>
          <a:p>
            <a:r>
              <a:rPr lang="es-MX" sz="2400" b="1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</a:t>
            </a:r>
            <a:r>
              <a:rPr lang="es-MX" sz="2400" b="1" dirty="0">
                <a:solidFill>
                  <a:srgbClr val="008000"/>
                </a:solidFill>
                <a:latin typeface="Verdana" pitchFamily="34" charset="0"/>
                <a:sym typeface="Wingdings" pitchFamily="2" charset="2"/>
              </a:rPr>
              <a:t> </a:t>
            </a:r>
            <a:r>
              <a:rPr lang="es-MX" sz="2400" b="1" dirty="0">
                <a:solidFill>
                  <a:srgbClr val="66FF33"/>
                </a:solidFill>
                <a:latin typeface="Verdana" pitchFamily="34" charset="0"/>
              </a:rPr>
              <a:t>SE FIEL</a:t>
            </a:r>
            <a:r>
              <a:rPr lang="es-MX" sz="2400" b="1" dirty="0">
                <a:solidFill>
                  <a:schemeClr val="hlink"/>
                </a:solidFill>
                <a:latin typeface="Verdana" pitchFamily="34" charset="0"/>
              </a:rPr>
              <a:t> </a:t>
            </a:r>
            <a:r>
              <a:rPr lang="es-MX" sz="2400" b="1" dirty="0">
                <a:latin typeface="Verdana" pitchFamily="34" charset="0"/>
              </a:rPr>
              <a:t>(</a:t>
            </a:r>
            <a:r>
              <a:rPr lang="es-MX" sz="2400" b="1" i="1" dirty="0">
                <a:solidFill>
                  <a:schemeClr val="bg1"/>
                </a:solidFill>
                <a:latin typeface="Verdana" pitchFamily="34" charset="0"/>
              </a:rPr>
              <a:t>hasta la muerte</a:t>
            </a:r>
            <a:r>
              <a:rPr lang="es-MX" sz="2400" b="1" dirty="0" smtClean="0">
                <a:latin typeface="Verdana" pitchFamily="34" charset="0"/>
              </a:rPr>
              <a:t>)-</a:t>
            </a:r>
            <a:r>
              <a:rPr lang="es-MX" sz="2400" b="1" dirty="0" smtClean="0">
                <a:solidFill>
                  <a:srgbClr val="FFFF00"/>
                </a:solidFill>
                <a:latin typeface="Verdana" pitchFamily="34" charset="0"/>
              </a:rPr>
              <a:t>APOC </a:t>
            </a:r>
            <a:r>
              <a:rPr lang="es-MX" sz="2400" b="1" dirty="0">
                <a:solidFill>
                  <a:srgbClr val="FFFF00"/>
                </a:solidFill>
                <a:latin typeface="Verdana" pitchFamily="34" charset="0"/>
              </a:rPr>
              <a:t>2:10</a:t>
            </a:r>
          </a:p>
          <a:p>
            <a:r>
              <a:rPr lang="es-MX" sz="2400" b="1" dirty="0">
                <a:latin typeface="Verdana" pitchFamily="34" charset="0"/>
              </a:rPr>
              <a:t>                    </a:t>
            </a:r>
            <a:r>
              <a:rPr lang="es-MX" sz="2400" b="1" i="1" dirty="0">
                <a:solidFill>
                  <a:srgbClr val="00FFFF"/>
                </a:solidFill>
                <a:latin typeface="Verdana" pitchFamily="34" charset="0"/>
              </a:rPr>
              <a:t>ESTE ES EL PLAN DE DIOS </a:t>
            </a:r>
          </a:p>
          <a:p>
            <a:r>
              <a:rPr lang="es-MX" sz="2400" b="1" i="1" dirty="0">
                <a:solidFill>
                  <a:srgbClr val="00FFFF"/>
                </a:solidFill>
                <a:latin typeface="Verdana" pitchFamily="34" charset="0"/>
              </a:rPr>
              <a:t>               PARA SALVAR LA HUMANIDAD</a:t>
            </a:r>
          </a:p>
          <a:p>
            <a:r>
              <a:rPr lang="es-MX" sz="2400" b="1" i="1" dirty="0">
                <a:solidFill>
                  <a:srgbClr val="00FFFF"/>
                </a:solidFill>
                <a:latin typeface="Verdana" pitchFamily="34" charset="0"/>
              </a:rPr>
              <a:t>                            </a:t>
            </a:r>
            <a:r>
              <a:rPr lang="es-MX" sz="2400" b="1" i="1" u="sng" dirty="0">
                <a:solidFill>
                  <a:srgbClr val="00FFFF"/>
                </a:solidFill>
                <a:latin typeface="Verdana" pitchFamily="34" charset="0"/>
              </a:rPr>
              <a:t>NO HAY OTRO</a:t>
            </a:r>
            <a:r>
              <a:rPr lang="es-MX" sz="2400" b="1" i="1" dirty="0">
                <a:solidFill>
                  <a:srgbClr val="00FFFF"/>
                </a:solidFill>
                <a:latin typeface="Verdana" pitchFamily="34" charset="0"/>
              </a:rPr>
              <a:t>!!</a:t>
            </a:r>
          </a:p>
          <a:p>
            <a:endParaRPr lang="es-MX" sz="2300" b="1" i="1" dirty="0">
              <a:solidFill>
                <a:srgbClr val="00FFFF"/>
              </a:solidFill>
              <a:latin typeface="Verdana" pitchFamily="34" charset="0"/>
            </a:endParaRPr>
          </a:p>
          <a:p>
            <a:r>
              <a:rPr lang="es-MX" sz="2300" b="1" i="1" dirty="0">
                <a:solidFill>
                  <a:srgbClr val="00FFFF"/>
                </a:solidFill>
                <a:latin typeface="Verdana" pitchFamily="34" charset="0"/>
              </a:rPr>
              <a:t>		</a:t>
            </a:r>
            <a:r>
              <a:rPr lang="es-MX" sz="1600" b="1" i="1" dirty="0">
                <a:solidFill>
                  <a:srgbClr val="00FFFF"/>
                </a:solidFill>
                <a:latin typeface="Verdana" pitchFamily="34" charset="0"/>
              </a:rPr>
              <a:t>				</a:t>
            </a:r>
            <a:endParaRPr lang="es-MX" sz="2300" b="1" i="1" dirty="0">
              <a:solidFill>
                <a:srgbClr val="00FFFF"/>
              </a:solidFill>
              <a:latin typeface="Verdana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C1E59FFF-136F-4EDE-892E-5163C3A2432D}"/>
              </a:ext>
            </a:extLst>
          </p:cNvPr>
          <p:cNvSpPr/>
          <p:nvPr/>
        </p:nvSpPr>
        <p:spPr>
          <a:xfrm>
            <a:off x="3124200" y="762000"/>
            <a:ext cx="477566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EL PLAN DE DIOS </a:t>
            </a:r>
          </a:p>
          <a:p>
            <a:pPr algn="ctr"/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DE SALVACI</a:t>
            </a:r>
            <a:r>
              <a:rPr lang="en-US" sz="3600" dirty="0">
                <a:latin typeface="Arial Black" panose="020B0A04020102020204" pitchFamily="34" charset="0"/>
              </a:rPr>
              <a:t>Ó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N</a:t>
            </a:r>
            <a:endParaRPr lang="en-US" sz="36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5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5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5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5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35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5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35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35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5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9EC778-EAD8-4353-B1C3-4580326791CB}" type="slidenum">
              <a:rPr lang="en-US"/>
              <a:pPr/>
              <a:t>2</a:t>
            </a:fld>
            <a:endParaRPr lang="en-US"/>
          </a:p>
        </p:txBody>
      </p:sp>
      <p:pic>
        <p:nvPicPr>
          <p:cNvPr id="10242" name="Picture 2" descr="TheWordBulle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0"/>
            <a:ext cx="9144000" cy="6858000"/>
          </a:xfrm>
          <a:prstGeom prst="rect">
            <a:avLst/>
          </a:prstGeom>
          <a:noFill/>
        </p:spPr>
      </p:pic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228600" y="2286000"/>
            <a:ext cx="533400" cy="685800"/>
          </a:xfrm>
          <a:prstGeom prst="rect">
            <a:avLst/>
          </a:prstGeom>
          <a:solidFill>
            <a:srgbClr val="C400C4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0248" name="Picture 8" descr="jesus04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057400" cy="2209800"/>
          </a:xfrm>
          <a:prstGeom prst="rect">
            <a:avLst/>
          </a:prstGeom>
          <a:noFill/>
        </p:spPr>
      </p:pic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2057400" y="2209800"/>
            <a:ext cx="7086600" cy="4495800"/>
          </a:xfrm>
        </p:spPr>
        <p:txBody>
          <a:bodyPr/>
          <a:lstStyle/>
          <a:p>
            <a:pPr>
              <a:buFontTx/>
              <a:buNone/>
            </a:pPr>
            <a:r>
              <a:rPr lang="es-MX" sz="2400" b="1" dirty="0">
                <a:solidFill>
                  <a:schemeClr val="bg1"/>
                </a:solidFill>
                <a:latin typeface="Verdana" pitchFamily="34" charset="0"/>
              </a:rPr>
              <a:t>“ </a:t>
            </a:r>
            <a:r>
              <a:rPr lang="es-MX" sz="2400" b="1" i="1" u="sng" dirty="0">
                <a:solidFill>
                  <a:srgbClr val="FFFF00"/>
                </a:solidFill>
                <a:latin typeface="Verdana" pitchFamily="34" charset="0"/>
              </a:rPr>
              <a:t>Recibe a Cristo en tu coraz</a:t>
            </a:r>
            <a:r>
              <a:rPr lang="es-MX" sz="2400" b="1" i="1" u="sng" dirty="0">
                <a:solidFill>
                  <a:srgbClr val="FFFF00"/>
                </a:solidFill>
                <a:latin typeface="Verdana" pitchFamily="34" charset="0"/>
                <a:sym typeface="Wingdings 3" pitchFamily="18" charset="2"/>
              </a:rPr>
              <a:t>ó</a:t>
            </a:r>
            <a:r>
              <a:rPr lang="es-MX" sz="2400" b="1" i="1" u="sng" dirty="0">
                <a:solidFill>
                  <a:srgbClr val="FFFF00"/>
                </a:solidFill>
                <a:latin typeface="Verdana" pitchFamily="34" charset="0"/>
              </a:rPr>
              <a:t>n como tu Salvador personal y ser</a:t>
            </a:r>
            <a:r>
              <a:rPr lang="es-MX" sz="2400" b="1" i="1" u="sng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á</a:t>
            </a:r>
            <a:r>
              <a:rPr lang="es-MX" sz="2400" b="1" i="1" u="sng" dirty="0">
                <a:solidFill>
                  <a:srgbClr val="FFFF00"/>
                </a:solidFill>
                <a:latin typeface="Verdana" pitchFamily="34" charset="0"/>
              </a:rPr>
              <a:t>s salvo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</a:rPr>
              <a:t>”</a:t>
            </a:r>
          </a:p>
          <a:p>
            <a:pPr>
              <a:buFont typeface="Wingdings 3" pitchFamily="18" charset="2"/>
              <a:buNone/>
            </a:pPr>
            <a:r>
              <a:rPr lang="es-MX" sz="2400" b="1" dirty="0">
                <a:solidFill>
                  <a:srgbClr val="FF6600"/>
                </a:solidFill>
                <a:latin typeface="Verdana" pitchFamily="34" charset="0"/>
                <a:sym typeface="Wingdings 3" pitchFamily="18" charset="2"/>
              </a:rPr>
              <a:t>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 3" pitchFamily="18" charset="2"/>
              </a:rPr>
              <a:t> Esta respuesta o una semejante se da a la gente que pregunta, </a:t>
            </a:r>
            <a:r>
              <a:rPr lang="es-MX" sz="2400" b="1" i="1" dirty="0">
                <a:solidFill>
                  <a:schemeClr val="bg1"/>
                </a:solidFill>
                <a:latin typeface="Verdana" pitchFamily="34" charset="0"/>
                <a:sym typeface="Wingdings 3" pitchFamily="18" charset="2"/>
              </a:rPr>
              <a:t>“</a:t>
            </a:r>
            <a:r>
              <a:rPr lang="es-MX" sz="2400" b="1" i="1" dirty="0">
                <a:solidFill>
                  <a:srgbClr val="66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¿</a:t>
            </a:r>
            <a:r>
              <a:rPr lang="es-MX" sz="2400" b="1" i="1" u="sng" dirty="0">
                <a:solidFill>
                  <a:srgbClr val="66FF33"/>
                </a:solidFill>
                <a:latin typeface="Verdana" pitchFamily="34" charset="0"/>
                <a:sym typeface="Wingdings 3" pitchFamily="18" charset="2"/>
              </a:rPr>
              <a:t>Cómo puedo ser salvo</a:t>
            </a:r>
            <a:r>
              <a:rPr lang="es-MX" sz="2400" b="1" i="1" dirty="0">
                <a:solidFill>
                  <a:srgbClr val="66FF33"/>
                </a:solidFill>
                <a:latin typeface="Verdana" pitchFamily="34" charset="0"/>
                <a:sym typeface="Wingdings 3" pitchFamily="18" charset="2"/>
              </a:rPr>
              <a:t>?</a:t>
            </a:r>
            <a:r>
              <a:rPr lang="es-MX" sz="2400" b="1" i="1" dirty="0">
                <a:solidFill>
                  <a:schemeClr val="bg1"/>
                </a:solidFill>
                <a:latin typeface="Verdana" pitchFamily="34" charset="0"/>
                <a:sym typeface="Wingdings 3" pitchFamily="18" charset="2"/>
              </a:rPr>
              <a:t>”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 3" pitchFamily="18" charset="2"/>
              </a:rPr>
              <a:t>  (Recibiendo a Cristo equivale a ser salvo) </a:t>
            </a:r>
          </a:p>
          <a:p>
            <a:pPr>
              <a:buFont typeface="Wingdings 3" pitchFamily="18" charset="2"/>
              <a:buNone/>
            </a:pPr>
            <a:r>
              <a:rPr lang="es-MX" sz="2400" b="1" dirty="0">
                <a:solidFill>
                  <a:srgbClr val="FF6600"/>
                </a:solidFill>
                <a:latin typeface="Verdana" pitchFamily="34" charset="0"/>
                <a:sym typeface="Wingdings 3" pitchFamily="18" charset="2"/>
              </a:rPr>
              <a:t>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 3" pitchFamily="18" charset="2"/>
              </a:rPr>
              <a:t> </a:t>
            </a:r>
            <a:r>
              <a:rPr lang="es-MX" sz="2400" b="1" dirty="0">
                <a:solidFill>
                  <a:srgbClr val="66FF33"/>
                </a:solidFill>
                <a:latin typeface="Verdana" pitchFamily="34" charset="0"/>
                <a:sym typeface="Wingdings 3" pitchFamily="18" charset="2"/>
              </a:rPr>
              <a:t>Pero, </a:t>
            </a:r>
            <a:r>
              <a:rPr lang="es-MX" sz="2400" b="1" i="1" dirty="0">
                <a:solidFill>
                  <a:srgbClr val="66FF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¿</a:t>
            </a:r>
            <a:r>
              <a:rPr lang="es-MX" sz="2400" b="1" i="1" u="sng" dirty="0">
                <a:solidFill>
                  <a:srgbClr val="66FF33"/>
                </a:solidFill>
                <a:latin typeface="Verdana" pitchFamily="34" charset="0"/>
                <a:sym typeface="Wingdings 3" pitchFamily="18" charset="2"/>
              </a:rPr>
              <a:t>Es esa la respuesta correcta</a:t>
            </a:r>
            <a:r>
              <a:rPr lang="es-MX" sz="2400" b="1" dirty="0">
                <a:solidFill>
                  <a:srgbClr val="66FF33"/>
                </a:solidFill>
                <a:latin typeface="Verdana" pitchFamily="34" charset="0"/>
                <a:sym typeface="Wingdings 3" pitchFamily="18" charset="2"/>
              </a:rPr>
              <a:t>?</a:t>
            </a:r>
          </a:p>
          <a:p>
            <a:pPr>
              <a:buFont typeface="Wingdings 3" pitchFamily="18" charset="2"/>
              <a:buNone/>
            </a:pPr>
            <a:r>
              <a:rPr lang="es-MX" sz="2400" b="1" dirty="0">
                <a:solidFill>
                  <a:srgbClr val="FF6600"/>
                </a:solidFill>
                <a:latin typeface="Verdana" pitchFamily="34" charset="0"/>
                <a:sym typeface="Wingdings 3" pitchFamily="18" charset="2"/>
              </a:rPr>
              <a:t>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 3" pitchFamily="18" charset="2"/>
              </a:rPr>
              <a:t> Para responder a esta pregunta correctamente es importante saber como la gente recibía a Cristo en </a:t>
            </a:r>
            <a:r>
              <a:rPr lang="es-MX" sz="2400" b="1" dirty="0" smtClean="0">
                <a:solidFill>
                  <a:schemeClr val="bg1"/>
                </a:solidFill>
                <a:latin typeface="Verdana" pitchFamily="34" charset="0"/>
                <a:sym typeface="Wingdings 3" pitchFamily="18" charset="2"/>
              </a:rPr>
              <a:t>el 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 3" pitchFamily="18" charset="2"/>
              </a:rPr>
              <a:t>primer siglo.</a:t>
            </a:r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0" y="2209800"/>
            <a:ext cx="2057400" cy="4648200"/>
          </a:xfrm>
          <a:prstGeom prst="rect">
            <a:avLst/>
          </a:prstGeom>
          <a:solidFill>
            <a:srgbClr val="66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886273E5-B8A2-4642-8EDF-F10FA19E7550}"/>
              </a:ext>
            </a:extLst>
          </p:cNvPr>
          <p:cNvSpPr/>
          <p:nvPr/>
        </p:nvSpPr>
        <p:spPr>
          <a:xfrm>
            <a:off x="2669654" y="838200"/>
            <a:ext cx="625139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INTRODUCCI</a:t>
            </a:r>
            <a:r>
              <a:rPr lang="en-US" sz="5400" dirty="0">
                <a:latin typeface="Arial Black" panose="020B0A04020102020204" pitchFamily="34" charset="0"/>
              </a:rPr>
              <a:t>Ó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N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2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07373-2ED9-4C71-90A3-C24E0DCCE95E}" type="slidenum">
              <a:rPr lang="en-US"/>
              <a:pPr/>
              <a:t>3</a:t>
            </a:fld>
            <a:endParaRPr lang="en-US"/>
          </a:p>
        </p:txBody>
      </p:sp>
      <p:pic>
        <p:nvPicPr>
          <p:cNvPr id="9218" name="Picture 2" descr="TheWordBulle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800080"/>
          </a:solidFill>
        </p:spPr>
      </p:pic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66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0"/>
            <a:ext cx="2133600" cy="6858000"/>
          </a:xfrm>
          <a:prstGeom prst="rect">
            <a:avLst/>
          </a:prstGeom>
          <a:solidFill>
            <a:srgbClr val="66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es-MX" sz="28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sym typeface="Wingdings 3" pitchFamily="18" charset="2"/>
              </a:rPr>
              <a:t>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 3" pitchFamily="18" charset="2"/>
              </a:rPr>
              <a:t> </a:t>
            </a:r>
            <a:r>
              <a:rPr lang="es-MX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¿</a:t>
            </a:r>
            <a:r>
              <a:rPr lang="es-MX" sz="2800" b="1" i="1" u="sng" dirty="0">
                <a:solidFill>
                  <a:srgbClr val="FFFF00"/>
                </a:solidFill>
                <a:latin typeface="Verdana" pitchFamily="34" charset="0"/>
                <a:sym typeface="Wingdings 3" pitchFamily="18" charset="2"/>
              </a:rPr>
              <a:t>Qu</a:t>
            </a:r>
            <a:r>
              <a:rPr lang="es-MX" sz="2800" b="1" i="1" u="sng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é</a:t>
            </a:r>
            <a:r>
              <a:rPr lang="es-MX" sz="2800" b="1" i="1" u="sng" dirty="0">
                <a:solidFill>
                  <a:srgbClr val="FFFF00"/>
                </a:solidFill>
                <a:latin typeface="Verdana" pitchFamily="34" charset="0"/>
                <a:sym typeface="Wingdings 3" pitchFamily="18" charset="2"/>
              </a:rPr>
              <a:t> hacia la gente en el primer siglo para ser salvo</a:t>
            </a:r>
            <a:r>
              <a:rPr lang="es-MX" sz="2800" b="1" i="1" dirty="0">
                <a:solidFill>
                  <a:srgbClr val="FFFF00"/>
                </a:solidFill>
                <a:latin typeface="Verdana" pitchFamily="34" charset="0"/>
                <a:sym typeface="Wingdings 3" pitchFamily="18" charset="2"/>
              </a:rPr>
              <a:t>?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 3" pitchFamily="18" charset="2"/>
              </a:rPr>
              <a:t> En otras palabras, </a:t>
            </a:r>
            <a:r>
              <a:rPr lang="es-MX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¿</a:t>
            </a:r>
            <a:r>
              <a:rPr lang="es-MX" sz="2800" b="1" i="1" dirty="0">
                <a:solidFill>
                  <a:srgbClr val="FFFF00"/>
                </a:solidFill>
                <a:latin typeface="Verdana" pitchFamily="34" charset="0"/>
                <a:sym typeface="Wingdings 3" pitchFamily="18" charset="2"/>
              </a:rPr>
              <a:t>Cómo podían recibir a Cristo Jesús?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 3" pitchFamily="18" charset="2"/>
              </a:rPr>
              <a:t> </a:t>
            </a:r>
            <a:r>
              <a:rPr lang="es-MX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¿</a:t>
            </a:r>
            <a:r>
              <a:rPr lang="es-MX" sz="2800" b="1" i="1" dirty="0">
                <a:solidFill>
                  <a:srgbClr val="FFFF00"/>
                </a:solidFill>
                <a:latin typeface="Verdana" pitchFamily="34" charset="0"/>
                <a:sym typeface="Wingdings 3" pitchFamily="18" charset="2"/>
              </a:rPr>
              <a:t>Qu</a:t>
            </a:r>
            <a:r>
              <a:rPr lang="es-MX" sz="2800" b="1" i="1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é</a:t>
            </a:r>
            <a:r>
              <a:rPr lang="es-MX" sz="2800" b="1" i="1" dirty="0">
                <a:solidFill>
                  <a:srgbClr val="FFFF00"/>
                </a:solidFill>
                <a:latin typeface="Verdana" pitchFamily="34" charset="0"/>
                <a:sym typeface="Wingdings 3" pitchFamily="18" charset="2"/>
              </a:rPr>
              <a:t> tenían que hacer?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 3" pitchFamily="18" charset="2"/>
              </a:rPr>
              <a:t>  </a:t>
            </a:r>
          </a:p>
          <a:p>
            <a:pPr>
              <a:buFont typeface="Wingdings 3" pitchFamily="18" charset="2"/>
              <a:buNone/>
            </a:pPr>
            <a:r>
              <a:rPr lang="es-MX" sz="28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sym typeface="Wingdings 3" pitchFamily="18" charset="2"/>
              </a:rPr>
              <a:t>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 3" pitchFamily="18" charset="2"/>
              </a:rPr>
              <a:t> En esta ocasión veremos 3 casos que contestan la pregunta que sirve como     t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í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 3" pitchFamily="18" charset="2"/>
              </a:rPr>
              <a:t>tulo de esta lección.</a:t>
            </a:r>
          </a:p>
          <a:p>
            <a:pPr>
              <a:buFont typeface="Wingdings 3" pitchFamily="18" charset="2"/>
              <a:buNone/>
            </a:pPr>
            <a:r>
              <a:rPr lang="es-MX" sz="28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sym typeface="Wingdings 3" pitchFamily="18" charset="2"/>
              </a:rPr>
              <a:t>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 3" pitchFamily="18" charset="2"/>
              </a:rPr>
              <a:t> Esto que vamos a estudiar es importante </a:t>
            </a:r>
            <a:r>
              <a:rPr lang="es-MX" sz="2800" b="1" dirty="0" smtClean="0">
                <a:solidFill>
                  <a:schemeClr val="bg1"/>
                </a:solidFill>
                <a:latin typeface="Verdana" pitchFamily="34" charset="0"/>
                <a:sym typeface="Wingdings 3" pitchFamily="18" charset="2"/>
              </a:rPr>
              <a:t>y 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 3" pitchFamily="18" charset="2"/>
              </a:rPr>
              <a:t>al final de la lección veremos porque.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7670-0AEC-4833-96F4-357819978E8F}" type="slidenum">
              <a:rPr lang="en-US"/>
              <a:pPr/>
              <a:t>4</a:t>
            </a:fld>
            <a:endParaRPr lang="en-US"/>
          </a:p>
        </p:txBody>
      </p:sp>
      <p:pic>
        <p:nvPicPr>
          <p:cNvPr id="8194" name="Picture 2" descr="TheWordBulle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0"/>
            <a:ext cx="2057400" cy="2133600"/>
          </a:xfrm>
          <a:prstGeom prst="rect">
            <a:avLst/>
          </a:prstGeom>
          <a:solidFill>
            <a:srgbClr val="66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2286000"/>
            <a:ext cx="838200" cy="533400"/>
          </a:xfrm>
          <a:prstGeom prst="rect">
            <a:avLst/>
          </a:prstGeom>
          <a:solidFill>
            <a:srgbClr val="66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2209800" y="838200"/>
            <a:ext cx="6934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 dirty="0">
                <a:latin typeface="Arial Black" pitchFamily="34" charset="0"/>
              </a:rPr>
              <a:t>“</a:t>
            </a:r>
            <a:r>
              <a:rPr lang="es-MX" sz="2400" b="1" i="1" dirty="0">
                <a:latin typeface="Arial Black" panose="020B0A040201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¿</a:t>
            </a:r>
            <a:r>
              <a:rPr lang="en-US" sz="2400" i="1" dirty="0">
                <a:latin typeface="Arial Black" pitchFamily="34" charset="0"/>
              </a:rPr>
              <a:t>CÓMO SE RECIBIÓ A CRISTO EN…</a:t>
            </a:r>
            <a:r>
              <a:rPr lang="en-US" sz="2400" dirty="0">
                <a:latin typeface="Arial Black" pitchFamily="34" charset="0"/>
              </a:rPr>
              <a:t>…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228600" y="2971800"/>
            <a:ext cx="891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pic>
        <p:nvPicPr>
          <p:cNvPr id="8200" name="Picture 8" descr="jesus04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133600" cy="2133600"/>
          </a:xfrm>
          <a:prstGeom prst="rect">
            <a:avLst/>
          </a:prstGeom>
          <a:noFill/>
        </p:spPr>
      </p:pic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0" y="2133600"/>
            <a:ext cx="9144000" cy="4724400"/>
          </a:xfrm>
          <a:prstGeom prst="rect">
            <a:avLst/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381000" y="2362200"/>
            <a:ext cx="8458200" cy="42211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s-MX" sz="2400" b="1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 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Los </a:t>
            </a:r>
            <a:r>
              <a:rPr lang="es-MX" sz="2400" b="1" i="1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apóstoles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fueron </a:t>
            </a:r>
            <a:r>
              <a:rPr lang="es-MX" sz="2400" b="1" i="1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comisionados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por   Cristo para que </a:t>
            </a:r>
            <a:r>
              <a:rPr lang="es-MX" sz="2400" b="1" i="1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predicaran el Evangelio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a  todo mundo, </a:t>
            </a:r>
            <a:r>
              <a:rPr lang="es-MX" sz="2400" b="1" dirty="0">
                <a:solidFill>
                  <a:srgbClr val="66FF33"/>
                </a:solidFill>
                <a:latin typeface="Verdana" pitchFamily="34" charset="0"/>
                <a:sym typeface="Wingdings" pitchFamily="2" charset="2"/>
              </a:rPr>
              <a:t>MT 28:18-20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; </a:t>
            </a:r>
            <a:r>
              <a:rPr lang="es-MX" sz="2400" b="1" dirty="0">
                <a:solidFill>
                  <a:srgbClr val="66FF33"/>
                </a:solidFill>
                <a:latin typeface="Verdana" pitchFamily="34" charset="0"/>
                <a:sym typeface="Wingdings" pitchFamily="2" charset="2"/>
              </a:rPr>
              <a:t>MR 16:15-16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.</a:t>
            </a:r>
          </a:p>
          <a:p>
            <a:pPr>
              <a:buFont typeface="Wingdings" pitchFamily="2" charset="2"/>
              <a:buNone/>
            </a:pPr>
            <a:r>
              <a:rPr lang="es-MX" sz="2400" b="1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 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Cuando Pedro predic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 3" pitchFamily="18" charset="2"/>
              </a:rPr>
              <a:t>ó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por primera vez el Evangelio, él convenció a casi 3000 personas que al Jesús, quien ellos habían matado, era Cristo, el Hijo del Dios viviente, </a:t>
            </a:r>
            <a:r>
              <a:rPr lang="es-MX" sz="2400" b="1" dirty="0">
                <a:solidFill>
                  <a:srgbClr val="66FF33"/>
                </a:solidFill>
                <a:latin typeface="Verdana" pitchFamily="34" charset="0"/>
                <a:sym typeface="Wingdings" pitchFamily="2" charset="2"/>
              </a:rPr>
              <a:t>HCH 2:1-36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.</a:t>
            </a:r>
          </a:p>
          <a:p>
            <a:pPr>
              <a:buFont typeface="Wingdings" pitchFamily="2" charset="2"/>
              <a:buNone/>
            </a:pPr>
            <a:r>
              <a:rPr lang="es-MX" sz="2400" b="1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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Los que creyeron hicieron una pregunta a   los apóstoles, </a:t>
            </a:r>
            <a:r>
              <a:rPr lang="es-MX" sz="2400" b="1" dirty="0">
                <a:solidFill>
                  <a:srgbClr val="66FF33"/>
                </a:solidFill>
                <a:latin typeface="Verdana" pitchFamily="34" charset="0"/>
                <a:sym typeface="Wingdings" pitchFamily="2" charset="2"/>
              </a:rPr>
              <a:t>v.37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y Pedro les contesta        en el </a:t>
            </a:r>
            <a:r>
              <a:rPr lang="es-MX" sz="2400" b="1" dirty="0">
                <a:solidFill>
                  <a:srgbClr val="66FF33"/>
                </a:solidFill>
                <a:latin typeface="Verdana" pitchFamily="34" charset="0"/>
                <a:sym typeface="Wingdings" pitchFamily="2" charset="2"/>
              </a:rPr>
              <a:t>v.38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F134691C-0ADF-445C-8943-3B5DF05987EC}"/>
              </a:ext>
            </a:extLst>
          </p:cNvPr>
          <p:cNvSpPr/>
          <p:nvPr/>
        </p:nvSpPr>
        <p:spPr>
          <a:xfrm>
            <a:off x="2908820" y="1164233"/>
            <a:ext cx="52511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JERUSAL</a:t>
            </a:r>
            <a:r>
              <a:rPr lang="en-US" sz="5400" dirty="0">
                <a:latin typeface="Arial Black" panose="020B0A04020102020204" pitchFamily="34" charset="0"/>
              </a:rPr>
              <a:t>É</a:t>
            </a:r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N</a:t>
            </a:r>
            <a:r>
              <a:rPr lang="es-MX" sz="5400" b="1" dirty="0">
                <a:latin typeface="Arial Black" panose="020B0A04020102020204" pitchFamily="34" charset="0"/>
                <a:sym typeface="Wingdings" pitchFamily="2" charset="2"/>
              </a:rPr>
              <a:t>?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4B36A-3011-44EE-8B45-0406E760EB38}" type="slidenum">
              <a:rPr lang="en-US"/>
              <a:pPr/>
              <a:t>5</a:t>
            </a:fld>
            <a:endParaRPr lang="en-US"/>
          </a:p>
        </p:txBody>
      </p:sp>
      <p:pic>
        <p:nvPicPr>
          <p:cNvPr id="7170" name="Picture 2" descr="TheWordBulle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66006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s-MX" sz="2800" b="1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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Notemos que Pedro “</a:t>
            </a:r>
            <a:r>
              <a:rPr lang="es-MX" sz="2800" b="1" u="sng" dirty="0">
                <a:solidFill>
                  <a:srgbClr val="66FF33"/>
                </a:solidFill>
                <a:latin typeface="Verdana" pitchFamily="34" charset="0"/>
                <a:sym typeface="Wingdings" pitchFamily="2" charset="2"/>
              </a:rPr>
              <a:t>no les dijo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”,……</a:t>
            </a:r>
          </a:p>
          <a:p>
            <a:pPr>
              <a:buFontTx/>
              <a:buNone/>
            </a:pPr>
            <a:r>
              <a:rPr lang="es-MX" sz="2800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    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“</a:t>
            </a:r>
            <a:r>
              <a:rPr lang="es-MX" sz="2800" b="1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Miren, cada uno de ustedes diga, </a:t>
            </a:r>
          </a:p>
          <a:p>
            <a:pPr>
              <a:buFontTx/>
              <a:buNone/>
            </a:pPr>
            <a:r>
              <a:rPr lang="es-MX" sz="2800" b="1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    </a:t>
            </a:r>
            <a:r>
              <a:rPr lang="es-MX" sz="2800" b="1" i="1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Señor Jesús, yo te acepto en mi corazón como mi salvador personal, perdona ahora mis pecados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.” </a:t>
            </a:r>
          </a:p>
          <a:p>
            <a:pPr>
              <a:buFont typeface="Wingdings" pitchFamily="2" charset="2"/>
              <a:buNone/>
            </a:pPr>
            <a:r>
              <a:rPr lang="es-MX" sz="2800" b="1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 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Pedro les dijo: </a:t>
            </a:r>
            <a:r>
              <a:rPr lang="es-MX" sz="2800" b="1" i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(a)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</a:t>
            </a:r>
            <a:r>
              <a:rPr lang="es-MX" sz="2800" b="1" dirty="0">
                <a:solidFill>
                  <a:srgbClr val="66FF33"/>
                </a:solidFill>
                <a:latin typeface="Verdana" pitchFamily="34" charset="0"/>
                <a:sym typeface="Wingdings" pitchFamily="2" charset="2"/>
              </a:rPr>
              <a:t>arrepiéntanse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y             </a:t>
            </a:r>
            <a:r>
              <a:rPr lang="es-MX" sz="2800" b="1" i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(b)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</a:t>
            </a:r>
            <a:r>
              <a:rPr lang="es-MX" sz="2800" b="1" dirty="0">
                <a:solidFill>
                  <a:srgbClr val="66FF33"/>
                </a:solidFill>
                <a:latin typeface="Verdana" pitchFamily="34" charset="0"/>
                <a:sym typeface="Wingdings" pitchFamily="2" charset="2"/>
              </a:rPr>
              <a:t>bautícense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cada uno para perdón de sus pecados.</a:t>
            </a:r>
          </a:p>
          <a:p>
            <a:pPr>
              <a:buFont typeface="Wingdings" pitchFamily="2" charset="2"/>
              <a:buNone/>
            </a:pPr>
            <a:r>
              <a:rPr lang="es-MX" sz="2800" b="1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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Así es como 3000 personas “</a:t>
            </a:r>
            <a:r>
              <a:rPr lang="es-MX" sz="2800" b="1" i="1" dirty="0">
                <a:solidFill>
                  <a:srgbClr val="66FF33"/>
                </a:solidFill>
                <a:latin typeface="Verdana" pitchFamily="34" charset="0"/>
                <a:sym typeface="Wingdings" pitchFamily="2" charset="2"/>
              </a:rPr>
              <a:t>recibieron a Jesús y fueron salvos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”.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1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20515-A348-4944-9FF2-A93A3E61F0F2}" type="slidenum">
              <a:rPr lang="en-US"/>
              <a:pPr/>
              <a:t>6</a:t>
            </a:fld>
            <a:endParaRPr lang="en-US"/>
          </a:p>
        </p:txBody>
      </p:sp>
      <p:pic>
        <p:nvPicPr>
          <p:cNvPr id="6146" name="Picture 2" descr="TheWordBulle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6148" name="Picture 4" descr="jesus04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209800" cy="2133600"/>
          </a:xfrm>
          <a:prstGeom prst="rect">
            <a:avLst/>
          </a:prstGeom>
          <a:noFill/>
        </p:spPr>
      </p:pic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2438400" y="762000"/>
            <a:ext cx="658776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 dirty="0">
                <a:latin typeface="Arial Black" pitchFamily="34" charset="0"/>
              </a:rPr>
              <a:t>“</a:t>
            </a:r>
            <a:r>
              <a:rPr lang="es-MX" sz="2400" b="1" i="1" dirty="0">
                <a:latin typeface="Arial Black" panose="020B0A040201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¿</a:t>
            </a:r>
            <a:r>
              <a:rPr lang="en-US" sz="2400" i="1" dirty="0">
                <a:latin typeface="Arial Black" pitchFamily="34" charset="0"/>
              </a:rPr>
              <a:t>CÓMO SE RECIBIÓ A CRISTO EN……</a:t>
            </a:r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z="240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</a:t>
            </a:r>
          </a:p>
        </p:txBody>
      </p:sp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0" y="2133600"/>
            <a:ext cx="9144000" cy="4724400"/>
          </a:xfrm>
          <a:prstGeom prst="rect">
            <a:avLst/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457200" y="2438400"/>
            <a:ext cx="84582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n-US" sz="2400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</a:t>
            </a:r>
            <a:r>
              <a:rPr lang="en-US" sz="2400" dirty="0">
                <a:latin typeface="Verdana" pitchFamily="34" charset="0"/>
                <a:sym typeface="Wingdings" pitchFamily="2" charset="2"/>
              </a:rPr>
              <a:t> 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Léase </a:t>
            </a:r>
            <a:r>
              <a:rPr lang="es-MX" sz="2400" b="1" dirty="0">
                <a:solidFill>
                  <a:srgbClr val="66FF33"/>
                </a:solidFill>
                <a:latin typeface="Verdana" pitchFamily="34" charset="0"/>
                <a:sym typeface="Wingdings" pitchFamily="2" charset="2"/>
              </a:rPr>
              <a:t>HCH 8:4-12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.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s-MX" sz="2400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</a:t>
            </a:r>
            <a:r>
              <a:rPr lang="es-MX" sz="2400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Felipe fue a la cuidad de Samaria y    “</a:t>
            </a:r>
            <a:r>
              <a:rPr lang="es-MX" sz="2400" b="1" i="1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predicó a Cristo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”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s-MX" sz="2400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</a:t>
            </a:r>
            <a:r>
              <a:rPr lang="es-MX" sz="2400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La gente </a:t>
            </a:r>
            <a:r>
              <a:rPr lang="es-MX" sz="2400" b="1" i="1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oyó y creó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a Felipe y </a:t>
            </a:r>
            <a:r>
              <a:rPr lang="es-MX" sz="2400" b="1" i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“</a:t>
            </a:r>
            <a:r>
              <a:rPr lang="es-MX" sz="2400" b="1" i="1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…se bautizaban hombres y mujeres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”. 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s-MX" sz="2400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</a:t>
            </a:r>
            <a:r>
              <a:rPr lang="es-MX" sz="2400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Notemos que Felipe no les dijo, “</a:t>
            </a:r>
            <a:r>
              <a:rPr lang="es-MX" sz="2400" b="1" i="1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Ustedes solamente creen en Jesús y serán salvos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.”</a:t>
            </a:r>
          </a:p>
          <a:p>
            <a:pPr>
              <a:spcBef>
                <a:spcPct val="50000"/>
              </a:spcBef>
              <a:buFont typeface="Wingdings" pitchFamily="2" charset="2"/>
              <a:buNone/>
            </a:pPr>
            <a:r>
              <a:rPr lang="es-MX" sz="2400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</a:t>
            </a:r>
            <a:r>
              <a:rPr lang="es-MX" sz="2400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Felipe les </a:t>
            </a:r>
            <a:r>
              <a:rPr lang="es-MX" sz="2400" b="1" u="sng" dirty="0">
                <a:solidFill>
                  <a:srgbClr val="00FFFF"/>
                </a:solidFill>
                <a:latin typeface="Verdana" pitchFamily="34" charset="0"/>
                <a:sym typeface="Wingdings" pitchFamily="2" charset="2"/>
              </a:rPr>
              <a:t>enseñó de Jesús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, les </a:t>
            </a:r>
            <a:r>
              <a:rPr lang="es-MX" sz="2400" b="1" i="1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predicó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el </a:t>
            </a:r>
            <a:r>
              <a:rPr lang="es-MX" sz="2400" b="1" i="1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evangelio de Cristo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, </a:t>
            </a:r>
            <a:r>
              <a:rPr lang="es-MX" sz="2400" b="1" dirty="0">
                <a:solidFill>
                  <a:srgbClr val="66FF33"/>
                </a:solidFill>
                <a:latin typeface="Verdana" pitchFamily="34" charset="0"/>
                <a:sym typeface="Wingdings" pitchFamily="2" charset="2"/>
              </a:rPr>
              <a:t>MR 16:15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F1801A37-6B60-4FD4-A3E0-064CC6B0DAFB}"/>
              </a:ext>
            </a:extLst>
          </p:cNvPr>
          <p:cNvSpPr/>
          <p:nvPr/>
        </p:nvSpPr>
        <p:spPr>
          <a:xfrm>
            <a:off x="3519726" y="1119959"/>
            <a:ext cx="41857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SAMARIA</a:t>
            </a:r>
            <a:r>
              <a:rPr lang="es-MX" sz="5400" b="1" dirty="0">
                <a:latin typeface="Arial Black" panose="020B0A04020102020204" pitchFamily="34" charset="0"/>
                <a:sym typeface="Wingdings" pitchFamily="2" charset="2"/>
              </a:rPr>
              <a:t>?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11E68-05CB-451E-91F2-105B986378DA}" type="slidenum">
              <a:rPr lang="en-US"/>
              <a:pPr/>
              <a:t>7</a:t>
            </a:fld>
            <a:endParaRPr lang="en-US"/>
          </a:p>
        </p:txBody>
      </p:sp>
      <p:pic>
        <p:nvPicPr>
          <p:cNvPr id="5122" name="Picture 2" descr="TheWordBulle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8382000" cy="58213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</a:t>
            </a:r>
            <a:r>
              <a:rPr lang="en-US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La gente le “</a:t>
            </a:r>
            <a:r>
              <a:rPr lang="es-MX" sz="2800" b="1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creó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” a Felipe y cuando “</a:t>
            </a:r>
            <a:r>
              <a:rPr lang="es-MX" sz="2800" b="1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creyeron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”,</a:t>
            </a:r>
            <a:r>
              <a:rPr lang="es-MX" sz="2800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</a:t>
            </a:r>
            <a:r>
              <a:rPr lang="es-MX" sz="2800" b="1" i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se </a:t>
            </a:r>
            <a:r>
              <a:rPr lang="es-MX" sz="2800" b="1" i="1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bautizaron para perdón de sus pecados</a:t>
            </a:r>
            <a:r>
              <a:rPr lang="es-MX" sz="2800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, </a:t>
            </a:r>
            <a:r>
              <a:rPr lang="es-MX" sz="2800" b="1" dirty="0">
                <a:solidFill>
                  <a:srgbClr val="66FF33"/>
                </a:solidFill>
                <a:latin typeface="Verdana" pitchFamily="34" charset="0"/>
                <a:sym typeface="Wingdings" pitchFamily="2" charset="2"/>
              </a:rPr>
              <a:t>HCH 2:38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.</a:t>
            </a:r>
          </a:p>
          <a:p>
            <a:pPr>
              <a:buFont typeface="Wingdings" pitchFamily="2" charset="2"/>
              <a:buNone/>
            </a:pPr>
            <a:r>
              <a:rPr lang="es-MX" sz="2800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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 Así fue como la gente en Samaria “</a:t>
            </a:r>
            <a:r>
              <a:rPr lang="es-MX" sz="2800" b="1" i="1" u="sng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recibió a Jesús y fueron salvos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”.</a:t>
            </a:r>
          </a:p>
          <a:p>
            <a:pPr>
              <a:buFont typeface="Wingdings" pitchFamily="2" charset="2"/>
              <a:buNone/>
            </a:pPr>
            <a:endParaRPr lang="es-MX" sz="2800" b="1" dirty="0">
              <a:solidFill>
                <a:schemeClr val="bg1"/>
              </a:solidFill>
              <a:latin typeface="Verdana" pitchFamily="34" charset="0"/>
              <a:sym typeface="Wingdings" pitchFamily="2" charset="2"/>
            </a:endParaRPr>
          </a:p>
          <a:p>
            <a:pPr>
              <a:buFont typeface="Wingdings" pitchFamily="2" charset="2"/>
              <a:buNone/>
            </a:pPr>
            <a:r>
              <a:rPr lang="es-MX" sz="2800" b="1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Nota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:</a:t>
            </a:r>
          </a:p>
          <a:p>
            <a:pPr>
              <a:buFont typeface="Wingdings" pitchFamily="2" charset="2"/>
              <a:buNone/>
            </a:pP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	</a:t>
            </a:r>
            <a:r>
              <a:rPr lang="es-MX" sz="2800" b="1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=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Esto, que aconteció aquí y con el caso que vamos a considerar en seguida, concuerda con </a:t>
            </a:r>
            <a:r>
              <a:rPr lang="es-MX" sz="2800" b="1" dirty="0">
                <a:solidFill>
                  <a:srgbClr val="66FF33"/>
                </a:solidFill>
                <a:latin typeface="Verdana" pitchFamily="34" charset="0"/>
                <a:sym typeface="Wingdings" pitchFamily="2" charset="2"/>
              </a:rPr>
              <a:t>ROM 10:14-17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; </a:t>
            </a:r>
            <a:r>
              <a:rPr lang="es-MX" sz="2800" b="1" dirty="0">
                <a:solidFill>
                  <a:srgbClr val="66FF33"/>
                </a:solidFill>
                <a:latin typeface="Verdana" pitchFamily="34" charset="0"/>
                <a:sym typeface="Wingdings" pitchFamily="2" charset="2"/>
              </a:rPr>
              <a:t>1 COR 1:18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14BC7-32A6-4A1D-A626-6622A5557D6A}" type="slidenum">
              <a:rPr lang="en-US"/>
              <a:pPr/>
              <a:t>8</a:t>
            </a:fld>
            <a:endParaRPr lang="en-US"/>
          </a:p>
        </p:txBody>
      </p:sp>
      <p:pic>
        <p:nvPicPr>
          <p:cNvPr id="4098" name="Picture 2" descr="TheWordBulle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4099" name="Picture 3" descr="jesus04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209800" cy="2133600"/>
          </a:xfrm>
          <a:prstGeom prst="rect">
            <a:avLst/>
          </a:prstGeom>
          <a:noFill/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2133600"/>
            <a:ext cx="9144000" cy="4724400"/>
          </a:xfrm>
          <a:prstGeom prst="rect">
            <a:avLst/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04800" y="2133600"/>
            <a:ext cx="8534400" cy="4525963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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Léase </a:t>
            </a:r>
            <a:r>
              <a:rPr lang="es-MX" sz="2400" b="1" dirty="0">
                <a:solidFill>
                  <a:srgbClr val="66FF33"/>
                </a:solidFill>
                <a:latin typeface="Verdana" pitchFamily="34" charset="0"/>
                <a:sym typeface="Wingdings" pitchFamily="2" charset="2"/>
              </a:rPr>
              <a:t>HCH 8:26-31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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Aquí Felipe se encuentra con un eunuco de Etíope.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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Este eunuco, que leía las Escrituras, le pide a Felipe que le ayude a entender lo que leía.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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Felipe le “</a:t>
            </a:r>
            <a:r>
              <a:rPr lang="es-MX" sz="2400" b="1" i="1" u="sng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anunció el evangelio de Jesús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”, “</a:t>
            </a:r>
            <a:r>
              <a:rPr lang="es-MX" sz="2400" b="1" i="1" u="sng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le predicó las buenas nuevas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(evangelio)”, </a:t>
            </a:r>
            <a:r>
              <a:rPr lang="es-MX" sz="2400" b="1" dirty="0">
                <a:solidFill>
                  <a:srgbClr val="66FF33"/>
                </a:solidFill>
                <a:latin typeface="Verdana" pitchFamily="34" charset="0"/>
                <a:sym typeface="Wingdings" pitchFamily="2" charset="2"/>
              </a:rPr>
              <a:t>v.35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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Notemos lo que dice, </a:t>
            </a:r>
            <a:r>
              <a:rPr lang="es-MX" sz="2400" b="1" dirty="0">
                <a:solidFill>
                  <a:srgbClr val="66FF33"/>
                </a:solidFill>
                <a:latin typeface="Verdana" pitchFamily="34" charset="0"/>
                <a:sym typeface="Wingdings" pitchFamily="2" charset="2"/>
              </a:rPr>
              <a:t>v.36-39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. </a:t>
            </a:r>
            <a:r>
              <a:rPr lang="es-MX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¿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Qué fue la respuesta de Felipe a la pregunta del eunuco?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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Acaso le dijo Felipe, “</a:t>
            </a:r>
            <a:r>
              <a:rPr lang="es-MX" sz="2400" b="1" i="1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No tienes que bautizarte aquí porque con creer ya eres salvo.  Puedes bautizarte después</a:t>
            </a:r>
            <a:r>
              <a:rPr lang="es-MX" sz="24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.”</a:t>
            </a:r>
          </a:p>
          <a:p>
            <a:pPr>
              <a:lnSpc>
                <a:spcPct val="90000"/>
              </a:lnSpc>
              <a:buFont typeface="Wingdings" pitchFamily="2" charset="2"/>
              <a:buChar char="¯"/>
            </a:pPr>
            <a:endParaRPr lang="es-MX" sz="2400" b="1" dirty="0">
              <a:solidFill>
                <a:schemeClr val="bg1"/>
              </a:solidFill>
              <a:latin typeface="Verdana" pitchFamily="34" charset="0"/>
              <a:sym typeface="Wingdings" pitchFamily="2" charset="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2438400" y="838200"/>
            <a:ext cx="6096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i="1" dirty="0">
                <a:latin typeface="Arial Black" pitchFamily="34" charset="0"/>
              </a:rPr>
              <a:t>“</a:t>
            </a:r>
            <a:r>
              <a:rPr lang="es-MX" sz="2400" b="1" i="1" dirty="0">
                <a:latin typeface="Arial Black" panose="020B0A040201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¿</a:t>
            </a:r>
            <a:r>
              <a:rPr lang="en-US" sz="2400" i="1" dirty="0">
                <a:latin typeface="Arial Black" pitchFamily="34" charset="0"/>
              </a:rPr>
              <a:t>CÓMO RECIBIÓ A CRISTO EL……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CC516147-9F3D-4D73-8E7C-F752E7136667}"/>
              </a:ext>
            </a:extLst>
          </p:cNvPr>
          <p:cNvSpPr/>
          <p:nvPr/>
        </p:nvSpPr>
        <p:spPr>
          <a:xfrm>
            <a:off x="3356532" y="1092200"/>
            <a:ext cx="39549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EUNUCO</a:t>
            </a:r>
            <a:r>
              <a:rPr lang="es-MX" sz="5400" b="1" dirty="0">
                <a:latin typeface="Arial Black" panose="020B0A04020102020204" pitchFamily="34" charset="0"/>
                <a:sym typeface="Wingdings" pitchFamily="2" charset="2"/>
              </a:rPr>
              <a:t>?</a:t>
            </a:r>
            <a:endParaRPr lang="en-US" sz="5400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1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1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1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354B9-AC69-460D-A2FB-892D67F60F83}" type="slidenum">
              <a:rPr lang="en-US"/>
              <a:pPr/>
              <a:t>9</a:t>
            </a:fld>
            <a:endParaRPr lang="en-US"/>
          </a:p>
        </p:txBody>
      </p:sp>
      <p:pic>
        <p:nvPicPr>
          <p:cNvPr id="25602" name="Picture 2" descr="TheWordBullet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66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8229600" cy="60960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s-MX" sz="2800" b="1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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No amigos, el eunuco </a:t>
            </a:r>
            <a:r>
              <a:rPr lang="es-MX" sz="2800" b="1" i="1" u="sng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oyó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de Jesús, </a:t>
            </a:r>
            <a:r>
              <a:rPr lang="es-MX" sz="2800" b="1" i="1" u="sng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creyó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</a:t>
            </a:r>
            <a:r>
              <a:rPr lang="es-MX" sz="2800" b="1" dirty="0" smtClean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y </a:t>
            </a:r>
            <a:r>
              <a:rPr lang="es-MX" sz="2800" b="1" i="1" u="sng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confesó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su fe en El y </a:t>
            </a:r>
            <a:r>
              <a:rPr lang="es-MX" sz="2800" b="1" i="1" u="sng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fue bautizado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en agua allí mismo. </a:t>
            </a:r>
          </a:p>
          <a:p>
            <a:pPr>
              <a:buFont typeface="Wingdings" pitchFamily="2" charset="2"/>
              <a:buNone/>
            </a:pPr>
            <a:r>
              <a:rPr lang="es-MX" sz="2800" b="1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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Surge la pregunta: </a:t>
            </a:r>
            <a:r>
              <a:rPr lang="es-MX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¿</a:t>
            </a:r>
            <a:r>
              <a:rPr lang="es-MX" sz="2800" b="1" i="1" u="sng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Por qué no se esperó hasta que llegara a la cuidad donde había facilidades para bautizarse</a:t>
            </a:r>
            <a:r>
              <a:rPr lang="es-MX" sz="2800" b="1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?</a:t>
            </a:r>
            <a:r>
              <a:rPr lang="en-US" sz="2800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  </a:t>
            </a:r>
          </a:p>
          <a:p>
            <a:pPr>
              <a:buFont typeface="Wingdings" pitchFamily="2" charset="2"/>
              <a:buNone/>
            </a:pPr>
            <a:r>
              <a:rPr lang="es-MX" sz="2800" b="1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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Obviamente, no se esperó porque sabía que </a:t>
            </a:r>
            <a:r>
              <a:rPr lang="es-MX" sz="2800" b="1" i="1" u="sng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sin ser bautizado no tenía perdón de pecados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y </a:t>
            </a:r>
            <a:r>
              <a:rPr lang="es-MX" sz="2800" b="1" i="1" u="sng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sin el perdón de pecados no era salvo</a:t>
            </a:r>
            <a:r>
              <a:rPr lang="es-MX" sz="2800" b="1" dirty="0">
                <a:solidFill>
                  <a:srgbClr val="FFFF00"/>
                </a:solidFill>
                <a:latin typeface="Verdana" pitchFamily="34" charset="0"/>
                <a:sym typeface="Wingdings" pitchFamily="2" charset="2"/>
              </a:rPr>
              <a:t>!</a:t>
            </a:r>
          </a:p>
          <a:p>
            <a:pPr>
              <a:buFont typeface="Wingdings" pitchFamily="2" charset="2"/>
              <a:buNone/>
            </a:pPr>
            <a:r>
              <a:rPr lang="es-MX" sz="2800" b="1" dirty="0">
                <a:solidFill>
                  <a:srgbClr val="FF6600"/>
                </a:solidFill>
                <a:latin typeface="Verdana" pitchFamily="34" charset="0"/>
                <a:sym typeface="Wingdings" pitchFamily="2" charset="2"/>
              </a:rPr>
              <a:t></a:t>
            </a:r>
            <a:r>
              <a:rPr lang="es-MX" sz="2800" b="1" dirty="0">
                <a:solidFill>
                  <a:schemeClr val="bg1"/>
                </a:solidFill>
                <a:latin typeface="Verdana" pitchFamily="34" charset="0"/>
                <a:sym typeface="Wingdings" pitchFamily="2" charset="2"/>
              </a:rPr>
              <a:t> Así fue como el eunuco recibió a Jesús y fue salvo.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56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6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6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56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56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6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6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6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6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1269</TotalTime>
  <Words>857</Words>
  <Application>Microsoft Office PowerPoint</Application>
  <PresentationFormat>Presentación en pantalla (4:3)</PresentationFormat>
  <Paragraphs>80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9" baseType="lpstr">
      <vt:lpstr>Arial</vt:lpstr>
      <vt:lpstr>Arial Black</vt:lpstr>
      <vt:lpstr>Impact</vt:lpstr>
      <vt:lpstr>Verdana</vt:lpstr>
      <vt:lpstr>Wingdings</vt:lpstr>
      <vt:lpstr>Wingdings 3</vt:lpstr>
      <vt:lpstr>Default Design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 Torres, Jr.</dc:creator>
  <cp:lastModifiedBy>MARIO</cp:lastModifiedBy>
  <cp:revision>22</cp:revision>
  <dcterms:created xsi:type="dcterms:W3CDTF">2004-05-05T02:13:38Z</dcterms:created>
  <dcterms:modified xsi:type="dcterms:W3CDTF">2019-07-17T23:52:43Z</dcterms:modified>
</cp:coreProperties>
</file>