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gif"/>
  <Override PartName="/ppt/media/image36.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9" r:id="rId4"/>
    <p:sldId id="300" r:id="rId5"/>
    <p:sldId id="301" r:id="rId6"/>
    <p:sldId id="302" r:id="rId7"/>
    <p:sldId id="258" r:id="rId8"/>
    <p:sldId id="260" r:id="rId9"/>
    <p:sldId id="264" r:id="rId10"/>
    <p:sldId id="263" r:id="rId11"/>
    <p:sldId id="266" r:id="rId12"/>
    <p:sldId id="262" r:id="rId13"/>
    <p:sldId id="265" r:id="rId14"/>
    <p:sldId id="261" r:id="rId15"/>
    <p:sldId id="267" r:id="rId16"/>
    <p:sldId id="268" r:id="rId17"/>
    <p:sldId id="333" r:id="rId18"/>
    <p:sldId id="334" r:id="rId19"/>
    <p:sldId id="332" r:id="rId20"/>
    <p:sldId id="259" r:id="rId21"/>
    <p:sldId id="335" r:id="rId22"/>
    <p:sldId id="269" r:id="rId23"/>
    <p:sldId id="336" r:id="rId24"/>
    <p:sldId id="271" r:id="rId25"/>
    <p:sldId id="270" r:id="rId26"/>
    <p:sldId id="272" r:id="rId27"/>
    <p:sldId id="273" r:id="rId28"/>
    <p:sldId id="274" r:id="rId29"/>
    <p:sldId id="275" r:id="rId30"/>
    <p:sldId id="303" r:id="rId31"/>
    <p:sldId id="304" r:id="rId32"/>
    <p:sldId id="305" r:id="rId33"/>
    <p:sldId id="306" r:id="rId34"/>
    <p:sldId id="307" r:id="rId35"/>
    <p:sldId id="309" r:id="rId36"/>
    <p:sldId id="320" r:id="rId37"/>
    <p:sldId id="322" r:id="rId38"/>
    <p:sldId id="321" r:id="rId39"/>
    <p:sldId id="323" r:id="rId40"/>
    <p:sldId id="326" r:id="rId41"/>
    <p:sldId id="328" r:id="rId42"/>
    <p:sldId id="324" r:id="rId43"/>
    <p:sldId id="325" r:id="rId44"/>
    <p:sldId id="310" r:id="rId45"/>
    <p:sldId id="311" r:id="rId46"/>
    <p:sldId id="329" r:id="rId47"/>
    <p:sldId id="330" r:id="rId48"/>
    <p:sldId id="331" r:id="rId49"/>
    <p:sldId id="312" r:id="rId50"/>
    <p:sldId id="313" r:id="rId51"/>
    <p:sldId id="314" r:id="rId52"/>
    <p:sldId id="315" r:id="rId53"/>
    <p:sldId id="316" r:id="rId54"/>
    <p:sldId id="319" r:id="rId55"/>
  </p:sldIdLst>
  <p:sldSz cx="12192000" cy="6858000"/>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E8E53-24BA-66BF-C508-FAA896B59A4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NI"/>
          </a:p>
        </p:txBody>
      </p:sp>
      <p:sp>
        <p:nvSpPr>
          <p:cNvPr id="3" name="Subtítulo 2">
            <a:extLst>
              <a:ext uri="{FF2B5EF4-FFF2-40B4-BE49-F238E27FC236}">
                <a16:creationId xmlns:a16="http://schemas.microsoft.com/office/drawing/2014/main" id="{0AE2002C-0AD5-AF61-0A4F-17F9A763A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NI"/>
          </a:p>
        </p:txBody>
      </p:sp>
      <p:sp>
        <p:nvSpPr>
          <p:cNvPr id="4" name="Marcador de fecha 3">
            <a:extLst>
              <a:ext uri="{FF2B5EF4-FFF2-40B4-BE49-F238E27FC236}">
                <a16:creationId xmlns:a16="http://schemas.microsoft.com/office/drawing/2014/main" id="{707246FA-987D-21AE-8E5D-89816844A96B}"/>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5" name="Marcador de pie de página 4">
            <a:extLst>
              <a:ext uri="{FF2B5EF4-FFF2-40B4-BE49-F238E27FC236}">
                <a16:creationId xmlns:a16="http://schemas.microsoft.com/office/drawing/2014/main" id="{02F12F22-2FBC-A60A-E8AF-11E6DEF2D35E}"/>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660C81F9-A4F2-425D-6266-73835287E788}"/>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409036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BAC607-73AB-7105-C07C-2359791EAFA9}"/>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E7472E80-F167-3C8C-52C2-E7AA319409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D318496D-3307-42A8-FAC6-95719375E679}"/>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5" name="Marcador de pie de página 4">
            <a:extLst>
              <a:ext uri="{FF2B5EF4-FFF2-40B4-BE49-F238E27FC236}">
                <a16:creationId xmlns:a16="http://schemas.microsoft.com/office/drawing/2014/main" id="{5DC034B4-FDA5-E764-B6C8-742882AB4871}"/>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66F3048E-EA72-6C06-E160-1A98493E7AEE}"/>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155178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6C3B168-6970-82CF-1320-A39A473A09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B8F3B05D-93CA-D882-5D1C-15A46563EE0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AE0781E9-27A3-3D3D-810E-A8A7A246A310}"/>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5" name="Marcador de pie de página 4">
            <a:extLst>
              <a:ext uri="{FF2B5EF4-FFF2-40B4-BE49-F238E27FC236}">
                <a16:creationId xmlns:a16="http://schemas.microsoft.com/office/drawing/2014/main" id="{C276C9D4-3920-EB20-1BB4-A214F419F446}"/>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3C4BB1EC-438D-C2DA-2213-83F600F6655A}"/>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184804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75FDA-CED2-A265-DF50-530705E84040}"/>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23E71867-A861-4E34-474D-B9967D784F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AC84B5CA-2175-D1DA-9CEA-2DE8A07761A5}"/>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5" name="Marcador de pie de página 4">
            <a:extLst>
              <a:ext uri="{FF2B5EF4-FFF2-40B4-BE49-F238E27FC236}">
                <a16:creationId xmlns:a16="http://schemas.microsoft.com/office/drawing/2014/main" id="{9F6EE59F-48F0-B900-9D3B-398AD00EE8AE}"/>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870EEC08-A323-4F6F-7527-554FBD6682B5}"/>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248151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04CE1-E105-8211-F475-4505903E573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8D96B803-03B3-43C1-1760-0338512D1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186A7E3-9BB2-F30E-D4A0-059B97587294}"/>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5" name="Marcador de pie de página 4">
            <a:extLst>
              <a:ext uri="{FF2B5EF4-FFF2-40B4-BE49-F238E27FC236}">
                <a16:creationId xmlns:a16="http://schemas.microsoft.com/office/drawing/2014/main" id="{410AF050-CF67-58F4-6098-DCB867BB8E5D}"/>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1AC508C7-2614-B39A-8556-1A7BE6B1B4A6}"/>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642758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479896-FB9C-472D-F287-9816090032A2}"/>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0B3E4253-EF40-12F8-E4B7-71F14D66DD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contenido 3">
            <a:extLst>
              <a:ext uri="{FF2B5EF4-FFF2-40B4-BE49-F238E27FC236}">
                <a16:creationId xmlns:a16="http://schemas.microsoft.com/office/drawing/2014/main" id="{0DDF8FBF-1F56-8E23-DF7E-6FC66AF3B8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fecha 4">
            <a:extLst>
              <a:ext uri="{FF2B5EF4-FFF2-40B4-BE49-F238E27FC236}">
                <a16:creationId xmlns:a16="http://schemas.microsoft.com/office/drawing/2014/main" id="{A57B07C0-1E55-8AD7-5140-72297ABDB6AF}"/>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6" name="Marcador de pie de página 5">
            <a:extLst>
              <a:ext uri="{FF2B5EF4-FFF2-40B4-BE49-F238E27FC236}">
                <a16:creationId xmlns:a16="http://schemas.microsoft.com/office/drawing/2014/main" id="{D0713EC8-3F97-84FF-8E2B-87E98D93F9DE}"/>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A7F07EFB-21BA-ADE4-410C-46EB9EFA85F7}"/>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150951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14D7BF-D176-5F52-4428-0E9FCDE532E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1F85B125-7CA5-5C38-261D-8206A282C6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3957BF-A218-A67F-49C5-AE49CD71AB4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texto 4">
            <a:extLst>
              <a:ext uri="{FF2B5EF4-FFF2-40B4-BE49-F238E27FC236}">
                <a16:creationId xmlns:a16="http://schemas.microsoft.com/office/drawing/2014/main" id="{A4F7BA9F-B835-3D04-C59B-7EA05BDC95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2421413-7F5F-8113-5F83-7CAE9BEB919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Marcador de fecha 6">
            <a:extLst>
              <a:ext uri="{FF2B5EF4-FFF2-40B4-BE49-F238E27FC236}">
                <a16:creationId xmlns:a16="http://schemas.microsoft.com/office/drawing/2014/main" id="{C07A4222-ED13-E5E3-762B-F2B2EB8CD60B}"/>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8" name="Marcador de pie de página 7">
            <a:extLst>
              <a:ext uri="{FF2B5EF4-FFF2-40B4-BE49-F238E27FC236}">
                <a16:creationId xmlns:a16="http://schemas.microsoft.com/office/drawing/2014/main" id="{545F1243-C038-CD22-1284-F6C2660CE83D}"/>
              </a:ext>
            </a:extLst>
          </p:cNvPr>
          <p:cNvSpPr>
            <a:spLocks noGrp="1"/>
          </p:cNvSpPr>
          <p:nvPr>
            <p:ph type="ftr" sz="quarter" idx="11"/>
          </p:nvPr>
        </p:nvSpPr>
        <p:spPr/>
        <p:txBody>
          <a:bodyPr/>
          <a:lstStyle/>
          <a:p>
            <a:endParaRPr lang="es-NI"/>
          </a:p>
        </p:txBody>
      </p:sp>
      <p:sp>
        <p:nvSpPr>
          <p:cNvPr id="9" name="Marcador de número de diapositiva 8">
            <a:extLst>
              <a:ext uri="{FF2B5EF4-FFF2-40B4-BE49-F238E27FC236}">
                <a16:creationId xmlns:a16="http://schemas.microsoft.com/office/drawing/2014/main" id="{4550B2BE-C5EF-BCAF-49D5-CC1494EF3411}"/>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261417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AD982-88F7-3202-661F-1936DE0B98A5}"/>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fecha 2">
            <a:extLst>
              <a:ext uri="{FF2B5EF4-FFF2-40B4-BE49-F238E27FC236}">
                <a16:creationId xmlns:a16="http://schemas.microsoft.com/office/drawing/2014/main" id="{C7F7BC0B-A939-B41A-C648-C962E3298795}"/>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4" name="Marcador de pie de página 3">
            <a:extLst>
              <a:ext uri="{FF2B5EF4-FFF2-40B4-BE49-F238E27FC236}">
                <a16:creationId xmlns:a16="http://schemas.microsoft.com/office/drawing/2014/main" id="{9E6A6581-4222-F096-081C-E5FD16F9C88B}"/>
              </a:ext>
            </a:extLst>
          </p:cNvPr>
          <p:cNvSpPr>
            <a:spLocks noGrp="1"/>
          </p:cNvSpPr>
          <p:nvPr>
            <p:ph type="ftr" sz="quarter" idx="11"/>
          </p:nvPr>
        </p:nvSpPr>
        <p:spPr/>
        <p:txBody>
          <a:bodyPr/>
          <a:lstStyle/>
          <a:p>
            <a:endParaRPr lang="es-NI"/>
          </a:p>
        </p:txBody>
      </p:sp>
      <p:sp>
        <p:nvSpPr>
          <p:cNvPr id="5" name="Marcador de número de diapositiva 4">
            <a:extLst>
              <a:ext uri="{FF2B5EF4-FFF2-40B4-BE49-F238E27FC236}">
                <a16:creationId xmlns:a16="http://schemas.microsoft.com/office/drawing/2014/main" id="{2A30A429-C627-2057-D39A-F46BED850D72}"/>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271213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1EE2DB-53C2-0E76-91CB-A01C7FE0D009}"/>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3" name="Marcador de pie de página 2">
            <a:extLst>
              <a:ext uri="{FF2B5EF4-FFF2-40B4-BE49-F238E27FC236}">
                <a16:creationId xmlns:a16="http://schemas.microsoft.com/office/drawing/2014/main" id="{BA6A350D-B2D5-8D69-F8DC-3BB1324B8A96}"/>
              </a:ext>
            </a:extLst>
          </p:cNvPr>
          <p:cNvSpPr>
            <a:spLocks noGrp="1"/>
          </p:cNvSpPr>
          <p:nvPr>
            <p:ph type="ftr" sz="quarter" idx="11"/>
          </p:nvPr>
        </p:nvSpPr>
        <p:spPr/>
        <p:txBody>
          <a:bodyPr/>
          <a:lstStyle/>
          <a:p>
            <a:endParaRPr lang="es-NI"/>
          </a:p>
        </p:txBody>
      </p:sp>
      <p:sp>
        <p:nvSpPr>
          <p:cNvPr id="4" name="Marcador de número de diapositiva 3">
            <a:extLst>
              <a:ext uri="{FF2B5EF4-FFF2-40B4-BE49-F238E27FC236}">
                <a16:creationId xmlns:a16="http://schemas.microsoft.com/office/drawing/2014/main" id="{B52A1ADB-FE53-6011-7298-98A178B12B67}"/>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819142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EB2EB6-D507-042F-1F00-C5B70C95116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42930C9C-257D-2994-5274-987AD1B59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texto 3">
            <a:extLst>
              <a:ext uri="{FF2B5EF4-FFF2-40B4-BE49-F238E27FC236}">
                <a16:creationId xmlns:a16="http://schemas.microsoft.com/office/drawing/2014/main" id="{3018567A-B452-27F1-228D-EDD54522F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86D51F-6580-5E79-1D21-0A67E31A67BF}"/>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6" name="Marcador de pie de página 5">
            <a:extLst>
              <a:ext uri="{FF2B5EF4-FFF2-40B4-BE49-F238E27FC236}">
                <a16:creationId xmlns:a16="http://schemas.microsoft.com/office/drawing/2014/main" id="{12FB25CE-D927-00B8-E68D-FDC076F69FB2}"/>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65330C7C-A10E-D50E-F017-054F1C32142C}"/>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232768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DFAFAB-EE6C-F1F8-019A-08A07DB914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posición de imagen 2">
            <a:extLst>
              <a:ext uri="{FF2B5EF4-FFF2-40B4-BE49-F238E27FC236}">
                <a16:creationId xmlns:a16="http://schemas.microsoft.com/office/drawing/2014/main" id="{A2E84F84-1256-3489-7274-7A0C55EA04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Marcador de texto 3">
            <a:extLst>
              <a:ext uri="{FF2B5EF4-FFF2-40B4-BE49-F238E27FC236}">
                <a16:creationId xmlns:a16="http://schemas.microsoft.com/office/drawing/2014/main" id="{AD58F0D7-C730-67C3-BD66-13DAD9B94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C3EC30-99E1-BACC-0D83-31D25000A766}"/>
              </a:ext>
            </a:extLst>
          </p:cNvPr>
          <p:cNvSpPr>
            <a:spLocks noGrp="1"/>
          </p:cNvSpPr>
          <p:nvPr>
            <p:ph type="dt" sz="half" idx="10"/>
          </p:nvPr>
        </p:nvSpPr>
        <p:spPr/>
        <p:txBody>
          <a:bodyPr/>
          <a:lstStyle/>
          <a:p>
            <a:fld id="{877756C9-B68F-4E49-9FD6-69ED0C9D8942}" type="datetimeFigureOut">
              <a:rPr lang="es-NI" smtClean="0"/>
              <a:t>28/11/2023</a:t>
            </a:fld>
            <a:endParaRPr lang="es-NI"/>
          </a:p>
        </p:txBody>
      </p:sp>
      <p:sp>
        <p:nvSpPr>
          <p:cNvPr id="6" name="Marcador de pie de página 5">
            <a:extLst>
              <a:ext uri="{FF2B5EF4-FFF2-40B4-BE49-F238E27FC236}">
                <a16:creationId xmlns:a16="http://schemas.microsoft.com/office/drawing/2014/main" id="{970A6AD0-31C3-D61F-7453-D599C8CAE656}"/>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B8DE2AA0-0951-2FC2-CEBC-7A192415DD4E}"/>
              </a:ext>
            </a:extLst>
          </p:cNvPr>
          <p:cNvSpPr>
            <a:spLocks noGrp="1"/>
          </p:cNvSpPr>
          <p:nvPr>
            <p:ph type="sldNum" sz="quarter" idx="12"/>
          </p:nvPr>
        </p:nvSpPr>
        <p:spPr/>
        <p:txBody>
          <a:bodyPr/>
          <a:lstStyle/>
          <a:p>
            <a:fld id="{CE6EAD11-95C9-4988-92E3-B1254ACD7ED0}" type="slidenum">
              <a:rPr lang="es-NI" smtClean="0"/>
              <a:t>‹Nº›</a:t>
            </a:fld>
            <a:endParaRPr lang="es-NI"/>
          </a:p>
        </p:txBody>
      </p:sp>
    </p:spTree>
    <p:extLst>
      <p:ext uri="{BB962C8B-B14F-4D97-AF65-F5344CB8AC3E}">
        <p14:creationId xmlns:p14="http://schemas.microsoft.com/office/powerpoint/2010/main" val="206766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902553-6CE5-EE71-867C-8B497E90D8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69367A22-9145-77BE-B547-3BF23C3AF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42ECC360-D9E9-7CF1-52EF-9E22049101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756C9-B68F-4E49-9FD6-69ED0C9D8942}" type="datetimeFigureOut">
              <a:rPr lang="es-NI" smtClean="0"/>
              <a:t>28/11/2023</a:t>
            </a:fld>
            <a:endParaRPr lang="es-NI"/>
          </a:p>
        </p:txBody>
      </p:sp>
      <p:sp>
        <p:nvSpPr>
          <p:cNvPr id="5" name="Marcador de pie de página 4">
            <a:extLst>
              <a:ext uri="{FF2B5EF4-FFF2-40B4-BE49-F238E27FC236}">
                <a16:creationId xmlns:a16="http://schemas.microsoft.com/office/drawing/2014/main" id="{C0D13CF8-2F74-908D-139A-A6EF2EDE8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Marcador de número de diapositiva 5">
            <a:extLst>
              <a:ext uri="{FF2B5EF4-FFF2-40B4-BE49-F238E27FC236}">
                <a16:creationId xmlns:a16="http://schemas.microsoft.com/office/drawing/2014/main" id="{9E5BE4C2-FADB-F382-E9B1-4C1D64A17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EAD11-95C9-4988-92E3-B1254ACD7ED0}" type="slidenum">
              <a:rPr lang="es-NI" smtClean="0"/>
              <a:t>‹Nº›</a:t>
            </a:fld>
            <a:endParaRPr lang="es-NI"/>
          </a:p>
        </p:txBody>
      </p:sp>
    </p:spTree>
    <p:extLst>
      <p:ext uri="{BB962C8B-B14F-4D97-AF65-F5344CB8AC3E}">
        <p14:creationId xmlns:p14="http://schemas.microsoft.com/office/powerpoint/2010/main" val="245467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5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INTRODUCCIÓN:</a:t>
            </a:r>
          </a:p>
          <a:p>
            <a:r>
              <a:rPr lang="es-ES" b="1" dirty="0">
                <a:solidFill>
                  <a:schemeClr val="bg1"/>
                </a:solidFill>
                <a:latin typeface="Maiandra GD" panose="020E0502030308020204" pitchFamily="34" charset="0"/>
              </a:rPr>
              <a:t>También el que compite como atleta,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no gana el premio si no compite de acuerdo con las reglas.</a:t>
            </a:r>
          </a:p>
          <a:p>
            <a:r>
              <a:rPr lang="es-ES" b="1" dirty="0">
                <a:solidFill>
                  <a:schemeClr val="bg1"/>
                </a:solidFill>
                <a:latin typeface="Maiandra GD" panose="020E0502030308020204" pitchFamily="34" charset="0"/>
              </a:rPr>
              <a:t>El Apóstol Pablo compara al cristiano como al atleta aquel que corre tiene que cumplir las reglas del juego sino será descalificado de la disciplina que practique u ejerza.</a:t>
            </a:r>
          </a:p>
          <a:p>
            <a:r>
              <a:rPr lang="es-ES" b="1" dirty="0">
                <a:solidFill>
                  <a:schemeClr val="bg1"/>
                </a:solidFill>
                <a:latin typeface="Maiandra GD" panose="020E0502030308020204" pitchFamily="34" charset="0"/>
              </a:rPr>
              <a:t>Los atletas que rehúsan observar las reglas no solo no reciben la corona, sino que también son avergonzados y castigados.</a:t>
            </a:r>
          </a:p>
          <a:p>
            <a:r>
              <a:rPr lang="es-ES" b="1" dirty="0">
                <a:solidFill>
                  <a:schemeClr val="bg1"/>
                </a:solidFill>
                <a:latin typeface="Maiandra GD" panose="020E0502030308020204" pitchFamily="34" charset="0"/>
              </a:rPr>
              <a:t>Todos nosotros debemos competir según las reglas.</a:t>
            </a:r>
          </a:p>
        </p:txBody>
      </p:sp>
      <p:pic>
        <p:nvPicPr>
          <p:cNvPr id="8" name="Imagen 7">
            <a:extLst>
              <a:ext uri="{FF2B5EF4-FFF2-40B4-BE49-F238E27FC236}">
                <a16:creationId xmlns:a16="http://schemas.microsoft.com/office/drawing/2014/main" id="{8536C197-F9E7-0BC0-5E36-6CA552032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8"/>
            <a:ext cx="3942521" cy="5505240"/>
          </a:xfrm>
          <a:prstGeom prst="rect">
            <a:avLst/>
          </a:prstGeom>
          <a:solidFill>
            <a:schemeClr val="accent2"/>
          </a:solidFill>
        </p:spPr>
      </p:pic>
    </p:spTree>
    <p:extLst>
      <p:ext uri="{BB962C8B-B14F-4D97-AF65-F5344CB8AC3E}">
        <p14:creationId xmlns:p14="http://schemas.microsoft.com/office/powerpoint/2010/main" val="10567424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Sométase toda persona a las autoridades que gobiernan.</a:t>
            </a:r>
            <a:r>
              <a:rPr lang="es-ES" b="1" dirty="0">
                <a:solidFill>
                  <a:schemeClr val="bg1"/>
                </a:solidFill>
                <a:latin typeface="Maiandra GD" panose="020E0502030308020204" pitchFamily="34" charset="0"/>
              </a:rPr>
              <a:t> Porque no hay autoridad sino de Dios, y las que existen, por Dios son constituidas.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Por tanto, el que resiste a la autoridad, a lo ordenado por Dios se ha opuesto;</a:t>
            </a:r>
            <a:r>
              <a:rPr lang="es-ES" b="1" dirty="0">
                <a:solidFill>
                  <a:schemeClr val="bg1"/>
                </a:solidFill>
                <a:latin typeface="Maiandra GD" panose="020E0502030308020204" pitchFamily="34" charset="0"/>
              </a:rPr>
              <a:t> y los que se han opuesto, recibirán condenación sobre sí mismos. </a:t>
            </a:r>
          </a:p>
          <a:p>
            <a:r>
              <a:rPr lang="es-ES" b="1" dirty="0">
                <a:solidFill>
                  <a:schemeClr val="bg1"/>
                </a:solidFill>
                <a:latin typeface="Maiandra GD" panose="020E0502030308020204" pitchFamily="34" charset="0"/>
              </a:rPr>
              <a:t>Son muchos los que violan las leyes del país.</a:t>
            </a:r>
          </a:p>
          <a:p>
            <a:r>
              <a:rPr lang="es-ES" b="1" dirty="0">
                <a:solidFill>
                  <a:schemeClr val="bg1"/>
                </a:solidFill>
                <a:latin typeface="Maiandra GD" panose="020E0502030308020204" pitchFamily="34" charset="0"/>
              </a:rPr>
              <a:t>Hermanos que andan manejando sin licencias, sin seguro.</a:t>
            </a:r>
          </a:p>
          <a:p>
            <a:r>
              <a:rPr lang="es-ES" b="1" dirty="0">
                <a:solidFill>
                  <a:schemeClr val="bg1"/>
                </a:solidFill>
                <a:latin typeface="Maiandra GD" panose="020E0502030308020204" pitchFamily="34" charset="0"/>
              </a:rPr>
              <a:t>Hermanos que no usan el casco o el cinturón de seguridad.</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01EA26F0-4E4B-BE11-DCC8-27D03B7F2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8"/>
            <a:ext cx="3942521" cy="5505240"/>
          </a:xfrm>
          <a:prstGeom prst="rect">
            <a:avLst/>
          </a:prstGeom>
          <a:solidFill>
            <a:srgbClr val="00FF99"/>
          </a:solidFill>
        </p:spPr>
      </p:pic>
    </p:spTree>
    <p:extLst>
      <p:ext uri="{BB962C8B-B14F-4D97-AF65-F5344CB8AC3E}">
        <p14:creationId xmlns:p14="http://schemas.microsoft.com/office/powerpoint/2010/main" val="27915175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Que no respetan las señales de tránsito, se pasan la luz roja.</a:t>
            </a:r>
          </a:p>
          <a:p>
            <a:r>
              <a:rPr lang="es-ES" b="1" dirty="0">
                <a:solidFill>
                  <a:schemeClr val="bg1"/>
                </a:solidFill>
                <a:latin typeface="Maiandra GD" panose="020E0502030308020204" pitchFamily="34" charset="0"/>
              </a:rPr>
              <a:t>Todo esto es competir ilegalmente mis hermanos no hagamos eso.</a:t>
            </a:r>
          </a:p>
          <a:p>
            <a:r>
              <a:rPr lang="es-ES" b="1">
                <a:solidFill>
                  <a:schemeClr val="bg1"/>
                </a:solidFill>
                <a:latin typeface="Maiandra GD" panose="020E0502030308020204" pitchFamily="34" charset="0"/>
              </a:rPr>
              <a:t>Muchos no </a:t>
            </a:r>
            <a:r>
              <a:rPr lang="es-ES" b="1" dirty="0">
                <a:solidFill>
                  <a:schemeClr val="bg1"/>
                </a:solidFill>
                <a:latin typeface="Maiandra GD" panose="020E0502030308020204" pitchFamily="34" charset="0"/>
              </a:rPr>
              <a:t>pagan impuesto.</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Romanos.13:7.</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Paguen a todos lo que deban: al que impuesto, impuesto;</a:t>
            </a:r>
            <a:r>
              <a:rPr lang="es-ES" b="1" dirty="0">
                <a:solidFill>
                  <a:schemeClr val="bg1"/>
                </a:solidFill>
                <a:latin typeface="Maiandra GD" panose="020E0502030308020204" pitchFamily="34" charset="0"/>
              </a:rPr>
              <a:t> al que tributo, tributo; al que temor, temor; al que honor, honor. </a:t>
            </a:r>
          </a:p>
          <a:p>
            <a:r>
              <a:rPr lang="es-ES" b="1" dirty="0">
                <a:solidFill>
                  <a:schemeClr val="bg1"/>
                </a:solidFill>
                <a:latin typeface="Maiandra GD" panose="020E0502030308020204" pitchFamily="34" charset="0"/>
              </a:rPr>
              <a:t>Jesús fue nuestro ejemplo Él pago impuesto, porque Él respetaba las leyes.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Mateo.17:27.</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61216AD6-5685-3642-2616-4B3453FB2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0"/>
          </a:xfrm>
          <a:prstGeom prst="rect">
            <a:avLst/>
          </a:prstGeom>
          <a:solidFill>
            <a:srgbClr val="7030A0"/>
          </a:solidFill>
        </p:spPr>
      </p:pic>
    </p:spTree>
    <p:extLst>
      <p:ext uri="{BB962C8B-B14F-4D97-AF65-F5344CB8AC3E}">
        <p14:creationId xmlns:p14="http://schemas.microsoft.com/office/powerpoint/2010/main" val="19152534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ES" b="1" dirty="0">
                <a:solidFill>
                  <a:schemeClr val="bg1"/>
                </a:solidFill>
                <a:latin typeface="Maiandra GD" panose="020E0502030308020204" pitchFamily="34" charset="0"/>
              </a:rPr>
              <a:t>«Sin embargo, para que no los escandalicemos, ve al mar, echa el anzuelo, y toma el primer pez que salga;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y cuando le abras la boca hallarás un siclo; tómalo y dáselo por ti y por Mí».</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Sometámonos a las leyes que gobiernan hermano para competir legalmente.</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Pedro.2:13-15.</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Sométanse, por causa del Señor,</a:t>
            </a:r>
            <a:r>
              <a:rPr lang="es-ES" b="1" dirty="0">
                <a:solidFill>
                  <a:schemeClr val="bg1"/>
                </a:solidFill>
                <a:latin typeface="Maiandra GD" panose="020E0502030308020204" pitchFamily="34" charset="0"/>
              </a:rPr>
              <a:t> a toda institución humana, ya sea al rey como autoridad,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V.14.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o a los gobernadores como enviados por él</a:t>
            </a:r>
            <a:r>
              <a:rPr lang="es-ES" b="1" dirty="0">
                <a:solidFill>
                  <a:schemeClr val="bg1"/>
                </a:solidFill>
                <a:latin typeface="Maiandra GD" panose="020E0502030308020204" pitchFamily="34" charset="0"/>
              </a:rPr>
              <a:t> para castigo de los malhechores y alabanza de los que hacen el bien.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41F71927-67A7-D94A-D1C2-1FF675B46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1228"/>
            <a:ext cx="3942518" cy="5476770"/>
          </a:xfrm>
          <a:prstGeom prst="rect">
            <a:avLst/>
          </a:prstGeom>
          <a:solidFill>
            <a:srgbClr val="99FF66"/>
          </a:solidFill>
        </p:spPr>
      </p:pic>
    </p:spTree>
    <p:extLst>
      <p:ext uri="{BB962C8B-B14F-4D97-AF65-F5344CB8AC3E}">
        <p14:creationId xmlns:p14="http://schemas.microsoft.com/office/powerpoint/2010/main" val="27771352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V.15.</a:t>
            </a:r>
          </a:p>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Porque esta es la voluntad de Dios:</a:t>
            </a:r>
            <a:r>
              <a:rPr lang="es-ES" b="1" dirty="0">
                <a:solidFill>
                  <a:schemeClr val="bg1"/>
                </a:solidFill>
                <a:latin typeface="Maiandra GD" panose="020E0502030308020204" pitchFamily="34" charset="0"/>
              </a:rPr>
              <a:t> que haciendo bien, ustedes hagan enmudecer la ignorancia de los hombres insensatos. </a:t>
            </a:r>
          </a:p>
          <a:p>
            <a:r>
              <a:rPr lang="es-ES" b="1" dirty="0">
                <a:solidFill>
                  <a:schemeClr val="bg1"/>
                </a:solidFill>
                <a:latin typeface="Maiandra GD" panose="020E0502030308020204" pitchFamily="34" charset="0"/>
              </a:rPr>
              <a:t>¿Lo estamos haciendo hermanos?</a:t>
            </a:r>
          </a:p>
          <a:p>
            <a:r>
              <a:rPr lang="es-ES" b="1" dirty="0">
                <a:solidFill>
                  <a:schemeClr val="bg1"/>
                </a:solidFill>
                <a:latin typeface="Maiandra GD" panose="020E0502030308020204" pitchFamily="34" charset="0"/>
              </a:rPr>
              <a:t>Competimos ilegalmente cuando estamos en la adoración a Dios, pero nuestra mente está lejos no adorando en espíritu y verdad.</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Juan.4:23-24.</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»Pero la hora viene, y ahora es, cuando los verdaderos adoradores adorarán al Padre en espíritu y en verdad;</a:t>
            </a:r>
            <a:r>
              <a:rPr lang="es-ES" b="1" dirty="0">
                <a:solidFill>
                  <a:schemeClr val="bg1"/>
                </a:solidFill>
                <a:latin typeface="Maiandra GD" panose="020E0502030308020204" pitchFamily="34" charset="0"/>
              </a:rPr>
              <a:t> porque ciertamente a los tales el Padre busca que lo adoren. </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90D8CB36-66F2-E375-B849-174C5606A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40"/>
          </a:xfrm>
          <a:prstGeom prst="rect">
            <a:avLst/>
          </a:prstGeom>
        </p:spPr>
      </p:pic>
    </p:spTree>
    <p:extLst>
      <p:ext uri="{BB962C8B-B14F-4D97-AF65-F5344CB8AC3E}">
        <p14:creationId xmlns:p14="http://schemas.microsoft.com/office/powerpoint/2010/main" val="1841453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V.24.</a:t>
            </a:r>
          </a:p>
          <a:p>
            <a:r>
              <a:rPr lang="es-ES" b="1" dirty="0">
                <a:solidFill>
                  <a:schemeClr val="bg1"/>
                </a:solidFill>
                <a:latin typeface="Maiandra GD" panose="020E0502030308020204" pitchFamily="34" charset="0"/>
              </a:rPr>
              <a:t>»Dios es espíritu, y los que lo adoran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deben adorar en espíritu y en verdad».</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Debemos estar concentrado en la adoración.</a:t>
            </a:r>
          </a:p>
          <a:p>
            <a:pPr algn="ctr"/>
            <a:r>
              <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Corintios.14:15.</a:t>
            </a:r>
          </a:p>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Entonces ¿qué? Oraré con el espíritu, pero también oraré con el entendimiento.</a:t>
            </a:r>
            <a:r>
              <a:rPr lang="es-ES" b="1" dirty="0">
                <a:solidFill>
                  <a:schemeClr val="bg1"/>
                </a:solidFill>
                <a:latin typeface="Maiandra GD" panose="020E0502030308020204" pitchFamily="34" charset="0"/>
              </a:rPr>
              <a:t> Cantaré con el espíritu, pero también cantaré con el entendimiento. </a:t>
            </a:r>
          </a:p>
          <a:p>
            <a:r>
              <a:rPr lang="es-ES" b="1" dirty="0">
                <a:solidFill>
                  <a:schemeClr val="bg1"/>
                </a:solidFill>
                <a:latin typeface="Maiandra GD" panose="020E0502030308020204" pitchFamily="34" charset="0"/>
              </a:rPr>
              <a:t>Todo nuestro ser debe estar adorando a Dios para competir legalmente sin violar las leyes.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Mateo.22:37.</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223E4D70-BF10-A75E-6D57-8534C6894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7"/>
            <a:ext cx="3942518" cy="5505239"/>
          </a:xfrm>
          <a:prstGeom prst="rect">
            <a:avLst/>
          </a:prstGeom>
        </p:spPr>
      </p:pic>
    </p:spTree>
    <p:extLst>
      <p:ext uri="{BB962C8B-B14F-4D97-AF65-F5344CB8AC3E}">
        <p14:creationId xmlns:p14="http://schemas.microsoft.com/office/powerpoint/2010/main" val="39920311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Y Él le contestó: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«AMARÁS AL SEÑOR TU DIOS CON TODO TU CORAZÓN,</a:t>
            </a:r>
            <a:r>
              <a:rPr lang="es-ES" b="1" dirty="0">
                <a:solidFill>
                  <a:schemeClr val="bg1"/>
                </a:solidFill>
                <a:latin typeface="Maiandra GD" panose="020E0502030308020204" pitchFamily="34" charset="0"/>
              </a:rPr>
              <a:t> Y CON TODA TU ALMA, Y CON TODA TU MENTE. </a:t>
            </a:r>
            <a:endParaRPr lang="es-NI" b="1" dirty="0">
              <a:solidFill>
                <a:schemeClr val="bg1"/>
              </a:solidFill>
              <a:latin typeface="Maiandra GD" panose="020E0502030308020204" pitchFamily="34" charset="0"/>
            </a:endParaRPr>
          </a:p>
          <a:p>
            <a:r>
              <a:rPr lang="es-NI" b="1" dirty="0">
                <a:solidFill>
                  <a:schemeClr val="bg1"/>
                </a:solidFill>
                <a:latin typeface="Maiandra GD" panose="020E0502030308020204" pitchFamily="34" charset="0"/>
              </a:rPr>
              <a:t>Al participar de la cena del Señor.</a:t>
            </a:r>
          </a:p>
          <a:p>
            <a:pPr algn="ctr"/>
            <a:r>
              <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Corintos.11:27, 29.</a:t>
            </a:r>
          </a:p>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De manera que el que coma el pan o beba la copa del Señor indignamente,</a:t>
            </a:r>
            <a:r>
              <a:rPr lang="es-ES" b="1" dirty="0">
                <a:solidFill>
                  <a:schemeClr val="bg1"/>
                </a:solidFill>
                <a:latin typeface="Maiandra GD" panose="020E0502030308020204" pitchFamily="34" charset="0"/>
              </a:rPr>
              <a:t> será culpable del cuerpo y de la sangre del Señor. </a:t>
            </a:r>
          </a:p>
          <a:p>
            <a:r>
              <a:rPr lang="es-ES" b="1" dirty="0">
                <a:solidFill>
                  <a:schemeClr val="bg1"/>
                </a:solidFill>
                <a:latin typeface="Maiandra GD" panose="020E0502030308020204" pitchFamily="34" charset="0"/>
              </a:rPr>
              <a:t>Si al comer el pan y el jugo nuestra mente está lejos estamos compitiendo ilegalmente, no estamos discerniendo correctamente.</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V.29.</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0AE2EEDA-9D1C-320A-E995-F003FFD2E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0"/>
          </a:xfrm>
          <a:prstGeom prst="rect">
            <a:avLst/>
          </a:prstGeom>
        </p:spPr>
      </p:pic>
    </p:spTree>
    <p:extLst>
      <p:ext uri="{BB962C8B-B14F-4D97-AF65-F5344CB8AC3E}">
        <p14:creationId xmlns:p14="http://schemas.microsoft.com/office/powerpoint/2010/main" val="11857737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Porque el que come y bebe sin discernir correctamente</a:t>
            </a:r>
            <a:r>
              <a:rPr lang="es-ES" b="1" dirty="0">
                <a:solidFill>
                  <a:schemeClr val="bg1"/>
                </a:solidFill>
                <a:latin typeface="Maiandra GD" panose="020E0502030308020204" pitchFamily="34" charset="0"/>
              </a:rPr>
              <a:t> el cuerpo del Señor, come y bebe juicio para sí. </a:t>
            </a:r>
          </a:p>
          <a:p>
            <a:r>
              <a:rPr lang="es-ES" b="1" dirty="0">
                <a:solidFill>
                  <a:schemeClr val="bg1"/>
                </a:solidFill>
                <a:latin typeface="Maiandra GD" panose="020E0502030308020204" pitchFamily="34" charset="0"/>
              </a:rPr>
              <a:t>Corramos legalmente hermanos, cumplamos con las reglas de la palabra de Dios.</a:t>
            </a:r>
          </a:p>
          <a:p>
            <a:r>
              <a:rPr lang="es-ES" b="1" dirty="0">
                <a:solidFill>
                  <a:schemeClr val="bg1"/>
                </a:solidFill>
                <a:latin typeface="Maiandra GD" panose="020E0502030308020204" pitchFamily="34" charset="0"/>
              </a:rPr>
              <a:t>Muchos no están compitiendo legalmente cuándo ofrendamos.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Corintios.16:1-2.</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Ahora bien, en cuanto a la ofrenda para los santos,</a:t>
            </a:r>
            <a:r>
              <a:rPr lang="es-ES" b="1" dirty="0">
                <a:solidFill>
                  <a:schemeClr val="bg1"/>
                </a:solidFill>
                <a:latin typeface="Maiandra GD" panose="020E0502030308020204" pitchFamily="34" charset="0"/>
              </a:rPr>
              <a:t> hagan ustedes también como instruí a las iglesias de Galacia.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a:t>
            </a:r>
          </a:p>
        </p:txBody>
      </p:sp>
      <p:pic>
        <p:nvPicPr>
          <p:cNvPr id="2" name="Imagen 1">
            <a:extLst>
              <a:ext uri="{FF2B5EF4-FFF2-40B4-BE49-F238E27FC236}">
                <a16:creationId xmlns:a16="http://schemas.microsoft.com/office/drawing/2014/main" id="{CC02B111-52CD-6A2D-5667-559C3DD03BB3}"/>
              </a:ext>
            </a:extLst>
          </p:cNvPr>
          <p:cNvPicPr>
            <a:picLocks noChangeAspect="1"/>
          </p:cNvPicPr>
          <p:nvPr/>
        </p:nvPicPr>
        <p:blipFill>
          <a:blip r:embed="rId4"/>
          <a:stretch>
            <a:fillRect/>
          </a:stretch>
        </p:blipFill>
        <p:spPr>
          <a:xfrm>
            <a:off x="-3" y="1352757"/>
            <a:ext cx="3942521" cy="5505239"/>
          </a:xfrm>
          <a:prstGeom prst="rect">
            <a:avLst/>
          </a:prstGeom>
        </p:spPr>
      </p:pic>
    </p:spTree>
    <p:extLst>
      <p:ext uri="{BB962C8B-B14F-4D97-AF65-F5344CB8AC3E}">
        <p14:creationId xmlns:p14="http://schemas.microsoft.com/office/powerpoint/2010/main" val="856360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r>
              <a:rPr lang="es-ES" b="1" dirty="0">
                <a:solidFill>
                  <a:schemeClr val="bg1"/>
                </a:solidFill>
                <a:latin typeface="Maiandra GD" panose="020E0502030308020204" pitchFamily="34" charset="0"/>
              </a:rPr>
              <a:t>Que el primer día de la semana,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cada uno de ustedes aparte y guarde según haya prosperado,</a:t>
            </a:r>
            <a:r>
              <a:rPr lang="es-ES" b="1" dirty="0">
                <a:solidFill>
                  <a:schemeClr val="bg1"/>
                </a:solidFill>
                <a:latin typeface="Maiandra GD" panose="020E0502030308020204" pitchFamily="34" charset="0"/>
              </a:rPr>
              <a:t> para que cuando yo vaya no se recojan entonces ofrendas. </a:t>
            </a:r>
          </a:p>
          <a:p>
            <a:r>
              <a:rPr lang="es-ES" b="1" dirty="0">
                <a:solidFill>
                  <a:schemeClr val="bg1"/>
                </a:solidFill>
                <a:latin typeface="Maiandra GD" panose="020E0502030308020204" pitchFamily="34" charset="0"/>
              </a:rPr>
              <a:t>Muchos podemos estar compitiendo ilegalmente no según las reglas en cuanto a los propósitos de la ofrenda.</a:t>
            </a:r>
          </a:p>
          <a:p>
            <a:r>
              <a:rPr lang="es-ES" b="1" dirty="0">
                <a:solidFill>
                  <a:schemeClr val="bg1"/>
                </a:solidFill>
                <a:latin typeface="Maiandra GD" panose="020E0502030308020204" pitchFamily="34" charset="0"/>
              </a:rPr>
              <a:t>Muchos están competiendo ilegalmente al no usar la ofrenda para los santos, y lo usan para los inconversos, esto es competir ilegalmente.</a:t>
            </a:r>
          </a:p>
          <a:p>
            <a:r>
              <a:rPr lang="es-ES" b="1" dirty="0">
                <a:solidFill>
                  <a:schemeClr val="bg1"/>
                </a:solidFill>
                <a:latin typeface="Maiandra GD" panose="020E0502030308020204" pitchFamily="34" charset="0"/>
              </a:rPr>
              <a:t>Cuando ofrendamos pero, lo hacemos no como hayamos prosperado, sino como nosotros queremos o de lo que nos sobra.</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E9E7C7BB-AB23-9DCF-808F-C95F8E33C454}"/>
              </a:ext>
            </a:extLst>
          </p:cNvPr>
          <p:cNvPicPr>
            <a:picLocks noChangeAspect="1"/>
          </p:cNvPicPr>
          <p:nvPr/>
        </p:nvPicPr>
        <p:blipFill>
          <a:blip r:embed="rId4"/>
          <a:stretch>
            <a:fillRect/>
          </a:stretch>
        </p:blipFill>
        <p:spPr>
          <a:xfrm>
            <a:off x="0" y="1262826"/>
            <a:ext cx="3944454" cy="5595172"/>
          </a:xfrm>
          <a:prstGeom prst="rect">
            <a:avLst/>
          </a:prstGeom>
        </p:spPr>
      </p:pic>
    </p:spTree>
    <p:extLst>
      <p:ext uri="{BB962C8B-B14F-4D97-AF65-F5344CB8AC3E}">
        <p14:creationId xmlns:p14="http://schemas.microsoft.com/office/powerpoint/2010/main" val="41594102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Marcos.12:41-44.</a:t>
            </a:r>
          </a:p>
          <a:p>
            <a:r>
              <a:rPr lang="es-ES" b="1" dirty="0">
                <a:solidFill>
                  <a:schemeClr val="bg1"/>
                </a:solidFill>
                <a:latin typeface="Maiandra GD" panose="020E0502030308020204" pitchFamily="34" charset="0"/>
              </a:rPr>
              <a:t>Jesús se sentó frente al arca del tesoro, y observaba cómo la multitud echaba dinero en el arca del tesoro;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y muchos ricos echaban grandes cantidades.</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V.42.</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Llegó una viuda pobre y echó dos pequeñas monedas</a:t>
            </a:r>
            <a:r>
              <a:rPr lang="es-ES" b="1" dirty="0">
                <a:solidFill>
                  <a:schemeClr val="bg1"/>
                </a:solidFill>
                <a:latin typeface="Maiandra GD" panose="020E0502030308020204" pitchFamily="34" charset="0"/>
              </a:rPr>
              <a:t> de cobre, o sea, un cuadrante.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V.43.</a:t>
            </a:r>
          </a:p>
          <a:p>
            <a:r>
              <a:rPr lang="es-ES" b="1" dirty="0">
                <a:solidFill>
                  <a:schemeClr val="bg1"/>
                </a:solidFill>
                <a:latin typeface="Maiandra GD" panose="020E0502030308020204" pitchFamily="34" charset="0"/>
              </a:rPr>
              <a:t>Y llamando Jesús a Sus discípulos, les dijo: «En verdad les digo,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que esta viuda pobre echó más que todos los contribuyentes al tesoro;</a:t>
            </a:r>
            <a:r>
              <a:rPr lang="es-ES" b="1" dirty="0">
                <a:solidFill>
                  <a:schemeClr val="bg1"/>
                </a:solidFill>
                <a:latin typeface="Maiandra GD" panose="020E0502030308020204" pitchFamily="34" charset="0"/>
              </a:rPr>
              <a:t> </a:t>
            </a:r>
          </a:p>
        </p:txBody>
      </p:sp>
      <p:pic>
        <p:nvPicPr>
          <p:cNvPr id="6" name="Imagen 5">
            <a:extLst>
              <a:ext uri="{FF2B5EF4-FFF2-40B4-BE49-F238E27FC236}">
                <a16:creationId xmlns:a16="http://schemas.microsoft.com/office/drawing/2014/main" id="{6196863B-5DAF-9543-988F-781E26C913C7}"/>
              </a:ext>
            </a:extLst>
          </p:cNvPr>
          <p:cNvPicPr>
            <a:picLocks noChangeAspect="1"/>
          </p:cNvPicPr>
          <p:nvPr/>
        </p:nvPicPr>
        <p:blipFill>
          <a:blip r:embed="rId4"/>
          <a:stretch>
            <a:fillRect/>
          </a:stretch>
        </p:blipFill>
        <p:spPr>
          <a:xfrm>
            <a:off x="-3" y="1352758"/>
            <a:ext cx="3942521" cy="5505240"/>
          </a:xfrm>
          <a:prstGeom prst="rect">
            <a:avLst/>
          </a:prstGeom>
        </p:spPr>
      </p:pic>
    </p:spTree>
    <p:extLst>
      <p:ext uri="{BB962C8B-B14F-4D97-AF65-F5344CB8AC3E}">
        <p14:creationId xmlns:p14="http://schemas.microsoft.com/office/powerpoint/2010/main" val="37101362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V.44.</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porque todos ellos echaron de lo que les sobra,</a:t>
            </a:r>
            <a:r>
              <a:rPr lang="es-ES" b="1" dirty="0">
                <a:solidFill>
                  <a:schemeClr val="bg1"/>
                </a:solidFill>
                <a:latin typeface="Maiandra GD" panose="020E0502030308020204" pitchFamily="34" charset="0"/>
              </a:rPr>
              <a:t> pero ella, de su pobreza, echó todo lo que poseía, todo lo que tenía para vivir». </a:t>
            </a:r>
          </a:p>
          <a:p>
            <a:r>
              <a:rPr lang="es-ES" b="1" dirty="0">
                <a:solidFill>
                  <a:schemeClr val="bg1"/>
                </a:solidFill>
                <a:latin typeface="Maiandra GD" panose="020E0502030308020204" pitchFamily="34" charset="0"/>
              </a:rPr>
              <a:t>¿Cómo es nuestra ofrenda hermanos?</a:t>
            </a:r>
          </a:p>
          <a:p>
            <a:r>
              <a:rPr lang="es-ES" b="1" dirty="0">
                <a:solidFill>
                  <a:schemeClr val="bg1"/>
                </a:solidFill>
                <a:latin typeface="Maiandra GD" panose="020E0502030308020204" pitchFamily="34" charset="0"/>
              </a:rPr>
              <a:t>Muchos no están compitiendo legalmente con su vestimenta.</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Timoteo.2:9.</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Asimismo, que las mujeres se vistan con ropa decorosa, con pudor y modestia,</a:t>
            </a:r>
            <a:r>
              <a:rPr lang="es-ES" b="1" dirty="0">
                <a:solidFill>
                  <a:schemeClr val="bg1"/>
                </a:solidFill>
                <a:latin typeface="Maiandra GD" panose="020E0502030308020204" pitchFamily="34" charset="0"/>
              </a:rPr>
              <a:t> no con peinado ostentoso, no con oro, o perlas, o vestidos costosos, </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4E3BECAD-0C98-7DD4-9BAB-DC44CD66C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39"/>
          </a:xfrm>
          <a:prstGeom prst="rect">
            <a:avLst/>
          </a:prstGeom>
        </p:spPr>
      </p:pic>
    </p:spTree>
    <p:extLst>
      <p:ext uri="{BB962C8B-B14F-4D97-AF65-F5344CB8AC3E}">
        <p14:creationId xmlns:p14="http://schemas.microsoft.com/office/powerpoint/2010/main" val="38038795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NI" b="1" dirty="0">
                <a:solidFill>
                  <a:schemeClr val="bg1"/>
                </a:solidFill>
                <a:latin typeface="Maiandra GD" panose="020E0502030308020204" pitchFamily="34" charset="0"/>
              </a:rPr>
              <a:t>¿Cuántos deportistas han sido descalificado por no competir legalmente?</a:t>
            </a:r>
          </a:p>
          <a:p>
            <a:r>
              <a:rPr lang="es-NI" b="1" dirty="0">
                <a:solidFill>
                  <a:schemeClr val="bg1"/>
                </a:solidFill>
                <a:latin typeface="Maiandra GD" panose="020E0502030308020204" pitchFamily="34" charset="0"/>
              </a:rPr>
              <a:t>Hay una lista interminable de atletas que por ganar tuvieron que recurrir a hacer trampas y violar las leyes del deporte que práctica.</a:t>
            </a:r>
          </a:p>
          <a:p>
            <a:r>
              <a:rPr lang="es-NI" b="1" dirty="0">
                <a:solidFill>
                  <a:schemeClr val="bg1"/>
                </a:solidFill>
                <a:latin typeface="Maiandra GD" panose="020E0502030308020204" pitchFamily="34" charset="0"/>
              </a:rPr>
              <a:t>Sus consecuencias fueron trágicas desde ser descalificados, a perderlo todo.</a:t>
            </a:r>
          </a:p>
          <a:p>
            <a:r>
              <a:rPr lang="es-NI" b="1" dirty="0">
                <a:solidFill>
                  <a:schemeClr val="bg1"/>
                </a:solidFill>
                <a:latin typeface="Maiandra GD" panose="020E0502030308020204" pitchFamily="34" charset="0"/>
              </a:rPr>
              <a:t>Medallas, trofeos, dinero, fama.</a:t>
            </a:r>
          </a:p>
          <a:p>
            <a:r>
              <a:rPr lang="es-NI" b="1" dirty="0">
                <a:solidFill>
                  <a:schemeClr val="bg1"/>
                </a:solidFill>
                <a:latin typeface="Maiandra GD" panose="020E0502030308020204" pitchFamily="34" charset="0"/>
              </a:rPr>
              <a:t>Después de un momento de gloria, pasaron a la mayor vergüenza y repudio de las personas.</a:t>
            </a:r>
          </a:p>
          <a:p>
            <a:r>
              <a:rPr lang="es-NI" b="1" dirty="0">
                <a:solidFill>
                  <a:schemeClr val="bg1"/>
                </a:solidFill>
                <a:latin typeface="Maiandra GD" panose="020E0502030308020204" pitchFamily="34" charset="0"/>
              </a:rPr>
              <a:t>Dios desea que cumplamos las reglas que Él nos pone atraves de su palabra, que compitamos legalmente en esta carrera como cristianos.</a:t>
            </a:r>
          </a:p>
          <a:p>
            <a:endParaRPr lang="es-NI" b="1" dirty="0">
              <a:solidFill>
                <a:schemeClr val="bg1"/>
              </a:solidFill>
              <a:latin typeface="Maiandra GD" panose="020E0502030308020204" pitchFamily="34" charset="0"/>
            </a:endParaRPr>
          </a:p>
        </p:txBody>
      </p:sp>
      <p:pic>
        <p:nvPicPr>
          <p:cNvPr id="8" name="Imagen 7">
            <a:extLst>
              <a:ext uri="{FF2B5EF4-FFF2-40B4-BE49-F238E27FC236}">
                <a16:creationId xmlns:a16="http://schemas.microsoft.com/office/drawing/2014/main" id="{A2037C0D-C8F8-1E25-52DD-50395C6E4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7"/>
            <a:ext cx="3942518" cy="5505239"/>
          </a:xfrm>
          <a:prstGeom prst="rect">
            <a:avLst/>
          </a:prstGeom>
          <a:solidFill>
            <a:srgbClr val="00B0F0"/>
          </a:solidFill>
        </p:spPr>
      </p:pic>
    </p:spTree>
    <p:extLst>
      <p:ext uri="{BB962C8B-B14F-4D97-AF65-F5344CB8AC3E}">
        <p14:creationId xmlns:p14="http://schemas.microsoft.com/office/powerpoint/2010/main" val="29971040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ES" b="1" dirty="0">
                <a:solidFill>
                  <a:schemeClr val="bg1"/>
                </a:solidFill>
                <a:latin typeface="Maiandra GD" panose="020E0502030308020204" pitchFamily="34" charset="0"/>
              </a:rPr>
              <a:t>Cada atleta en cada disciplina usa la vestimenta correcta, como cristianos nosotros debemos usar la vestimenta correcta para competir legalmente como Dios nos manda.</a:t>
            </a:r>
          </a:p>
          <a:p>
            <a:r>
              <a:rPr lang="es-ES" b="1" dirty="0">
                <a:solidFill>
                  <a:schemeClr val="bg1"/>
                </a:solidFill>
                <a:latin typeface="Maiandra GD" panose="020E0502030308020204" pitchFamily="34" charset="0"/>
              </a:rPr>
              <a:t>La ropa indecente ha sido como el cáncer, poco a poco sé está infiltrando en la iglesia.</a:t>
            </a:r>
          </a:p>
          <a:p>
            <a:r>
              <a:rPr lang="es-ES" b="1" dirty="0">
                <a:solidFill>
                  <a:schemeClr val="bg1"/>
                </a:solidFill>
                <a:latin typeface="Maiandra GD" panose="020E0502030308020204" pitchFamily="34" charset="0"/>
              </a:rPr>
              <a:t>El modelo del vestir cristiano está en la Biblia, si desea saber cómo Dios quiere que Usted se vista tiene que ir a su palabra.</a:t>
            </a:r>
          </a:p>
          <a:p>
            <a:r>
              <a:rPr lang="es-ES" b="1" dirty="0">
                <a:solidFill>
                  <a:schemeClr val="bg1"/>
                </a:solidFill>
                <a:latin typeface="Maiandra GD" panose="020E0502030308020204" pitchFamily="34" charset="0"/>
              </a:rPr>
              <a:t>No a las modas del mundo, esa no es la regla para que Él cristianos se vista.</a:t>
            </a:r>
          </a:p>
          <a:p>
            <a:r>
              <a:rPr lang="es-ES" b="1" dirty="0">
                <a:solidFill>
                  <a:schemeClr val="bg1"/>
                </a:solidFill>
                <a:latin typeface="Maiandra GD" panose="020E0502030308020204" pitchFamily="34" charset="0"/>
              </a:rPr>
              <a:t>Nuestra vestimenta debe pasar el examen de Dios no del mundo.</a:t>
            </a:r>
          </a:p>
        </p:txBody>
      </p:sp>
      <p:pic>
        <p:nvPicPr>
          <p:cNvPr id="3" name="Imagen 2">
            <a:extLst>
              <a:ext uri="{FF2B5EF4-FFF2-40B4-BE49-F238E27FC236}">
                <a16:creationId xmlns:a16="http://schemas.microsoft.com/office/drawing/2014/main" id="{4E3BECAD-0C98-7DD4-9BAB-DC44CD66C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39"/>
          </a:xfrm>
          <a:prstGeom prst="rect">
            <a:avLst/>
          </a:prstGeom>
        </p:spPr>
      </p:pic>
    </p:spTree>
    <p:extLst>
      <p:ext uri="{BB962C8B-B14F-4D97-AF65-F5344CB8AC3E}">
        <p14:creationId xmlns:p14="http://schemas.microsoft.com/office/powerpoint/2010/main" val="24385529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r>
              <a:rPr lang="es-ES" b="1" u="sng" dirty="0">
                <a:effectLst>
                  <a:outerShdw blurRad="38100" dist="38100" dir="2700000" algn="tl">
                    <a:srgbClr val="000000">
                      <a:alpha val="43137"/>
                    </a:srgbClr>
                  </a:outerShdw>
                </a:effectLst>
                <a:highlight>
                  <a:srgbClr val="FF99FF"/>
                </a:highlight>
                <a:latin typeface="Maiandra GD" panose="020E0502030308020204" pitchFamily="34" charset="0"/>
              </a:rPr>
              <a:t>“ATAVIAR”- KOSMEO-</a:t>
            </a:r>
            <a:r>
              <a:rPr lang="es-ES" b="1" dirty="0">
                <a:solidFill>
                  <a:schemeClr val="bg1"/>
                </a:solidFill>
                <a:latin typeface="Maiandra GD" panose="020E0502030308020204" pitchFamily="34" charset="0"/>
              </a:rPr>
              <a:t> Principalmente arreglar, poner en orden se usa de amueblar una habitación. Pues la palabra significa arreglado, ordenado, organizar, alistar, preparar, ornamentar, adornar, bien organizado, decoroso, embellecer, o hacer atractivo. </a:t>
            </a:r>
          </a:p>
          <a:p>
            <a:r>
              <a:rPr lang="es-ES" b="1" dirty="0">
                <a:solidFill>
                  <a:schemeClr val="bg1"/>
                </a:solidFill>
                <a:latin typeface="Maiandra GD" panose="020E0502030308020204" pitchFamily="34" charset="0"/>
              </a:rPr>
              <a:t>La mujer debe adornarse o vestirse con ropa arreglada, ordenada.</a:t>
            </a:r>
          </a:p>
          <a:p>
            <a:r>
              <a:rPr lang="es-ES" b="1" u="sng" dirty="0">
                <a:effectLst>
                  <a:outerShdw blurRad="38100" dist="38100" dir="2700000" algn="tl">
                    <a:srgbClr val="000000">
                      <a:alpha val="43137"/>
                    </a:srgbClr>
                  </a:outerShdw>
                </a:effectLst>
                <a:highlight>
                  <a:srgbClr val="99FF66"/>
                </a:highlight>
                <a:latin typeface="Maiandra GD" panose="020E0502030308020204" pitchFamily="34" charset="0"/>
              </a:rPr>
              <a:t>“DECOROSA”- KOSMOS-</a:t>
            </a:r>
            <a:r>
              <a:rPr lang="es-ES" b="1" dirty="0">
                <a:solidFill>
                  <a:schemeClr val="bg1"/>
                </a:solidFill>
                <a:latin typeface="Maiandra GD" panose="020E0502030308020204" pitchFamily="34" charset="0"/>
              </a:rPr>
              <a:t> Ordenado, bien dispuesto, decente, modesto, el ordenamiento no solo se refiere a su vestir y comportamiento, sino a la vida interna. W.E. VINE. El vestuario debe ser ordenado, decente, modesto.</a:t>
            </a:r>
          </a:p>
        </p:txBody>
      </p:sp>
      <p:pic>
        <p:nvPicPr>
          <p:cNvPr id="6" name="Imagen 5">
            <a:extLst>
              <a:ext uri="{FF2B5EF4-FFF2-40B4-BE49-F238E27FC236}">
                <a16:creationId xmlns:a16="http://schemas.microsoft.com/office/drawing/2014/main" id="{B0DC417E-BC77-C547-0731-A213BAB30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0"/>
          </a:xfrm>
          <a:prstGeom prst="rect">
            <a:avLst/>
          </a:prstGeom>
        </p:spPr>
      </p:pic>
    </p:spTree>
    <p:extLst>
      <p:ext uri="{BB962C8B-B14F-4D97-AF65-F5344CB8AC3E}">
        <p14:creationId xmlns:p14="http://schemas.microsoft.com/office/powerpoint/2010/main" val="40166423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r>
              <a:rPr lang="es-ES" b="1" u="sng" dirty="0">
                <a:effectLst>
                  <a:outerShdw blurRad="38100" dist="38100" dir="2700000" algn="tl">
                    <a:srgbClr val="000000">
                      <a:alpha val="43137"/>
                    </a:srgbClr>
                  </a:outerShdw>
                </a:effectLst>
                <a:highlight>
                  <a:srgbClr val="00FF99"/>
                </a:highlight>
                <a:latin typeface="Maiandra GD" panose="020E0502030308020204" pitchFamily="34" charset="0"/>
              </a:rPr>
              <a:t>“PUDOR”- AIDOS-</a:t>
            </a:r>
            <a:r>
              <a:rPr lang="es-ES" b="1" dirty="0">
                <a:solidFill>
                  <a:schemeClr val="bg1"/>
                </a:solidFill>
                <a:latin typeface="Maiandra GD" panose="020E0502030308020204" pitchFamily="34" charset="0"/>
              </a:rPr>
              <a:t> Un sentido de vergüenza, modestia, la honestidad. “AIDOS”. Siempre  detendría a una persona buena de cometer un acto indigno. W.E. VINE. Reverencia.</a:t>
            </a:r>
          </a:p>
          <a:p>
            <a:r>
              <a:rPr lang="es-ES" b="1" u="sng" dirty="0">
                <a:effectLst>
                  <a:outerShdw blurRad="38100" dist="38100" dir="2700000" algn="tl">
                    <a:srgbClr val="000000">
                      <a:alpha val="43137"/>
                    </a:srgbClr>
                  </a:outerShdw>
                </a:effectLst>
                <a:highlight>
                  <a:srgbClr val="FF99FF"/>
                </a:highlight>
                <a:latin typeface="Maiandra GD" panose="020E0502030308020204" pitchFamily="34" charset="0"/>
              </a:rPr>
              <a:t>“MODESTIA”- SOPHROSUNES-</a:t>
            </a:r>
            <a:r>
              <a:rPr lang="es-ES" b="1" dirty="0">
                <a:solidFill>
                  <a:schemeClr val="bg1"/>
                </a:solidFill>
                <a:latin typeface="Maiandra GD" panose="020E0502030308020204" pitchFamily="34" charset="0"/>
              </a:rPr>
              <a:t> Denota recto juicio de la mente, cordura mental, dominio propio, sobriedad. Es aquel control interno habitual del YO, con su refrenamiento constante de todas las pasiones y deseos que estorbarían que surgiera la tentación sobre estas o en tal caso que surgiera con tal fuerza que venciera los controles y las barreras que “AIDO”- PUDOR le pusiera. W.E. VINE. </a:t>
            </a:r>
          </a:p>
        </p:txBody>
      </p:sp>
      <p:pic>
        <p:nvPicPr>
          <p:cNvPr id="3" name="Imagen 2">
            <a:extLst>
              <a:ext uri="{FF2B5EF4-FFF2-40B4-BE49-F238E27FC236}">
                <a16:creationId xmlns:a16="http://schemas.microsoft.com/office/drawing/2014/main" id="{1D34AA05-F882-2619-F08F-A75F3727D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0"/>
          </a:xfrm>
          <a:prstGeom prst="rect">
            <a:avLst/>
          </a:prstGeom>
        </p:spPr>
      </p:pic>
    </p:spTree>
    <p:extLst>
      <p:ext uri="{BB962C8B-B14F-4D97-AF65-F5344CB8AC3E}">
        <p14:creationId xmlns:p14="http://schemas.microsoft.com/office/powerpoint/2010/main" val="15429161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ES" b="1" dirty="0">
                <a:solidFill>
                  <a:schemeClr val="bg1"/>
                </a:solidFill>
                <a:latin typeface="Maiandra GD" panose="020E0502030308020204" pitchFamily="34" charset="0"/>
              </a:rPr>
              <a:t>El propósito de Dios ha sido que la belleza y atractivo de las mujeres reciba cuidado y atención.</a:t>
            </a:r>
          </a:p>
          <a:p>
            <a:r>
              <a:rPr lang="es-ES" b="1" dirty="0">
                <a:solidFill>
                  <a:schemeClr val="bg1"/>
                </a:solidFill>
                <a:latin typeface="Maiandra GD" panose="020E0502030308020204" pitchFamily="34" charset="0"/>
              </a:rPr>
              <a:t>La belleza y el atractivo moral y espiritual han de ser identificables en partes por medio del vestir de las mujeres.</a:t>
            </a:r>
          </a:p>
          <a:p>
            <a:r>
              <a:rPr lang="es-ES" b="1" dirty="0">
                <a:solidFill>
                  <a:schemeClr val="bg1"/>
                </a:solidFill>
                <a:latin typeface="Maiandra GD" panose="020E0502030308020204" pitchFamily="34" charset="0"/>
              </a:rPr>
              <a:t>Las mujeres han de elegir vestimentas modestas, bien arregladas, respetuosas, buena reputación y honrosas. </a:t>
            </a:r>
          </a:p>
          <a:p>
            <a:r>
              <a:rPr lang="es-ES" b="1" dirty="0">
                <a:solidFill>
                  <a:schemeClr val="bg1"/>
                </a:solidFill>
                <a:latin typeface="Maiandra GD" panose="020E0502030308020204" pitchFamily="34" charset="0"/>
              </a:rPr>
              <a:t>El cuerpo es para cubrir- adornar- decorar. No para ser revelado o para exhibirse a toda persona.</a:t>
            </a:r>
          </a:p>
          <a:p>
            <a:r>
              <a:rPr lang="es-ES" b="1" dirty="0">
                <a:solidFill>
                  <a:schemeClr val="bg1"/>
                </a:solidFill>
                <a:latin typeface="Maiandra GD" panose="020E0502030308020204" pitchFamily="34" charset="0"/>
              </a:rPr>
              <a:t>Lamentablemente muchos estamos compitiendo ilegalmente en este asunto, usando ropa que no es de acuerdo a lo que Dios nos manda.</a:t>
            </a:r>
          </a:p>
          <a:p>
            <a:endParaRPr lang="es-E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4E3BECAD-0C98-7DD4-9BAB-DC44CD66C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39"/>
          </a:xfrm>
          <a:prstGeom prst="rect">
            <a:avLst/>
          </a:prstGeom>
        </p:spPr>
      </p:pic>
    </p:spTree>
    <p:extLst>
      <p:ext uri="{BB962C8B-B14F-4D97-AF65-F5344CB8AC3E}">
        <p14:creationId xmlns:p14="http://schemas.microsoft.com/office/powerpoint/2010/main" val="41425856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r>
              <a:rPr lang="es-ES" b="1" dirty="0">
                <a:solidFill>
                  <a:schemeClr val="bg1"/>
                </a:solidFill>
                <a:latin typeface="Maiandra GD" panose="020E0502030308020204" pitchFamily="34" charset="0"/>
              </a:rPr>
              <a:t>Las mujeres han de ataviarse en otras palabras, han de estar listas, preparadas con ropas modestas. </a:t>
            </a:r>
          </a:p>
          <a:p>
            <a:r>
              <a:rPr lang="es-ES" b="1" dirty="0">
                <a:solidFill>
                  <a:schemeClr val="bg1"/>
                </a:solidFill>
                <a:latin typeface="Maiandra GD" panose="020E0502030308020204" pitchFamily="34" charset="0"/>
              </a:rPr>
              <a:t>Esto descarta cualquier despliegue de sí misma en el que apareciera desaliñadas, sin arreglarse, indiferentes a su propio cuidado.</a:t>
            </a:r>
          </a:p>
          <a:p>
            <a:r>
              <a:rPr lang="es-ES" b="1" dirty="0">
                <a:solidFill>
                  <a:schemeClr val="bg1"/>
                </a:solidFill>
                <a:latin typeface="Maiandra GD" panose="020E0502030308020204" pitchFamily="34" charset="0"/>
              </a:rPr>
              <a:t>Las mujeres que visten- Vestidos transparentes- faldas cortas- pantalones ajustados o pegados- vestidos abiertos- chorees corto- bikini- hombres sin camisas. </a:t>
            </a:r>
          </a:p>
          <a:p>
            <a:r>
              <a:rPr lang="es-ES" b="1" dirty="0">
                <a:solidFill>
                  <a:schemeClr val="bg1"/>
                </a:solidFill>
                <a:latin typeface="Maiandra GD" panose="020E0502030308020204" pitchFamily="34" charset="0"/>
              </a:rPr>
              <a:t>Todo ello no cumple con el principio dado en I Timoteo.2:9. </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8C73E6F3-19EB-A50F-2FA1-F3416EE59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2"/>
          </a:xfrm>
          <a:prstGeom prst="rect">
            <a:avLst/>
          </a:prstGeom>
        </p:spPr>
      </p:pic>
    </p:spTree>
    <p:extLst>
      <p:ext uri="{BB962C8B-B14F-4D97-AF65-F5344CB8AC3E}">
        <p14:creationId xmlns:p14="http://schemas.microsoft.com/office/powerpoint/2010/main" val="11412939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r>
              <a:rPr lang="es-ES" b="1" dirty="0">
                <a:solidFill>
                  <a:schemeClr val="bg1"/>
                </a:solidFill>
                <a:latin typeface="Maiandra GD" panose="020E0502030308020204" pitchFamily="34" charset="0"/>
              </a:rPr>
              <a:t>Y estamos siendo tropiezo para muchos con nuestra vestimenta.</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Mateo.5:28.</a:t>
            </a:r>
          </a:p>
          <a:p>
            <a:r>
              <a:rPr lang="es-ES" b="1" dirty="0">
                <a:solidFill>
                  <a:schemeClr val="bg1"/>
                </a:solidFill>
                <a:latin typeface="Maiandra GD" panose="020E0502030308020204" pitchFamily="34" charset="0"/>
              </a:rPr>
              <a:t>»Pero Yo les digo que todo el que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mire a una mujer para codiciarla</a:t>
            </a:r>
            <a:r>
              <a:rPr lang="es-ES" b="1" dirty="0">
                <a:solidFill>
                  <a:schemeClr val="bg1"/>
                </a:solidFill>
                <a:latin typeface="Maiandra GD" panose="020E0502030308020204" pitchFamily="34" charset="0"/>
              </a:rPr>
              <a:t> ya cometió adulterio con ella en su corazón. </a:t>
            </a:r>
          </a:p>
          <a:p>
            <a:r>
              <a:rPr lang="es-ES" b="1" dirty="0">
                <a:solidFill>
                  <a:schemeClr val="bg1"/>
                </a:solidFill>
                <a:latin typeface="Maiandra GD" panose="020E0502030308020204" pitchFamily="34" charset="0"/>
              </a:rPr>
              <a:t>Por eso debemos competir legalmente según las reglas en nuestra vestimenta para no ser tropiezo a nadie.</a:t>
            </a:r>
          </a:p>
          <a:p>
            <a:r>
              <a:rPr lang="es-ES" b="1" dirty="0">
                <a:solidFill>
                  <a:schemeClr val="bg1"/>
                </a:solidFill>
                <a:latin typeface="Maiandra GD" panose="020E0502030308020204" pitchFamily="34" charset="0"/>
              </a:rPr>
              <a:t>En el matrimonio podemos estar compitiendo ilegalmente al no cumplir con las reglas que Dios nos manda.</a:t>
            </a:r>
          </a:p>
        </p:txBody>
      </p:sp>
      <p:pic>
        <p:nvPicPr>
          <p:cNvPr id="3" name="Imagen 2">
            <a:extLst>
              <a:ext uri="{FF2B5EF4-FFF2-40B4-BE49-F238E27FC236}">
                <a16:creationId xmlns:a16="http://schemas.microsoft.com/office/drawing/2014/main" id="{F44EBC37-0EF1-8603-C55D-ED10EA626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52757"/>
            <a:ext cx="3942518" cy="5505239"/>
          </a:xfrm>
          <a:prstGeom prst="rect">
            <a:avLst/>
          </a:prstGeom>
          <a:solidFill>
            <a:srgbClr val="00B050"/>
          </a:solidFill>
        </p:spPr>
      </p:pic>
    </p:spTree>
    <p:extLst>
      <p:ext uri="{BB962C8B-B14F-4D97-AF65-F5344CB8AC3E}">
        <p14:creationId xmlns:p14="http://schemas.microsoft.com/office/powerpoint/2010/main" val="41460564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Cuando Él esposo no es cabeza del hogar.</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Efesios.5:23.</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Porque el marido es cabeza de la mujer,</a:t>
            </a:r>
            <a:r>
              <a:rPr lang="es-ES" b="1" dirty="0">
                <a:solidFill>
                  <a:schemeClr val="bg1"/>
                </a:solidFill>
                <a:latin typeface="Maiandra GD" panose="020E0502030308020204" pitchFamily="34" charset="0"/>
              </a:rPr>
              <a:t> así como Cristo es cabeza de la iglesia, siendo Él mismo el Salvador del cuerpo. </a:t>
            </a:r>
          </a:p>
          <a:p>
            <a:r>
              <a:rPr lang="es-ES" b="1" dirty="0">
                <a:solidFill>
                  <a:schemeClr val="bg1"/>
                </a:solidFill>
                <a:latin typeface="Maiandra GD" panose="020E0502030308020204" pitchFamily="34" charset="0"/>
              </a:rPr>
              <a:t>Al marido se le ha dado la autoridad para ser cabeza- Guía, ejemplo en su hogar.</a:t>
            </a:r>
          </a:p>
          <a:p>
            <a:r>
              <a:rPr lang="es-NI" b="1" dirty="0">
                <a:solidFill>
                  <a:schemeClr val="bg1"/>
                </a:solidFill>
                <a:latin typeface="Maiandra GD" panose="020E0502030308020204" pitchFamily="34" charset="0"/>
              </a:rPr>
              <a:t>Debe amar a su esposa.</a:t>
            </a:r>
          </a:p>
          <a:p>
            <a:pPr algn="ctr"/>
            <a:r>
              <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Efesios.5:25.</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Maridos, amen a sus mujeres,</a:t>
            </a:r>
            <a:r>
              <a:rPr lang="es-ES" b="1" dirty="0">
                <a:solidFill>
                  <a:schemeClr val="bg1"/>
                </a:solidFill>
                <a:latin typeface="Maiandra GD" panose="020E0502030308020204" pitchFamily="34" charset="0"/>
              </a:rPr>
              <a:t> así como Cristo amó a la iglesia y se dio Él mismo por ella,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EAD459C8-19F5-644C-E2D1-F6F551EA2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72636"/>
            <a:ext cx="3809999" cy="5485362"/>
          </a:xfrm>
          <a:prstGeom prst="rect">
            <a:avLst/>
          </a:prstGeom>
        </p:spPr>
      </p:pic>
    </p:spTree>
    <p:extLst>
      <p:ext uri="{BB962C8B-B14F-4D97-AF65-F5344CB8AC3E}">
        <p14:creationId xmlns:p14="http://schemas.microsoft.com/office/powerpoint/2010/main" val="39456424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Pero lamentablemente muchos maridos no están compitiendo legalmente porque no son cabeza del hogar no proveen para su familia.</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Timoteo.5:8.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Pero si alguien no provee para los suyos,</a:t>
            </a:r>
            <a:r>
              <a:rPr lang="es-ES" b="1" dirty="0">
                <a:solidFill>
                  <a:schemeClr val="bg1"/>
                </a:solidFill>
                <a:latin typeface="Maiandra GD" panose="020E0502030308020204" pitchFamily="34" charset="0"/>
              </a:rPr>
              <a:t> y especialmente para los de su casa, ha negado la fe y es peor que un incrédulo. </a:t>
            </a:r>
          </a:p>
          <a:p>
            <a:r>
              <a:rPr lang="es-ES" b="1" dirty="0">
                <a:solidFill>
                  <a:schemeClr val="bg1"/>
                </a:solidFill>
                <a:latin typeface="Maiandra GD" panose="020E0502030308020204" pitchFamily="34" charset="0"/>
              </a:rPr>
              <a:t>No están amando a su esposa, están siendo amargos, agrios con ella.</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Colosenses.3:19.</a:t>
            </a:r>
          </a:p>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Maridos, amen a sus mujeres</a:t>
            </a:r>
            <a:r>
              <a:rPr lang="es-ES" b="1" dirty="0">
                <a:solidFill>
                  <a:schemeClr val="bg1"/>
                </a:solidFill>
                <a:latin typeface="Maiandra GD" panose="020E0502030308020204" pitchFamily="34" charset="0"/>
              </a:rPr>
              <a:t> y no sean ásperos con ellas.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732833EB-EBFC-F2F7-FB46-4C619909F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7"/>
            <a:ext cx="3942518" cy="5505239"/>
          </a:xfrm>
          <a:prstGeom prst="rect">
            <a:avLst/>
          </a:prstGeom>
        </p:spPr>
      </p:pic>
    </p:spTree>
    <p:extLst>
      <p:ext uri="{BB962C8B-B14F-4D97-AF65-F5344CB8AC3E}">
        <p14:creationId xmlns:p14="http://schemas.microsoft.com/office/powerpoint/2010/main" val="29108297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Les gritan, las insultan, les pegan como cobardes.</a:t>
            </a:r>
          </a:p>
          <a:p>
            <a:r>
              <a:rPr lang="es-ES" b="1" dirty="0">
                <a:solidFill>
                  <a:schemeClr val="bg1"/>
                </a:solidFill>
                <a:latin typeface="Maiandra GD" panose="020E0502030308020204" pitchFamily="34" charset="0"/>
              </a:rPr>
              <a:t>No viven sabiamente con ellas.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Pedro.3:7.</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Ustedes, maridos, igualmente, convivan de manera comprensiva con sus mujeres, como con un vaso más frágil,</a:t>
            </a:r>
            <a:r>
              <a:rPr lang="es-ES" b="1" dirty="0">
                <a:solidFill>
                  <a:schemeClr val="bg1"/>
                </a:solidFill>
                <a:latin typeface="Maiandra GD" panose="020E0502030308020204" pitchFamily="34" charset="0"/>
              </a:rPr>
              <a:t> puesto que es mujer, dándole honor por ser heredera como ustedes de la gracia de la vida, para que sus oraciones no sean estorbadas. </a:t>
            </a:r>
          </a:p>
          <a:p>
            <a:r>
              <a:rPr lang="es-ES" b="1" dirty="0">
                <a:solidFill>
                  <a:schemeClr val="bg1"/>
                </a:solidFill>
                <a:latin typeface="Maiandra GD" panose="020E0502030308020204" pitchFamily="34" charset="0"/>
              </a:rPr>
              <a:t>Cuando no cumple su deber conyugal con su esposa.</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Corintios.7:3.</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7CC1417E-E714-1698-6807-61CA8C7BF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52758"/>
            <a:ext cx="3846443" cy="5505240"/>
          </a:xfrm>
          <a:prstGeom prst="rect">
            <a:avLst/>
          </a:prstGeom>
        </p:spPr>
      </p:pic>
    </p:spTree>
    <p:extLst>
      <p:ext uri="{BB962C8B-B14F-4D97-AF65-F5344CB8AC3E}">
        <p14:creationId xmlns:p14="http://schemas.microsoft.com/office/powerpoint/2010/main" val="39109150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u="sng" dirty="0">
                <a:highlight>
                  <a:srgbClr val="FFFF00"/>
                </a:highlight>
                <a:latin typeface="Maiandra GD" panose="020E0502030308020204" pitchFamily="34" charset="0"/>
              </a:rPr>
              <a:t>Que el marido cumpla su deber para con su mujer,</a:t>
            </a:r>
            <a:r>
              <a:rPr lang="es-ES" b="1" dirty="0">
                <a:solidFill>
                  <a:schemeClr val="bg1"/>
                </a:solidFill>
                <a:latin typeface="Maiandra GD" panose="020E0502030308020204" pitchFamily="34" charset="0"/>
              </a:rPr>
              <a:t> e igualmente la mujer lo cumpla con el marido. </a:t>
            </a:r>
          </a:p>
          <a:p>
            <a:r>
              <a:rPr lang="es-ES" b="1" dirty="0">
                <a:solidFill>
                  <a:schemeClr val="bg1"/>
                </a:solidFill>
                <a:latin typeface="Maiandra GD" panose="020E0502030308020204" pitchFamily="34" charset="0"/>
              </a:rPr>
              <a:t>Maridos corran legalmente cumpliendo con las reglas de Dios.</a:t>
            </a:r>
          </a:p>
          <a:p>
            <a:r>
              <a:rPr lang="es-ES" b="1" dirty="0">
                <a:solidFill>
                  <a:schemeClr val="bg1"/>
                </a:solidFill>
                <a:latin typeface="Maiandra GD" panose="020E0502030308020204" pitchFamily="34" charset="0"/>
              </a:rPr>
              <a:t>De la misma manera las esposas muchas veces no están corriendo legalmente.</a:t>
            </a:r>
          </a:p>
          <a:p>
            <a:r>
              <a:rPr lang="es-ES" b="1" dirty="0">
                <a:solidFill>
                  <a:schemeClr val="bg1"/>
                </a:solidFill>
                <a:latin typeface="Maiandra GD" panose="020E0502030308020204" pitchFamily="34" charset="0"/>
              </a:rPr>
              <a:t>Porque no se someten a su marido.</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Efesios.5:22.</a:t>
            </a:r>
          </a:p>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Las mujeres estén sometidas a sus propios maridos</a:t>
            </a:r>
            <a:r>
              <a:rPr lang="es-ES" b="1" dirty="0">
                <a:solidFill>
                  <a:schemeClr val="bg1"/>
                </a:solidFill>
                <a:latin typeface="Maiandra GD" panose="020E0502030308020204" pitchFamily="34" charset="0"/>
              </a:rPr>
              <a:t> como al Señor.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Pedro.3:1.</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F02C1321-5BBF-66CC-7840-EC309E2C1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60" y="1352757"/>
            <a:ext cx="3914358" cy="5505239"/>
          </a:xfrm>
          <a:prstGeom prst="rect">
            <a:avLst/>
          </a:prstGeom>
          <a:solidFill>
            <a:srgbClr val="00FF99"/>
          </a:solidFill>
        </p:spPr>
      </p:pic>
    </p:spTree>
    <p:extLst>
      <p:ext uri="{BB962C8B-B14F-4D97-AF65-F5344CB8AC3E}">
        <p14:creationId xmlns:p14="http://schemas.microsoft.com/office/powerpoint/2010/main" val="36869779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346D35-4766-EBA3-7222-1F71C5FD2278}"/>
              </a:ext>
            </a:extLst>
          </p:cNvPr>
          <p:cNvPicPr>
            <a:picLocks noChangeAspect="1"/>
          </p:cNvPicPr>
          <p:nvPr/>
        </p:nvPicPr>
        <p:blipFill>
          <a:blip r:embed="rId2"/>
          <a:stretch>
            <a:fillRect/>
          </a:stretch>
        </p:blipFill>
        <p:spPr>
          <a:xfrm>
            <a:off x="0" y="0"/>
            <a:ext cx="12192000" cy="6857999"/>
          </a:xfrm>
          <a:prstGeom prst="rect">
            <a:avLst/>
          </a:prstGeom>
        </p:spPr>
      </p:pic>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0" y="2892286"/>
            <a:ext cx="12192000" cy="3935898"/>
          </a:xfrm>
        </p:spPr>
        <p:txBody>
          <a:bodyPr>
            <a:normAutofit/>
          </a:bodyPr>
          <a:lstStyle/>
          <a:p>
            <a:r>
              <a:rPr lang="es-ES" b="1" dirty="0">
                <a:solidFill>
                  <a:schemeClr val="bg1"/>
                </a:solidFill>
                <a:latin typeface="Maiandra GD" panose="020E0502030308020204" pitchFamily="34" charset="0"/>
              </a:rPr>
              <a:t>Benjamín Sinclair "Ben" Johnson fue un atleta canadiense conocido por su descalificación por dopaje después de ganar la final Olímpica de los 100 metros en los Juegos de Seúl de 1988.</a:t>
            </a:r>
          </a:p>
          <a:p>
            <a:r>
              <a:rPr lang="es-ES" b="1" dirty="0">
                <a:solidFill>
                  <a:schemeClr val="bg1"/>
                </a:solidFill>
                <a:latin typeface="Maiandra GD" panose="020E0502030308020204" pitchFamily="34" charset="0"/>
              </a:rPr>
              <a:t>Johnson batió en dos ocasiones el récord del mundo de los 100 metros, en el Campeonato Mundial de Atletismo de 1987 y en la final olímpica de 1988, pero junto con su descalificación por dopaje, perdió el oro y los dos récords.</a:t>
            </a:r>
          </a:p>
          <a:p>
            <a:r>
              <a:rPr lang="es-ES" b="1" dirty="0">
                <a:solidFill>
                  <a:schemeClr val="bg1"/>
                </a:solidFill>
                <a:latin typeface="Maiandra GD" panose="020E0502030308020204" pitchFamily="34" charset="0"/>
              </a:rPr>
              <a:t>Johnson admitió que durante al menos cinco años, de 1981 a 1986 consumió esteroides. </a:t>
            </a:r>
          </a:p>
          <a:p>
            <a:endParaRPr lang="es-ES" b="1" dirty="0">
              <a:solidFill>
                <a:schemeClr val="bg1"/>
              </a:solidFill>
              <a:latin typeface="Maiandra GD" panose="020E0502030308020204" pitchFamily="34" charset="0"/>
            </a:endParaRPr>
          </a:p>
          <a:p>
            <a:endParaRPr lang="es-ES"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933386A5-D12D-EA43-4D93-640D23D8A933}"/>
              </a:ext>
            </a:extLst>
          </p:cNvPr>
          <p:cNvPicPr>
            <a:picLocks noChangeAspect="1"/>
          </p:cNvPicPr>
          <p:nvPr/>
        </p:nvPicPr>
        <p:blipFill>
          <a:blip r:embed="rId3"/>
          <a:stretch>
            <a:fillRect/>
          </a:stretch>
        </p:blipFill>
        <p:spPr>
          <a:xfrm>
            <a:off x="0" y="-1"/>
            <a:ext cx="12192000" cy="2892287"/>
          </a:xfrm>
          <a:prstGeom prst="rect">
            <a:avLst/>
          </a:prstGeom>
        </p:spPr>
      </p:pic>
    </p:spTree>
    <p:extLst>
      <p:ext uri="{BB962C8B-B14F-4D97-AF65-F5344CB8AC3E}">
        <p14:creationId xmlns:p14="http://schemas.microsoft.com/office/powerpoint/2010/main" val="33179364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Asimismo ustedes, mujeres, estén sujetas a sus maridos,</a:t>
            </a:r>
            <a:r>
              <a:rPr lang="es-ES" b="1" dirty="0">
                <a:solidFill>
                  <a:schemeClr val="bg1"/>
                </a:solidFill>
                <a:latin typeface="Maiandra GD" panose="020E0502030308020204" pitchFamily="34" charset="0"/>
              </a:rPr>
              <a:t> de modo que si algunos de ellos son desobedientes a la palabra, puedan ser ganados sin palabra alguna por la conducta de sus mujeres.</a:t>
            </a:r>
          </a:p>
          <a:p>
            <a:r>
              <a:rPr lang="es-ES" b="1" dirty="0">
                <a:solidFill>
                  <a:schemeClr val="bg1"/>
                </a:solidFill>
                <a:latin typeface="Maiandra GD" panose="020E0502030308020204" pitchFamily="34" charset="0"/>
              </a:rPr>
              <a:t>A las mujeres no se les dio la autoridad de ser cabeza del hogar, pero lamentablemente con la liberación femeninas eso ha sido una rebelión a las reglas de Dios.</a:t>
            </a:r>
          </a:p>
          <a:p>
            <a:r>
              <a:rPr lang="es-ES" b="1" dirty="0">
                <a:solidFill>
                  <a:schemeClr val="bg1"/>
                </a:solidFill>
                <a:latin typeface="Maiandra GD" panose="020E0502030308020204" pitchFamily="34" charset="0"/>
              </a:rPr>
              <a:t>Y lamentablemente muchas hermanas han caído en esa trampa de Satanás y han tomado el control siendo cabeza del hogar no sometiéndose a su marido a la cabeza del hogar.</a:t>
            </a:r>
          </a:p>
          <a:p>
            <a:r>
              <a:rPr lang="es-ES" b="1" dirty="0">
                <a:solidFill>
                  <a:schemeClr val="bg1"/>
                </a:solidFill>
                <a:latin typeface="Maiandra GD" panose="020E0502030308020204" pitchFamily="34" charset="0"/>
              </a:rPr>
              <a:t>No lo respeta, no le da el lugar en el hogar.</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14E5B90E-C3DA-6F87-F4B9-68C3602A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74816"/>
          </a:xfrm>
          <a:prstGeom prst="rect">
            <a:avLst/>
          </a:prstGeom>
        </p:spPr>
      </p:pic>
    </p:spTree>
    <p:extLst>
      <p:ext uri="{BB962C8B-B14F-4D97-AF65-F5344CB8AC3E}">
        <p14:creationId xmlns:p14="http://schemas.microsoft.com/office/powerpoint/2010/main" val="5547683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Efesios.5:33.</a:t>
            </a:r>
          </a:p>
          <a:p>
            <a:r>
              <a:rPr lang="es-ES" b="1" dirty="0">
                <a:solidFill>
                  <a:schemeClr val="bg1"/>
                </a:solidFill>
                <a:latin typeface="Maiandra GD" panose="020E0502030308020204" pitchFamily="34" charset="0"/>
              </a:rPr>
              <a:t>En todo caso, cada uno de ustedes ame también a su mujer como a sí mismo,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que la mujer respete a su marido.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No avergüence a su marido, valórelo, respételo dele su lugar en el hogar compita legalmente.</a:t>
            </a:r>
          </a:p>
          <a:p>
            <a:r>
              <a:rPr lang="es-ES" b="1" dirty="0">
                <a:solidFill>
                  <a:schemeClr val="bg1"/>
                </a:solidFill>
                <a:latin typeface="Maiandra GD" panose="020E0502030308020204" pitchFamily="34" charset="0"/>
              </a:rPr>
              <a:t>Cuando no cumple su deber conyugal con su marido.</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Corintios.7:3, 5.</a:t>
            </a:r>
          </a:p>
          <a:p>
            <a:r>
              <a:rPr lang="es-ES" b="1" dirty="0">
                <a:solidFill>
                  <a:schemeClr val="bg1"/>
                </a:solidFill>
                <a:latin typeface="Maiandra GD" panose="020E0502030308020204" pitchFamily="34" charset="0"/>
              </a:rPr>
              <a:t>Que el marido cumpla su deber para con su mujer,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e igualmente la mujer lo cumpla con el marido.</a:t>
            </a:r>
            <a:r>
              <a:rPr lang="es-ES" b="1" dirty="0">
                <a:solidFill>
                  <a:schemeClr val="bg1"/>
                </a:solidFill>
                <a:latin typeface="Maiandra GD" panose="020E0502030308020204" pitchFamily="34" charset="0"/>
              </a:rPr>
              <a:t>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B68015D6-66FF-EE4D-BFB1-72DA84B0A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8"/>
            <a:ext cx="3866325" cy="5505242"/>
          </a:xfrm>
          <a:prstGeom prst="rect">
            <a:avLst/>
          </a:prstGeom>
          <a:solidFill>
            <a:srgbClr val="0070C0"/>
          </a:solidFill>
        </p:spPr>
      </p:pic>
    </p:spTree>
    <p:extLst>
      <p:ext uri="{BB962C8B-B14F-4D97-AF65-F5344CB8AC3E}">
        <p14:creationId xmlns:p14="http://schemas.microsoft.com/office/powerpoint/2010/main" val="3850487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V.5.</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No se priven el uno del otro, excepto de común acuerdo y por cierto tiempo,</a:t>
            </a:r>
            <a:r>
              <a:rPr lang="es-ES" b="1" dirty="0">
                <a:solidFill>
                  <a:schemeClr val="bg1"/>
                </a:solidFill>
                <a:latin typeface="Maiandra GD" panose="020E0502030308020204" pitchFamily="34" charset="0"/>
              </a:rPr>
              <a:t> para dedicarse a la oración. Vuelvan después a juntarse, a fin de que Satanás no los tiente por causa de falta de dominio propio. </a:t>
            </a:r>
          </a:p>
          <a:p>
            <a:r>
              <a:rPr lang="es-ES" b="1" u="sng" dirty="0">
                <a:effectLst>
                  <a:outerShdw blurRad="38100" dist="38100" dir="2700000" algn="tl">
                    <a:srgbClr val="000000">
                      <a:alpha val="43137"/>
                    </a:srgbClr>
                  </a:outerShdw>
                </a:effectLst>
                <a:highlight>
                  <a:srgbClr val="99FF66"/>
                </a:highlight>
                <a:latin typeface="Maiandra GD" panose="020E0502030308020204" pitchFamily="34" charset="0"/>
              </a:rPr>
              <a:t>La palabra privar-</a:t>
            </a:r>
            <a:r>
              <a:rPr lang="es-ES" b="1" dirty="0">
                <a:solidFill>
                  <a:schemeClr val="bg1"/>
                </a:solidFill>
                <a:latin typeface="Maiandra GD" panose="020E0502030308020204" pitchFamily="34" charset="0"/>
              </a:rPr>
              <a:t> Es robar, cuando uno de los dos priva a su pareja le está robando un derecho que Él o Ella tiene.</a:t>
            </a:r>
          </a:p>
          <a:p>
            <a:r>
              <a:rPr lang="es-ES" b="1" dirty="0">
                <a:solidFill>
                  <a:schemeClr val="bg1"/>
                </a:solidFill>
                <a:latin typeface="Maiandra GD" panose="020E0502030308020204" pitchFamily="34" charset="0"/>
              </a:rPr>
              <a:t>Los hijos muchas veces están corriendo ilegalmente está carrera al no respetar a sus padres.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Efesios.6:1.</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569E08CC-EC6F-DA40-CB6C-DB0B8C24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7"/>
            <a:ext cx="3942521" cy="5505240"/>
          </a:xfrm>
          <a:prstGeom prst="rect">
            <a:avLst/>
          </a:prstGeom>
          <a:solidFill>
            <a:srgbClr val="C00000"/>
          </a:solidFill>
        </p:spPr>
      </p:pic>
    </p:spTree>
    <p:extLst>
      <p:ext uri="{BB962C8B-B14F-4D97-AF65-F5344CB8AC3E}">
        <p14:creationId xmlns:p14="http://schemas.microsoft.com/office/powerpoint/2010/main" val="12102964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Hijos, obedezcan a sus padres en el Señor,</a:t>
            </a:r>
            <a:r>
              <a:rPr lang="es-ES" b="1" dirty="0">
                <a:solidFill>
                  <a:schemeClr val="bg1"/>
                </a:solidFill>
                <a:latin typeface="Maiandra GD" panose="020E0502030308020204" pitchFamily="34" charset="0"/>
              </a:rPr>
              <a:t> porque esto es justo. </a:t>
            </a:r>
          </a:p>
          <a:p>
            <a:r>
              <a:rPr lang="es-ES" b="1" dirty="0">
                <a:solidFill>
                  <a:schemeClr val="bg1"/>
                </a:solidFill>
                <a:latin typeface="Maiandra GD" panose="020E0502030308020204" pitchFamily="34" charset="0"/>
              </a:rPr>
              <a:t>Deben obedecer, respetar, honrar a sus padres siempre.</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Colosenses.3:20.</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Hijos, sean obedientes a sus padres en todo,</a:t>
            </a:r>
            <a:r>
              <a:rPr lang="es-ES" b="1" dirty="0">
                <a:solidFill>
                  <a:schemeClr val="bg1"/>
                </a:solidFill>
                <a:latin typeface="Maiandra GD" panose="020E0502030308020204" pitchFamily="34" charset="0"/>
              </a:rPr>
              <a:t> porque esto es agradable al Señor. </a:t>
            </a:r>
          </a:p>
          <a:p>
            <a:r>
              <a:rPr lang="es-ES" b="1" dirty="0">
                <a:solidFill>
                  <a:schemeClr val="bg1"/>
                </a:solidFill>
                <a:latin typeface="Maiandra GD" panose="020E0502030308020204" pitchFamily="34" charset="0"/>
              </a:rPr>
              <a:t>Cuando los hijos no cumplen con esto están corriendo ilegalmente está carrera delante de Dios.</a:t>
            </a:r>
          </a:p>
          <a:p>
            <a:r>
              <a:rPr lang="es-ES" b="1" dirty="0">
                <a:solidFill>
                  <a:schemeClr val="bg1"/>
                </a:solidFill>
                <a:latin typeface="Maiandra GD" panose="020E0502030308020204" pitchFamily="34" charset="0"/>
              </a:rPr>
              <a:t>Los padres deben cumplir su responsabilidad con sus hijos llevar a cabo la disciplina.</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BDF9CC28-9F4A-4447-AB7B-2216E8DB4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43"/>
          </a:xfrm>
          <a:prstGeom prst="rect">
            <a:avLst/>
          </a:prstGeom>
          <a:solidFill>
            <a:srgbClr val="7030A0"/>
          </a:solidFill>
        </p:spPr>
      </p:pic>
    </p:spTree>
    <p:extLst>
      <p:ext uri="{BB962C8B-B14F-4D97-AF65-F5344CB8AC3E}">
        <p14:creationId xmlns:p14="http://schemas.microsoft.com/office/powerpoint/2010/main" val="26693776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Efesios.6:4.</a:t>
            </a:r>
          </a:p>
          <a:p>
            <a:r>
              <a:rPr lang="es-ES" b="1" dirty="0">
                <a:solidFill>
                  <a:schemeClr val="bg1"/>
                </a:solidFill>
                <a:latin typeface="Maiandra GD" panose="020E0502030308020204" pitchFamily="34" charset="0"/>
              </a:rPr>
              <a:t>Y ustedes, padres, no provoquen a ira a sus hijos, </a:t>
            </a:r>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sino críenlos en la disciplina e instrucción del Señor.</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Pero lamentablemente muchos padres no están compitiendo legalmente al no cumplir con esta responsabilidad.</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Proverbios.22:15.</a:t>
            </a:r>
          </a:p>
          <a:p>
            <a:r>
              <a:rPr lang="es-ES" b="1" dirty="0">
                <a:solidFill>
                  <a:schemeClr val="bg1"/>
                </a:solidFill>
                <a:latin typeface="Maiandra GD" panose="020E0502030308020204" pitchFamily="34" charset="0"/>
              </a:rPr>
              <a:t>La necedad está ligada al corazón del niño,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Pero la vara de la disciplina lo alejará de ella.</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Proverbios.13:24.</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91AA87B0-1362-8425-9351-F0637B8D5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52760"/>
            <a:ext cx="3800065" cy="5505240"/>
          </a:xfrm>
          <a:prstGeom prst="rect">
            <a:avLst/>
          </a:prstGeom>
        </p:spPr>
      </p:pic>
    </p:spTree>
    <p:extLst>
      <p:ext uri="{BB962C8B-B14F-4D97-AF65-F5344CB8AC3E}">
        <p14:creationId xmlns:p14="http://schemas.microsoft.com/office/powerpoint/2010/main" val="41118646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El que evita la vara odia a su hijo,</a:t>
            </a:r>
            <a:r>
              <a:rPr lang="es-ES" b="1" dirty="0">
                <a:solidFill>
                  <a:schemeClr val="bg1"/>
                </a:solidFill>
                <a:latin typeface="Maiandra GD" panose="020E0502030308020204" pitchFamily="34" charset="0"/>
              </a:rPr>
              <a:t> Pero el que lo ama lo disciplina con diligencia.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Proverbios.29:15, 17.</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La vara y la reprensión dan sabiduría,</a:t>
            </a:r>
            <a:r>
              <a:rPr lang="es-ES" b="1" dirty="0">
                <a:solidFill>
                  <a:schemeClr val="bg1"/>
                </a:solidFill>
                <a:latin typeface="Maiandra GD" panose="020E0502030308020204" pitchFamily="34" charset="0"/>
              </a:rPr>
              <a:t> Pero el niño consentido avergüenza a su madre.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V.17.</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Disciplina a tu hijo y te dará descanso,</a:t>
            </a:r>
            <a:r>
              <a:rPr lang="es-ES" b="1" dirty="0">
                <a:solidFill>
                  <a:schemeClr val="bg1"/>
                </a:solidFill>
                <a:latin typeface="Maiandra GD" panose="020E0502030308020204" pitchFamily="34" charset="0"/>
              </a:rPr>
              <a:t> Y dará alegría a tu alma. </a:t>
            </a:r>
          </a:p>
          <a:p>
            <a:r>
              <a:rPr lang="es-ES" b="1" dirty="0">
                <a:solidFill>
                  <a:schemeClr val="bg1"/>
                </a:solidFill>
                <a:latin typeface="Maiandra GD" panose="020E0502030308020204" pitchFamily="34" charset="0"/>
              </a:rPr>
              <a:t>¿Cuántos estamos cumpliendo está responsabilidad?</a:t>
            </a:r>
          </a:p>
          <a:p>
            <a:r>
              <a:rPr lang="es-ES" b="1" dirty="0">
                <a:solidFill>
                  <a:schemeClr val="bg1"/>
                </a:solidFill>
                <a:latin typeface="Maiandra GD" panose="020E0502030308020204" pitchFamily="34" charset="0"/>
              </a:rPr>
              <a:t>Tenemos que hacerlo para correr legalmente está carrera hermanos.</a:t>
            </a:r>
            <a:endParaRPr lang="es-NI" b="1" dirty="0">
              <a:solidFill>
                <a:schemeClr val="bg1"/>
              </a:solidFill>
              <a:latin typeface="Maiandra GD" panose="020E0502030308020204" pitchFamily="34" charset="0"/>
            </a:endParaRPr>
          </a:p>
        </p:txBody>
      </p:sp>
      <p:pic>
        <p:nvPicPr>
          <p:cNvPr id="8" name="Imagen 7">
            <a:extLst>
              <a:ext uri="{FF2B5EF4-FFF2-40B4-BE49-F238E27FC236}">
                <a16:creationId xmlns:a16="http://schemas.microsoft.com/office/drawing/2014/main" id="{3AF5EB04-129E-4D57-0759-F513F437F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39"/>
          </a:xfrm>
          <a:prstGeom prst="rect">
            <a:avLst/>
          </a:prstGeom>
        </p:spPr>
      </p:pic>
    </p:spTree>
    <p:extLst>
      <p:ext uri="{BB962C8B-B14F-4D97-AF65-F5344CB8AC3E}">
        <p14:creationId xmlns:p14="http://schemas.microsoft.com/office/powerpoint/2010/main" val="1300289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ES" b="1" dirty="0">
                <a:solidFill>
                  <a:schemeClr val="bg1"/>
                </a:solidFill>
                <a:latin typeface="Maiandra GD" panose="020E0502030308020204" pitchFamily="34" charset="0"/>
              </a:rPr>
              <a:t>Muchos no están corriendo legalmente en su relación con su pareja, porque están en adulterio teniendo una pareja que no es de ellos.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Marcos.6:17-18.</a:t>
            </a:r>
          </a:p>
          <a:p>
            <a:r>
              <a:rPr lang="es-ES" b="1" dirty="0">
                <a:solidFill>
                  <a:schemeClr val="bg1"/>
                </a:solidFill>
                <a:latin typeface="Maiandra GD" panose="020E0502030308020204" pitchFamily="34" charset="0"/>
              </a:rPr>
              <a:t>Porque Herodes mismo había enviado a prender a Juan y lo había encadenado en la cárcel por causa de Herodías,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mujer de su hermano Felipe, pues Herodes se había casado con ella.</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V.18.</a:t>
            </a:r>
          </a:p>
          <a:p>
            <a:r>
              <a:rPr lang="es-ES" b="1" dirty="0">
                <a:solidFill>
                  <a:schemeClr val="bg1"/>
                </a:solidFill>
                <a:latin typeface="Maiandra GD" panose="020E0502030308020204" pitchFamily="34" charset="0"/>
              </a:rPr>
              <a:t>Y Juan le decía a Herodes: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«No te es lícito tener la mujer de tu hermano».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Lamentablemente muchos están en esta condición, en el mundo y también hermanos.</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36AA8A59-A184-0B21-3BD1-AA39461A3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0"/>
          </a:xfrm>
          <a:prstGeom prst="rect">
            <a:avLst/>
          </a:prstGeom>
        </p:spPr>
      </p:pic>
    </p:spTree>
    <p:extLst>
      <p:ext uri="{BB962C8B-B14F-4D97-AF65-F5344CB8AC3E}">
        <p14:creationId xmlns:p14="http://schemas.microsoft.com/office/powerpoint/2010/main" val="37426857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Muchos se han divorcio no por la causa bíblica como es la fornicación.</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Mateo.19:9.</a:t>
            </a:r>
          </a:p>
          <a:p>
            <a:r>
              <a:rPr lang="es-ES" b="1" dirty="0">
                <a:solidFill>
                  <a:schemeClr val="bg1"/>
                </a:solidFill>
                <a:latin typeface="Maiandra GD" panose="020E0502030308020204" pitchFamily="34" charset="0"/>
              </a:rPr>
              <a:t>»Pero Yo les digo que cualquiera que se divorcie de su mujer, salvo por infidelidad,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y se case con otra, comete adulterio».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Muchos justifican su relación, pero Dios sabe nuestra relación.</a:t>
            </a:r>
          </a:p>
          <a:p>
            <a:r>
              <a:rPr lang="es-ES" b="1" dirty="0">
                <a:solidFill>
                  <a:schemeClr val="bg1"/>
                </a:solidFill>
                <a:latin typeface="Maiandra GD" panose="020E0502030308020204" pitchFamily="34" charset="0"/>
              </a:rPr>
              <a:t>Tengamos cuidado con quien nos casamos, investiguemos bien, si es libre para casarse o no, porque si no estaremos corriendo ilegalmente está carrera.</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0BC1C711-5256-FD49-1239-EC5AC326D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6"/>
            <a:ext cx="3942518" cy="5505243"/>
          </a:xfrm>
          <a:prstGeom prst="rect">
            <a:avLst/>
          </a:prstGeom>
        </p:spPr>
      </p:pic>
    </p:spTree>
    <p:extLst>
      <p:ext uri="{BB962C8B-B14F-4D97-AF65-F5344CB8AC3E}">
        <p14:creationId xmlns:p14="http://schemas.microsoft.com/office/powerpoint/2010/main" val="2087206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Y si estamos en una relación ilegal abandonemos está relación para competir legalmente según las reglas.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Esdras.10:18-19, 44.</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Entre los hijos de los sacerdotes que se habían casado con mujeres extranjeras</a:t>
            </a:r>
            <a:r>
              <a:rPr lang="es-ES" b="1" dirty="0">
                <a:solidFill>
                  <a:schemeClr val="bg1"/>
                </a:solidFill>
                <a:latin typeface="Maiandra GD" panose="020E0502030308020204" pitchFamily="34" charset="0"/>
              </a:rPr>
              <a:t> se encontraron, de los hijos de </a:t>
            </a:r>
            <a:r>
              <a:rPr lang="es-ES" b="1" dirty="0" err="1">
                <a:solidFill>
                  <a:schemeClr val="bg1"/>
                </a:solidFill>
                <a:latin typeface="Maiandra GD" panose="020E0502030308020204" pitchFamily="34" charset="0"/>
              </a:rPr>
              <a:t>Jesúa</a:t>
            </a:r>
            <a:r>
              <a:rPr lang="es-ES" b="1" dirty="0">
                <a:solidFill>
                  <a:schemeClr val="bg1"/>
                </a:solidFill>
                <a:latin typeface="Maiandra GD" panose="020E0502030308020204" pitchFamily="34" charset="0"/>
              </a:rPr>
              <a:t>, hijo de </a:t>
            </a:r>
            <a:r>
              <a:rPr lang="es-ES" b="1" dirty="0" err="1">
                <a:solidFill>
                  <a:schemeClr val="bg1"/>
                </a:solidFill>
                <a:latin typeface="Maiandra GD" panose="020E0502030308020204" pitchFamily="34" charset="0"/>
              </a:rPr>
              <a:t>Josadac</a:t>
            </a:r>
            <a:r>
              <a:rPr lang="es-ES" b="1" dirty="0">
                <a:solidFill>
                  <a:schemeClr val="bg1"/>
                </a:solidFill>
                <a:latin typeface="Maiandra GD" panose="020E0502030308020204" pitchFamily="34" charset="0"/>
              </a:rPr>
              <a:t>, y de sus hermanos: </a:t>
            </a:r>
            <a:r>
              <a:rPr lang="es-ES" b="1" dirty="0" err="1">
                <a:solidFill>
                  <a:schemeClr val="bg1"/>
                </a:solidFill>
                <a:latin typeface="Maiandra GD" panose="020E0502030308020204" pitchFamily="34" charset="0"/>
              </a:rPr>
              <a:t>Maasías</a:t>
            </a:r>
            <a:r>
              <a:rPr lang="es-ES" b="1" dirty="0">
                <a:solidFill>
                  <a:schemeClr val="bg1"/>
                </a:solidFill>
                <a:latin typeface="Maiandra GD" panose="020E0502030308020204" pitchFamily="34" charset="0"/>
              </a:rPr>
              <a:t>, Eliezer, </a:t>
            </a:r>
            <a:r>
              <a:rPr lang="es-ES" b="1" dirty="0" err="1">
                <a:solidFill>
                  <a:schemeClr val="bg1"/>
                </a:solidFill>
                <a:latin typeface="Maiandra GD" panose="020E0502030308020204" pitchFamily="34" charset="0"/>
              </a:rPr>
              <a:t>Jarib</a:t>
            </a:r>
            <a:r>
              <a:rPr lang="es-ES" b="1" dirty="0">
                <a:solidFill>
                  <a:schemeClr val="bg1"/>
                </a:solidFill>
                <a:latin typeface="Maiandra GD" panose="020E0502030308020204" pitchFamily="34" charset="0"/>
              </a:rPr>
              <a:t> y </a:t>
            </a:r>
            <a:r>
              <a:rPr lang="es-ES" b="1" dirty="0" err="1">
                <a:solidFill>
                  <a:schemeClr val="bg1"/>
                </a:solidFill>
                <a:latin typeface="Maiandra GD" panose="020E0502030308020204" pitchFamily="34" charset="0"/>
              </a:rPr>
              <a:t>Gedalías</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V.19.  </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(Ellos juraron despedir a sus mujeres, y siendo culpables,</a:t>
            </a:r>
            <a:r>
              <a:rPr lang="es-ES" b="1" dirty="0">
                <a:solidFill>
                  <a:schemeClr val="bg1"/>
                </a:solidFill>
                <a:latin typeface="Maiandra GD" panose="020E0502030308020204" pitchFamily="34" charset="0"/>
              </a:rPr>
              <a:t> ofrecieron un carnero del rebaño por su delito).</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A089F045-CCB0-18D5-0B43-882BE6926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8"/>
            <a:ext cx="3942521" cy="5505240"/>
          </a:xfrm>
          <a:prstGeom prst="rect">
            <a:avLst/>
          </a:prstGeom>
          <a:solidFill>
            <a:srgbClr val="00B0F0"/>
          </a:solidFill>
        </p:spPr>
      </p:pic>
    </p:spTree>
    <p:extLst>
      <p:ext uri="{BB962C8B-B14F-4D97-AF65-F5344CB8AC3E}">
        <p14:creationId xmlns:p14="http://schemas.microsoft.com/office/powerpoint/2010/main" val="14741206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Aun cuando tenían hijos con ellas.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V.44.</a:t>
            </a:r>
          </a:p>
          <a:p>
            <a:r>
              <a:rPr lang="es-ES" b="1" dirty="0">
                <a:solidFill>
                  <a:schemeClr val="bg1"/>
                </a:solidFill>
                <a:latin typeface="Maiandra GD" panose="020E0502030308020204" pitchFamily="34" charset="0"/>
              </a:rPr>
              <a:t>Todos estos se habían casado con mujeres extranjeras,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y algunos de ellos tenían mujeres que les habían dado hijos.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Este es un gran ejemplo de obedecer a Dios y estar bien delante de Él.</a:t>
            </a:r>
          </a:p>
          <a:p>
            <a:r>
              <a:rPr lang="es-ES" b="1" dirty="0">
                <a:solidFill>
                  <a:schemeClr val="bg1"/>
                </a:solidFill>
                <a:latin typeface="Maiandra GD" panose="020E0502030308020204" pitchFamily="34" charset="0"/>
              </a:rPr>
              <a:t>Muchos se justifican que tienen hijos, y que no pueden dejar está relación, pero debemos correr y cumplir las reglas legalmente para poder ser coronado en el día final.</a:t>
            </a:r>
          </a:p>
          <a:p>
            <a:r>
              <a:rPr lang="es-ES" b="1" dirty="0">
                <a:solidFill>
                  <a:schemeClr val="bg1"/>
                </a:solidFill>
                <a:latin typeface="Maiandra GD" panose="020E0502030308020204" pitchFamily="34" charset="0"/>
              </a:rPr>
              <a:t>¿Lo estamos haciendo?</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270941DC-9CCD-D047-348F-2D66CAE22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8"/>
            <a:ext cx="3942521" cy="5505240"/>
          </a:xfrm>
          <a:prstGeom prst="rect">
            <a:avLst/>
          </a:prstGeom>
          <a:solidFill>
            <a:srgbClr val="00FF99"/>
          </a:solidFill>
        </p:spPr>
      </p:pic>
    </p:spTree>
    <p:extLst>
      <p:ext uri="{BB962C8B-B14F-4D97-AF65-F5344CB8AC3E}">
        <p14:creationId xmlns:p14="http://schemas.microsoft.com/office/powerpoint/2010/main" val="12553556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4CF7CC5-04E7-8355-78C0-6C925BDFDE2B}"/>
              </a:ext>
            </a:extLst>
          </p:cNvPr>
          <p:cNvPicPr>
            <a:picLocks noChangeAspect="1"/>
          </p:cNvPicPr>
          <p:nvPr/>
        </p:nvPicPr>
        <p:blipFill>
          <a:blip r:embed="rId2"/>
          <a:stretch>
            <a:fillRect/>
          </a:stretch>
        </p:blipFill>
        <p:spPr>
          <a:xfrm>
            <a:off x="0" y="0"/>
            <a:ext cx="12192000" cy="6857999"/>
          </a:xfrm>
          <a:prstGeom prst="rect">
            <a:avLst/>
          </a:prstGeom>
        </p:spPr>
      </p:pic>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0" y="3359427"/>
            <a:ext cx="12192000" cy="3468757"/>
          </a:xfrm>
        </p:spPr>
        <p:txBody>
          <a:bodyPr>
            <a:normAutofit/>
          </a:bodyPr>
          <a:lstStyle/>
          <a:p>
            <a:r>
              <a:rPr lang="es-ES" b="1" dirty="0">
                <a:solidFill>
                  <a:schemeClr val="bg1"/>
                </a:solidFill>
                <a:latin typeface="Maiandra GD" panose="020E0502030308020204" pitchFamily="34" charset="0"/>
              </a:rPr>
              <a:t>La pelea más sucia de la historia del boxeo, Luis Resto terminó preso y Billy Collins Jr. se quitó la vida. </a:t>
            </a:r>
          </a:p>
          <a:p>
            <a:r>
              <a:rPr lang="es-ES" b="1" dirty="0">
                <a:solidFill>
                  <a:schemeClr val="bg1"/>
                </a:solidFill>
                <a:latin typeface="Maiandra GD" panose="020E0502030308020204" pitchFamily="34" charset="0"/>
              </a:rPr>
              <a:t>El joven estadounidense tenía todo para pelear por el título, pero los guantes sin relleno y las vendas con yeso de su oponente apagaron su carrera y su vida.</a:t>
            </a:r>
          </a:p>
          <a:p>
            <a:r>
              <a:rPr lang="es-ES" b="1" dirty="0">
                <a:solidFill>
                  <a:schemeClr val="bg1"/>
                </a:solidFill>
                <a:latin typeface="Maiandra GD" panose="020E0502030308020204" pitchFamily="34" charset="0"/>
              </a:rPr>
              <a:t>El episodio ocurrido el 16 de junio de 1983 en el Madison Square Garden quedará grabado en la historia del boxeo como uno de los más vergonzosos.</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BA83D823-9B5D-6072-B0EE-464274BE16E9}"/>
              </a:ext>
            </a:extLst>
          </p:cNvPr>
          <p:cNvPicPr>
            <a:picLocks noChangeAspect="1"/>
          </p:cNvPicPr>
          <p:nvPr/>
        </p:nvPicPr>
        <p:blipFill>
          <a:blip r:embed="rId3"/>
          <a:stretch>
            <a:fillRect/>
          </a:stretch>
        </p:blipFill>
        <p:spPr>
          <a:xfrm>
            <a:off x="0" y="0"/>
            <a:ext cx="12192000" cy="3289852"/>
          </a:xfrm>
          <a:prstGeom prst="rect">
            <a:avLst/>
          </a:prstGeom>
        </p:spPr>
      </p:pic>
    </p:spTree>
    <p:extLst>
      <p:ext uri="{BB962C8B-B14F-4D97-AF65-F5344CB8AC3E}">
        <p14:creationId xmlns:p14="http://schemas.microsoft.com/office/powerpoint/2010/main" val="2545246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Muchos estamos corriendo ilegalmente al no cumplir con la regla del orden en la iglesia.</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Corintios.14:40.</a:t>
            </a:r>
          </a:p>
          <a:p>
            <a:r>
              <a:rPr lang="es-ES" b="1" dirty="0">
                <a:solidFill>
                  <a:schemeClr val="bg1"/>
                </a:solidFill>
                <a:latin typeface="Maiandra GD" panose="020E0502030308020204" pitchFamily="34" charset="0"/>
              </a:rPr>
              <a:t>Pero que todo se haga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decentemente y con orden.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Un orden que debe ser con reverencia a Dios, respetando su adoración.</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Hebreos.12:28.</a:t>
            </a:r>
          </a:p>
          <a:p>
            <a:r>
              <a:rPr lang="es-ES" b="1" dirty="0">
                <a:solidFill>
                  <a:schemeClr val="bg1"/>
                </a:solidFill>
                <a:latin typeface="Maiandra GD" panose="020E0502030308020204" pitchFamily="34" charset="0"/>
              </a:rPr>
              <a:t>Por lo cual, puesto que recibimos un reino que es inconmovible, demostremos gratitud, mediante la cual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ofrezcamos a Dios un servicio aceptable con temor y reverencia;</a:t>
            </a:r>
            <a:r>
              <a:rPr lang="es-ES" b="1" dirty="0">
                <a:solidFill>
                  <a:schemeClr val="bg1"/>
                </a:solidFill>
                <a:latin typeface="Maiandra GD" panose="020E0502030308020204" pitchFamily="34" charset="0"/>
              </a:rPr>
              <a:t> </a:t>
            </a:r>
          </a:p>
        </p:txBody>
      </p:sp>
      <p:pic>
        <p:nvPicPr>
          <p:cNvPr id="6" name="Imagen 5">
            <a:extLst>
              <a:ext uri="{FF2B5EF4-FFF2-40B4-BE49-F238E27FC236}">
                <a16:creationId xmlns:a16="http://schemas.microsoft.com/office/drawing/2014/main" id="{504190F6-27EE-3E62-C494-958341FA5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39"/>
          </a:xfrm>
          <a:prstGeom prst="rect">
            <a:avLst/>
          </a:prstGeom>
        </p:spPr>
      </p:pic>
    </p:spTree>
    <p:extLst>
      <p:ext uri="{BB962C8B-B14F-4D97-AF65-F5344CB8AC3E}">
        <p14:creationId xmlns:p14="http://schemas.microsoft.com/office/powerpoint/2010/main" val="13405142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El orden y la reverencia está desde respetar el horario y llegar puntuales a la adoración no cuando está ya haya empezado.</a:t>
            </a:r>
          </a:p>
          <a:p>
            <a:r>
              <a:rPr lang="es-ES" b="1" dirty="0">
                <a:solidFill>
                  <a:schemeClr val="bg1"/>
                </a:solidFill>
                <a:latin typeface="Maiandra GD" panose="020E0502030308020204" pitchFamily="34" charset="0"/>
              </a:rPr>
              <a:t>Debemos cumplir con las reglas de reverencia hacia Dios, para poder obtener el premio, corriendo legítimamente está carrera.</a:t>
            </a:r>
          </a:p>
          <a:p>
            <a:r>
              <a:rPr lang="es-ES" b="1" dirty="0">
                <a:solidFill>
                  <a:schemeClr val="bg1"/>
                </a:solidFill>
                <a:latin typeface="Maiandra GD" panose="020E0502030308020204" pitchFamily="34" charset="0"/>
              </a:rPr>
              <a:t>No estar distraídos, platicando, o levantándonos a cada momento o estar durmiendo a la hora de la adoración a Dios, todo eso es irrespeto a Dios.</a:t>
            </a:r>
          </a:p>
          <a:p>
            <a:r>
              <a:rPr lang="es-ES" b="1" dirty="0">
                <a:solidFill>
                  <a:schemeClr val="bg1"/>
                </a:solidFill>
                <a:latin typeface="Maiandra GD" panose="020E0502030308020204" pitchFamily="34" charset="0"/>
              </a:rPr>
              <a:t>Corramos legalmente la carrera cumpliendo fielmente las reglas que Dios nos da para hacerlo y agradarle.</a:t>
            </a:r>
          </a:p>
        </p:txBody>
      </p:sp>
      <p:pic>
        <p:nvPicPr>
          <p:cNvPr id="6" name="Imagen 5">
            <a:extLst>
              <a:ext uri="{FF2B5EF4-FFF2-40B4-BE49-F238E27FC236}">
                <a16:creationId xmlns:a16="http://schemas.microsoft.com/office/drawing/2014/main" id="{4B4839BE-D16A-D6D3-A32F-07A122622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0"/>
          </a:xfrm>
          <a:prstGeom prst="rect">
            <a:avLst/>
          </a:prstGeom>
        </p:spPr>
      </p:pic>
    </p:spTree>
    <p:extLst>
      <p:ext uri="{BB962C8B-B14F-4D97-AF65-F5344CB8AC3E}">
        <p14:creationId xmlns:p14="http://schemas.microsoft.com/office/powerpoint/2010/main" val="32711679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Muchos estamos corriendo ilegalmente al no cumplir con la regla de dejar todo por seguir a Jesús.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Lucas.14:26-27, 33.</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«Si alguien viene a Mí, y no aborrece a su padre y madre, a su mujer e hijos,</a:t>
            </a:r>
            <a:r>
              <a:rPr lang="es-ES" b="1" dirty="0">
                <a:solidFill>
                  <a:schemeClr val="bg1"/>
                </a:solidFill>
                <a:latin typeface="Maiandra GD" panose="020E0502030308020204" pitchFamily="34" charset="0"/>
              </a:rPr>
              <a:t> a sus hermanos y hermanas, y aun hasta su propia vida, no puede ser Mi discípulo.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V.27.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»El que no carga su cruz y me sigue,</a:t>
            </a:r>
            <a:r>
              <a:rPr lang="es-ES" b="1" dirty="0">
                <a:solidFill>
                  <a:schemeClr val="bg1"/>
                </a:solidFill>
                <a:latin typeface="Maiandra GD" panose="020E0502030308020204" pitchFamily="34" charset="0"/>
              </a:rPr>
              <a:t> no puede ser Mi discípulo.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V.33.</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74A16D2E-8C3D-39A8-7B67-C6FB1C178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2"/>
          </a:xfrm>
          <a:prstGeom prst="rect">
            <a:avLst/>
          </a:prstGeom>
          <a:solidFill>
            <a:srgbClr val="99FF66"/>
          </a:solidFill>
        </p:spPr>
      </p:pic>
    </p:spTree>
    <p:extLst>
      <p:ext uri="{BB962C8B-B14F-4D97-AF65-F5344CB8AC3E}">
        <p14:creationId xmlns:p14="http://schemas.microsoft.com/office/powerpoint/2010/main" val="10845211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»Así pues, cualquiera de ustedes que no renuncie a todas sus posesiones,</a:t>
            </a:r>
            <a:r>
              <a:rPr lang="es-ES" b="1" dirty="0">
                <a:solidFill>
                  <a:schemeClr val="bg1"/>
                </a:solidFill>
                <a:latin typeface="Maiandra GD" panose="020E0502030308020204" pitchFamily="34" charset="0"/>
              </a:rPr>
              <a:t> no puede ser Mi discípulo. </a:t>
            </a:r>
          </a:p>
          <a:p>
            <a:r>
              <a:rPr lang="es-ES" b="1" dirty="0">
                <a:solidFill>
                  <a:schemeClr val="bg1"/>
                </a:solidFill>
                <a:latin typeface="Maiandra GD" panose="020E0502030308020204" pitchFamily="34" charset="0"/>
              </a:rPr>
              <a:t>Tenemos que despojarnos, abstenernos de todo lo que nos afecte para correr está carrera.</a:t>
            </a:r>
          </a:p>
          <a:p>
            <a:pPr algn="ctr"/>
            <a:r>
              <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Corintios.9:25.</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Y todo el que compite en los juegos se abstiene de todo.</a:t>
            </a:r>
            <a:r>
              <a:rPr lang="es-ES" b="1" dirty="0">
                <a:solidFill>
                  <a:schemeClr val="bg1"/>
                </a:solidFill>
                <a:latin typeface="Maiandra GD" panose="020E0502030308020204" pitchFamily="34" charset="0"/>
              </a:rPr>
              <a:t> Ellos lo hacen para recibir una corona corruptible, pero nosotros, una incorruptible. </a:t>
            </a:r>
          </a:p>
          <a:p>
            <a:r>
              <a:rPr lang="es-ES" b="1" dirty="0">
                <a:solidFill>
                  <a:schemeClr val="bg1"/>
                </a:solidFill>
                <a:latin typeface="Maiandra GD" panose="020E0502030308020204" pitchFamily="34" charset="0"/>
              </a:rPr>
              <a:t>¿Qué nos está estorbando para correr está carrera legalmente cumpliendo con las reglas?</a:t>
            </a:r>
          </a:p>
          <a:p>
            <a:r>
              <a:rPr lang="es-ES" b="1" dirty="0">
                <a:solidFill>
                  <a:schemeClr val="bg1"/>
                </a:solidFill>
                <a:latin typeface="Maiandra GD" panose="020E0502030308020204" pitchFamily="34" charset="0"/>
              </a:rPr>
              <a:t>Que nada nos estorbe, apartemos todo para cumplir con las reglas.</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16C5806C-C71C-DF9C-56E0-D43B4621A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39"/>
          </a:xfrm>
          <a:prstGeom prst="rect">
            <a:avLst/>
          </a:prstGeom>
          <a:solidFill>
            <a:srgbClr val="FF99FF"/>
          </a:solidFill>
        </p:spPr>
      </p:pic>
    </p:spTree>
    <p:extLst>
      <p:ext uri="{BB962C8B-B14F-4D97-AF65-F5344CB8AC3E}">
        <p14:creationId xmlns:p14="http://schemas.microsoft.com/office/powerpoint/2010/main" val="2946719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Debemos correr legalmente al respetar el silencio de las escrituras no añadir y quitar a esta regla, la palabra de Dios.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Apocalipsis.22:18-19.</a:t>
            </a:r>
          </a:p>
          <a:p>
            <a:r>
              <a:rPr lang="es-ES" b="1" dirty="0">
                <a:solidFill>
                  <a:schemeClr val="bg1"/>
                </a:solidFill>
                <a:latin typeface="Maiandra GD" panose="020E0502030308020204" pitchFamily="34" charset="0"/>
              </a:rPr>
              <a:t>Yo testifico a todos los que oyen las palabras de la profecía de este libro: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si alguien añade a ellas, Dios traerá sobre él las plagas que están escritas en este libro.</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V.19.</a:t>
            </a:r>
          </a:p>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Y si alguien quita de las palabras del libro de esta profecía,</a:t>
            </a:r>
            <a:r>
              <a:rPr lang="es-ES" b="1" dirty="0">
                <a:solidFill>
                  <a:schemeClr val="bg1"/>
                </a:solidFill>
                <a:latin typeface="Maiandra GD" panose="020E0502030308020204" pitchFamily="34" charset="0"/>
              </a:rPr>
              <a:t> Dios quitará su parte del árbol de la vida y de la ciudad santa descritos en este libro.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DC6BDC32-5CBC-D047-F859-35722F8DD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7"/>
            <a:ext cx="3942518" cy="5505243"/>
          </a:xfrm>
          <a:prstGeom prst="rect">
            <a:avLst/>
          </a:prstGeom>
        </p:spPr>
      </p:pic>
    </p:spTree>
    <p:extLst>
      <p:ext uri="{BB962C8B-B14F-4D97-AF65-F5344CB8AC3E}">
        <p14:creationId xmlns:p14="http://schemas.microsoft.com/office/powerpoint/2010/main" val="15601541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No ir más allá de lo que está escrito.</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Corintios.4:6.</a:t>
            </a:r>
          </a:p>
          <a:p>
            <a:r>
              <a:rPr lang="es-ES" b="1" dirty="0">
                <a:solidFill>
                  <a:schemeClr val="bg1"/>
                </a:solidFill>
                <a:latin typeface="Maiandra GD" panose="020E0502030308020204" pitchFamily="34" charset="0"/>
              </a:rPr>
              <a:t>Esto, hermanos, lo he aplicado en sentido figurado a mí mismo y a Apolos por amor a ustedes,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para que en nosotros aprendan a no sobrepasar lo que está escrito,</a:t>
            </a:r>
            <a:r>
              <a:rPr lang="es-ES" b="1" dirty="0">
                <a:solidFill>
                  <a:schemeClr val="bg1"/>
                </a:solidFill>
                <a:latin typeface="Maiandra GD" panose="020E0502030308020204" pitchFamily="34" charset="0"/>
              </a:rPr>
              <a:t> para que ninguno de ustedes se vuelva arrogante a favor del uno contra el otro. </a:t>
            </a:r>
          </a:p>
          <a:p>
            <a:r>
              <a:rPr lang="es-ES" b="1" dirty="0">
                <a:solidFill>
                  <a:schemeClr val="bg1"/>
                </a:solidFill>
                <a:latin typeface="Maiandra GD" panose="020E0502030308020204" pitchFamily="34" charset="0"/>
              </a:rPr>
              <a:t>Cuando no respetamos las reglas de la palabra de Dios estamos compitiendo ilegalmente, estamos corriendo está carrera haciendo trampas y vamos hacer descalificado en el juicio final.</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4B414225-90D7-5085-B632-8B37940AF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6"/>
            <a:ext cx="3942521" cy="5505243"/>
          </a:xfrm>
          <a:prstGeom prst="rect">
            <a:avLst/>
          </a:prstGeom>
          <a:solidFill>
            <a:srgbClr val="7030A0"/>
          </a:solidFill>
        </p:spPr>
      </p:pic>
    </p:spTree>
    <p:extLst>
      <p:ext uri="{BB962C8B-B14F-4D97-AF65-F5344CB8AC3E}">
        <p14:creationId xmlns:p14="http://schemas.microsoft.com/office/powerpoint/2010/main" val="22036336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Y debemos aplicar legalmente las reglas a aquellos que enseñan diferentes doctrinas.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Romanos.16:17. </a:t>
            </a:r>
          </a:p>
          <a:p>
            <a:r>
              <a:rPr lang="es-ES" b="1" dirty="0">
                <a:solidFill>
                  <a:schemeClr val="bg1"/>
                </a:solidFill>
                <a:latin typeface="Maiandra GD" panose="020E0502030308020204" pitchFamily="34" charset="0"/>
              </a:rPr>
              <a:t>Les ruego, hermanos, que vigilen a los que causan disensiones y tropiezos contra las enseñanzas que ustedes aprendieron,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que se aparten de ellos.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No recibirles ni estar en comunión con ellos.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II Juan.9-11. </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Todo el que se desvía y no permanece en la enseñanza de Cristo, no tiene a Dios.</a:t>
            </a:r>
            <a:r>
              <a:rPr lang="es-ES" b="1" dirty="0">
                <a:solidFill>
                  <a:schemeClr val="bg1"/>
                </a:solidFill>
                <a:latin typeface="Maiandra GD" panose="020E0502030308020204" pitchFamily="34" charset="0"/>
              </a:rPr>
              <a:t> El que permanece en la enseñanza tiene tanto al Padre como al Hijo.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4B414225-90D7-5085-B632-8B37940AF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6"/>
            <a:ext cx="3942521" cy="5505243"/>
          </a:xfrm>
          <a:prstGeom prst="rect">
            <a:avLst/>
          </a:prstGeom>
          <a:solidFill>
            <a:srgbClr val="7030A0"/>
          </a:solidFill>
        </p:spPr>
      </p:pic>
    </p:spTree>
    <p:extLst>
      <p:ext uri="{BB962C8B-B14F-4D97-AF65-F5344CB8AC3E}">
        <p14:creationId xmlns:p14="http://schemas.microsoft.com/office/powerpoint/2010/main" val="26180907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V.10. </a:t>
            </a:r>
          </a:p>
          <a:p>
            <a:r>
              <a:rPr lang="es-ES" b="1" dirty="0">
                <a:solidFill>
                  <a:schemeClr val="bg1"/>
                </a:solidFill>
                <a:latin typeface="Maiandra GD" panose="020E0502030308020204" pitchFamily="34" charset="0"/>
              </a:rPr>
              <a:t>Si alguien viene a ustedes y no trae esta enseñanza,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no lo reciban en casa, ni lo saluden,</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V.11. </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pues el que lo saluda participa</a:t>
            </a:r>
            <a:r>
              <a:rPr lang="es-ES" b="1" dirty="0">
                <a:solidFill>
                  <a:schemeClr val="bg1"/>
                </a:solidFill>
                <a:latin typeface="Maiandra GD" panose="020E0502030308020204" pitchFamily="34" charset="0"/>
              </a:rPr>
              <a:t> en sus malas obras. </a:t>
            </a:r>
          </a:p>
          <a:p>
            <a:r>
              <a:rPr lang="es-ES" b="1" dirty="0">
                <a:solidFill>
                  <a:schemeClr val="bg1"/>
                </a:solidFill>
                <a:latin typeface="Maiandra GD" panose="020E0502030308020204" pitchFamily="34" charset="0"/>
              </a:rPr>
              <a:t>Tenemos que llevar a cabo la disciplina bíblica con ellos.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Timoteo.1:19-20. </a:t>
            </a:r>
          </a:p>
          <a:p>
            <a:r>
              <a:rPr lang="es-ES" b="1" dirty="0">
                <a:solidFill>
                  <a:schemeClr val="bg1"/>
                </a:solidFill>
                <a:latin typeface="Maiandra GD" panose="020E0502030308020204" pitchFamily="34" charset="0"/>
              </a:rPr>
              <a:t>guardando la fe y una buena conciencia,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que algunos han rechazado y naufragaron</a:t>
            </a:r>
            <a:r>
              <a:rPr lang="es-ES" b="1" dirty="0">
                <a:solidFill>
                  <a:schemeClr val="bg1"/>
                </a:solidFill>
                <a:latin typeface="Maiandra GD" panose="020E0502030308020204" pitchFamily="34" charset="0"/>
              </a:rPr>
              <a:t> en lo que toca a la fe. </a:t>
            </a:r>
          </a:p>
        </p:txBody>
      </p:sp>
      <p:pic>
        <p:nvPicPr>
          <p:cNvPr id="3" name="Imagen 2">
            <a:extLst>
              <a:ext uri="{FF2B5EF4-FFF2-40B4-BE49-F238E27FC236}">
                <a16:creationId xmlns:a16="http://schemas.microsoft.com/office/drawing/2014/main" id="{4B414225-90D7-5085-B632-8B37940AF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6"/>
            <a:ext cx="3942521" cy="5505243"/>
          </a:xfrm>
          <a:prstGeom prst="rect">
            <a:avLst/>
          </a:prstGeom>
          <a:solidFill>
            <a:srgbClr val="7030A0"/>
          </a:solidFill>
        </p:spPr>
      </p:pic>
    </p:spTree>
    <p:extLst>
      <p:ext uri="{BB962C8B-B14F-4D97-AF65-F5344CB8AC3E}">
        <p14:creationId xmlns:p14="http://schemas.microsoft.com/office/powerpoint/2010/main" val="20712452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V.20. </a:t>
            </a:r>
          </a:p>
          <a:p>
            <a:r>
              <a:rPr lang="es-ES" b="1" dirty="0">
                <a:solidFill>
                  <a:schemeClr val="bg1"/>
                </a:solidFill>
                <a:latin typeface="Maiandra GD" panose="020E0502030308020204" pitchFamily="34" charset="0"/>
              </a:rPr>
              <a:t>Entre ellos están Himeneo y Alejandro,</a:t>
            </a:r>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 a quienes he entregado a Satanás,</a:t>
            </a:r>
            <a:r>
              <a:rPr lang="es-ES" b="1" dirty="0">
                <a:solidFill>
                  <a:schemeClr val="bg1"/>
                </a:solidFill>
                <a:latin typeface="Maiandra GD" panose="020E0502030308020204" pitchFamily="34" charset="0"/>
              </a:rPr>
              <a:t> para que aprendan a no blasfemar. </a:t>
            </a:r>
          </a:p>
          <a:p>
            <a:r>
              <a:rPr lang="es-ES" b="1" dirty="0">
                <a:solidFill>
                  <a:schemeClr val="bg1"/>
                </a:solidFill>
                <a:latin typeface="Maiandra GD" panose="020E0502030308020204" pitchFamily="34" charset="0"/>
              </a:rPr>
              <a:t>La expresión entregar a Satanás, es apartarse, es no tener comunión con ellos.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Corintios.5:5.</a:t>
            </a:r>
            <a:endParaRPr lang="es-ES" b="1" dirty="0">
              <a:solidFill>
                <a:schemeClr val="bg1"/>
              </a:solidFill>
              <a:latin typeface="Maiandra GD" panose="020E0502030308020204" pitchFamily="34" charset="0"/>
            </a:endParaRP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entreguen a ese tal a Satanás</a:t>
            </a:r>
            <a:r>
              <a:rPr lang="es-ES" b="1" dirty="0">
                <a:solidFill>
                  <a:schemeClr val="bg1"/>
                </a:solidFill>
                <a:latin typeface="Maiandra GD" panose="020E0502030308020204" pitchFamily="34" charset="0"/>
              </a:rPr>
              <a:t> para la destrucción de su carne, a fin de que su espíritu sea salvo en el día del Señor Jesús. </a:t>
            </a:r>
          </a:p>
          <a:p>
            <a:r>
              <a:rPr lang="es-ES" b="1" dirty="0">
                <a:solidFill>
                  <a:schemeClr val="bg1"/>
                </a:solidFill>
                <a:latin typeface="Maiandra GD" panose="020E0502030308020204" pitchFamily="34" charset="0"/>
              </a:rPr>
              <a:t>El propósito salvarle, la disciplina lleva ese propósito la salvación del errado.</a:t>
            </a:r>
          </a:p>
          <a:p>
            <a:endParaRPr lang="es-E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4B414225-90D7-5085-B632-8B37940AF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1352756"/>
            <a:ext cx="3942521" cy="5505243"/>
          </a:xfrm>
          <a:prstGeom prst="rect">
            <a:avLst/>
          </a:prstGeom>
          <a:solidFill>
            <a:srgbClr val="7030A0"/>
          </a:solidFill>
        </p:spPr>
      </p:pic>
    </p:spTree>
    <p:extLst>
      <p:ext uri="{BB962C8B-B14F-4D97-AF65-F5344CB8AC3E}">
        <p14:creationId xmlns:p14="http://schemas.microsoft.com/office/powerpoint/2010/main" val="2622143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Cumplamos, corramos hermanos legalmente para no irnos avergonzados en aquel día final.</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II Timoteo.2:15.</a:t>
            </a:r>
          </a:p>
          <a:p>
            <a:r>
              <a:rPr lang="es-ES" b="1" dirty="0">
                <a:solidFill>
                  <a:schemeClr val="bg1"/>
                </a:solidFill>
                <a:latin typeface="Maiandra GD" panose="020E0502030308020204" pitchFamily="34" charset="0"/>
              </a:rPr>
              <a:t>Procura con diligencia presentarte a Dios aprobado,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como obrero que no tiene de qué avergonzarse,</a:t>
            </a:r>
            <a:r>
              <a:rPr lang="es-ES" b="1" dirty="0">
                <a:solidFill>
                  <a:schemeClr val="bg1"/>
                </a:solidFill>
                <a:latin typeface="Maiandra GD" panose="020E0502030308020204" pitchFamily="34" charset="0"/>
              </a:rPr>
              <a:t> que maneja con precisión la palabra de verdad.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Mateo.7:21-23.</a:t>
            </a:r>
          </a:p>
          <a:p>
            <a:r>
              <a:rPr lang="es-ES" b="1" dirty="0">
                <a:solidFill>
                  <a:schemeClr val="bg1"/>
                </a:solidFill>
                <a:latin typeface="Maiandra GD" panose="020E0502030308020204" pitchFamily="34" charset="0"/>
              </a:rPr>
              <a:t>»No todo el que me dice: “Señor, Señor”, entrará en el reino de los cielos,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sino el que hace la voluntad de Mi Padre que está en los cielos.</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V.22.</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22BADC55-6FEC-8F72-D495-526F59793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2"/>
          </a:xfrm>
          <a:prstGeom prst="rect">
            <a:avLst/>
          </a:prstGeom>
        </p:spPr>
      </p:pic>
    </p:spTree>
    <p:extLst>
      <p:ext uri="{BB962C8B-B14F-4D97-AF65-F5344CB8AC3E}">
        <p14:creationId xmlns:p14="http://schemas.microsoft.com/office/powerpoint/2010/main" val="17247874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BE3A6C-6F06-1B8E-C096-B93D42568F3B}"/>
              </a:ext>
            </a:extLst>
          </p:cNvPr>
          <p:cNvPicPr>
            <a:picLocks noChangeAspect="1"/>
          </p:cNvPicPr>
          <p:nvPr/>
        </p:nvPicPr>
        <p:blipFill>
          <a:blip r:embed="rId2"/>
          <a:stretch>
            <a:fillRect/>
          </a:stretch>
        </p:blipFill>
        <p:spPr>
          <a:xfrm>
            <a:off x="0" y="0"/>
            <a:ext cx="12192000" cy="6857999"/>
          </a:xfrm>
          <a:prstGeom prst="rect">
            <a:avLst/>
          </a:prstGeom>
        </p:spPr>
      </p:pic>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0" y="3359427"/>
            <a:ext cx="12192000" cy="3468757"/>
          </a:xfrm>
        </p:spPr>
        <p:txBody>
          <a:bodyPr>
            <a:normAutofit/>
          </a:bodyPr>
          <a:lstStyle/>
          <a:p>
            <a:r>
              <a:rPr lang="es-ES" b="1" dirty="0">
                <a:solidFill>
                  <a:schemeClr val="bg1"/>
                </a:solidFill>
                <a:latin typeface="Maiandra GD" panose="020E0502030308020204" pitchFamily="34" charset="0"/>
              </a:rPr>
              <a:t>Lance Edward Armstrong. Ganador del Tour de Francia en siete ocasiones consecutivas (1999-2005), en 2012 fue acusado de dopaje sistemático por la Agencia Antidopaje de Estados Unidos (USADA), quien decidió finalmente retirarle las siete victorias por dopaje, además de suspenderlo de por vida.</a:t>
            </a:r>
          </a:p>
          <a:p>
            <a:r>
              <a:rPr lang="es-ES" b="1" dirty="0">
                <a:solidFill>
                  <a:schemeClr val="bg1"/>
                </a:solidFill>
                <a:latin typeface="Maiandra GD" panose="020E0502030308020204" pitchFamily="34" charset="0"/>
              </a:rPr>
              <a:t>El estadounidense también fue acusado del uso de motores en sus bicicletas del Tour. Cuando tocaba la parte trasera del sillín aumentaba la velocidad.</a:t>
            </a:r>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9991AB92-9F04-CB4A-A405-B6A830A2127C}"/>
              </a:ext>
            </a:extLst>
          </p:cNvPr>
          <p:cNvPicPr>
            <a:picLocks noChangeAspect="1"/>
          </p:cNvPicPr>
          <p:nvPr/>
        </p:nvPicPr>
        <p:blipFill>
          <a:blip r:embed="rId3"/>
          <a:stretch>
            <a:fillRect/>
          </a:stretch>
        </p:blipFill>
        <p:spPr>
          <a:xfrm>
            <a:off x="0" y="29818"/>
            <a:ext cx="12192000" cy="3329609"/>
          </a:xfrm>
          <a:prstGeom prst="rect">
            <a:avLst/>
          </a:prstGeom>
        </p:spPr>
      </p:pic>
    </p:spTree>
    <p:extLst>
      <p:ext uri="{BB962C8B-B14F-4D97-AF65-F5344CB8AC3E}">
        <p14:creationId xmlns:p14="http://schemas.microsoft.com/office/powerpoint/2010/main" val="9082871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»Muchos me dirán en aquel día: “Señor, Señor, ¿no profetizamos en Tu nombre, y en Tu nombre echamos fuera demonios,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y en Tu nombre hicimos muchos milagros?”.</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V.23.  </a:t>
            </a:r>
          </a:p>
          <a:p>
            <a:r>
              <a:rPr lang="es-ES" b="1" dirty="0">
                <a:solidFill>
                  <a:schemeClr val="bg1"/>
                </a:solidFill>
                <a:latin typeface="Maiandra GD" panose="020E0502030308020204" pitchFamily="34" charset="0"/>
              </a:rPr>
              <a:t>»Entonces les declararé: “Jamás los conocí;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APÁRTENSE DE MÍ, LOS QUE PRACTICAN LA INIQUIDAD”.</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Que Dios nos ayude a terminar está carrera pero legalmente como lo hizo Él Apóstol Pablo, compitió legalmente según las reglas.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II Timoteo.4:7.</a:t>
            </a:r>
            <a:endParaRPr lang="es-NI"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endParaRPr>
          </a:p>
        </p:txBody>
      </p:sp>
      <p:pic>
        <p:nvPicPr>
          <p:cNvPr id="3" name="Imagen 2">
            <a:extLst>
              <a:ext uri="{FF2B5EF4-FFF2-40B4-BE49-F238E27FC236}">
                <a16:creationId xmlns:a16="http://schemas.microsoft.com/office/drawing/2014/main" id="{2B93AD2D-B21A-C97A-0FA4-4F46A9A46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52756"/>
            <a:ext cx="3942518" cy="5505243"/>
          </a:xfrm>
          <a:prstGeom prst="rect">
            <a:avLst/>
          </a:prstGeom>
        </p:spPr>
      </p:pic>
    </p:spTree>
    <p:extLst>
      <p:ext uri="{BB962C8B-B14F-4D97-AF65-F5344CB8AC3E}">
        <p14:creationId xmlns:p14="http://schemas.microsoft.com/office/powerpoint/2010/main" val="14925672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He peleado la buena batalla,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he terminado la carrera,</a:t>
            </a:r>
            <a:r>
              <a:rPr lang="es-ES" b="1" dirty="0">
                <a:solidFill>
                  <a:schemeClr val="bg1"/>
                </a:solidFill>
                <a:latin typeface="Maiandra GD" panose="020E0502030308020204" pitchFamily="34" charset="0"/>
              </a:rPr>
              <a:t> he guardado la fe. </a:t>
            </a:r>
          </a:p>
          <a:p>
            <a:r>
              <a:rPr lang="es-ES" b="1" dirty="0">
                <a:solidFill>
                  <a:schemeClr val="bg1"/>
                </a:solidFill>
                <a:latin typeface="Maiandra GD" panose="020E0502030308020204" pitchFamily="34" charset="0"/>
              </a:rPr>
              <a:t>Corramos con paciencia, pero legalmente está carrera hermanos.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Hebreos.12:1.</a:t>
            </a:r>
          </a:p>
          <a:p>
            <a:r>
              <a:rPr lang="es-ES" b="1" dirty="0">
                <a:solidFill>
                  <a:schemeClr val="bg1"/>
                </a:solidFill>
                <a:latin typeface="Maiandra GD" panose="020E0502030308020204" pitchFamily="34" charset="0"/>
              </a:rPr>
              <a:t>Por tanto, puesto que tenemos en derredor nuestro tan gran nube de testigos, despojémonos también de todo peso y del pecado que tan fácilmente nos envuelve, </a:t>
            </a:r>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y corramos con paciencia la carrera que tenemos por delante,</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Cumplamos fielmente con las reglas para poder obtener el premio de la vida eterna.</a:t>
            </a:r>
            <a:endParaRPr lang="es-NI" b="1" dirty="0">
              <a:solidFill>
                <a:schemeClr val="bg1"/>
              </a:solidFill>
              <a:latin typeface="Maiandra GD" panose="020E0502030308020204" pitchFamily="34" charset="0"/>
            </a:endParaRPr>
          </a:p>
        </p:txBody>
      </p:sp>
      <p:pic>
        <p:nvPicPr>
          <p:cNvPr id="10" name="Imagen 9">
            <a:extLst>
              <a:ext uri="{FF2B5EF4-FFF2-40B4-BE49-F238E27FC236}">
                <a16:creationId xmlns:a16="http://schemas.microsoft.com/office/drawing/2014/main" id="{D64C2F9C-A161-35DA-B99C-42C06923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7"/>
            <a:ext cx="3942521" cy="5505239"/>
          </a:xfrm>
          <a:prstGeom prst="rect">
            <a:avLst/>
          </a:prstGeom>
        </p:spPr>
      </p:pic>
    </p:spTree>
    <p:extLst>
      <p:ext uri="{BB962C8B-B14F-4D97-AF65-F5344CB8AC3E}">
        <p14:creationId xmlns:p14="http://schemas.microsoft.com/office/powerpoint/2010/main" val="39164070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Tito.1:2.</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con la esperanza de vida eterna,</a:t>
            </a:r>
            <a:r>
              <a:rPr lang="es-ES" b="1" dirty="0">
                <a:solidFill>
                  <a:schemeClr val="bg1"/>
                </a:solidFill>
                <a:latin typeface="Maiandra GD" panose="020E0502030308020204" pitchFamily="34" charset="0"/>
              </a:rPr>
              <a:t> la cual Dios, que no miente, prometió desde los tiempos eternos, </a:t>
            </a:r>
          </a:p>
          <a:p>
            <a:r>
              <a:rPr lang="es-ES" b="1" dirty="0">
                <a:solidFill>
                  <a:schemeClr val="bg1"/>
                </a:solidFill>
                <a:latin typeface="Maiandra GD" panose="020E0502030308020204" pitchFamily="34" charset="0"/>
              </a:rPr>
              <a:t>Que Jesús nos dé la bienvenida con los brazos abiertos.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Mateo.25:34, 46.</a:t>
            </a:r>
          </a:p>
          <a:p>
            <a:r>
              <a:rPr lang="es-ES" b="1" dirty="0">
                <a:solidFill>
                  <a:schemeClr val="bg1"/>
                </a:solidFill>
                <a:latin typeface="Maiandra GD" panose="020E0502030308020204" pitchFamily="34" charset="0"/>
              </a:rPr>
              <a:t>»Entonces el Rey dirá a los de Su derecha: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“Vengan, benditos de Mi Padre,</a:t>
            </a:r>
            <a:r>
              <a:rPr lang="es-ES" b="1" dirty="0">
                <a:solidFill>
                  <a:schemeClr val="bg1"/>
                </a:solidFill>
                <a:latin typeface="Maiandra GD" panose="020E0502030308020204" pitchFamily="34" charset="0"/>
              </a:rPr>
              <a:t> hereden el reino preparado para ustedes desde la fundación del mundo.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V.46.</a:t>
            </a:r>
          </a:p>
          <a:p>
            <a:r>
              <a:rPr lang="es-ES" b="1" dirty="0">
                <a:solidFill>
                  <a:schemeClr val="bg1"/>
                </a:solidFill>
                <a:latin typeface="Maiandra GD" panose="020E0502030308020204" pitchFamily="34" charset="0"/>
              </a:rPr>
              <a:t>»Estos irán al castigo eterno,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pero los justos a la vida eterna».</a:t>
            </a:r>
            <a:r>
              <a:rPr lang="es-ES" b="1" dirty="0">
                <a:solidFill>
                  <a:schemeClr val="bg1"/>
                </a:solidFill>
                <a:latin typeface="Maiandra GD" panose="020E0502030308020204" pitchFamily="34" charset="0"/>
              </a:rPr>
              <a:t>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9E5305DC-7CB9-CBEE-67FD-7D8111C0C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0442"/>
            <a:ext cx="3942518" cy="5467556"/>
          </a:xfrm>
          <a:prstGeom prst="rect">
            <a:avLst/>
          </a:prstGeom>
        </p:spPr>
      </p:pic>
    </p:spTree>
    <p:extLst>
      <p:ext uri="{BB962C8B-B14F-4D97-AF65-F5344CB8AC3E}">
        <p14:creationId xmlns:p14="http://schemas.microsoft.com/office/powerpoint/2010/main" val="35627756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CONCLUSIÓN:</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ES" b="1" dirty="0">
                <a:solidFill>
                  <a:schemeClr val="bg1"/>
                </a:solidFill>
                <a:latin typeface="Maiandra GD" panose="020E0502030308020204" pitchFamily="34" charset="0"/>
              </a:rPr>
              <a:t>La Biblia nos describe como atletas, tenemos una carrera que correr, debemos correrla con paciencia.</a:t>
            </a:r>
          </a:p>
          <a:p>
            <a:r>
              <a:rPr lang="es-ES" b="1" dirty="0">
                <a:solidFill>
                  <a:schemeClr val="bg1"/>
                </a:solidFill>
                <a:latin typeface="Maiandra GD" panose="020E0502030308020204" pitchFamily="34" charset="0"/>
              </a:rPr>
              <a:t>Debemos terminar está carrera pero cumpliendo con las reglas.</a:t>
            </a:r>
          </a:p>
          <a:p>
            <a:r>
              <a:rPr lang="es-ES" b="1" dirty="0">
                <a:solidFill>
                  <a:schemeClr val="bg1"/>
                </a:solidFill>
                <a:latin typeface="Maiandra GD" panose="020E0502030308020204" pitchFamily="34" charset="0"/>
              </a:rPr>
              <a:t>Sino no cumplimos y hacemos trampa no vamos a obtener el premio que Dios nos tiene, seremos descalificado.</a:t>
            </a:r>
          </a:p>
          <a:p>
            <a:r>
              <a:rPr lang="es-ES" b="1" dirty="0">
                <a:solidFill>
                  <a:schemeClr val="bg1"/>
                </a:solidFill>
                <a:latin typeface="Maiandra GD" panose="020E0502030308020204" pitchFamily="34" charset="0"/>
              </a:rPr>
              <a:t>Cumplamos fielmente con las reglas siempre obedezcamos </a:t>
            </a:r>
            <a:r>
              <a:rPr lang="es-ES" b="1">
                <a:solidFill>
                  <a:schemeClr val="bg1"/>
                </a:solidFill>
                <a:latin typeface="Maiandra GD" panose="020E0502030308020204" pitchFamily="34" charset="0"/>
              </a:rPr>
              <a:t>a Dios de acuerdo a sus reglas, la palabra de Dios.</a:t>
            </a:r>
            <a:endParaRPr lang="es-ES" b="1" dirty="0">
              <a:solidFill>
                <a:schemeClr val="bg1"/>
              </a:solidFill>
              <a:latin typeface="Maiandra GD" panose="020E0502030308020204" pitchFamily="34" charset="0"/>
            </a:endParaRPr>
          </a:p>
          <a:p>
            <a:r>
              <a:rPr lang="es-ES" b="1" dirty="0">
                <a:solidFill>
                  <a:schemeClr val="bg1"/>
                </a:solidFill>
                <a:latin typeface="Maiandra GD" panose="020E0502030308020204" pitchFamily="34" charset="0"/>
              </a:rPr>
              <a:t>Respetamos las leyes de Dios, no pongamos escusas nunca, seamos obediente hasta la muerte.</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93CEAB57-7D9A-2608-44A5-43F3F4F52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8"/>
            <a:ext cx="3942518" cy="5505240"/>
          </a:xfrm>
          <a:prstGeom prst="rect">
            <a:avLst/>
          </a:prstGeom>
          <a:solidFill>
            <a:srgbClr val="00B0F0"/>
          </a:solidFill>
        </p:spPr>
      </p:pic>
    </p:spTree>
    <p:extLst>
      <p:ext uri="{BB962C8B-B14F-4D97-AF65-F5344CB8AC3E}">
        <p14:creationId xmlns:p14="http://schemas.microsoft.com/office/powerpoint/2010/main" val="19767537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Rectángulo: esquinas redondeadas 5">
            <a:extLst>
              <a:ext uri="{FF2B5EF4-FFF2-40B4-BE49-F238E27FC236}">
                <a16:creationId xmlns:a16="http://schemas.microsoft.com/office/drawing/2014/main" id="{2B027162-9E43-6436-B7EB-0069597F0C84}"/>
              </a:ext>
            </a:extLst>
          </p:cNvPr>
          <p:cNvSpPr/>
          <p:nvPr/>
        </p:nvSpPr>
        <p:spPr>
          <a:xfrm>
            <a:off x="0" y="5814391"/>
            <a:ext cx="12192000" cy="10436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6000" b="1" dirty="0">
                <a:latin typeface="Maiandra GD" panose="020E0502030308020204" pitchFamily="34" charset="0"/>
              </a:rPr>
              <a:t>DIOS NOS BENDIGA A TODOS.</a:t>
            </a:r>
            <a:endParaRPr lang="es-NI" sz="6000" b="1" dirty="0">
              <a:latin typeface="Maiandra GD" panose="020E0502030308020204" pitchFamily="34" charset="0"/>
            </a:endParaRPr>
          </a:p>
        </p:txBody>
      </p:sp>
      <p:pic>
        <p:nvPicPr>
          <p:cNvPr id="9" name="Imagen 8">
            <a:extLst>
              <a:ext uri="{FF2B5EF4-FFF2-40B4-BE49-F238E27FC236}">
                <a16:creationId xmlns:a16="http://schemas.microsoft.com/office/drawing/2014/main" id="{32796F3E-0A5B-32CF-313F-54EFF057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814391"/>
          </a:xfrm>
          <a:prstGeom prst="rect">
            <a:avLst/>
          </a:prstGeom>
        </p:spPr>
      </p:pic>
    </p:spTree>
    <p:extLst>
      <p:ext uri="{BB962C8B-B14F-4D97-AF65-F5344CB8AC3E}">
        <p14:creationId xmlns:p14="http://schemas.microsoft.com/office/powerpoint/2010/main" val="96797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set>
                                      <p:cBhvr>
                                        <p:cTn id="14" dur="455" fill="hold">
                                          <p:stCondLst>
                                            <p:cond delay="0"/>
                                          </p:stCondLst>
                                        </p:cTn>
                                        <p:tgtEl>
                                          <p:spTgt spid="6"/>
                                        </p:tgtEl>
                                        <p:attrNameLst>
                                          <p:attrName>style.rotation</p:attrName>
                                        </p:attrNameLst>
                                      </p:cBhvr>
                                      <p:to>
                                        <p:strVal val="-45.0"/>
                                      </p:to>
                                    </p:set>
                                    <p:anim calcmode="lin" valueType="num">
                                      <p:cBhvr>
                                        <p:cTn id="15"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BE3A6C-6F06-1B8E-C096-B93D42568F3B}"/>
              </a:ext>
            </a:extLst>
          </p:cNvPr>
          <p:cNvPicPr>
            <a:picLocks noChangeAspect="1"/>
          </p:cNvPicPr>
          <p:nvPr/>
        </p:nvPicPr>
        <p:blipFill>
          <a:blip r:embed="rId2"/>
          <a:stretch>
            <a:fillRect/>
          </a:stretch>
        </p:blipFill>
        <p:spPr>
          <a:xfrm>
            <a:off x="0" y="0"/>
            <a:ext cx="12192000" cy="6857999"/>
          </a:xfrm>
          <a:prstGeom prst="rect">
            <a:avLst/>
          </a:prstGeom>
        </p:spPr>
      </p:pic>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0" y="2902225"/>
            <a:ext cx="12192000" cy="3925959"/>
          </a:xfrm>
        </p:spPr>
        <p:txBody>
          <a:bodyPr>
            <a:normAutofit lnSpcReduction="10000"/>
          </a:bodyPr>
          <a:lstStyle/>
          <a:p>
            <a:r>
              <a:rPr lang="es-ES" b="1" dirty="0">
                <a:solidFill>
                  <a:schemeClr val="bg1"/>
                </a:solidFill>
                <a:latin typeface="Maiandra GD" panose="020E0502030308020204" pitchFamily="34" charset="0"/>
              </a:rPr>
              <a:t>Estos tres jugadores de las grandes ligas no compitieron según las reglas del deporte.</a:t>
            </a:r>
          </a:p>
          <a:p>
            <a:r>
              <a:rPr lang="es-NI" b="1" dirty="0">
                <a:solidFill>
                  <a:schemeClr val="bg1"/>
                </a:solidFill>
                <a:latin typeface="Maiandra GD" panose="020E0502030308020204" pitchFamily="34" charset="0"/>
              </a:rPr>
              <a:t>Mark McGwire dio 583 jonrones en su carrera de grandes ligas no entra al salón de la fama por usar </a:t>
            </a:r>
            <a:r>
              <a:rPr lang="es-ES" b="1" dirty="0">
                <a:solidFill>
                  <a:schemeClr val="bg1"/>
                </a:solidFill>
                <a:latin typeface="Maiandra GD" panose="020E0502030308020204" pitchFamily="34" charset="0"/>
              </a:rPr>
              <a:t>esteroides de forma intermitente durante casi una década.</a:t>
            </a:r>
          </a:p>
          <a:p>
            <a:r>
              <a:rPr lang="es-ES" b="1" dirty="0">
                <a:solidFill>
                  <a:schemeClr val="bg1"/>
                </a:solidFill>
                <a:latin typeface="Maiandra GD" panose="020E0502030308020204" pitchFamily="34" charset="0"/>
              </a:rPr>
              <a:t>Barry Bond dio 762 jonrones en su carrera de grandes ligas, pero tampoco entra al salón de la fama por usar esteroides durante su carrera en las Grandes Ligas. </a:t>
            </a:r>
          </a:p>
          <a:p>
            <a:r>
              <a:rPr lang="es-NI" b="1" dirty="0">
                <a:solidFill>
                  <a:schemeClr val="bg1"/>
                </a:solidFill>
                <a:latin typeface="Maiandra GD" panose="020E0502030308020204" pitchFamily="34" charset="0"/>
              </a:rPr>
              <a:t>Roger Clemens tuvo marca de 354-184. En victorias y derrotas. Pero tampoco entra al salón de la fama por usar esteroides.</a:t>
            </a:r>
          </a:p>
        </p:txBody>
      </p:sp>
      <p:pic>
        <p:nvPicPr>
          <p:cNvPr id="6" name="Imagen 5">
            <a:extLst>
              <a:ext uri="{FF2B5EF4-FFF2-40B4-BE49-F238E27FC236}">
                <a16:creationId xmlns:a16="http://schemas.microsoft.com/office/drawing/2014/main" id="{2038D608-7926-6EBE-F97F-E464876C7983}"/>
              </a:ext>
            </a:extLst>
          </p:cNvPr>
          <p:cNvPicPr>
            <a:picLocks noChangeAspect="1"/>
          </p:cNvPicPr>
          <p:nvPr/>
        </p:nvPicPr>
        <p:blipFill>
          <a:blip r:embed="rId3"/>
          <a:stretch>
            <a:fillRect/>
          </a:stretch>
        </p:blipFill>
        <p:spPr>
          <a:xfrm>
            <a:off x="3906078" y="0"/>
            <a:ext cx="4131365" cy="2872409"/>
          </a:xfrm>
          <a:prstGeom prst="rect">
            <a:avLst/>
          </a:prstGeom>
        </p:spPr>
      </p:pic>
      <p:pic>
        <p:nvPicPr>
          <p:cNvPr id="7" name="Imagen 6">
            <a:extLst>
              <a:ext uri="{FF2B5EF4-FFF2-40B4-BE49-F238E27FC236}">
                <a16:creationId xmlns:a16="http://schemas.microsoft.com/office/drawing/2014/main" id="{D837A4C3-A6B0-4C91-7235-B07A2E9D22CD}"/>
              </a:ext>
            </a:extLst>
          </p:cNvPr>
          <p:cNvPicPr>
            <a:picLocks noChangeAspect="1"/>
          </p:cNvPicPr>
          <p:nvPr/>
        </p:nvPicPr>
        <p:blipFill>
          <a:blip r:embed="rId4"/>
          <a:stretch>
            <a:fillRect/>
          </a:stretch>
        </p:blipFill>
        <p:spPr>
          <a:xfrm>
            <a:off x="8060635" y="-29816"/>
            <a:ext cx="4131365" cy="2902225"/>
          </a:xfrm>
          <a:prstGeom prst="rect">
            <a:avLst/>
          </a:prstGeom>
        </p:spPr>
      </p:pic>
      <p:pic>
        <p:nvPicPr>
          <p:cNvPr id="8" name="Imagen 7">
            <a:extLst>
              <a:ext uri="{FF2B5EF4-FFF2-40B4-BE49-F238E27FC236}">
                <a16:creationId xmlns:a16="http://schemas.microsoft.com/office/drawing/2014/main" id="{CB29A583-62AD-AB65-F4B6-8B421C9D83E4}"/>
              </a:ext>
            </a:extLst>
          </p:cNvPr>
          <p:cNvPicPr>
            <a:picLocks noChangeAspect="1"/>
          </p:cNvPicPr>
          <p:nvPr/>
        </p:nvPicPr>
        <p:blipFill>
          <a:blip r:embed="rId5"/>
          <a:stretch>
            <a:fillRect/>
          </a:stretch>
        </p:blipFill>
        <p:spPr>
          <a:xfrm>
            <a:off x="0" y="29816"/>
            <a:ext cx="3906078" cy="2842593"/>
          </a:xfrm>
          <a:prstGeom prst="rect">
            <a:avLst/>
          </a:prstGeom>
        </p:spPr>
      </p:pic>
    </p:spTree>
    <p:extLst>
      <p:ext uri="{BB962C8B-B14F-4D97-AF65-F5344CB8AC3E}">
        <p14:creationId xmlns:p14="http://schemas.microsoft.com/office/powerpoint/2010/main" val="1073789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barn(inVertical)">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lnSpcReduction="10000"/>
          </a:bodyPr>
          <a:lstStyle/>
          <a:p>
            <a:r>
              <a:rPr lang="es-ES" b="1" dirty="0">
                <a:solidFill>
                  <a:schemeClr val="bg1"/>
                </a:solidFill>
                <a:latin typeface="Maiandra GD" panose="020E0502030308020204" pitchFamily="34" charset="0"/>
              </a:rPr>
              <a:t>Todos estos no competieron legalmente según las reglas del juego.</a:t>
            </a:r>
          </a:p>
          <a:p>
            <a:r>
              <a:rPr lang="es-ES" b="1" dirty="0">
                <a:solidFill>
                  <a:schemeClr val="bg1"/>
                </a:solidFill>
                <a:latin typeface="Maiandra GD" panose="020E0502030308020204" pitchFamily="34" charset="0"/>
              </a:rPr>
              <a:t>Nosotros como atletas espirituales tenemos una carrera por delante, pero debemos competir según las reglas.</a:t>
            </a:r>
          </a:p>
          <a:p>
            <a:r>
              <a:rPr lang="es-ES" b="1" dirty="0">
                <a:solidFill>
                  <a:schemeClr val="bg1"/>
                </a:solidFill>
                <a:latin typeface="Maiandra GD" panose="020E0502030308020204" pitchFamily="34" charset="0"/>
              </a:rPr>
              <a:t> La regla es la palabra de Dios.</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Pedro.4:11.</a:t>
            </a:r>
          </a:p>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El que habla, que hable conforme a las palabras de Dios;</a:t>
            </a:r>
            <a:r>
              <a:rPr lang="es-ES" b="1" dirty="0">
                <a:solidFill>
                  <a:schemeClr val="bg1"/>
                </a:solidFill>
                <a:latin typeface="Maiandra GD" panose="020E0502030308020204" pitchFamily="34" charset="0"/>
              </a:rPr>
              <a:t> el que sirve, que lo haga por la fortaleza que Dios da, para que en todo Dios sea glorificado mediante Jesucristo, a quien pertenecen la gloria y el dominio por los siglos de los siglos. Amén.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5012F1D7-CF88-AF00-88B7-00DF17E80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2758"/>
            <a:ext cx="3942521" cy="5505242"/>
          </a:xfrm>
          <a:prstGeom prst="rect">
            <a:avLst/>
          </a:prstGeom>
        </p:spPr>
      </p:pic>
    </p:spTree>
    <p:extLst>
      <p:ext uri="{BB962C8B-B14F-4D97-AF65-F5344CB8AC3E}">
        <p14:creationId xmlns:p14="http://schemas.microsoft.com/office/powerpoint/2010/main" val="8997009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lstStyle/>
          <a:p>
            <a:r>
              <a:rPr lang="es-ES" b="1" dirty="0">
                <a:solidFill>
                  <a:schemeClr val="bg1"/>
                </a:solidFill>
                <a:latin typeface="Maiandra GD" panose="020E0502030308020204" pitchFamily="34" charset="0"/>
              </a:rPr>
              <a:t>Sino competimos legalmente seremos descalificado.</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Corintios.9:27.</a:t>
            </a:r>
          </a:p>
          <a:p>
            <a:r>
              <a:rPr lang="es-ES" b="1" dirty="0">
                <a:solidFill>
                  <a:schemeClr val="bg1"/>
                </a:solidFill>
                <a:latin typeface="Maiandra GD" panose="020E0502030308020204" pitchFamily="34" charset="0"/>
              </a:rPr>
              <a:t>sino que golpeo mi cuerpo y lo hago mi esclavo, no sea que habiendo predicado a otros,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yo mismo sea descalificado.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Podemos irnos avergonzados en el juicio final.</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II Timoteo.2:15.</a:t>
            </a:r>
          </a:p>
          <a:p>
            <a:r>
              <a:rPr lang="es-ES" b="1" dirty="0">
                <a:solidFill>
                  <a:schemeClr val="bg1"/>
                </a:solidFill>
                <a:latin typeface="Maiandra GD" panose="020E0502030308020204" pitchFamily="34" charset="0"/>
              </a:rPr>
              <a:t>Procura con diligencia presentarte a Dios aprobado,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como obrero que no tiene de qué avergonzarse,</a:t>
            </a:r>
            <a:r>
              <a:rPr lang="es-ES" b="1" dirty="0">
                <a:solidFill>
                  <a:schemeClr val="bg1"/>
                </a:solidFill>
                <a:latin typeface="Maiandra GD" panose="020E0502030308020204" pitchFamily="34" charset="0"/>
              </a:rPr>
              <a:t> que maneja con precisión la palabra de verdad.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A1444DED-1B45-04E4-5FA9-EC93C7BBA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 y="1352758"/>
            <a:ext cx="3942521" cy="5505240"/>
          </a:xfrm>
          <a:prstGeom prst="rect">
            <a:avLst/>
          </a:prstGeom>
          <a:solidFill>
            <a:srgbClr val="92D050"/>
          </a:solidFill>
        </p:spPr>
      </p:pic>
    </p:spTree>
    <p:extLst>
      <p:ext uri="{BB962C8B-B14F-4D97-AF65-F5344CB8AC3E}">
        <p14:creationId xmlns:p14="http://schemas.microsoft.com/office/powerpoint/2010/main" val="11002265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9DF3A6-D0D1-C911-A003-9F69CBA3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7" name="Imagen 6">
            <a:extLst>
              <a:ext uri="{FF2B5EF4-FFF2-40B4-BE49-F238E27FC236}">
                <a16:creationId xmlns:a16="http://schemas.microsoft.com/office/drawing/2014/main" id="{1CE6A7EA-32E9-D144-512E-642C7750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1352758"/>
          </a:xfrm>
          <a:prstGeom prst="rect">
            <a:avLst/>
          </a:prstGeom>
        </p:spPr>
      </p:pic>
      <p:sp>
        <p:nvSpPr>
          <p:cNvPr id="4" name="Título 3">
            <a:extLst>
              <a:ext uri="{FF2B5EF4-FFF2-40B4-BE49-F238E27FC236}">
                <a16:creationId xmlns:a16="http://schemas.microsoft.com/office/drawing/2014/main" id="{34AE9294-26EA-C1FC-1952-86239057A661}"/>
              </a:ext>
            </a:extLst>
          </p:cNvPr>
          <p:cNvSpPr>
            <a:spLocks noGrp="1"/>
          </p:cNvSpPr>
          <p:nvPr>
            <p:ph type="title"/>
          </p:nvPr>
        </p:nvSpPr>
        <p:spPr>
          <a:xfrm>
            <a:off x="0" y="1"/>
            <a:ext cx="12192000" cy="1352758"/>
          </a:xfrm>
        </p:spPr>
        <p:txBody>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COMPETIR SEGÚN LAS REGLAS.</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TIMOTEO.2:5.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82CDD-854D-745B-4A18-39C43167C7EF}"/>
              </a:ext>
            </a:extLst>
          </p:cNvPr>
          <p:cNvSpPr>
            <a:spLocks noGrp="1"/>
          </p:cNvSpPr>
          <p:nvPr>
            <p:ph idx="1"/>
          </p:nvPr>
        </p:nvSpPr>
        <p:spPr>
          <a:xfrm>
            <a:off x="3942520" y="1352758"/>
            <a:ext cx="8249478" cy="5505240"/>
          </a:xfrm>
        </p:spPr>
        <p:txBody>
          <a:bodyPr>
            <a:normAutofit fontScale="92500" lnSpcReduction="20000"/>
          </a:bodyPr>
          <a:lstStyle/>
          <a:p>
            <a:r>
              <a:rPr lang="es-ES" b="1" dirty="0">
                <a:solidFill>
                  <a:schemeClr val="bg1"/>
                </a:solidFill>
                <a:latin typeface="Maiandra GD" panose="020E0502030308020204" pitchFamily="34" charset="0"/>
              </a:rPr>
              <a:t>¿Hermanos estamos nosotros compitiendo legalmente?</a:t>
            </a:r>
          </a:p>
          <a:p>
            <a:r>
              <a:rPr lang="es-ES" b="1" dirty="0">
                <a:solidFill>
                  <a:schemeClr val="bg1"/>
                </a:solidFill>
                <a:latin typeface="Maiandra GD" panose="020E0502030308020204" pitchFamily="34" charset="0"/>
              </a:rPr>
              <a:t>Cuidado hermanos no estamos compitiendo legalmente.</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 Timoteo.1:8.</a:t>
            </a:r>
          </a:p>
          <a:p>
            <a:r>
              <a:rPr lang="es-ES" b="1" dirty="0">
                <a:solidFill>
                  <a:schemeClr val="bg1"/>
                </a:solidFill>
                <a:latin typeface="Maiandra GD" panose="020E0502030308020204" pitchFamily="34" charset="0"/>
              </a:rPr>
              <a:t>Pero nosotros sabemos que la ley es buena,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si uno la usa legítimamente.</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Hay muchas maneras de estar compitiendo ilegalmente.</a:t>
            </a:r>
          </a:p>
          <a:p>
            <a:r>
              <a:rPr lang="es-ES" b="1" dirty="0">
                <a:solidFill>
                  <a:schemeClr val="bg1"/>
                </a:solidFill>
                <a:latin typeface="Maiandra GD" panose="020E0502030308020204" pitchFamily="34" charset="0"/>
              </a:rPr>
              <a:t>Cuando violamos las leyes del país, lamentablemente muchos hermanos están violando las leyes de determinado país están ilegalmente o no pagando los impuestos, de esta manera estamos compitiendo ilegalmente.</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Romanos.13:1-2.</a:t>
            </a:r>
          </a:p>
        </p:txBody>
      </p:sp>
      <p:pic>
        <p:nvPicPr>
          <p:cNvPr id="3" name="Imagen 2">
            <a:extLst>
              <a:ext uri="{FF2B5EF4-FFF2-40B4-BE49-F238E27FC236}">
                <a16:creationId xmlns:a16="http://schemas.microsoft.com/office/drawing/2014/main" id="{D9C34707-B790-93F9-81AB-0CEE49D9E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2757"/>
            <a:ext cx="3942518" cy="5505239"/>
          </a:xfrm>
          <a:prstGeom prst="rect">
            <a:avLst/>
          </a:prstGeom>
          <a:solidFill>
            <a:srgbClr val="FF99FF"/>
          </a:solidFill>
        </p:spPr>
      </p:pic>
    </p:spTree>
    <p:extLst>
      <p:ext uri="{BB962C8B-B14F-4D97-AF65-F5344CB8AC3E}">
        <p14:creationId xmlns:p14="http://schemas.microsoft.com/office/powerpoint/2010/main" val="29796730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5244</Words>
  <Application>Microsoft Office PowerPoint</Application>
  <PresentationFormat>Panorámica</PresentationFormat>
  <Paragraphs>336</Paragraphs>
  <Slides>54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54</vt:i4>
      </vt:variant>
    </vt:vector>
  </HeadingPairs>
  <TitlesOfParts>
    <vt:vector size="59" baseType="lpstr">
      <vt:lpstr>Arial</vt:lpstr>
      <vt:lpstr>Calibri</vt:lpstr>
      <vt:lpstr>Calibri Light</vt:lpstr>
      <vt:lpstr>Maiandra GD</vt:lpstr>
      <vt:lpstr>Tema de Office</vt:lpstr>
      <vt:lpstr>COMPETIR SEGÚN LAS REGLAS. II TIMOTEO.2:5.</vt:lpstr>
      <vt:lpstr>COMPETIR SEGÚN LAS REGLAS. II TIMOTEO.2:5.</vt:lpstr>
      <vt:lpstr>Presentación de PowerPoint</vt:lpstr>
      <vt:lpstr>Presentación de PowerPoint</vt:lpstr>
      <vt:lpstr>Presentación de PowerPoint</vt:lpstr>
      <vt:lpstr>Presentación de PowerPoint</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COMPETIR SEGÚN LAS REGLAS. II TIMOTEO.2:5.</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COMPETIR SEGÚN LAS REGLAS. II TIMOTEO.2:5.</dc:title>
  <dc:creator>MARIO MORENO</dc:creator>
  <cp:lastModifiedBy>MARIO MORENO</cp:lastModifiedBy>
  <cp:revision>20</cp:revision>
  <dcterms:created xsi:type="dcterms:W3CDTF">2023-08-09T17:06:23Z</dcterms:created>
  <dcterms:modified xsi:type="dcterms:W3CDTF">2023-11-28T17:44:10Z</dcterms:modified>
</cp:coreProperties>
</file>