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77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8" r:id="rId18"/>
    <p:sldId id="270" r:id="rId19"/>
    <p:sldId id="271" r:id="rId20"/>
    <p:sldId id="272" r:id="rId21"/>
    <p:sldId id="283" r:id="rId22"/>
    <p:sldId id="279" r:id="rId23"/>
    <p:sldId id="273" r:id="rId24"/>
    <p:sldId id="274" r:id="rId25"/>
    <p:sldId id="280" r:id="rId26"/>
    <p:sldId id="282" r:id="rId27"/>
    <p:sldId id="281" r:id="rId2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2E352B9-1FD0-4970-92F2-C7B0A39BF868}"/>
              </a:ext>
            </a:extLst>
          </p:cNvPr>
          <p:cNvSpPr/>
          <p:nvPr/>
        </p:nvSpPr>
        <p:spPr>
          <a:xfrm>
            <a:off x="0" y="0"/>
            <a:ext cx="9144000" cy="13255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7396"/>
            <a:ext cx="9143999" cy="1325563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COMPLETA MI GOZO. </a:t>
            </a:r>
            <a:b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FILIPENSES.2:2.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325563"/>
            <a:ext cx="9144000" cy="5532437"/>
          </a:xfrm>
        </p:spPr>
        <p:txBody>
          <a:bodyPr/>
          <a:lstStyle/>
          <a:p>
            <a:r>
              <a:rPr lang="es-ES" b="1" u="sng" dirty="0">
                <a:solidFill>
                  <a:srgbClr val="7030A0"/>
                </a:solidFill>
              </a:rPr>
              <a:t>INTRODUCCION:</a:t>
            </a:r>
          </a:p>
          <a:p>
            <a:r>
              <a:rPr lang="es-E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Haced completo mi gozo,</a:t>
            </a:r>
            <a:r>
              <a:rPr lang="es-ES" b="1" dirty="0">
                <a:solidFill>
                  <a:schemeClr val="bg1"/>
                </a:solidFill>
              </a:rPr>
              <a:t> siendo del mismo sentir, conservando el mismo amor, unidos en espíritu, dedicados a un mismo propósito. </a:t>
            </a:r>
          </a:p>
          <a:p>
            <a:r>
              <a:rPr lang="es-ES" b="1" dirty="0">
                <a:solidFill>
                  <a:schemeClr val="bg1"/>
                </a:solidFill>
              </a:rPr>
              <a:t>El apóstol Pablo quería sentir un gozo completo por los hermanos de Filipo.</a:t>
            </a:r>
          </a:p>
          <a:p>
            <a:r>
              <a:rPr lang="es-ES" b="1" dirty="0">
                <a:solidFill>
                  <a:schemeClr val="bg1"/>
                </a:solidFill>
              </a:rPr>
              <a:t>Y ellos podían completar el gozo del apóstol Pablo cumpliendo lo que El les pedía.</a:t>
            </a:r>
          </a:p>
          <a:p>
            <a:r>
              <a:rPr lang="es-ES" b="1" dirty="0">
                <a:solidFill>
                  <a:schemeClr val="bg1"/>
                </a:solidFill>
              </a:rPr>
              <a:t>Deberían de ser:</a:t>
            </a:r>
          </a:p>
          <a:p>
            <a:r>
              <a:rPr lang="es-ES" b="1" dirty="0">
                <a:solidFill>
                  <a:schemeClr val="bg1"/>
                </a:solidFill>
              </a:rPr>
              <a:t>1. Del Mismo Sentir.</a:t>
            </a:r>
          </a:p>
          <a:p>
            <a:r>
              <a:rPr lang="es-ES" b="1" dirty="0">
                <a:solidFill>
                  <a:schemeClr val="bg1"/>
                </a:solidFill>
              </a:rPr>
              <a:t>2. Conservando El Mismo Amor.</a:t>
            </a:r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u="sng" dirty="0">
                <a:solidFill>
                  <a:srgbClr val="FFFF00"/>
                </a:solidFill>
              </a:rPr>
              <a:t>Mas en cuanto al amor fraternal,</a:t>
            </a:r>
            <a:r>
              <a:rPr lang="es-ES" b="1" dirty="0">
                <a:solidFill>
                  <a:schemeClr val="bg1"/>
                </a:solidFill>
              </a:rPr>
              <a:t> no tenéis necesidad de que nadie os escriba, porque vosotros mismos habéis sido enseñados por Dios a amaros unos a otros;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V.10.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Porque en verdad lo practicáis con todos los hermanos que están en toda Macedonia.</a:t>
            </a:r>
            <a:r>
              <a:rPr lang="es-ES" b="1" dirty="0">
                <a:solidFill>
                  <a:schemeClr val="bg1"/>
                </a:solidFill>
              </a:rPr>
              <a:t> Pero os instamos, hermanos, a que abundéis en ello más y más, </a:t>
            </a:r>
          </a:p>
          <a:p>
            <a:r>
              <a:rPr lang="es-ES" b="1" dirty="0">
                <a:solidFill>
                  <a:schemeClr val="bg1"/>
                </a:solidFill>
              </a:rPr>
              <a:t>Los hermanos en Tesalónica tenían amor unos a otros se miraba lo practicaban.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Era un amor verdadero sin hipocresía.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Romanos.12:9-10.</a:t>
            </a:r>
          </a:p>
          <a:p>
            <a:r>
              <a:rPr lang="es-ES" b="1" u="sng" dirty="0">
                <a:solidFill>
                  <a:srgbClr val="7030A0"/>
                </a:solidFill>
              </a:rPr>
              <a:t>El amor sea sin hipocresía;</a:t>
            </a:r>
            <a:r>
              <a:rPr lang="es-ES" b="1" dirty="0">
                <a:solidFill>
                  <a:schemeClr val="bg1"/>
                </a:solidFill>
              </a:rPr>
              <a:t> aborreciendo lo malo, aplicándoos a lo bueno. </a:t>
            </a:r>
          </a:p>
          <a:p>
            <a:r>
              <a:rPr lang="es-ES" b="1" dirty="0">
                <a:solidFill>
                  <a:schemeClr val="bg1"/>
                </a:solidFill>
              </a:rPr>
              <a:t>El amor sin hipocresía es aquel amor que es:</a:t>
            </a:r>
          </a:p>
          <a:p>
            <a:r>
              <a:rPr lang="es-ES" b="1" dirty="0">
                <a:solidFill>
                  <a:schemeClr val="bg1"/>
                </a:solidFill>
              </a:rPr>
              <a:t>Afectuoso.</a:t>
            </a:r>
          </a:p>
          <a:p>
            <a:r>
              <a:rPr lang="es-ES" b="1" dirty="0">
                <a:solidFill>
                  <a:schemeClr val="bg1"/>
                </a:solidFill>
              </a:rPr>
              <a:t>Con honra.</a:t>
            </a:r>
          </a:p>
          <a:p>
            <a:r>
              <a:rPr lang="es-ES" b="1" dirty="0">
                <a:solidFill>
                  <a:schemeClr val="bg1"/>
                </a:solidFill>
              </a:rPr>
              <a:t>Dándonos preferencia unos a 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V.10.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Sed afectuosos unos con otros con amor fraternal;</a:t>
            </a:r>
            <a:r>
              <a:rPr lang="es-ES" b="1" dirty="0">
                <a:solidFill>
                  <a:schemeClr val="bg1"/>
                </a:solidFill>
              </a:rPr>
              <a:t> con honra, daos preferencia unos a otros;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4" y="22581"/>
            <a:ext cx="4408607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No debería llevar una máscara, sino ser genuino, sincero.</a:t>
            </a:r>
          </a:p>
          <a:p>
            <a:r>
              <a:rPr lang="es-ES" b="1" dirty="0">
                <a:solidFill>
                  <a:schemeClr val="bg1"/>
                </a:solidFill>
              </a:rPr>
              <a:t>En nuestras relaciones con los que están en la familia de la fe, deberíamos exhibir nuestro amor mediante un afecto lleno de ternura, y no mediante una fría indiferencia o aceptación rutinaria.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Deberíamos preferir ver honrar a otros más que a nosotros mismos. 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debe ser de hechos no de palabras.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I Juan.3:18.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Hijos, </a:t>
            </a:r>
            <a:r>
              <a:rPr lang="es-ES" b="1" u="sng" dirty="0">
                <a:solidFill>
                  <a:srgbClr val="FFFF00"/>
                </a:solidFill>
              </a:rPr>
              <a:t>no amemos de palabra ni de lengua,</a:t>
            </a:r>
            <a:r>
              <a:rPr lang="es-ES" b="1" dirty="0">
                <a:solidFill>
                  <a:schemeClr val="bg1"/>
                </a:solidFill>
              </a:rPr>
              <a:t> sino de hecho y en verdad. </a:t>
            </a:r>
          </a:p>
          <a:p>
            <a:r>
              <a:rPr lang="es-ES" b="1" dirty="0">
                <a:solidFill>
                  <a:schemeClr val="bg1"/>
                </a:solidFill>
              </a:rPr>
              <a:t>En otras palabras, el amor no debería ser sólo cosa de términos afectuosos, ni expresión de algo que no es cierto. </a:t>
            </a:r>
          </a:p>
          <a:p>
            <a:r>
              <a:rPr lang="es-ES" b="1" dirty="0">
                <a:solidFill>
                  <a:schemeClr val="bg1"/>
                </a:solidFill>
              </a:rPr>
              <a:t>Se debería manifestar en acciones reales de bondad y debería ser genuino, no falso.</a:t>
            </a:r>
          </a:p>
          <a:p>
            <a:r>
              <a:rPr lang="es-ES" b="1" dirty="0">
                <a:solidFill>
                  <a:schemeClr val="bg1"/>
                </a:solidFill>
              </a:rPr>
              <a:t>No como Judas que le dio un beso al Señor como muestra de amor pero era un beso de traición.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Mateo.26:48-49.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99" y="0"/>
            <a:ext cx="4162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el que le entregaba les había dado una señal, diciendo: </a:t>
            </a:r>
            <a:r>
              <a:rPr lang="es-ES" b="1" u="sng" dirty="0">
                <a:solidFill>
                  <a:srgbClr val="002060"/>
                </a:solidFill>
              </a:rPr>
              <a:t>Al que yo bese, ése es; prendedle.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V.49.</a:t>
            </a:r>
          </a:p>
          <a:p>
            <a:r>
              <a:rPr lang="es-ES" b="1" dirty="0">
                <a:solidFill>
                  <a:schemeClr val="bg1"/>
                </a:solidFill>
              </a:rPr>
              <a:t>Y enseguida se acercó a Jesús y dijo: ¡Salve, Rabí! </a:t>
            </a:r>
            <a:r>
              <a:rPr lang="es-ES" b="1" u="sng" dirty="0">
                <a:solidFill>
                  <a:srgbClr val="FF0000"/>
                </a:solidFill>
              </a:rPr>
              <a:t>Y le besó.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Este beso fue una muestra de hipocresía de parte de Judas hacia El Señor.</a:t>
            </a:r>
          </a:p>
          <a:p>
            <a:r>
              <a:rPr lang="es-ES" b="1" dirty="0">
                <a:solidFill>
                  <a:schemeClr val="bg1"/>
                </a:solidFill>
              </a:rPr>
              <a:t>Nuestro amor debe ser puro sincero limpio.</a:t>
            </a:r>
          </a:p>
          <a:p>
            <a:r>
              <a:rPr lang="es-ES" b="1" dirty="0">
                <a:solidFill>
                  <a:schemeClr val="bg1"/>
                </a:solidFill>
              </a:rPr>
              <a:t>Atraves de nuestro amor unos a otros demostraremos que somos discípulos de Jesús.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</a:rPr>
              <a:t>Juan.13:34-35.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rgbClr val="C00000"/>
                </a:solidFill>
              </a:rPr>
              <a:t>Un mandamiento nuevo os doy: que os améis los unos a los otros.</a:t>
            </a:r>
            <a:r>
              <a:rPr lang="es-ES" b="1" dirty="0">
                <a:solidFill>
                  <a:schemeClr val="bg1"/>
                </a:solidFill>
              </a:rPr>
              <a:t> Como os he amado, amaos también vosotros los unos a los otros. </a:t>
            </a:r>
          </a:p>
          <a:p>
            <a:pPr algn="ctr"/>
            <a:r>
              <a:rPr lang="es-ES" b="1" u="sng" dirty="0">
                <a:highlight>
                  <a:srgbClr val="00FFFF"/>
                </a:highlight>
              </a:rPr>
              <a:t>V.35.</a:t>
            </a:r>
          </a:p>
          <a:p>
            <a:r>
              <a:rPr lang="es-ES" b="1" u="sng" dirty="0">
                <a:solidFill>
                  <a:srgbClr val="FFFF00"/>
                </a:solidFill>
              </a:rPr>
              <a:t>En esto conocerán todos que sois mis discípulos,</a:t>
            </a:r>
            <a:r>
              <a:rPr lang="es-ES" b="1" dirty="0">
                <a:solidFill>
                  <a:schemeClr val="bg1"/>
                </a:solidFill>
              </a:rPr>
              <a:t> si tenéis amor los unos por los otros.</a:t>
            </a:r>
          </a:p>
          <a:p>
            <a:r>
              <a:rPr lang="es-ES" b="1" dirty="0">
                <a:solidFill>
                  <a:schemeClr val="bg1"/>
                </a:solidFill>
              </a:rPr>
              <a:t>Aquí vemos el verdadero amor como Cristo nos amó.</a:t>
            </a:r>
          </a:p>
          <a:p>
            <a:r>
              <a:rPr lang="es-ES" b="1" dirty="0">
                <a:solidFill>
                  <a:schemeClr val="bg1"/>
                </a:solidFill>
              </a:rPr>
              <a:t>La verdadera marca de un cristiano es el amor para con sus hermanos en la fe.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Usted no ama no ha conocido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Juan.4:7-8.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36" y="0"/>
            <a:ext cx="4352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Amados, amémonos unos a otros, porque el amor es de Dios, </a:t>
            </a:r>
            <a:r>
              <a:rPr lang="es-ES" b="1" u="sng" dirty="0"/>
              <a:t>y todo el que ama es nacido de Dios y conoce a Dios.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V.8. </a:t>
            </a:r>
          </a:p>
          <a:p>
            <a:r>
              <a:rPr lang="es-ES" b="1" u="sng" dirty="0">
                <a:solidFill>
                  <a:srgbClr val="FFFF00"/>
                </a:solidFill>
              </a:rPr>
              <a:t>El que no ama no conoce a Dios,</a:t>
            </a:r>
            <a:r>
              <a:rPr lang="es-ES" b="1" dirty="0">
                <a:solidFill>
                  <a:schemeClr val="bg1"/>
                </a:solidFill>
              </a:rPr>
              <a:t> porque Dios es amor. </a:t>
            </a:r>
          </a:p>
          <a:p>
            <a:r>
              <a:rPr lang="es-ES" b="1" dirty="0">
                <a:solidFill>
                  <a:schemeClr val="bg1"/>
                </a:solidFill>
              </a:rPr>
              <a:t>Sino amamos somos homicidas.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Juan.3:15.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Todo el que aborrece a su hermano es homicida,</a:t>
            </a:r>
            <a:r>
              <a:rPr lang="es-ES" b="1" dirty="0">
                <a:solidFill>
                  <a:schemeClr val="bg1"/>
                </a:solidFill>
              </a:rPr>
              <a:t> y vosotros sabéis que ningún homicida tiene vida eterna permanente en él. </a:t>
            </a:r>
          </a:p>
          <a:p>
            <a:r>
              <a:rPr lang="es-ES" b="1" dirty="0">
                <a:solidFill>
                  <a:schemeClr val="bg1"/>
                </a:solidFill>
              </a:rPr>
              <a:t>¿Queremos la vida eterna?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50" y="0"/>
            <a:ext cx="4397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467ED7C-A785-4174-9BCC-028A6EF00B70}"/>
              </a:ext>
            </a:extLst>
          </p:cNvPr>
          <p:cNvSpPr/>
          <p:nvPr/>
        </p:nvSpPr>
        <p:spPr>
          <a:xfrm>
            <a:off x="0" y="0"/>
            <a:ext cx="9141971" cy="12059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1"/>
            <a:ext cx="9141970" cy="120594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dirty="0"/>
            </a:br>
            <a:r>
              <a:rPr lang="es-ES" sz="53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UNIDOS EN ESPIRITU.    </a:t>
            </a:r>
            <a:br>
              <a:rPr lang="es-ES" sz="53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s-ES" sz="53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FILIPENSES.2:2.</a:t>
            </a:r>
            <a:br>
              <a:rPr lang="es-E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05948"/>
            <a:ext cx="4854388" cy="5652051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Haced completo mi gozo, siendo del mismo sentir, conservando el mismo amor, </a:t>
            </a:r>
            <a:r>
              <a:rPr lang="es-ES" b="1" u="sng" dirty="0">
                <a:solidFill>
                  <a:srgbClr val="FF0000"/>
                </a:solidFill>
              </a:rPr>
              <a:t>unidos en espíritu,</a:t>
            </a:r>
            <a:r>
              <a:rPr lang="es-ES" b="1" dirty="0">
                <a:solidFill>
                  <a:schemeClr val="bg1"/>
                </a:solidFill>
              </a:rPr>
              <a:t> dedicados a un mismo propósito. </a:t>
            </a:r>
          </a:p>
          <a:p>
            <a:r>
              <a:rPr lang="es-ES" b="1" dirty="0">
                <a:solidFill>
                  <a:schemeClr val="bg1"/>
                </a:solidFill>
              </a:rPr>
              <a:t>Iban a completar el gozo del apóstol Pablo estando unidos en Espíritu.</a:t>
            </a:r>
          </a:p>
          <a:p>
            <a:r>
              <a:rPr lang="es-ES" b="1" dirty="0">
                <a:solidFill>
                  <a:schemeClr val="bg1"/>
                </a:solidFill>
              </a:rPr>
              <a:t>La unidad es muy importante por eso nuestro Señor Jesucristo oro por ella al final de sus días.</a:t>
            </a:r>
          </a:p>
          <a:p>
            <a:r>
              <a:rPr lang="es-ES" b="1" dirty="0">
                <a:solidFill>
                  <a:schemeClr val="bg1"/>
                </a:solidFill>
              </a:rPr>
              <a:t>Que pudiéramos ser uno.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88" y="1205949"/>
            <a:ext cx="4289612" cy="5652050"/>
          </a:xfrm>
          <a:prstGeom prst="rect">
            <a:avLst/>
          </a:prstGeom>
        </p:spPr>
      </p:pic>
      <p:sp>
        <p:nvSpPr>
          <p:cNvPr id="6" name="Marco 5"/>
          <p:cNvSpPr/>
          <p:nvPr/>
        </p:nvSpPr>
        <p:spPr>
          <a:xfrm>
            <a:off x="174618" y="2411896"/>
            <a:ext cx="2944906" cy="470647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Juan.17:21-23.</a:t>
            </a:r>
          </a:p>
          <a:p>
            <a:r>
              <a:rPr lang="es-ES" b="1" u="sng" dirty="0">
                <a:solidFill>
                  <a:srgbClr val="FFFF00"/>
                </a:solidFill>
              </a:rPr>
              <a:t>Para que todos sean uno.</a:t>
            </a:r>
            <a:r>
              <a:rPr lang="es-ES" b="1" dirty="0">
                <a:solidFill>
                  <a:schemeClr val="bg1"/>
                </a:solidFill>
              </a:rPr>
              <a:t> Como tú, oh Padre, estás en mí y yo en ti, que también ellos estén en nosotros, para que el mundo crea que tú me enviaste.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V.22.</a:t>
            </a:r>
          </a:p>
          <a:p>
            <a:r>
              <a:rPr lang="es-ES" b="1" dirty="0">
                <a:solidFill>
                  <a:schemeClr val="bg1"/>
                </a:solidFill>
              </a:rPr>
              <a:t>La gloria que me diste les he dado, </a:t>
            </a:r>
            <a:r>
              <a:rPr lang="es-ES" b="1" u="sng" dirty="0">
                <a:solidFill>
                  <a:srgbClr val="FF0000"/>
                </a:solidFill>
              </a:rPr>
              <a:t>para que sean uno,</a:t>
            </a:r>
            <a:r>
              <a:rPr lang="es-ES" b="1" dirty="0">
                <a:solidFill>
                  <a:schemeClr val="bg1"/>
                </a:solidFill>
              </a:rPr>
              <a:t> así como nosotros somos uno: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V.23.</a:t>
            </a:r>
          </a:p>
          <a:p>
            <a:r>
              <a:rPr lang="es-ES" b="1" dirty="0">
                <a:solidFill>
                  <a:schemeClr val="bg1"/>
                </a:solidFill>
              </a:rPr>
              <a:t>yo en ellos, y tú en mí, </a:t>
            </a:r>
            <a:r>
              <a:rPr lang="es-ES" b="1" u="sng" dirty="0">
                <a:solidFill>
                  <a:srgbClr val="7030A0"/>
                </a:solidFill>
              </a:rPr>
              <a:t>para que sean perfeccionados en unidad,</a:t>
            </a:r>
            <a:r>
              <a:rPr lang="es-ES" b="1" dirty="0">
                <a:solidFill>
                  <a:schemeClr val="bg1"/>
                </a:solidFill>
              </a:rPr>
              <a:t> para que el mundo sepa que tú me enviaste, y que los amaste tal como me has amado a mí.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 eso debemos procurar la paz.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Romanos.14:19.</a:t>
            </a:r>
          </a:p>
          <a:p>
            <a:r>
              <a:rPr lang="es-ES" b="1" u="sng" dirty="0">
                <a:solidFill>
                  <a:srgbClr val="7030A0"/>
                </a:solidFill>
              </a:rPr>
              <a:t>Así que procuremos lo que contribuye a la paz</a:t>
            </a:r>
            <a:r>
              <a:rPr lang="es-ES" b="1" dirty="0">
                <a:solidFill>
                  <a:schemeClr val="bg1"/>
                </a:solidFill>
              </a:rPr>
              <a:t> y a la edificación mutua. </a:t>
            </a:r>
          </a:p>
          <a:p>
            <a:r>
              <a:rPr lang="es-ES" b="1" dirty="0">
                <a:solidFill>
                  <a:schemeClr val="bg1"/>
                </a:solidFill>
              </a:rPr>
              <a:t>La unidad nos ayuda para la mutua edificación.</a:t>
            </a:r>
          </a:p>
          <a:p>
            <a:r>
              <a:rPr lang="es-ES" b="1" dirty="0">
                <a:solidFill>
                  <a:schemeClr val="bg1"/>
                </a:solidFill>
              </a:rPr>
              <a:t>Es de admirar a los hermanos.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Hechos.4:32.</a:t>
            </a:r>
          </a:p>
          <a:p>
            <a:r>
              <a:rPr lang="es-ES" b="1" u="sng" dirty="0">
                <a:solidFill>
                  <a:srgbClr val="FFFF00"/>
                </a:solidFill>
              </a:rPr>
              <a:t>La congregación de los que creyeron era de un corazón y un alma;</a:t>
            </a:r>
            <a:r>
              <a:rPr lang="es-ES" b="1" dirty="0">
                <a:solidFill>
                  <a:schemeClr val="bg1"/>
                </a:solidFill>
              </a:rPr>
              <a:t> y ninguno decía ser suyo lo que poseía, sino que todas las cosas eran de propiedad común.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21" y="3375212"/>
            <a:ext cx="4338851" cy="34827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20" y="0"/>
            <a:ext cx="4338851" cy="337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3. Unidos En Espíritu.</a:t>
            </a:r>
          </a:p>
          <a:p>
            <a:r>
              <a:rPr lang="es-ES" b="1" dirty="0">
                <a:solidFill>
                  <a:schemeClr val="bg1"/>
                </a:solidFill>
              </a:rPr>
              <a:t>4. Dedicados A Un Mismo Propósito.</a:t>
            </a:r>
          </a:p>
          <a:p>
            <a:r>
              <a:rPr lang="es-ES" b="1" dirty="0">
                <a:solidFill>
                  <a:schemeClr val="bg1"/>
                </a:solidFill>
              </a:rPr>
              <a:t>Cumpliendo con estos cuatros mandamientos iban a completar el gozo del Apóstol Pablo y desde luego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De la misma manera todos nosotros debemos de cumplir con estos mandamientos y así poder cumplir el gozo de Dios y del apóstol Pablo.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y tenemos que cumplir este gozo tanto para Dios como al apóstol Pablo.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-1"/>
            <a:ext cx="42371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El Salmista nos hace ver dos cosas muy importante cuando hay unidad entre los hermanos.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Salmos.133:1.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Mirad cuán bueno y cuán agradable</a:t>
            </a:r>
            <a:r>
              <a:rPr lang="es-ES" b="1" dirty="0">
                <a:solidFill>
                  <a:schemeClr val="bg1"/>
                </a:solidFill>
              </a:rPr>
              <a:t> es que los hermanos habiten juntos en armonía. </a:t>
            </a:r>
          </a:p>
          <a:p>
            <a:r>
              <a:rPr lang="es-ES" b="1" dirty="0">
                <a:solidFill>
                  <a:schemeClr val="bg1"/>
                </a:solidFill>
              </a:rPr>
              <a:t>1. Es Bueno.</a:t>
            </a:r>
          </a:p>
          <a:p>
            <a:r>
              <a:rPr lang="es-ES" b="1" dirty="0">
                <a:solidFill>
                  <a:schemeClr val="bg1"/>
                </a:solidFill>
              </a:rPr>
              <a:t>2. Es agradable.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tenemos la unidad es bueno y agradable.</a:t>
            </a:r>
          </a:p>
          <a:p>
            <a:r>
              <a:rPr lang="es-ES" b="1" dirty="0">
                <a:solidFill>
                  <a:schemeClr val="bg1"/>
                </a:solidFill>
              </a:rPr>
              <a:t>La unidad nos hace fuerte.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Eclesiastes.4:9-12.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5120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4867835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rgbClr val="FF0000"/>
                </a:solidFill>
              </a:rPr>
              <a:t>Más valen dos que uno solo,</a:t>
            </a:r>
            <a:r>
              <a:rPr lang="es-ES" b="1" dirty="0">
                <a:solidFill>
                  <a:schemeClr val="bg1"/>
                </a:solidFill>
              </a:rPr>
              <a:t> pues tienen mejor remuneración por su trabajo.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</a:rPr>
              <a:t>V.10. 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</a:t>
            </a:r>
            <a:r>
              <a:rPr lang="es-ES" b="1" u="sng" dirty="0">
                <a:solidFill>
                  <a:srgbClr val="FFFF00"/>
                </a:solidFill>
              </a:rPr>
              <a:t>si uno de ellos cae, el otro levantará a su compañero;</a:t>
            </a:r>
            <a:r>
              <a:rPr lang="es-ES" b="1" dirty="0">
                <a:solidFill>
                  <a:schemeClr val="bg1"/>
                </a:solidFill>
              </a:rPr>
              <a:t> pero ¡ay del que cae cuando no hay otro que lo levante!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</a:rPr>
              <a:t>V.11. </a:t>
            </a:r>
          </a:p>
          <a:p>
            <a:r>
              <a:rPr lang="es-ES" b="1" dirty="0">
                <a:solidFill>
                  <a:schemeClr val="bg1"/>
                </a:solidFill>
              </a:rPr>
              <a:t>Además, </a:t>
            </a:r>
            <a:r>
              <a:rPr lang="es-ES" b="1" u="sng" dirty="0">
                <a:solidFill>
                  <a:srgbClr val="7030A0"/>
                </a:solidFill>
              </a:rPr>
              <a:t>si dos se acuestan juntos</a:t>
            </a:r>
            <a:r>
              <a:rPr lang="es-ES" b="1" dirty="0">
                <a:solidFill>
                  <a:schemeClr val="bg1"/>
                </a:solidFill>
              </a:rPr>
              <a:t> se mantienen calientes, pero uno solo ¿cómo se calentará?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</a:rPr>
              <a:t>V.12. </a:t>
            </a:r>
          </a:p>
          <a:p>
            <a:r>
              <a:rPr lang="es-ES" b="1" dirty="0">
                <a:solidFill>
                  <a:schemeClr val="bg1"/>
                </a:solidFill>
              </a:rPr>
              <a:t>Y si alguien puede prevalecer contra el que está solo, </a:t>
            </a:r>
            <a:r>
              <a:rPr lang="es-ES" b="1" u="sng" dirty="0">
                <a:solidFill>
                  <a:srgbClr val="C00000"/>
                </a:solidFill>
              </a:rPr>
              <a:t>dos lo resistirán.</a:t>
            </a:r>
            <a:r>
              <a:rPr lang="es-ES" b="1" dirty="0">
                <a:solidFill>
                  <a:schemeClr val="bg1"/>
                </a:solidFill>
              </a:rPr>
              <a:t> Un cordel de tres hilos no se rompe fácilmente.</a:t>
            </a:r>
          </a:p>
          <a:p>
            <a:endParaRPr lang="es-ES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26" y="2635624"/>
            <a:ext cx="4408046" cy="23128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26" y="4948518"/>
            <a:ext cx="4408046" cy="190948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26" y="19611"/>
            <a:ext cx="4410074" cy="261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6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996B86B4-3E25-4763-BA55-C66DEAB51528}"/>
              </a:ext>
            </a:extLst>
          </p:cNvPr>
          <p:cNvSpPr/>
          <p:nvPr/>
        </p:nvSpPr>
        <p:spPr>
          <a:xfrm>
            <a:off x="0" y="0"/>
            <a:ext cx="9141972" cy="119269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2765" y="26895"/>
            <a:ext cx="9234737" cy="1165802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dirty="0"/>
            </a:br>
            <a:r>
              <a:rPr lang="es-ES" sz="53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DEDICADOS A UN MISMO PROPOSITO. FILIPENSES.2:2.</a:t>
            </a:r>
            <a:br>
              <a:rPr lang="es-ES" b="1" dirty="0"/>
            </a:b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192696"/>
            <a:ext cx="4625788" cy="5665303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Haced completo mi gozo, siendo del mismo sentir, conservando el mismo amor, unidos en espíritu, </a:t>
            </a:r>
            <a:r>
              <a:rPr lang="es-ES" b="1" u="sng" dirty="0">
                <a:solidFill>
                  <a:srgbClr val="FF0000"/>
                </a:solidFill>
              </a:rPr>
              <a:t>dedicados a un mismo propósito.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Todos debemos tener una misma mente en cuanto al mismo propósito.</a:t>
            </a:r>
          </a:p>
          <a:p>
            <a:r>
              <a:rPr lang="es-ES" b="1" dirty="0">
                <a:solidFill>
                  <a:schemeClr val="bg1"/>
                </a:solidFill>
              </a:rPr>
              <a:t>Si hay diferentes propósitos no vamos a poder estar unidos.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88" y="1219591"/>
            <a:ext cx="4516184" cy="5638407"/>
          </a:xfrm>
          <a:prstGeom prst="rect">
            <a:avLst/>
          </a:prstGeom>
        </p:spPr>
      </p:pic>
      <p:sp>
        <p:nvSpPr>
          <p:cNvPr id="6" name="Marco 5"/>
          <p:cNvSpPr/>
          <p:nvPr/>
        </p:nvSpPr>
        <p:spPr>
          <a:xfrm>
            <a:off x="107967" y="2699546"/>
            <a:ext cx="3711388" cy="954741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0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Tenemos que estar unidos en el mismo propósito.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Timoteo.1:5-6.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</a:t>
            </a:r>
            <a:r>
              <a:rPr lang="es-ES" b="1" u="sng" dirty="0">
                <a:solidFill>
                  <a:srgbClr val="FF0000"/>
                </a:solidFill>
              </a:rPr>
              <a:t>el propósito</a:t>
            </a:r>
            <a:r>
              <a:rPr lang="es-ES" b="1" dirty="0">
                <a:solidFill>
                  <a:schemeClr val="bg1"/>
                </a:solidFill>
              </a:rPr>
              <a:t> de nuestra instrucción es el amor nacido de un corazón puro, de una buena conciencia y de una fe sincera. </a:t>
            </a:r>
          </a:p>
          <a:p>
            <a:r>
              <a:rPr lang="es-ES" b="1" dirty="0">
                <a:solidFill>
                  <a:schemeClr val="bg1"/>
                </a:solidFill>
              </a:rPr>
              <a:t>Nuestro propósito es:</a:t>
            </a:r>
          </a:p>
          <a:p>
            <a:r>
              <a:rPr lang="es-ES" b="1" dirty="0">
                <a:solidFill>
                  <a:schemeClr val="bg1"/>
                </a:solidFill>
              </a:rPr>
              <a:t>1. Un Amor Puro De Corazón.</a:t>
            </a:r>
          </a:p>
          <a:p>
            <a:r>
              <a:rPr lang="es-ES" b="1" dirty="0">
                <a:solidFill>
                  <a:schemeClr val="bg1"/>
                </a:solidFill>
              </a:rPr>
              <a:t>2. Una Buena Conciencia.</a:t>
            </a:r>
          </a:p>
          <a:p>
            <a:r>
              <a:rPr lang="es-ES" b="1" dirty="0">
                <a:solidFill>
                  <a:schemeClr val="bg1"/>
                </a:solidFill>
              </a:rPr>
              <a:t>3. Una Fe Sincera.</a:t>
            </a:r>
          </a:p>
          <a:p>
            <a:r>
              <a:rPr lang="es-ES" b="1" dirty="0">
                <a:solidFill>
                  <a:schemeClr val="bg1"/>
                </a:solidFill>
              </a:rPr>
              <a:t>Todos tenemos que tener este mismo propósito.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26" y="-1"/>
            <a:ext cx="423644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Ya que si no lo tenemos nos vamos a desviar.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V.6.</a:t>
            </a:r>
          </a:p>
          <a:p>
            <a:r>
              <a:rPr lang="es-ES" b="1" u="sng" dirty="0">
                <a:solidFill>
                  <a:srgbClr val="002060"/>
                </a:solidFill>
              </a:rPr>
              <a:t>Pues algunos, desviándose de estas cosas,</a:t>
            </a:r>
            <a:r>
              <a:rPr lang="es-ES" b="1" dirty="0">
                <a:solidFill>
                  <a:schemeClr val="bg1"/>
                </a:solidFill>
              </a:rPr>
              <a:t> se han apartado hacia una vana palabrería, 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no debemos pensar más allá de lo que está escrito.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Corintios.4:6.</a:t>
            </a:r>
          </a:p>
          <a:p>
            <a:r>
              <a:rPr lang="es-ES" b="1" dirty="0">
                <a:solidFill>
                  <a:schemeClr val="bg1"/>
                </a:solidFill>
              </a:rPr>
              <a:t>Esto, hermanos, lo he aplicado en sentido figurado a mí mismo y a Apolos por amor a vosotros, para que en nosotros </a:t>
            </a:r>
            <a:r>
              <a:rPr lang="es-ES" b="1" u="sng" dirty="0">
                <a:solidFill>
                  <a:srgbClr val="FFFF00"/>
                </a:solidFill>
              </a:rPr>
              <a:t>aprendáis a no sobrepasar lo que está escrito,</a:t>
            </a:r>
            <a:r>
              <a:rPr lang="es-ES" b="1" dirty="0">
                <a:solidFill>
                  <a:schemeClr val="bg1"/>
                </a:solidFill>
              </a:rPr>
              <a:t> para que ninguno de vosotros se vuelva arrogante a favor del uno contra el otro.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79" y="3106270"/>
            <a:ext cx="4235121" cy="37517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310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894729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Cuando vamos mas allá de lo que está escrito va ver división y no vamos a tener el mismo propósito que Dios desea de sus hijos.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I Pedro.4:11.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El que habla, que hable conforme a las palabras de Dios;</a:t>
            </a:r>
            <a:r>
              <a:rPr lang="es-ES" b="1" dirty="0">
                <a:solidFill>
                  <a:schemeClr val="bg1"/>
                </a:solidFill>
              </a:rPr>
              <a:t> el que sirve, que lo haga por la fortaleza que Dios da, para que en todo Dios sea glorificado mediante Jesucristo, a quien pertenecen la gloria y el dominio por los siglos de los siglos. Amén.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quedarnos con lo que la Biblia dice no lo que nosotros pensamos o creamos.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730" y="22581"/>
            <a:ext cx="4249270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FCD6D26-8266-4547-B15C-E0D70C48431A}"/>
              </a:ext>
            </a:extLst>
          </p:cNvPr>
          <p:cNvSpPr/>
          <p:nvPr/>
        </p:nvSpPr>
        <p:spPr>
          <a:xfrm>
            <a:off x="-2028" y="0"/>
            <a:ext cx="9144000" cy="10601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774" y="0"/>
            <a:ext cx="8996198" cy="1060175"/>
          </a:xfrm>
        </p:spPr>
        <p:txBody>
          <a:bodyPr>
            <a:noAutofit/>
          </a:bodyPr>
          <a:lstStyle/>
          <a:p>
            <a:pPr algn="ctr"/>
            <a:r>
              <a:rPr lang="es-ES" sz="8000" b="1" u="sng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CONCLUSIÓN</a:t>
            </a:r>
            <a:r>
              <a:rPr lang="es-ES" sz="8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060174"/>
            <a:ext cx="9144000" cy="579782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Los Filipenses iban a completar el gozo del Apóstol Pablo y de Dios atraves de ser:</a:t>
            </a:r>
          </a:p>
          <a:p>
            <a:r>
              <a:rPr lang="es-ES" b="1" dirty="0">
                <a:solidFill>
                  <a:schemeClr val="bg1"/>
                </a:solidFill>
              </a:rPr>
              <a:t>1. Del Mismo Sentir.</a:t>
            </a:r>
          </a:p>
          <a:p>
            <a:r>
              <a:rPr lang="es-ES" b="1" dirty="0">
                <a:solidFill>
                  <a:schemeClr val="bg1"/>
                </a:solidFill>
              </a:rPr>
              <a:t>2. Conservando El Mismo Amor.</a:t>
            </a:r>
          </a:p>
          <a:p>
            <a:r>
              <a:rPr lang="es-ES" b="1" dirty="0">
                <a:solidFill>
                  <a:schemeClr val="bg1"/>
                </a:solidFill>
              </a:rPr>
              <a:t>3. Unidos En Espíritu.</a:t>
            </a:r>
          </a:p>
          <a:p>
            <a:r>
              <a:rPr lang="es-ES" b="1" dirty="0">
                <a:solidFill>
                  <a:schemeClr val="bg1"/>
                </a:solidFill>
              </a:rPr>
              <a:t>4. Dedicados A Un Mismo Propósito.</a:t>
            </a:r>
          </a:p>
          <a:p>
            <a:r>
              <a:rPr lang="es-ES" b="1" dirty="0">
                <a:solidFill>
                  <a:schemeClr val="bg1"/>
                </a:solidFill>
              </a:rPr>
              <a:t>De la misma manera nosotros podemos completar el gozo del Apóstol Pablo y de Dios siendo ser:</a:t>
            </a:r>
          </a:p>
          <a:p>
            <a:r>
              <a:rPr lang="es-ES" b="1" dirty="0">
                <a:solidFill>
                  <a:schemeClr val="bg1"/>
                </a:solidFill>
              </a:rPr>
              <a:t>1. Del Mismo Sentir.</a:t>
            </a:r>
          </a:p>
          <a:p>
            <a:r>
              <a:rPr lang="es-ES" b="1" dirty="0">
                <a:solidFill>
                  <a:schemeClr val="bg1"/>
                </a:solidFill>
              </a:rPr>
              <a:t>2. Conservando El Mismo Amor.</a:t>
            </a:r>
          </a:p>
          <a:p>
            <a:r>
              <a:rPr lang="es-ES" b="1" dirty="0">
                <a:solidFill>
                  <a:schemeClr val="bg1"/>
                </a:solidFill>
              </a:rPr>
              <a:t>3. Unidos En Espíritu.</a:t>
            </a:r>
          </a:p>
          <a:p>
            <a:r>
              <a:rPr lang="es-ES" b="1" dirty="0">
                <a:solidFill>
                  <a:schemeClr val="bg1"/>
                </a:solidFill>
              </a:rPr>
              <a:t>4. Dedicados A Un Mismo Propósito.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92270"/>
            <a:ext cx="9144000" cy="14657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>
                <a:solidFill>
                  <a:srgbClr val="FF0000"/>
                </a:solidFill>
              </a:rPr>
              <a:t>D</a:t>
            </a:r>
            <a:r>
              <a:rPr lang="es-ES" sz="5400" b="1" dirty="0">
                <a:solidFill>
                  <a:srgbClr val="92D050"/>
                </a:solidFill>
              </a:rPr>
              <a:t>I</a:t>
            </a:r>
            <a:r>
              <a:rPr lang="es-ES" sz="5400" b="1" dirty="0">
                <a:solidFill>
                  <a:srgbClr val="7030A0"/>
                </a:solidFill>
              </a:rPr>
              <a:t>O</a:t>
            </a:r>
            <a:r>
              <a:rPr lang="es-ES" sz="5400" b="1" dirty="0">
                <a:solidFill>
                  <a:srgbClr val="C00000"/>
                </a:solidFill>
              </a:rPr>
              <a:t>S </a:t>
            </a:r>
            <a:r>
              <a:rPr lang="es-ES" sz="5400" b="1" dirty="0">
                <a:solidFill>
                  <a:srgbClr val="FFFF00"/>
                </a:solidFill>
              </a:rPr>
              <a:t>N</a:t>
            </a:r>
            <a:r>
              <a:rPr lang="es-ES" sz="5400" b="1" dirty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s-ES" sz="5400" b="1" dirty="0">
                <a:solidFill>
                  <a:srgbClr val="FF0000"/>
                </a:solidFill>
              </a:rPr>
              <a:t>S </a:t>
            </a:r>
            <a:r>
              <a:rPr lang="es-ES" sz="5400" b="1" dirty="0">
                <a:solidFill>
                  <a:srgbClr val="00B050"/>
                </a:solidFill>
              </a:rPr>
              <a:t>B</a:t>
            </a:r>
            <a:r>
              <a:rPr lang="es-ES" sz="5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</a:t>
            </a:r>
            <a:r>
              <a:rPr lang="es-ES" sz="5400" b="1" dirty="0">
                <a:solidFill>
                  <a:srgbClr val="7030A0"/>
                </a:solidFill>
              </a:rPr>
              <a:t>N</a:t>
            </a:r>
            <a:r>
              <a:rPr lang="es-ES" sz="5400" b="1" dirty="0">
                <a:solidFill>
                  <a:srgbClr val="FF0000"/>
                </a:solidFill>
              </a:rPr>
              <a:t>D</a:t>
            </a:r>
            <a:r>
              <a:rPr lang="es-ES" sz="5400" b="1" dirty="0">
                <a:solidFill>
                  <a:srgbClr val="FFFF00"/>
                </a:solidFill>
              </a:rPr>
              <a:t>I</a:t>
            </a:r>
            <a:r>
              <a:rPr lang="es-ES" sz="5400" b="1" dirty="0">
                <a:solidFill>
                  <a:srgbClr val="C00000"/>
                </a:solidFill>
              </a:rPr>
              <a:t>G</a:t>
            </a:r>
            <a:r>
              <a:rPr lang="es-ES" sz="5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</a:t>
            </a:r>
            <a:r>
              <a:rPr lang="es-ES" sz="5400" b="1" dirty="0"/>
              <a:t> </a:t>
            </a:r>
            <a:r>
              <a:rPr lang="es-ES" sz="54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s-ES" sz="5400" b="1" dirty="0"/>
              <a:t> </a:t>
            </a:r>
            <a:r>
              <a:rPr lang="es-ES" sz="5400" b="1" dirty="0">
                <a:solidFill>
                  <a:srgbClr val="C00000"/>
                </a:solidFill>
              </a:rPr>
              <a:t>T</a:t>
            </a:r>
            <a:r>
              <a:rPr lang="es-ES" sz="5400" b="1" dirty="0">
                <a:solidFill>
                  <a:srgbClr val="7030A0"/>
                </a:solidFill>
              </a:rPr>
              <a:t>O</a:t>
            </a:r>
            <a:r>
              <a:rPr lang="es-ES" sz="5400" b="1" dirty="0">
                <a:solidFill>
                  <a:srgbClr val="FFFF00"/>
                </a:solidFill>
              </a:rPr>
              <a:t>D</a:t>
            </a:r>
            <a:r>
              <a:rPr lang="es-ES" sz="5400" b="1" dirty="0">
                <a:solidFill>
                  <a:srgbClr val="00B050"/>
                </a:solidFill>
              </a:rPr>
              <a:t>O</a:t>
            </a:r>
            <a:r>
              <a:rPr lang="es-ES" sz="5400" b="1" dirty="0">
                <a:solidFill>
                  <a:schemeClr val="accent2"/>
                </a:solidFill>
              </a:rPr>
              <a:t>S</a:t>
            </a:r>
            <a:r>
              <a:rPr lang="es-ES" sz="5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392270"/>
          </a:xfrm>
          <a:prstGeom prst="rect">
            <a:avLst/>
          </a:prstGeom>
        </p:spPr>
      </p:pic>
      <p:sp>
        <p:nvSpPr>
          <p:cNvPr id="5" name="Llamada de nube 4"/>
          <p:cNvSpPr/>
          <p:nvPr/>
        </p:nvSpPr>
        <p:spPr>
          <a:xfrm>
            <a:off x="4770783" y="0"/>
            <a:ext cx="4373216" cy="3429000"/>
          </a:xfrm>
          <a:prstGeom prst="cloudCallout">
            <a:avLst>
              <a:gd name="adj1" fmla="val -70969"/>
              <a:gd name="adj2" fmla="val 4617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POR SU FINA ATENCION.</a:t>
            </a:r>
          </a:p>
        </p:txBody>
      </p:sp>
    </p:spTree>
    <p:extLst>
      <p:ext uri="{BB962C8B-B14F-4D97-AF65-F5344CB8AC3E}">
        <p14:creationId xmlns:p14="http://schemas.microsoft.com/office/powerpoint/2010/main" val="238529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97B6670-F14E-4AF4-A9BC-C7CB3BEB3279}"/>
              </a:ext>
            </a:extLst>
          </p:cNvPr>
          <p:cNvSpPr/>
          <p:nvPr/>
        </p:nvSpPr>
        <p:spPr>
          <a:xfrm>
            <a:off x="-2028" y="0"/>
            <a:ext cx="9143999" cy="12059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DEBEMOS SER DEL MISMO SENTIR. FILIPENSES.2:2.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05948"/>
            <a:ext cx="4867835" cy="5652052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Haced completo mi gozo, </a:t>
            </a:r>
            <a:r>
              <a:rPr lang="es-ES" b="1" u="sng" dirty="0">
                <a:solidFill>
                  <a:srgbClr val="FF0000"/>
                </a:solidFill>
              </a:rPr>
              <a:t>siendo del mismo sentir,</a:t>
            </a:r>
            <a:r>
              <a:rPr lang="es-ES" b="1" dirty="0">
                <a:solidFill>
                  <a:schemeClr val="bg1"/>
                </a:solidFill>
              </a:rPr>
              <a:t> conservando el mismo amor, unidos en espíritu, dedicados a un mismo propósito. </a:t>
            </a:r>
          </a:p>
          <a:p>
            <a:r>
              <a:rPr lang="es-ES" b="1" dirty="0">
                <a:solidFill>
                  <a:schemeClr val="bg1"/>
                </a:solidFill>
              </a:rPr>
              <a:t>Hasta este momento los filipenses habían dado mucho gozo a Pablo.</a:t>
            </a:r>
          </a:p>
          <a:p>
            <a:r>
              <a:rPr lang="es-ES" b="1" dirty="0">
                <a:solidFill>
                  <a:schemeClr val="bg1"/>
                </a:solidFill>
              </a:rPr>
              <a:t>No lo niega ni por un momento, pero ahora les pida que llenen su copa de gozo hasta rebosar.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070" y="1205948"/>
            <a:ext cx="4206902" cy="5652052"/>
          </a:xfrm>
          <a:prstGeom prst="rect">
            <a:avLst/>
          </a:prstGeom>
        </p:spPr>
      </p:pic>
      <p:sp>
        <p:nvSpPr>
          <p:cNvPr id="6" name="Marco 5"/>
          <p:cNvSpPr/>
          <p:nvPr/>
        </p:nvSpPr>
        <p:spPr>
          <a:xfrm>
            <a:off x="174423" y="2736574"/>
            <a:ext cx="3655456" cy="430306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7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Y lo iban a lograr atraves que ellos tuvieran el mismo sentir.</a:t>
            </a:r>
          </a:p>
          <a:p>
            <a:r>
              <a:rPr lang="es-ES" b="1" dirty="0">
                <a:solidFill>
                  <a:schemeClr val="bg1"/>
                </a:solidFill>
              </a:rPr>
              <a:t>Ser de un mismo sentir significa realmente tener la mente de Cristo, ver las cosas como Él las vería, y responder a ellas como Él lo haría. </a:t>
            </a:r>
          </a:p>
          <a:p>
            <a:r>
              <a:rPr lang="es-ES" b="1" dirty="0">
                <a:solidFill>
                  <a:schemeClr val="bg1"/>
                </a:solidFill>
              </a:rPr>
              <a:t>Tenemos que tener el mismo sentir.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Romanos.12:16.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Tened el mismo sentir unos con otros;</a:t>
            </a:r>
            <a:r>
              <a:rPr lang="es-ES" b="1" dirty="0">
                <a:solidFill>
                  <a:schemeClr val="bg1"/>
                </a:solidFill>
              </a:rPr>
              <a:t> no seáis altivos en vuestro pensar, sino condescendiendo con los humildes. No seáis sabios en vuestra propia opinión.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5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Para poder lograr tener el mismo sentir debemos dejar de ser:</a:t>
            </a:r>
          </a:p>
          <a:p>
            <a:r>
              <a:rPr lang="es-ES" b="1" dirty="0">
                <a:solidFill>
                  <a:schemeClr val="bg1"/>
                </a:solidFill>
              </a:rPr>
              <a:t>Altivos en nuestra manera de pensar- Pensar que no nos equivocamos.</a:t>
            </a:r>
          </a:p>
          <a:p>
            <a:r>
              <a:rPr lang="es-ES" b="1" dirty="0">
                <a:solidFill>
                  <a:schemeClr val="bg1"/>
                </a:solidFill>
              </a:rPr>
              <a:t>Que siempre tenemos la razón. </a:t>
            </a:r>
          </a:p>
          <a:p>
            <a:r>
              <a:rPr lang="es-ES" b="1" dirty="0">
                <a:solidFill>
                  <a:schemeClr val="bg1"/>
                </a:solidFill>
              </a:rPr>
              <a:t>Esto nunca ayudara para que podemos ser del mismo sentir.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ser humildes- La humildad nos va ayudar siempre para no ser altivos y aceptar cuando fallamos.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-1"/>
            <a:ext cx="43413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No ser sabio en nuestra opinión- Lamentablemente muchos creemos que solo nuestra opinión es la mejor.</a:t>
            </a:r>
          </a:p>
          <a:p>
            <a:r>
              <a:rPr lang="es-ES" b="1" dirty="0">
                <a:solidFill>
                  <a:schemeClr val="bg1"/>
                </a:solidFill>
              </a:rPr>
              <a:t>Eso no ayuda en nada a tener el mismo sentir.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</a:rPr>
              <a:t>Proverbios.3:7.</a:t>
            </a:r>
          </a:p>
          <a:p>
            <a:r>
              <a:rPr lang="es-ES" b="1" u="sng" dirty="0">
                <a:solidFill>
                  <a:srgbClr val="7030A0"/>
                </a:solidFill>
              </a:rPr>
              <a:t>No seas sabio a tus propios ojos,</a:t>
            </a:r>
            <a:r>
              <a:rPr lang="es-ES" b="1" dirty="0">
                <a:solidFill>
                  <a:schemeClr val="bg1"/>
                </a:solidFill>
              </a:rPr>
              <a:t> teme al SEÑOR y apártate del mal. </a:t>
            </a:r>
          </a:p>
          <a:p>
            <a:r>
              <a:rPr lang="es-ES" b="1" dirty="0">
                <a:solidFill>
                  <a:schemeClr val="bg1"/>
                </a:solidFill>
              </a:rPr>
              <a:t>El hombre que es sabio en su propia opinión siempre estará mal.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no deja que nadie lo ayude.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Sino que esta persona dice:</a:t>
            </a:r>
          </a:p>
          <a:p>
            <a:r>
              <a:rPr lang="es-ES" b="1" dirty="0">
                <a:solidFill>
                  <a:schemeClr val="bg1"/>
                </a:solidFill>
              </a:rPr>
              <a:t>No necesito ayuda de nadie.</a:t>
            </a:r>
          </a:p>
          <a:p>
            <a:r>
              <a:rPr lang="es-ES" b="1" dirty="0">
                <a:solidFill>
                  <a:schemeClr val="bg1"/>
                </a:solidFill>
              </a:rPr>
              <a:t>Yo puedo solo.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Dios profetizo un ay.</a:t>
            </a:r>
          </a:p>
          <a:p>
            <a:pPr algn="ctr"/>
            <a:r>
              <a:rPr lang="es-ES" b="1" u="sng" dirty="0">
                <a:highlight>
                  <a:srgbClr val="00FFFF"/>
                </a:highlight>
              </a:rPr>
              <a:t>Isaias.5:21.</a:t>
            </a:r>
          </a:p>
          <a:p>
            <a:r>
              <a:rPr lang="es-ES" b="1" u="sng" dirty="0">
                <a:solidFill>
                  <a:srgbClr val="FFFF00"/>
                </a:solidFill>
              </a:rPr>
              <a:t>¡Ay de los sabios a sus propios ojos</a:t>
            </a:r>
            <a:r>
              <a:rPr lang="es-ES" b="1" dirty="0">
                <a:solidFill>
                  <a:schemeClr val="bg1"/>
                </a:solidFill>
              </a:rPr>
              <a:t> e inteligentes ante sí mismos! </a:t>
            </a:r>
          </a:p>
          <a:p>
            <a:r>
              <a:rPr lang="es-ES" b="1" dirty="0">
                <a:solidFill>
                  <a:schemeClr val="bg1"/>
                </a:solidFill>
              </a:rPr>
              <a:t>Para que podamos tener el mismo sentir debemos de dejar a un lado nuestra propia opinión.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Pedro.3:8.</a:t>
            </a:r>
          </a:p>
          <a:p>
            <a:r>
              <a:rPr lang="es-ES" b="1" dirty="0">
                <a:solidFill>
                  <a:schemeClr val="bg1"/>
                </a:solidFill>
              </a:rPr>
              <a:t>En conclusión, </a:t>
            </a:r>
            <a:r>
              <a:rPr lang="es-ES" b="1" u="sng" dirty="0">
                <a:solidFill>
                  <a:srgbClr val="7030A0"/>
                </a:solidFill>
              </a:rPr>
              <a:t>sed todos de un mismo sentir,</a:t>
            </a:r>
            <a:r>
              <a:rPr lang="es-ES" b="1" dirty="0">
                <a:solidFill>
                  <a:schemeClr val="bg1"/>
                </a:solidFill>
              </a:rPr>
              <a:t> compasivos, fraternales, misericordiosos y de espíritu humilde;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5121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Debemos todos ser del mismo sentir.</a:t>
            </a:r>
          </a:p>
          <a:p>
            <a:r>
              <a:rPr lang="es-ES" b="1" dirty="0">
                <a:solidFill>
                  <a:schemeClr val="bg1"/>
                </a:solidFill>
              </a:rPr>
              <a:t>Para poderlo ser debemos ser:</a:t>
            </a:r>
          </a:p>
          <a:p>
            <a:r>
              <a:rPr lang="es-ES" b="1" dirty="0">
                <a:solidFill>
                  <a:schemeClr val="bg1"/>
                </a:solidFill>
              </a:rPr>
              <a:t>Compasivos.</a:t>
            </a:r>
          </a:p>
          <a:p>
            <a:r>
              <a:rPr lang="es-ES" b="1" dirty="0">
                <a:solidFill>
                  <a:schemeClr val="bg1"/>
                </a:solidFill>
              </a:rPr>
              <a:t>Fraternales.</a:t>
            </a:r>
          </a:p>
          <a:p>
            <a:r>
              <a:rPr lang="es-ES" b="1" dirty="0">
                <a:solidFill>
                  <a:schemeClr val="bg1"/>
                </a:solidFill>
              </a:rPr>
              <a:t>Misericordiosos.</a:t>
            </a:r>
          </a:p>
          <a:p>
            <a:r>
              <a:rPr lang="es-ES" b="1" dirty="0">
                <a:solidFill>
                  <a:schemeClr val="bg1"/>
                </a:solidFill>
              </a:rPr>
              <a:t>De Espíritu humildes.</a:t>
            </a:r>
          </a:p>
          <a:p>
            <a:r>
              <a:rPr lang="es-ES" b="1" dirty="0">
                <a:solidFill>
                  <a:schemeClr val="bg1"/>
                </a:solidFill>
              </a:rPr>
              <a:t>Sin estas virtudes nunca podremos ser del mismo sentir.</a:t>
            </a:r>
          </a:p>
          <a:p>
            <a:r>
              <a:rPr lang="es-ES" b="1" dirty="0">
                <a:solidFill>
                  <a:schemeClr val="bg1"/>
                </a:solidFill>
              </a:rPr>
              <a:t>Siempre habrá rivalidades y divisiones y eso no completa el gozo total ni del apóstol Pablo ni de Dios.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4" y="-1"/>
            <a:ext cx="40841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A9C8BF86-F9B9-48FF-BF0A-42AD4D4E8CF4}"/>
              </a:ext>
            </a:extLst>
          </p:cNvPr>
          <p:cNvSpPr/>
          <p:nvPr/>
        </p:nvSpPr>
        <p:spPr>
          <a:xfrm>
            <a:off x="0" y="0"/>
            <a:ext cx="9144000" cy="13255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1971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dirty="0"/>
            </a:br>
            <a:r>
              <a:rPr lang="es-ES" sz="53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CONSERVANDO EL MISMO AMOR. FILIPENSES.2:2.</a:t>
            </a:r>
            <a:br>
              <a:rPr lang="es-E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25563"/>
            <a:ext cx="4840941" cy="55324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Haced completo mi gozo, siendo del mismo sentir, </a:t>
            </a:r>
            <a:r>
              <a:rPr lang="es-ES" b="1" u="sng" dirty="0">
                <a:solidFill>
                  <a:srgbClr val="FF0000"/>
                </a:solidFill>
              </a:rPr>
              <a:t>conservando el mismo amor,</a:t>
            </a:r>
            <a:r>
              <a:rPr lang="es-ES" b="1" dirty="0">
                <a:solidFill>
                  <a:schemeClr val="bg1"/>
                </a:solidFill>
              </a:rPr>
              <a:t> unidos en espíritu, dedicados a un mismo propósito. </a:t>
            </a:r>
          </a:p>
          <a:p>
            <a:r>
              <a:rPr lang="es-ES" b="1" dirty="0">
                <a:solidFill>
                  <a:schemeClr val="bg1"/>
                </a:solidFill>
              </a:rPr>
              <a:t>Debían de completar el gozo del apóstol Pablo teniendo el mismo amor unos a otros.</a:t>
            </a:r>
          </a:p>
          <a:p>
            <a:r>
              <a:rPr lang="es-ES" b="1" dirty="0">
                <a:solidFill>
                  <a:schemeClr val="bg1"/>
                </a:solidFill>
              </a:rPr>
              <a:t>El amor se demuestra en nuestras vidas.</a:t>
            </a:r>
          </a:p>
          <a:p>
            <a:r>
              <a:rPr lang="es-ES" b="1" dirty="0">
                <a:solidFill>
                  <a:schemeClr val="bg1"/>
                </a:solidFill>
              </a:rPr>
              <a:t>Deberían de practicarlo.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 Tesalonicenses.4:9-10.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1" y="1325563"/>
            <a:ext cx="4301031" cy="5532437"/>
          </a:xfrm>
          <a:prstGeom prst="rect">
            <a:avLst/>
          </a:prstGeom>
        </p:spPr>
      </p:pic>
      <p:sp>
        <p:nvSpPr>
          <p:cNvPr id="6" name="Marco 5"/>
          <p:cNvSpPr/>
          <p:nvPr/>
        </p:nvSpPr>
        <p:spPr>
          <a:xfrm>
            <a:off x="209444" y="2106528"/>
            <a:ext cx="4424082" cy="524436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9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</TotalTime>
  <Words>2064</Words>
  <Application>Microsoft Office PowerPoint</Application>
  <PresentationFormat>Presentación en pantalla (4:3)</PresentationFormat>
  <Paragraphs>168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de Office</vt:lpstr>
      <vt:lpstr>COMPLETA MI GOZO.  FILIPENSES.2:2.</vt:lpstr>
      <vt:lpstr>Presentación de PowerPoint</vt:lpstr>
      <vt:lpstr>DEBEMOS SER DEL MISMO SENTIR. FILIPENSES.2:2.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CONSERVANDO EL MISMO AMOR. FILIPENSES.2:2.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UNIDOS EN ESPIRITU.     FILIPENSES.2:2. </vt:lpstr>
      <vt:lpstr>Presentación de PowerPoint</vt:lpstr>
      <vt:lpstr>Presentación de PowerPoint</vt:lpstr>
      <vt:lpstr>Presentación de PowerPoint</vt:lpstr>
      <vt:lpstr>Presentación de PowerPoint</vt:lpstr>
      <vt:lpstr> DEDICADOS A UN MISMO PROPOSITO. FILIPENSES.2:2. </vt:lpstr>
      <vt:lpstr>Presentación de PowerPoint</vt:lpstr>
      <vt:lpstr>Presentación de PowerPoint</vt:lpstr>
      <vt:lpstr>Presentación de PowerPoint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35</cp:revision>
  <dcterms:created xsi:type="dcterms:W3CDTF">2019-05-13T16:03:36Z</dcterms:created>
  <dcterms:modified xsi:type="dcterms:W3CDTF">2024-04-22T01:53:55Z</dcterms:modified>
</cp:coreProperties>
</file>