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77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8" r:id="rId23"/>
    <p:sldId id="275" r:id="rId24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13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21/04/2024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0681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21/04/2024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4405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21/04/2024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6884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21/04/2024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3262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21/04/2024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5457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21/04/2024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524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21/04/2024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5992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21/04/2024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2974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21/04/2024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362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21/04/2024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5968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21/04/2024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2938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FF6F5E-EB75-4C11-B48B-3C09A4E294EF}" type="datetimeFigureOut">
              <a:rPr lang="es-ES" smtClean="0"/>
              <a:t>21/04/2024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5514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ADFF5815-0560-4F04-AF41-04A46D775A89}"/>
              </a:ext>
            </a:extLst>
          </p:cNvPr>
          <p:cNvSpPr/>
          <p:nvPr/>
        </p:nvSpPr>
        <p:spPr>
          <a:xfrm>
            <a:off x="0" y="17396"/>
            <a:ext cx="9144000" cy="146684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17396"/>
            <a:ext cx="9143999" cy="1325563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 MISERICORDIA Y VERDAD SE CORRIGE EL PECADO. PROVERBIOS.16:6.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0" y="1501640"/>
            <a:ext cx="9143999" cy="5356360"/>
          </a:xfrm>
        </p:spPr>
        <p:txBody>
          <a:bodyPr/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INTRODUCCION:</a:t>
            </a:r>
          </a:p>
          <a:p>
            <a:r>
              <a:rPr lang="es-ES" b="1" dirty="0">
                <a:solidFill>
                  <a:schemeClr val="bg1"/>
                </a:solidFill>
              </a:rPr>
              <a:t>Lamentablemente fallamos cuando queremos corregir ya sea a nuestros hijos, a algún hermano de la iglesia.</a:t>
            </a:r>
          </a:p>
          <a:p>
            <a:r>
              <a:rPr lang="es-ES" b="1" dirty="0">
                <a:solidFill>
                  <a:schemeClr val="bg1"/>
                </a:solidFill>
              </a:rPr>
              <a:t>A veces queremos corregir solamente usando misericordia- Significa dolor de corazón.</a:t>
            </a:r>
          </a:p>
          <a:p>
            <a:r>
              <a:rPr lang="es-ES" b="1" dirty="0">
                <a:solidFill>
                  <a:schemeClr val="bg1"/>
                </a:solidFill>
              </a:rPr>
              <a:t>Muchos quieren o corrigen solo con amor, sin usar la verdad y eso los lleva a una corrección equivocada.</a:t>
            </a:r>
          </a:p>
          <a:p>
            <a:r>
              <a:rPr lang="es-ES" b="1" dirty="0">
                <a:solidFill>
                  <a:schemeClr val="bg1"/>
                </a:solidFill>
              </a:rPr>
              <a:t>Otros solamente usan de la verdad sin usar de misericordia, los dos extremos son malos porque no enseñan la verdad que Dios desea cuando vamos a corregir.</a:t>
            </a:r>
          </a:p>
        </p:txBody>
      </p:sp>
    </p:spTree>
    <p:extLst>
      <p:ext uri="{BB962C8B-B14F-4D97-AF65-F5344CB8AC3E}">
        <p14:creationId xmlns:p14="http://schemas.microsoft.com/office/powerpoint/2010/main" val="299869509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fontScale="925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Mateo.7:12.</a:t>
            </a:r>
          </a:p>
          <a:p>
            <a:r>
              <a:rPr lang="es-ES" b="1" dirty="0">
                <a:solidFill>
                  <a:schemeClr val="bg1"/>
                </a:solidFill>
              </a:rPr>
              <a:t>Por eso, todo cuanto queráis que os hagan los hombres, así también haced vosotros con ellos, porque esta es la ley y los profetas. </a:t>
            </a:r>
          </a:p>
          <a:p>
            <a:r>
              <a:rPr lang="es-ES" b="1" dirty="0">
                <a:solidFill>
                  <a:schemeClr val="bg1"/>
                </a:solidFill>
              </a:rPr>
              <a:t>Pregúntese Usted, si Usted fallara.</a:t>
            </a:r>
          </a:p>
          <a:p>
            <a:r>
              <a:rPr lang="es-ES" b="1" dirty="0">
                <a:solidFill>
                  <a:schemeClr val="bg1"/>
                </a:solidFill>
              </a:rPr>
              <a:t>¿Cómo le gustaría ser corregido?</a:t>
            </a:r>
          </a:p>
          <a:p>
            <a:r>
              <a:rPr lang="es-ES" b="1" dirty="0">
                <a:solidFill>
                  <a:schemeClr val="bg1"/>
                </a:solidFill>
              </a:rPr>
              <a:t>¿Con Misericordia?</a:t>
            </a:r>
          </a:p>
          <a:p>
            <a:r>
              <a:rPr lang="es-ES" b="1" dirty="0">
                <a:solidFill>
                  <a:schemeClr val="bg1"/>
                </a:solidFill>
              </a:rPr>
              <a:t>¿Con paciencia?</a:t>
            </a:r>
          </a:p>
          <a:p>
            <a:r>
              <a:rPr lang="es-ES" b="1" dirty="0">
                <a:solidFill>
                  <a:schemeClr val="bg1"/>
                </a:solidFill>
              </a:rPr>
              <a:t>¿Con amor?</a:t>
            </a:r>
          </a:p>
          <a:p>
            <a:r>
              <a:rPr lang="es-ES" b="1" dirty="0">
                <a:solidFill>
                  <a:schemeClr val="bg1"/>
                </a:solidFill>
              </a:rPr>
              <a:t>¿Con odio?</a:t>
            </a:r>
          </a:p>
          <a:p>
            <a:r>
              <a:rPr lang="es-ES" b="1" dirty="0">
                <a:solidFill>
                  <a:schemeClr val="bg1"/>
                </a:solidFill>
              </a:rPr>
              <a:t>Como Usted quisiera que lo corrijan así debería de corregir.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22580"/>
            <a:ext cx="4235121" cy="358123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60" y="3524249"/>
            <a:ext cx="4119839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413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7E2FBB13-B21D-4758-89D4-0D8E940982E7}"/>
              </a:ext>
            </a:extLst>
          </p:cNvPr>
          <p:cNvSpPr/>
          <p:nvPr/>
        </p:nvSpPr>
        <p:spPr>
          <a:xfrm>
            <a:off x="0" y="0"/>
            <a:ext cx="9139944" cy="145773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DEBEMOS DE CORREGIR CON AMOR.</a:t>
            </a:r>
            <a:br>
              <a:rPr lang="es-ES" sz="48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es-ES" sz="48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PROVERBIOS.16:6.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457739"/>
            <a:ext cx="5365376" cy="5400261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Con misericordia y verdad se expía la culpa, y con el temor del SEÑOR el hombre se aparta del mal. </a:t>
            </a:r>
          </a:p>
          <a:p>
            <a:r>
              <a:rPr lang="es-ES" b="1" dirty="0">
                <a:solidFill>
                  <a:schemeClr val="bg1"/>
                </a:solidFill>
              </a:rPr>
              <a:t>El otro elemento importante en la corrección de las personas es el amor.</a:t>
            </a:r>
          </a:p>
          <a:p>
            <a:r>
              <a:rPr lang="es-ES" b="1" dirty="0">
                <a:solidFill>
                  <a:schemeClr val="bg1"/>
                </a:solidFill>
              </a:rPr>
              <a:t>Una corrección sin amor no dará nunca resultado será un fracaso total.</a:t>
            </a:r>
          </a:p>
          <a:p>
            <a:r>
              <a:rPr lang="es-ES" b="1" dirty="0">
                <a:solidFill>
                  <a:schemeClr val="bg1"/>
                </a:solidFill>
              </a:rPr>
              <a:t>El amor verdadero no es sentimiento.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376" y="1457739"/>
            <a:ext cx="3776595" cy="540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9076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El amor nos ayudar a decir la verdad siempre.</a:t>
            </a:r>
          </a:p>
          <a:p>
            <a:r>
              <a:rPr lang="es-ES" b="1" dirty="0">
                <a:solidFill>
                  <a:schemeClr val="bg1"/>
                </a:solidFill>
              </a:rPr>
              <a:t>Jesús le dijo lo que le faltaba al joven porque le amo.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Marcos.10:21.</a:t>
            </a:r>
          </a:p>
          <a:p>
            <a:r>
              <a:rPr lang="es-ES" b="1" dirty="0">
                <a:solidFill>
                  <a:schemeClr val="bg1"/>
                </a:solidFill>
              </a:rPr>
              <a:t>Jesús, mirándolo, lo amó y le dijo: Una cosa te falta: ve y vende cuanto tienes y da a los pobres, y tendrás tesoro en el cielo; y ven, sígueme. </a:t>
            </a:r>
          </a:p>
          <a:p>
            <a:r>
              <a:rPr lang="es-ES" b="1" dirty="0">
                <a:solidFill>
                  <a:schemeClr val="bg1"/>
                </a:solidFill>
              </a:rPr>
              <a:t>Dice que le amo, y como le amaba le dijo la verdad.</a:t>
            </a:r>
          </a:p>
          <a:p>
            <a:r>
              <a:rPr lang="es-ES" b="1" dirty="0">
                <a:solidFill>
                  <a:schemeClr val="bg1"/>
                </a:solidFill>
              </a:rPr>
              <a:t>El amor nos moverá a decirle la verdad a la persona aunque esta le ofenda o no le agrade.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696" y="-1"/>
            <a:ext cx="408027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0996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El que ama castiga.</a:t>
            </a:r>
          </a:p>
          <a:p>
            <a:r>
              <a:rPr lang="es-ES" b="1" dirty="0">
                <a:solidFill>
                  <a:schemeClr val="bg1"/>
                </a:solidFill>
              </a:rPr>
              <a:t>Como padres amamos a nuestros hijos, pero ese mismo amor lo demostramos a nuestros hijos castigándole cuando fallan.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Proverbios.13:24.</a:t>
            </a:r>
          </a:p>
          <a:p>
            <a:r>
              <a:rPr lang="es-ES" b="1" dirty="0">
                <a:solidFill>
                  <a:schemeClr val="bg1"/>
                </a:solidFill>
              </a:rPr>
              <a:t>El que escatima la vara odia a su hijo, mas el que lo ama lo disciplina con diligencia. </a:t>
            </a:r>
          </a:p>
          <a:p>
            <a:r>
              <a:rPr lang="es-ES" b="1" dirty="0">
                <a:solidFill>
                  <a:schemeClr val="bg1"/>
                </a:solidFill>
              </a:rPr>
              <a:t>Si Usted verdaderamente ama a su hijo o hija lo castigara.</a:t>
            </a:r>
          </a:p>
          <a:p>
            <a:r>
              <a:rPr lang="es-ES" b="1" dirty="0">
                <a:solidFill>
                  <a:schemeClr val="bg1"/>
                </a:solidFill>
              </a:rPr>
              <a:t>Si Usted no lo ama lo dejara sin castigo.</a:t>
            </a:r>
          </a:p>
          <a:p>
            <a:r>
              <a:rPr lang="es-ES" b="1" dirty="0">
                <a:solidFill>
                  <a:schemeClr val="bg1"/>
                </a:solidFill>
              </a:rPr>
              <a:t>Detener el castigo si es merecido fomenta el pecado en el niño y contribuye a su delincuencia y ruina.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434" y="0"/>
            <a:ext cx="4126566" cy="347102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434" y="3471022"/>
            <a:ext cx="4126566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2425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El padre o la madre que detiene el castigo tal vez creen que está mostrando amor, pero Dios dice que eso es aborrecimiento.</a:t>
            </a:r>
          </a:p>
          <a:p>
            <a:r>
              <a:rPr lang="es-ES" b="1" dirty="0">
                <a:solidFill>
                  <a:schemeClr val="bg1"/>
                </a:solidFill>
              </a:rPr>
              <a:t>Porque Dios nos ama nos disciplina.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Hebreos.12:5-8.</a:t>
            </a:r>
          </a:p>
          <a:p>
            <a:r>
              <a:rPr lang="es-ES" b="1" dirty="0">
                <a:solidFill>
                  <a:schemeClr val="bg1"/>
                </a:solidFill>
              </a:rPr>
              <a:t>Además, habéis olvidado la exhortación que como a hijos se os dirige: HIJO MIO, NO TENGAS EN POCO LA DISCIPLINA DEL SEÑOR, NI TE DESANIMES AL SER REPRENDIDO POR EL;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V.6.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578" y="-1"/>
            <a:ext cx="43833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723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PORQUE EL SEÑOR AL QUE AMA, DISCIPLINA, Y AZOTA A TODO EL QUE RECIBE POR HIJO.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V.7.</a:t>
            </a:r>
          </a:p>
          <a:p>
            <a:r>
              <a:rPr lang="es-ES" b="1" dirty="0">
                <a:solidFill>
                  <a:schemeClr val="bg1"/>
                </a:solidFill>
              </a:rPr>
              <a:t>Es para vuestra corrección que sufrís; Dios os trata como a hijos; porque ¿qué hijo hay a quien su padre no discipline?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V.8.</a:t>
            </a:r>
          </a:p>
          <a:p>
            <a:r>
              <a:rPr lang="es-ES" b="1" dirty="0">
                <a:solidFill>
                  <a:schemeClr val="bg1"/>
                </a:solidFill>
              </a:rPr>
              <a:t>Pero si estáis sin disciplina, de la cual todos han sido hechos participantes, entonces sois hijos ilegítimos y no hijos verdaderos.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-1"/>
            <a:ext cx="423512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3592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fontScale="925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Al mantenernos sumisos a la disciplina de Dios, permitimos que Su disciplina nos moldee a Su imagen.</a:t>
            </a:r>
          </a:p>
          <a:p>
            <a:r>
              <a:rPr lang="es-ES" b="1" dirty="0">
                <a:solidFill>
                  <a:schemeClr val="bg1"/>
                </a:solidFill>
              </a:rPr>
              <a:t>La disciplina es muy importante para nuestra madures.</a:t>
            </a:r>
          </a:p>
          <a:p>
            <a:r>
              <a:rPr lang="es-ES" b="1" dirty="0">
                <a:solidFill>
                  <a:schemeClr val="bg1"/>
                </a:solidFill>
              </a:rPr>
              <a:t>Si no hubiera disciplina, corrección, el mundo seria un caos total.</a:t>
            </a:r>
          </a:p>
          <a:p>
            <a:r>
              <a:rPr lang="es-ES" b="1" dirty="0">
                <a:solidFill>
                  <a:schemeClr val="bg1"/>
                </a:solidFill>
              </a:rPr>
              <a:t>Pablo amaba a Pedro pero eso no impidió que Pablo corrigiera a Pedro.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Galatas.2:11-14.</a:t>
            </a:r>
          </a:p>
          <a:p>
            <a:r>
              <a:rPr lang="es-ES" b="1" dirty="0">
                <a:solidFill>
                  <a:schemeClr val="bg1"/>
                </a:solidFill>
              </a:rPr>
              <a:t>Pero cuando Pedro vino a Antioquía, me opuse a él cara a cara, porque era de condenar.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22581"/>
            <a:ext cx="4235121" cy="683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2798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V.12.</a:t>
            </a:r>
          </a:p>
          <a:p>
            <a:r>
              <a:rPr lang="es-ES" b="1" dirty="0">
                <a:solidFill>
                  <a:schemeClr val="bg1"/>
                </a:solidFill>
              </a:rPr>
              <a:t>Porque antes de venir algunos de parte de Jacobo, él comía con los gentiles, pero cuando vinieron, empezó a retraerse y apartarse, porque temía a los de la circuncisión.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V.13.</a:t>
            </a:r>
          </a:p>
          <a:p>
            <a:r>
              <a:rPr lang="es-ES" b="1" dirty="0">
                <a:solidFill>
                  <a:schemeClr val="bg1"/>
                </a:solidFill>
              </a:rPr>
              <a:t>Y el resto de los judíos se le unió en su hipocresía, de tal manera que aun Bernabé fue arrastrado por la hipocresía de ellos.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V.14.</a:t>
            </a:r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753" y="-1"/>
            <a:ext cx="412824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982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Pero cuando vi que no andaban con rectitud en cuanto a la verdad del evangelio, dije a Pedro delante de todos: Si tú, siendo judío, vives como los gentiles y no como los judíos, ¿por qué obligas a los gentiles a vivir como judíos? </a:t>
            </a:r>
          </a:p>
          <a:p>
            <a:r>
              <a:rPr lang="es-ES" b="1" dirty="0">
                <a:solidFill>
                  <a:schemeClr val="bg1"/>
                </a:solidFill>
              </a:rPr>
              <a:t>¿Por qué Pablo corrigió a Pedro?</a:t>
            </a:r>
          </a:p>
          <a:p>
            <a:r>
              <a:rPr lang="es-ES" b="1" dirty="0">
                <a:solidFill>
                  <a:schemeClr val="bg1"/>
                </a:solidFill>
              </a:rPr>
              <a:t>Porque le amaba.</a:t>
            </a:r>
          </a:p>
          <a:p>
            <a:r>
              <a:rPr lang="es-ES" b="1" dirty="0">
                <a:solidFill>
                  <a:schemeClr val="bg1"/>
                </a:solidFill>
              </a:rPr>
              <a:t>Lo que estaba haciendo Pedro lo llevaría a la condenación.</a:t>
            </a:r>
          </a:p>
          <a:p>
            <a:r>
              <a:rPr lang="es-ES" b="1" dirty="0">
                <a:solidFill>
                  <a:schemeClr val="bg1"/>
                </a:solidFill>
              </a:rPr>
              <a:t>¿Porque debemos de usar la corrección?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526" y="22581"/>
            <a:ext cx="4102474" cy="683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4559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Porque amamos a las personas a los hermanos y no queremos que se pierdan.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I Corintios.5:5.</a:t>
            </a:r>
          </a:p>
          <a:p>
            <a:r>
              <a:rPr lang="es-ES" b="1" dirty="0">
                <a:solidFill>
                  <a:schemeClr val="bg1"/>
                </a:solidFill>
              </a:rPr>
              <a:t>Entregad a ese tal a Satanás para la destrucción de su carne, a fin de que su espíritu sea salvo en el día del Señor Jesús. </a:t>
            </a:r>
          </a:p>
          <a:p>
            <a:r>
              <a:rPr lang="es-ES" b="1" dirty="0">
                <a:solidFill>
                  <a:schemeClr val="bg1"/>
                </a:solidFill>
              </a:rPr>
              <a:t>¿Para que fue la disciplina del fornicario?</a:t>
            </a:r>
          </a:p>
          <a:p>
            <a:r>
              <a:rPr lang="es-ES" b="1" dirty="0">
                <a:solidFill>
                  <a:schemeClr val="bg1"/>
                </a:solidFill>
              </a:rPr>
              <a:t>Para salvar su alma su espíritu en el día final.</a:t>
            </a:r>
          </a:p>
          <a:p>
            <a:r>
              <a:rPr lang="es-ES" b="1" dirty="0">
                <a:solidFill>
                  <a:schemeClr val="bg1"/>
                </a:solidFill>
              </a:rPr>
              <a:t>Si Usted no corrige no ama.</a:t>
            </a:r>
          </a:p>
          <a:p>
            <a:r>
              <a:rPr lang="es-ES" b="1" dirty="0">
                <a:solidFill>
                  <a:schemeClr val="bg1"/>
                </a:solidFill>
              </a:rPr>
              <a:t>Pedro amaba a Simón, pero le tuvo que decir la verdad.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0"/>
            <a:ext cx="423714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4194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1EF5615-4291-4BF1-B5A1-436DB08F7C41}"/>
              </a:ext>
            </a:extLst>
          </p:cNvPr>
          <p:cNvSpPr/>
          <p:nvPr/>
        </p:nvSpPr>
        <p:spPr>
          <a:xfrm>
            <a:off x="0" y="0"/>
            <a:ext cx="9144000" cy="132556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DEBEMOS CORREGIR CON MISERICORIDA. PROVERBIOS.16:6.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325563"/>
            <a:ext cx="5271247" cy="553243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Con misericordia y verdad se expía la culpa, y con el temor del SEÑOR el hombre se aparta del mal. </a:t>
            </a:r>
          </a:p>
          <a:p>
            <a:r>
              <a:rPr lang="es-ES" b="1" dirty="0">
                <a:solidFill>
                  <a:schemeClr val="bg1"/>
                </a:solidFill>
              </a:rPr>
              <a:t>El proverbista nos hace ver que hay dos elementos importantes en la corrección del pecado o de cualquier otro problema.</a:t>
            </a:r>
          </a:p>
          <a:p>
            <a:r>
              <a:rPr lang="es-ES" b="1" dirty="0">
                <a:solidFill>
                  <a:schemeClr val="bg1"/>
                </a:solidFill>
              </a:rPr>
              <a:t>1. Es la misericordia- Dolor de corazón.</a:t>
            </a:r>
          </a:p>
          <a:p>
            <a:r>
              <a:rPr lang="es-ES" b="1" dirty="0">
                <a:solidFill>
                  <a:schemeClr val="bg1"/>
                </a:solidFill>
              </a:rPr>
              <a:t>Para corregir siempre debemos de usar de misericordia.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248" y="1325564"/>
            <a:ext cx="3870724" cy="553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1148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Hechos.8:20.</a:t>
            </a:r>
          </a:p>
          <a:p>
            <a:r>
              <a:rPr lang="es-ES" b="1" dirty="0">
                <a:solidFill>
                  <a:schemeClr val="bg1"/>
                </a:solidFill>
              </a:rPr>
              <a:t>Entonces Pedro le dijo: Que tu plata perezca contigo, porque pensaste que podías obtener el don de Dios con dinero.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Hechos.8:22.</a:t>
            </a:r>
          </a:p>
          <a:p>
            <a:r>
              <a:rPr lang="es-ES" b="1" dirty="0">
                <a:solidFill>
                  <a:schemeClr val="bg1"/>
                </a:solidFill>
              </a:rPr>
              <a:t>Por tanto, arrepiéntete de esta tu maldad, y ruega al Señor que si es posible se te perdone el intento de tu corazón. </a:t>
            </a:r>
          </a:p>
          <a:p>
            <a:r>
              <a:rPr lang="es-ES" b="1" dirty="0">
                <a:solidFill>
                  <a:schemeClr val="bg1"/>
                </a:solidFill>
              </a:rPr>
              <a:t>¿Por qué le dijo la verdad?</a:t>
            </a:r>
          </a:p>
          <a:p>
            <a:r>
              <a:rPr lang="es-ES" b="1" dirty="0">
                <a:solidFill>
                  <a:schemeClr val="bg1"/>
                </a:solidFill>
              </a:rPr>
              <a:t>Porque estaba en peligro.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Hechos.8:23.</a:t>
            </a:r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2" y="-1"/>
            <a:ext cx="423512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1509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Porque veo que estás en hiel de amargura y en cadena de iniquidad. </a:t>
            </a:r>
          </a:p>
          <a:p>
            <a:r>
              <a:rPr lang="es-ES" b="1" dirty="0">
                <a:solidFill>
                  <a:schemeClr val="bg1"/>
                </a:solidFill>
              </a:rPr>
              <a:t>Era urgente que Pedro corrigiera a Simón para que no se perdiera eternamente.</a:t>
            </a:r>
          </a:p>
          <a:p>
            <a:r>
              <a:rPr lang="es-ES" b="1" dirty="0">
                <a:solidFill>
                  <a:schemeClr val="bg1"/>
                </a:solidFill>
              </a:rPr>
              <a:t>Debemos de corregir siempre el pecado para que las personas y hermanos puedan arrepentirse.</a:t>
            </a:r>
          </a:p>
          <a:p>
            <a:r>
              <a:rPr lang="es-ES" b="1" dirty="0">
                <a:solidFill>
                  <a:schemeClr val="bg1"/>
                </a:solidFill>
              </a:rPr>
              <a:t>Pero el amor nos debe motivar a actuar y decirle a la verdad en el estado que esta la persona.</a:t>
            </a:r>
          </a:p>
          <a:p>
            <a:r>
              <a:rPr lang="es-ES" b="1" dirty="0">
                <a:solidFill>
                  <a:schemeClr val="bg1"/>
                </a:solidFill>
              </a:rPr>
              <a:t>Siempre con bondad, corregir tiernamente.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-1"/>
            <a:ext cx="423714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0931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463C4EC8-E99E-4B03-AA09-6BD2BA1792F4}"/>
              </a:ext>
            </a:extLst>
          </p:cNvPr>
          <p:cNvSpPr/>
          <p:nvPr/>
        </p:nvSpPr>
        <p:spPr>
          <a:xfrm>
            <a:off x="0" y="0"/>
            <a:ext cx="9141971" cy="1166191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66191"/>
          </a:xfrm>
        </p:spPr>
        <p:txBody>
          <a:bodyPr>
            <a:noAutofit/>
          </a:bodyPr>
          <a:lstStyle/>
          <a:p>
            <a:pPr algn="ctr"/>
            <a:r>
              <a:rPr lang="es-ES" sz="88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CONCLUSIÓN: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325564"/>
            <a:ext cx="9144000" cy="5532436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Hay dos elementos importantes para poder ayudar y corregir a las personas y hermanos.</a:t>
            </a:r>
          </a:p>
          <a:p>
            <a:r>
              <a:rPr lang="es-ES" b="1" dirty="0">
                <a:solidFill>
                  <a:schemeClr val="bg1"/>
                </a:solidFill>
              </a:rPr>
              <a:t>1. La Misericordia.</a:t>
            </a:r>
          </a:p>
          <a:p>
            <a:r>
              <a:rPr lang="es-ES" b="1" dirty="0">
                <a:solidFill>
                  <a:schemeClr val="bg1"/>
                </a:solidFill>
              </a:rPr>
              <a:t>2. El Amor.</a:t>
            </a:r>
          </a:p>
          <a:p>
            <a:r>
              <a:rPr lang="es-ES" b="1" dirty="0">
                <a:solidFill>
                  <a:schemeClr val="bg1"/>
                </a:solidFill>
              </a:rPr>
              <a:t>Si uno de estos elementos falta la corrección será un fracaso total. </a:t>
            </a:r>
          </a:p>
          <a:p>
            <a:r>
              <a:rPr lang="es-ES" b="1" dirty="0">
                <a:solidFill>
                  <a:schemeClr val="bg1"/>
                </a:solidFill>
              </a:rPr>
              <a:t>No corrijamos sin misericordia.</a:t>
            </a:r>
          </a:p>
          <a:p>
            <a:r>
              <a:rPr lang="es-ES" b="1" dirty="0">
                <a:solidFill>
                  <a:schemeClr val="bg1"/>
                </a:solidFill>
              </a:rPr>
              <a:t>No corrijamos sin amor.</a:t>
            </a:r>
          </a:p>
          <a:p>
            <a:r>
              <a:rPr lang="es-ES" b="1" dirty="0">
                <a:solidFill>
                  <a:schemeClr val="bg1"/>
                </a:solidFill>
              </a:rPr>
              <a:t>El amor nos impulsara a decir la verdad de la condición en la que esta la persona.</a:t>
            </a:r>
          </a:p>
          <a:p>
            <a:r>
              <a:rPr lang="es-ES" b="1" dirty="0">
                <a:solidFill>
                  <a:schemeClr val="bg1"/>
                </a:solidFill>
              </a:rPr>
              <a:t>Y nos motivara para ayudar siempre </a:t>
            </a:r>
            <a:r>
              <a:rPr lang="es-ES" b="1">
                <a:solidFill>
                  <a:schemeClr val="bg1"/>
                </a:solidFill>
              </a:rPr>
              <a:t>con bondad.</a:t>
            </a:r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577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46059"/>
            <a:ext cx="9144000" cy="1411941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DIOS NOS BENDIGA A TODOS.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446059"/>
          </a:xfrm>
          <a:prstGeom prst="rect">
            <a:avLst/>
          </a:prstGeom>
        </p:spPr>
      </p:pic>
      <p:sp>
        <p:nvSpPr>
          <p:cNvPr id="5" name="Llamada de nube 4"/>
          <p:cNvSpPr/>
          <p:nvPr/>
        </p:nvSpPr>
        <p:spPr>
          <a:xfrm>
            <a:off x="4814047" y="0"/>
            <a:ext cx="4329951" cy="2944906"/>
          </a:xfrm>
          <a:prstGeom prst="cloudCallout">
            <a:avLst>
              <a:gd name="adj1" fmla="val -44746"/>
              <a:gd name="adj2" fmla="val 61130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POR SU FINA ATENCION.</a:t>
            </a:r>
          </a:p>
        </p:txBody>
      </p:sp>
    </p:spTree>
    <p:extLst>
      <p:ext uri="{BB962C8B-B14F-4D97-AF65-F5344CB8AC3E}">
        <p14:creationId xmlns:p14="http://schemas.microsoft.com/office/powerpoint/2010/main" val="365221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Porque debemos de corregir tiernamente.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II Timoteo.2:25.</a:t>
            </a:r>
          </a:p>
          <a:p>
            <a:r>
              <a:rPr lang="es-ES" b="1" dirty="0">
                <a:solidFill>
                  <a:schemeClr val="bg1"/>
                </a:solidFill>
              </a:rPr>
              <a:t>Corrigiendo tiernamente a los que se oponen, por si acaso Dios les da el arrepentimiento que conduce al pleno conocimiento de la verdad, </a:t>
            </a:r>
          </a:p>
          <a:p>
            <a:r>
              <a:rPr lang="es-ES" b="1" dirty="0">
                <a:solidFill>
                  <a:schemeClr val="bg1"/>
                </a:solidFill>
              </a:rPr>
              <a:t>Para corregir debemos de ser misericordioso y tiernos.</a:t>
            </a:r>
          </a:p>
          <a:p>
            <a:r>
              <a:rPr lang="es-ES" b="1" dirty="0">
                <a:solidFill>
                  <a:schemeClr val="bg1"/>
                </a:solidFill>
              </a:rPr>
              <a:t>De lo contrario la corrección no causara ningún efecto en la persona.</a:t>
            </a:r>
          </a:p>
          <a:p>
            <a:r>
              <a:rPr lang="es-ES" b="1" dirty="0">
                <a:solidFill>
                  <a:schemeClr val="bg1"/>
                </a:solidFill>
              </a:rPr>
              <a:t>Porque la misericordia nos ayuda a perdonarnos.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22581"/>
            <a:ext cx="4235121" cy="683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4582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Colosenses.3:12-13.</a:t>
            </a:r>
          </a:p>
          <a:p>
            <a:r>
              <a:rPr lang="es-ES" b="1" dirty="0">
                <a:solidFill>
                  <a:schemeClr val="bg1"/>
                </a:solidFill>
              </a:rPr>
              <a:t>Entonces, como escogidos de Dios, santos y amados, revestíos de tierna compasión, bondad, humildad, mansedumbre y paciencia;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V.13.</a:t>
            </a:r>
          </a:p>
          <a:p>
            <a:r>
              <a:rPr lang="es-ES" b="1" dirty="0">
                <a:solidFill>
                  <a:schemeClr val="bg1"/>
                </a:solidFill>
              </a:rPr>
              <a:t>Soportándoos unos a otros y perdonándoos unos a otros, si alguno tiene queja contra otro; como Cristo os perdonó, así también hacedlo vosotros. </a:t>
            </a:r>
          </a:p>
          <a:p>
            <a:r>
              <a:rPr lang="es-ES" b="1" dirty="0">
                <a:solidFill>
                  <a:schemeClr val="bg1"/>
                </a:solidFill>
              </a:rPr>
              <a:t>La paciencia que deberíamos mostrar para con los fracasos y rarezas de nuestros hermanos.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-1"/>
            <a:ext cx="423714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5031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Uno de los casos mas claro que encontramos en la Biblia es El Natán con David.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II Samuel.12:1-7.</a:t>
            </a:r>
          </a:p>
          <a:p>
            <a:r>
              <a:rPr lang="es-ES" b="1" dirty="0">
                <a:solidFill>
                  <a:schemeClr val="bg1"/>
                </a:solidFill>
              </a:rPr>
              <a:t>Entonces el SEÑOR envió a Natán a David. Y vino a él y le dijo: Había dos hombres en una ciudad, el uno rico, y el otro pobre.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V.2.</a:t>
            </a:r>
          </a:p>
          <a:p>
            <a:r>
              <a:rPr lang="es-ES" b="1" dirty="0">
                <a:solidFill>
                  <a:schemeClr val="bg1"/>
                </a:solidFill>
              </a:rPr>
              <a:t>El rico tenía muchas ovejas y vacas.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V.3.</a:t>
            </a:r>
          </a:p>
          <a:p>
            <a:r>
              <a:rPr lang="es-ES" b="1" dirty="0">
                <a:solidFill>
                  <a:schemeClr val="bg1"/>
                </a:solidFill>
              </a:rPr>
              <a:t>Pero el pobre no tenía más que una </a:t>
            </a:r>
            <a:r>
              <a:rPr lang="es-ES" b="1" dirty="0" err="1">
                <a:solidFill>
                  <a:schemeClr val="bg1"/>
                </a:solidFill>
              </a:rPr>
              <a:t>corderita</a:t>
            </a:r>
            <a:r>
              <a:rPr lang="es-ES" b="1" dirty="0">
                <a:solidFill>
                  <a:schemeClr val="bg1"/>
                </a:solidFill>
              </a:rPr>
              <a:t> que él había comprado y criado, la cual había crecido junto con él y con sus hijos. Comía de su pan, bebía de su copa y dormía en su seno, y era como una hija para él.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0"/>
            <a:ext cx="4237149" cy="377862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3801205"/>
            <a:ext cx="4235122" cy="305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3766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V.4.</a:t>
            </a:r>
          </a:p>
          <a:p>
            <a:r>
              <a:rPr lang="es-ES" b="1" dirty="0">
                <a:solidFill>
                  <a:schemeClr val="bg1"/>
                </a:solidFill>
              </a:rPr>
              <a:t>Vino un viajero al hombre rico y éste no quiso tomar de sus ovejas ni de sus vacas para preparar comida para el caminante que había venido a él, sino que tomó la </a:t>
            </a:r>
            <a:r>
              <a:rPr lang="es-ES" b="1" dirty="0" err="1">
                <a:solidFill>
                  <a:schemeClr val="bg1"/>
                </a:solidFill>
              </a:rPr>
              <a:t>corderita</a:t>
            </a:r>
            <a:r>
              <a:rPr lang="es-ES" b="1" dirty="0">
                <a:solidFill>
                  <a:schemeClr val="bg1"/>
                </a:solidFill>
              </a:rPr>
              <a:t> de aquel hombre pobre y la preparó para el hombre que había venido a él.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V.5.</a:t>
            </a:r>
          </a:p>
          <a:p>
            <a:r>
              <a:rPr lang="es-ES" b="1" dirty="0">
                <a:solidFill>
                  <a:schemeClr val="bg1"/>
                </a:solidFill>
              </a:rPr>
              <a:t>Y se encendió la ira de David en gran manera contra aquel hombre, y dijo a Natán: Vive el SEÑOR, que ciertamente el hombre que hizo esto merece morir;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V.6.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-1"/>
            <a:ext cx="423512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9448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Y debe pagar cuatro veces por la cordera, porque hizo esto y no tuvo compasión.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V.7.</a:t>
            </a:r>
          </a:p>
          <a:p>
            <a:r>
              <a:rPr lang="es-ES" b="1" dirty="0">
                <a:solidFill>
                  <a:schemeClr val="bg1"/>
                </a:solidFill>
              </a:rPr>
              <a:t>Entonces Natán dijo a David: Tú eres aquel hombre. Así dice el SEÑOR, Dios de Israel: "Yo te ungí rey sobre Israel y te libré de la mano de Saúl. </a:t>
            </a:r>
          </a:p>
          <a:p>
            <a:r>
              <a:rPr lang="es-ES" b="1" dirty="0">
                <a:solidFill>
                  <a:schemeClr val="bg1"/>
                </a:solidFill>
              </a:rPr>
              <a:t>Natán uso de misericordia e hizo ver el pecado tiernamente a David.</a:t>
            </a:r>
          </a:p>
          <a:p>
            <a:r>
              <a:rPr lang="es-ES" b="1" dirty="0">
                <a:solidFill>
                  <a:schemeClr val="bg1"/>
                </a:solidFill>
              </a:rPr>
              <a:t>Priscila y Aquí corrigieron a Apolos.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Hechos.18:24-26.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790" y="22581"/>
            <a:ext cx="4360209" cy="683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719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Llegó entonces a Efeso un judío que se llamaba Apolos, natural de Alejandría, hombre elocuente, y que era poderoso en las Escrituras.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V.25.</a:t>
            </a:r>
          </a:p>
          <a:p>
            <a:r>
              <a:rPr lang="es-ES" b="1" dirty="0">
                <a:solidFill>
                  <a:schemeClr val="bg1"/>
                </a:solidFill>
              </a:rPr>
              <a:t>Este había sido instruido en el camino del Señor, y siendo ferviente de espíritu, hablaba y enseñaba con exactitud las cosas referentes a Jesús, aunque sólo conocía el bautismo de Juan.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V.26.</a:t>
            </a:r>
          </a:p>
          <a:p>
            <a:r>
              <a:rPr lang="es-ES" b="1" dirty="0">
                <a:solidFill>
                  <a:schemeClr val="bg1"/>
                </a:solidFill>
              </a:rPr>
              <a:t>Y comenzó a hablar con denuedo en la sinagoga. Pero cuando Priscila y Aquila lo oyeron, lo llevaron aparte y le explicaron con mayor exactitud el camino de Dios.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3590365"/>
            <a:ext cx="4235121" cy="326763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0"/>
            <a:ext cx="4235121" cy="359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18918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Para corregir el pecado o cualquier problema no necesitamos de: </a:t>
            </a:r>
          </a:p>
          <a:p>
            <a:r>
              <a:rPr lang="es-ES" b="1" dirty="0">
                <a:solidFill>
                  <a:schemeClr val="bg1"/>
                </a:solidFill>
              </a:rPr>
              <a:t>Gritar. </a:t>
            </a:r>
          </a:p>
          <a:p>
            <a:r>
              <a:rPr lang="es-ES" b="1" dirty="0">
                <a:solidFill>
                  <a:schemeClr val="bg1"/>
                </a:solidFill>
              </a:rPr>
              <a:t>Ni enojarnos.</a:t>
            </a:r>
          </a:p>
          <a:p>
            <a:r>
              <a:rPr lang="es-ES" b="1" dirty="0">
                <a:solidFill>
                  <a:schemeClr val="bg1"/>
                </a:solidFill>
              </a:rPr>
              <a:t>Ni insultar.</a:t>
            </a:r>
          </a:p>
          <a:p>
            <a:r>
              <a:rPr lang="es-ES" b="1" dirty="0">
                <a:solidFill>
                  <a:schemeClr val="bg1"/>
                </a:solidFill>
              </a:rPr>
              <a:t>Ni Pelear.</a:t>
            </a:r>
          </a:p>
          <a:p>
            <a:r>
              <a:rPr lang="es-ES" b="1" dirty="0">
                <a:solidFill>
                  <a:schemeClr val="bg1"/>
                </a:solidFill>
              </a:rPr>
              <a:t>La misericordia ayudara mucho para que podamos corregir tiernamente a los demás.</a:t>
            </a:r>
          </a:p>
          <a:p>
            <a:r>
              <a:rPr lang="es-ES" b="1" dirty="0">
                <a:solidFill>
                  <a:schemeClr val="bg1"/>
                </a:solidFill>
              </a:rPr>
              <a:t>Nunca use la venganza para corregir.</a:t>
            </a:r>
          </a:p>
          <a:p>
            <a:r>
              <a:rPr lang="es-ES" b="1" dirty="0">
                <a:solidFill>
                  <a:schemeClr val="bg1"/>
                </a:solidFill>
              </a:rPr>
              <a:t>Siempre recuerde la regla de oro.</a:t>
            </a:r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535" y="-1"/>
            <a:ext cx="438843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56603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188</TotalTime>
  <Words>1792</Words>
  <Application>Microsoft Office PowerPoint</Application>
  <PresentationFormat>Presentación en pantalla (4:3)</PresentationFormat>
  <Paragraphs>136</Paragraphs>
  <Slides>23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Tema de Office</vt:lpstr>
      <vt:lpstr>CON MISERICORDIA Y VERDAD SE CORRIGE EL PECADO. PROVERBIOS.16:6.</vt:lpstr>
      <vt:lpstr>DEBEMOS CORREGIR CON MISERICORIDA. PROVERBIOS.16:6.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DEBEMOS DE CORREGIR CON AMOR. PROVERBIOS.16:6.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CONCLUSIÓN: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MARIO</dc:creator>
  <cp:lastModifiedBy>MARIO MORENO</cp:lastModifiedBy>
  <cp:revision>27</cp:revision>
  <dcterms:created xsi:type="dcterms:W3CDTF">2019-05-13T16:03:36Z</dcterms:created>
  <dcterms:modified xsi:type="dcterms:W3CDTF">2024-04-22T02:01:12Z</dcterms:modified>
</cp:coreProperties>
</file>