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8" r:id="rId42"/>
    <p:sldId id="296" r:id="rId43"/>
    <p:sldId id="319" r:id="rId44"/>
    <p:sldId id="297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DA6C6-A88E-4FBC-860B-D50DA7E33607}" type="datetimeFigureOut">
              <a:rPr lang="es-NI" smtClean="0"/>
              <a:t>9/11/2022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F5EE-E474-4B52-B009-EB4C3C49EECB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006227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DA6C6-A88E-4FBC-860B-D50DA7E33607}" type="datetimeFigureOut">
              <a:rPr lang="es-NI" smtClean="0"/>
              <a:t>9/11/2022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F5EE-E474-4B52-B009-EB4C3C49EECB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601308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DA6C6-A88E-4FBC-860B-D50DA7E33607}" type="datetimeFigureOut">
              <a:rPr lang="es-NI" smtClean="0"/>
              <a:t>9/11/2022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F5EE-E474-4B52-B009-EB4C3C49EECB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471826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úmero de diapositiva">
            <a:extLst>
              <a:ext uri="{FF2B5EF4-FFF2-40B4-BE49-F238E27FC236}">
                <a16:creationId xmlns:a16="http://schemas.microsoft.com/office/drawing/2014/main" id="{9509371E-2EA5-697C-664D-1AC1B9C6D04A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4446588" y="6330952"/>
            <a:ext cx="241300" cy="258763"/>
          </a:xfrm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>
              <a:defRPr>
                <a:solidFill>
                  <a:srgbClr val="6F6A5A"/>
                </a:solidFill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252D97F6-1B40-4E0E-916B-E7E84456EDA4}" type="slidenum">
              <a:rPr lang="es-NI" altLang="es-NI"/>
              <a:pPr/>
              <a:t>‹Nº›</a:t>
            </a:fld>
            <a:endParaRPr lang="es-NI" altLang="es-NI"/>
          </a:p>
        </p:txBody>
      </p:sp>
    </p:spTree>
    <p:extLst>
      <p:ext uri="{BB962C8B-B14F-4D97-AF65-F5344CB8AC3E}">
        <p14:creationId xmlns:p14="http://schemas.microsoft.com/office/powerpoint/2010/main" val="8015197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DA6C6-A88E-4FBC-860B-D50DA7E33607}" type="datetimeFigureOut">
              <a:rPr lang="es-NI" smtClean="0"/>
              <a:t>9/11/2022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F5EE-E474-4B52-B009-EB4C3C49EECB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23758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DA6C6-A88E-4FBC-860B-D50DA7E33607}" type="datetimeFigureOut">
              <a:rPr lang="es-NI" smtClean="0"/>
              <a:t>9/11/2022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F5EE-E474-4B52-B009-EB4C3C49EECB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994344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DA6C6-A88E-4FBC-860B-D50DA7E33607}" type="datetimeFigureOut">
              <a:rPr lang="es-NI" smtClean="0"/>
              <a:t>9/11/2022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F5EE-E474-4B52-B009-EB4C3C49EECB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741082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DA6C6-A88E-4FBC-860B-D50DA7E33607}" type="datetimeFigureOut">
              <a:rPr lang="es-NI" smtClean="0"/>
              <a:t>9/11/2022</a:t>
            </a:fld>
            <a:endParaRPr lang="es-N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F5EE-E474-4B52-B009-EB4C3C49EECB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975504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DA6C6-A88E-4FBC-860B-D50DA7E33607}" type="datetimeFigureOut">
              <a:rPr lang="es-NI" smtClean="0"/>
              <a:t>9/11/2022</a:t>
            </a:fld>
            <a:endParaRPr lang="es-N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F5EE-E474-4B52-B009-EB4C3C49EECB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579585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DA6C6-A88E-4FBC-860B-D50DA7E33607}" type="datetimeFigureOut">
              <a:rPr lang="es-NI" smtClean="0"/>
              <a:t>9/11/2022</a:t>
            </a:fld>
            <a:endParaRPr lang="es-N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F5EE-E474-4B52-B009-EB4C3C49EECB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197510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DA6C6-A88E-4FBC-860B-D50DA7E33607}" type="datetimeFigureOut">
              <a:rPr lang="es-NI" smtClean="0"/>
              <a:t>9/11/2022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F5EE-E474-4B52-B009-EB4C3C49EECB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492200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DA6C6-A88E-4FBC-860B-D50DA7E33607}" type="datetimeFigureOut">
              <a:rPr lang="es-NI" smtClean="0"/>
              <a:t>9/11/2022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F5EE-E474-4B52-B009-EB4C3C49EECB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459554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DA6C6-A88E-4FBC-860B-D50DA7E33607}" type="datetimeFigureOut">
              <a:rPr lang="es-NI" smtClean="0"/>
              <a:t>9/11/2022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DF5EE-E474-4B52-B009-EB4C3C49EECB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41326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5E5601B-BF6C-FA46-6370-2F937FA6C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5A9C61C-538D-9568-F562-5F38E194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CONCEPTOS DE ALGUNAS PALABRAS DE LA BIBLIA.</a:t>
            </a:r>
            <a:endParaRPr lang="es-NI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4B86B43-02C9-A91C-F187-AB48BE943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6" y="1325563"/>
            <a:ext cx="5327373" cy="5532437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INTRODUCCIÓN:</a:t>
            </a:r>
          </a:p>
          <a:p>
            <a:r>
              <a:rPr lang="es-NI" b="1" dirty="0">
                <a:latin typeface="Maiandra GD" panose="020E0502030308020204" pitchFamily="34" charset="0"/>
              </a:rPr>
              <a:t>Veremos en este estudio algunos conceptos de algunas palabras bíblicas que muchas personas creen que tienen el mismo significado en nuestros días.</a:t>
            </a:r>
          </a:p>
          <a:p>
            <a:r>
              <a:rPr lang="es-NI" b="1" dirty="0">
                <a:latin typeface="Maiandra GD" panose="020E0502030308020204" pitchFamily="34" charset="0"/>
              </a:rPr>
              <a:t>Y por eso muchos cometen errores en que piensan y creen que es el mismo concepto de nuestro tiempo.</a:t>
            </a:r>
          </a:p>
          <a:p>
            <a:r>
              <a:rPr lang="es-NI" b="1" dirty="0">
                <a:latin typeface="Maiandra GD" panose="020E0502030308020204" pitchFamily="34" charset="0"/>
              </a:rPr>
              <a:t>Porque piensan que tienen el mismo significado de nuestro tiempo.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25C485D-9632-F936-629B-BA15698D0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1325562"/>
            <a:ext cx="3816627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665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5E5601B-BF6C-FA46-6370-2F937FA6C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5A9C61C-538D-9568-F562-5F38E194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CONCEPTOS DE ALGUNAS PALABRAS DE LA BIBLIA.</a:t>
            </a:r>
            <a:endParaRPr lang="es-NI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4B86B43-02C9-A91C-F187-AB48BE943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6" y="1325563"/>
            <a:ext cx="5327373" cy="553243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Otro de los conceptos errados de muchas personas es en cuanto a la palabra vino.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Porque para la gente de nuestro tiempo la palabra vino tiene otro concepto.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Concepto de nuestro tiempo de la palabra vino-</a:t>
            </a:r>
            <a:r>
              <a:rPr lang="es-ES" b="1" dirty="0">
                <a:latin typeface="Maiandra GD" panose="020E0502030308020204" pitchFamily="34" charset="0"/>
              </a:rPr>
              <a:t> Bebida alcohólica que se hace del zumo de las uvas exprimido y fermentado naturalmente.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 alguien invita a otra persona a tomar vino.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25C485D-9632-F936-629B-BA15698D0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1325562"/>
            <a:ext cx="3816627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48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5E5601B-BF6C-FA46-6370-2F937FA6C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5A9C61C-538D-9568-F562-5F38E194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CONCEPTOS DE ALGUNAS PALABRAS DE LA BIBLIA.</a:t>
            </a:r>
            <a:endParaRPr lang="es-NI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4B86B43-02C9-A91C-F187-AB48BE943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6" y="1325563"/>
            <a:ext cx="5327373" cy="553243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La persona invitada: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¿En qué está pensando?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¿Qué se le viene a la mente rápidamente?</a:t>
            </a:r>
          </a:p>
          <a:p>
            <a:r>
              <a:rPr lang="es-NI" b="1" dirty="0">
                <a:latin typeface="Maiandra GD" panose="020E0502030308020204" pitchFamily="34" charset="0"/>
              </a:rPr>
              <a:t>Bebida alcohólica, embriagarse.</a:t>
            </a:r>
          </a:p>
          <a:p>
            <a:r>
              <a:rPr lang="es-NI" b="1" dirty="0">
                <a:latin typeface="Maiandra GD" panose="020E0502030308020204" pitchFamily="34" charset="0"/>
              </a:rPr>
              <a:t>Porque ese es el concepto en nuestros días.</a:t>
            </a:r>
          </a:p>
          <a:p>
            <a:r>
              <a:rPr lang="es-NI" b="1" dirty="0">
                <a:latin typeface="Maiandra GD" panose="020E0502030308020204" pitchFamily="34" charset="0"/>
              </a:rPr>
              <a:t>Pero no así en la Biblia.</a:t>
            </a:r>
          </a:p>
          <a:p>
            <a:r>
              <a:rPr lang="es-NI" b="1" dirty="0">
                <a:latin typeface="Maiandra GD" panose="020E0502030308020204" pitchFamily="34" charset="0"/>
              </a:rPr>
              <a:t>En la biblia el concepto vino, tenía el significado de jugo de uva no siempre fermentado.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25C485D-9632-F936-629B-BA15698D0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1325562"/>
            <a:ext cx="3816627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40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5E5601B-BF6C-FA46-6370-2F937FA6C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5A9C61C-538D-9568-F562-5F38E194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CONCEPTOS DE ALGUNAS PALABRAS DE LA BIBLIA.</a:t>
            </a:r>
            <a:endParaRPr lang="es-NI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4B86B43-02C9-A91C-F187-AB48BE943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6" y="1325563"/>
            <a:ext cx="5327373" cy="553243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Hay vino en el racimo de la uva.</a:t>
            </a:r>
          </a:p>
          <a:p>
            <a:pPr algn="ctr"/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Isaias.65:8.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Así dice el SEÑOR: </a:t>
            </a:r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Como cuando se encuentra mosto en el racimo</a:t>
            </a:r>
            <a:r>
              <a:rPr lang="es-ES" b="1" dirty="0">
                <a:latin typeface="Maiandra GD" panose="020E0502030308020204" pitchFamily="34" charset="0"/>
              </a:rPr>
              <a:t> y alguien dice: "No lo destruyas, porque en él hay bendición", así haré yo por mis siervos para no destruirlos a todos.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Al puro jugo de uva, aun estando en el racimo se le llama vino.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25C485D-9632-F936-629B-BA15698D0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1325562"/>
            <a:ext cx="3816627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223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5E5601B-BF6C-FA46-6370-2F937FA6C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5A9C61C-538D-9568-F562-5F38E194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CONCEPTOS DE ALGUNAS PALABRAS DE LA BIBLIA.</a:t>
            </a:r>
            <a:endParaRPr lang="es-NI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4B86B43-02C9-A91C-F187-AB48BE943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6" y="1325563"/>
            <a:ext cx="5327373" cy="553243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Hay vino, (Mosto) en el racimo de uvas. Ósea que todavía el jugo en la uva se llama vino.</a:t>
            </a:r>
          </a:p>
          <a:p>
            <a:r>
              <a:rPr lang="es-NI" b="1" dirty="0">
                <a:latin typeface="Maiandra GD" panose="020E0502030308020204" pitchFamily="34" charset="0"/>
              </a:rPr>
              <a:t>Y no necesariamente fermentado.</a:t>
            </a:r>
          </a:p>
          <a:p>
            <a:pPr algn="ctr"/>
            <a:r>
              <a:rPr lang="es-NI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Genesis.40:11.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la copa de Faraón estaba en mi mano; </a:t>
            </a:r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así que tomé las uvas y las exprimí en la copa de Faraón,</a:t>
            </a:r>
            <a:r>
              <a:rPr lang="es-ES" b="1" dirty="0">
                <a:latin typeface="Maiandra GD" panose="020E0502030308020204" pitchFamily="34" charset="0"/>
              </a:rPr>
              <a:t> y puse la copa en la mano de Faraón.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25C485D-9632-F936-629B-BA15698D0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1325562"/>
            <a:ext cx="3816627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89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5E5601B-BF6C-FA46-6370-2F937FA6C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5A9C61C-538D-9568-F562-5F38E194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CONCEPTOS DE ALGUNAS PALABRAS DE LA BIBLIA.</a:t>
            </a:r>
            <a:endParaRPr lang="es-NI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4B86B43-02C9-A91C-F187-AB48BE943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6" y="1325563"/>
            <a:ext cx="5327373" cy="553243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En tiempos antiguos, sabían cómo evitar la fermentación del jugo de la uva y lo hacían de varias maneras.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Incluyendo él hervirlo.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Era común tomar vino no fermentado.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Como también el fermentado, datos comprueban esto e investigación histórica.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 siempre la Biblia habla de vino fermentado.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25C485D-9632-F936-629B-BA15698D0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1325562"/>
            <a:ext cx="3816627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27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5E5601B-BF6C-FA46-6370-2F937FA6C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5A9C61C-538D-9568-F562-5F38E194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CONCEPTOS DE ALGUNAS PALABRAS DE LA BIBLIA.</a:t>
            </a:r>
            <a:endParaRPr lang="es-NI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4B86B43-02C9-A91C-F187-AB48BE943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6" y="1325563"/>
            <a:ext cx="5327373" cy="553243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Cuando la biblia habla de vino, no siempre era vino fermentado embriagante, sino simplemente jugo de uva.</a:t>
            </a:r>
          </a:p>
          <a:p>
            <a:r>
              <a:rPr lang="es-NI" b="1" dirty="0">
                <a:latin typeface="Maiandra GD" panose="020E0502030308020204" pitchFamily="34" charset="0"/>
              </a:rPr>
              <a:t>Muchos creen que Jesús mismo hizo vino fermentado.</a:t>
            </a:r>
          </a:p>
          <a:p>
            <a:pPr algn="ctr"/>
            <a:r>
              <a:rPr lang="es-NI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En Juan.2:1-11.</a:t>
            </a:r>
          </a:p>
          <a:p>
            <a:r>
              <a:rPr lang="es-NI" b="1" dirty="0">
                <a:latin typeface="Maiandra GD" panose="020E0502030308020204" pitchFamily="34" charset="0"/>
              </a:rPr>
              <a:t>Pero esto no es cierto como hemos visto el significado de la palabra vino en la biblia se refería al puro jugo de uva.</a:t>
            </a:r>
          </a:p>
          <a:p>
            <a:r>
              <a:rPr lang="es-NI" b="1" dirty="0">
                <a:latin typeface="Maiandra GD" panose="020E0502030308020204" pitchFamily="34" charset="0"/>
              </a:rPr>
              <a:t>Si Jesús hubiera hecho vino fermentado hubiera pecado.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25C485D-9632-F936-629B-BA15698D0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1325562"/>
            <a:ext cx="3816627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449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5E5601B-BF6C-FA46-6370-2F937FA6C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5A9C61C-538D-9568-F562-5F38E194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CONCEPTOS DE ALGUNAS PALABRAS DE LA BIBLIA.</a:t>
            </a:r>
            <a:endParaRPr lang="es-NI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4B86B43-02C9-A91C-F187-AB48BE943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6" y="1325563"/>
            <a:ext cx="5327373" cy="5532437"/>
          </a:xfrm>
        </p:spPr>
        <p:txBody>
          <a:bodyPr/>
          <a:lstStyle/>
          <a:p>
            <a:pPr algn="ctr"/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Habacuc.2:15.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Ay del que da de beber a su prójimo!</a:t>
            </a:r>
            <a:r>
              <a:rPr lang="es-ES" b="1" dirty="0">
                <a:latin typeface="Maiandra GD" panose="020E0502030308020204" pitchFamily="34" charset="0"/>
              </a:rPr>
              <a:t> ¡Ay de ti que mezclas tu veneno hasta embriagarlo, para contemplar su desnudez!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biblia condena el dar vino fermentados a otros.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Jesús no cometido este pecado.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biblia prohíbe el que miremos al vino.</a:t>
            </a:r>
          </a:p>
          <a:p>
            <a:pPr algn="ctr"/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Proverbios.23:31.</a:t>
            </a:r>
            <a:endParaRPr lang="es-NI" b="1" u="sng" dirty="0">
              <a:highlight>
                <a:srgbClr val="00FFFF"/>
              </a:highlight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25C485D-9632-F936-629B-BA15698D0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1325562"/>
            <a:ext cx="3816627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856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5E5601B-BF6C-FA46-6370-2F937FA6C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5A9C61C-538D-9568-F562-5F38E194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CONCEPTOS DE ALGUNAS PALABRAS DE LA BIBLIA.</a:t>
            </a:r>
            <a:endParaRPr lang="es-NI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4B86B43-02C9-A91C-F187-AB48BE943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6" y="1325563"/>
            <a:ext cx="5327373" cy="5532437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No mires al vino cuando rojea,</a:t>
            </a:r>
            <a:r>
              <a:rPr lang="es-ES" b="1" dirty="0">
                <a:latin typeface="Maiandra GD" panose="020E0502030308020204" pitchFamily="34" charset="0"/>
              </a:rPr>
              <a:t> cuando resplandece en la copa; entra suavemente,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 nos está advirtiendo la Biblia que ni le miremos.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¿Ahora va permitir tomarlo?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Desde luego y categóricamente no nunca.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Cuando Pablo aconseja un poco de vino a Timoteo no se está refiriendo a vino fermentado, sino a jugo de uva nada más.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25C485D-9632-F936-629B-BA15698D0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1325562"/>
            <a:ext cx="3816627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27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5E5601B-BF6C-FA46-6370-2F937FA6C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5A9C61C-538D-9568-F562-5F38E194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CONCEPTOS DE ALGUNAS PALABRAS DE LA BIBLIA.</a:t>
            </a:r>
            <a:endParaRPr lang="es-NI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4B86B43-02C9-A91C-F187-AB48BE943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6" y="1325563"/>
            <a:ext cx="5327373" cy="5532437"/>
          </a:xfrm>
        </p:spPr>
        <p:txBody>
          <a:bodyPr/>
          <a:lstStyle/>
          <a:p>
            <a:pPr algn="ctr"/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I Timoteo.5:23.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Ya no bebas agua sola, </a:t>
            </a:r>
            <a:r>
              <a:rPr lang="es-ES" b="1" u="sng" dirty="0">
                <a:solidFill>
                  <a:schemeClr val="bg1"/>
                </a:solidFill>
                <a:highlight>
                  <a:srgbClr val="008080"/>
                </a:highlight>
                <a:latin typeface="Maiandra GD" panose="020E0502030308020204" pitchFamily="34" charset="0"/>
              </a:rPr>
              <a:t>sino usa un poco de vino por causa de tu estómago</a:t>
            </a:r>
            <a:r>
              <a:rPr lang="es-ES" b="1" dirty="0">
                <a:latin typeface="Maiandra GD" panose="020E0502030308020204" pitchFamily="34" charset="0"/>
              </a:rPr>
              <a:t> y de tus frecuentes enfermedades.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Un vino fermentado no haría bien a un estómago con problema, dañaría más ese estomago.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 la biblia la palabra vino es jugo de uva simplemente, no siempre vino fermentado.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25C485D-9632-F936-629B-BA15698D0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1325562"/>
            <a:ext cx="3816627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30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5E5601B-BF6C-FA46-6370-2F937FA6C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5A9C61C-538D-9568-F562-5F38E194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CONCEPTOS DE ALGUNAS PALABRAS DE LA BIBLIA.</a:t>
            </a:r>
            <a:endParaRPr lang="es-NI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4B86B43-02C9-A91C-F187-AB48BE943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6" y="1325563"/>
            <a:ext cx="5327373" cy="553243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En nuestros días la palara vino no está relacionada a jugo de uva.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Sino a bebida embriagante, licor para emborracharse.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 usemos el concepto de palabras de nuestro tiempo, con el concepto del tiempo bíblico, porque vamos a pecar.</a:t>
            </a:r>
          </a:p>
          <a:p>
            <a:r>
              <a:rPr lang="es-NI" b="1" dirty="0">
                <a:latin typeface="Maiandra GD" panose="020E0502030308020204" pitchFamily="34" charset="0"/>
              </a:rPr>
              <a:t>Siempre investiguemos el concepto bíblico y no el de nuestro tiempo.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25C485D-9632-F936-629B-BA15698D0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1325562"/>
            <a:ext cx="3816627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79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5E5601B-BF6C-FA46-6370-2F937FA6C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5A9C61C-538D-9568-F562-5F38E194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CONCEPTOS DE ALGUNAS PALABRAS DE LA BIBLIA.</a:t>
            </a:r>
            <a:endParaRPr lang="es-NI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4B86B43-02C9-A91C-F187-AB48BE943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6" y="1325563"/>
            <a:ext cx="5327373" cy="553243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Pero no es así por eso tenemos que ir al concepto bíblico de aquel tiempo.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Porque si no vamos a fallar en querer aplicar el concepto que en nuestros días tiene determinada palabra.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Así que debemos tener cuidado en aplicar nuestros conceptos de nuestros días a palabras de la Biblia.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nos ayude y aplicarla con diligencia.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25C485D-9632-F936-629B-BA15698D0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1325562"/>
            <a:ext cx="3816627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8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5E5601B-BF6C-FA46-6370-2F937FA6C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5A9C61C-538D-9568-F562-5F38E194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CONCEPTOS DE ALGUNAS PALABRAS DE LA BIBLIA.</a:t>
            </a:r>
            <a:endParaRPr lang="es-NI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4B86B43-02C9-A91C-F187-AB48BE943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6" y="1325563"/>
            <a:ext cx="5327373" cy="553243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Otra de las palabras y conceptos que muchos y aun hermanos fallan es con la palabra costumbre.</a:t>
            </a:r>
          </a:p>
          <a:p>
            <a:r>
              <a:rPr lang="es-NI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Costumbre-</a:t>
            </a:r>
            <a:r>
              <a:rPr lang="es-NI" b="1" dirty="0">
                <a:latin typeface="Maiandra GD" panose="020E0502030308020204" pitchFamily="34" charset="0"/>
              </a:rPr>
              <a:t> </a:t>
            </a:r>
            <a:r>
              <a:rPr lang="es-ES" b="1" dirty="0">
                <a:latin typeface="Maiandra GD" panose="020E0502030308020204" pitchFamily="34" charset="0"/>
              </a:rPr>
              <a:t>El uso normal de la palabra costumbre entre nosotros es la práctica o el modo habitual y frecuente de hacer o pensar de una persona, cultura o tradición y que se transmite de generación en generación.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Pero este concepto en la Biblia no es igual.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25C485D-9632-F936-629B-BA15698D0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1325562"/>
            <a:ext cx="3816627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77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5E5601B-BF6C-FA46-6370-2F937FA6C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5A9C61C-538D-9568-F562-5F38E194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CONCEPTOS DE ALGUNAS PALABRAS DE LA BIBLIA.</a:t>
            </a:r>
            <a:endParaRPr lang="es-NI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4B86B43-02C9-A91C-F187-AB48BE943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6" y="1325563"/>
            <a:ext cx="5327373" cy="5532437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La palabra Costumbre- ethos</a:t>
            </a:r>
            <a:r>
              <a:rPr lang="es-ES" b="1" dirty="0">
                <a:latin typeface="Maiandra GD" panose="020E0502030308020204" pitchFamily="34" charset="0"/>
              </a:rPr>
              <a:t> (ἔθος, G1485), denota: (a) costumbre, un uso, prescrito por ley, un rito o ceremonia (b) una costumbre, hábito, manera.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palabra costumbre bíblicamente es ley.</a:t>
            </a:r>
          </a:p>
          <a:p>
            <a:pPr algn="ctr"/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Hechos.6:14.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porque le hemos oído decir que este nazareno, Jesús, destruirá este lugar, </a:t>
            </a:r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y cambiará las tradiciones que Moisés nos legó.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25C485D-9632-F936-629B-BA15698D0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1325562"/>
            <a:ext cx="3816627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044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5E5601B-BF6C-FA46-6370-2F937FA6C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5A9C61C-538D-9568-F562-5F38E194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CONCEPTOS DE ALGUNAS PALABRAS DE LA BIBLIA.</a:t>
            </a:r>
            <a:endParaRPr lang="es-NI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4B86B43-02C9-A91C-F187-AB48BE943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6" y="1325563"/>
            <a:ext cx="5327373" cy="5532437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Aquí costumbre-</a:t>
            </a:r>
            <a:r>
              <a:rPr lang="es-ES" b="1" dirty="0">
                <a:latin typeface="Maiandra GD" panose="020E0502030308020204" pitchFamily="34" charset="0"/>
              </a:rPr>
              <a:t> Es ley que Moisés les dejo.</a:t>
            </a:r>
          </a:p>
          <a:p>
            <a:pPr algn="ctr"/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Hechos.15:1.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algunos descendieron de Judea y enseñaban a los hermanos: </a:t>
            </a:r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Si no os circuncidáis conforme al rito de Moisés, no podéis ser salvos.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circuncidarse no era costumbre- Era una ley de Dios.</a:t>
            </a:r>
            <a:endParaRPr lang="es-NI" b="1" dirty="0">
              <a:latin typeface="Maiandra GD" panose="020E0502030308020204" pitchFamily="34" charset="0"/>
            </a:endParaRPr>
          </a:p>
          <a:p>
            <a:r>
              <a:rPr lang="es-ES" b="1" dirty="0">
                <a:latin typeface="Maiandra GD" panose="020E0502030308020204" pitchFamily="34" charset="0"/>
              </a:rPr>
              <a:t>Jesús entra a una sinagoga, porque esa era su costumbre.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25C485D-9632-F936-629B-BA15698D0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1325562"/>
            <a:ext cx="3816627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46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5E5601B-BF6C-FA46-6370-2F937FA6C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5A9C61C-538D-9568-F562-5F38E194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CONCEPTOS DE ALGUNAS PALABRAS DE LA BIBLIA.</a:t>
            </a:r>
            <a:endParaRPr lang="es-NI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4B86B43-02C9-A91C-F187-AB48BE943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6" y="1325563"/>
            <a:ext cx="5327373" cy="5532437"/>
          </a:xfrm>
        </p:spPr>
        <p:txBody>
          <a:bodyPr/>
          <a:lstStyle/>
          <a:p>
            <a:pPr algn="ctr"/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Lucas.4:16.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Llegó a Nazaret, donde se había criado, </a:t>
            </a:r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y según su costumbre,</a:t>
            </a:r>
            <a:r>
              <a:rPr lang="es-ES" b="1" dirty="0">
                <a:latin typeface="Maiandra GD" panose="020E0502030308020204" pitchFamily="34" charset="0"/>
              </a:rPr>
              <a:t> entró en la sinagoga el día de reposo, y se levantó a leer. </a:t>
            </a:r>
          </a:p>
          <a:p>
            <a:pPr algn="ctr"/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Marcos.1:21.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Entraron* en Capernaúm; y enseguida, en el día de reposo entrando </a:t>
            </a: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Jesús en la sinagoga comenzó a enseñar.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NI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Mateo.4:23.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25C485D-9632-F936-629B-BA15698D0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1325562"/>
            <a:ext cx="3816627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536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5E5601B-BF6C-FA46-6370-2F937FA6C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5A9C61C-538D-9568-F562-5F38E194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CONCEPTOS DE ALGUNAS PALABRAS DE LA BIBLIA.</a:t>
            </a:r>
            <a:endParaRPr lang="es-NI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4B86B43-02C9-A91C-F187-AB48BE943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6" y="1325563"/>
            <a:ext cx="5327373" cy="5532437"/>
          </a:xfrm>
        </p:spPr>
        <p:txBody>
          <a:bodyPr>
            <a:normAutofit/>
          </a:bodyPr>
          <a:lstStyle/>
          <a:p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Y Jesús iba por toda Galilea, enseñando en sus sinagogas</a:t>
            </a:r>
            <a:r>
              <a:rPr lang="es-ES" b="1" dirty="0">
                <a:latin typeface="Maiandra GD" panose="020E0502030308020204" pitchFamily="34" charset="0"/>
              </a:rPr>
              <a:t> y proclamando el evangelio del reino, y sanando toda enfermedad y toda dolencia en el pueblo.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Siempre Jesús estaba buscando la manera de enseñar la palabra de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Esa debe ser nuestra misma actitud no dejar de congregarnos.</a:t>
            </a:r>
          </a:p>
          <a:p>
            <a:pPr algn="ctr"/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Hebreos.10:25. </a:t>
            </a:r>
            <a:endParaRPr lang="es-NI" b="1" u="sng" dirty="0">
              <a:highlight>
                <a:srgbClr val="00FFFF"/>
              </a:highlight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25C485D-9632-F936-629B-BA15698D0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1325562"/>
            <a:ext cx="3816627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42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5E5601B-BF6C-FA46-6370-2F937FA6C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5A9C61C-538D-9568-F562-5F38E194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CONCEPTOS DE ALGUNAS PALABRAS DE LA BIBLIA.</a:t>
            </a:r>
            <a:endParaRPr lang="es-NI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4B86B43-02C9-A91C-F187-AB48BE943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6" y="1325563"/>
            <a:ext cx="5327373" cy="5532437"/>
          </a:xfrm>
        </p:spPr>
        <p:txBody>
          <a:bodyPr/>
          <a:lstStyle/>
          <a:p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no dejando de congregarnos, como algunos tienen por costumbre,</a:t>
            </a:r>
            <a:r>
              <a:rPr lang="es-ES" b="1" dirty="0">
                <a:latin typeface="Maiandra GD" panose="020E0502030308020204" pitchFamily="34" charset="0"/>
              </a:rPr>
              <a:t> sino exhortándonos unos a otros, y mucho más al ver que el día se acerca.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Los cristianos del primer siglo no se reunían por costumbre- habito, sino por ley de Dios, mandamiento de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Porque el reunirnos es mandamiento de Dios, cada primer día de la semana.</a:t>
            </a:r>
          </a:p>
          <a:p>
            <a:pPr algn="ctr"/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Hechos.20:7.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25C485D-9632-F936-629B-BA15698D0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1325562"/>
            <a:ext cx="3816627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911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5E5601B-BF6C-FA46-6370-2F937FA6C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5A9C61C-538D-9568-F562-5F38E194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CONCEPTOS DE ALGUNAS PALABRAS DE LA BIBLIA.</a:t>
            </a:r>
            <a:endParaRPr lang="es-NI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4B86B43-02C9-A91C-F187-AB48BE943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6" y="1325563"/>
            <a:ext cx="5327373" cy="5532437"/>
          </a:xfrm>
        </p:spPr>
        <p:txBody>
          <a:bodyPr/>
          <a:lstStyle/>
          <a:p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Y el primer día de la semana, cuando estábamos reunidos para partir el pan,</a:t>
            </a:r>
            <a:r>
              <a:rPr lang="es-ES" b="1" dirty="0">
                <a:latin typeface="Maiandra GD" panose="020E0502030308020204" pitchFamily="34" charset="0"/>
              </a:rPr>
              <a:t> Pablo les hablaba, pensando partir al día siguiente, y prolongó su discurso hasta la medianoche.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eso debemos tener cuidado en usar la palabra costumbre según el concepto de nuestro tiempo.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el concepto bíblico que es ley mandamiento de Dios.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25C485D-9632-F936-629B-BA15698D0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1325562"/>
            <a:ext cx="3816627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68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5E5601B-BF6C-FA46-6370-2F937FA6C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5A9C61C-538D-9568-F562-5F38E194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CONCEPTOS DE ALGUNAS PALABRAS DE LA BIBLIA.</a:t>
            </a:r>
            <a:endParaRPr lang="es-NI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4B86B43-02C9-A91C-F187-AB48BE943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6" y="1325563"/>
            <a:ext cx="5327373" cy="553243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Otro de los conceptos es la palabra necio.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 nuestros días la palabra necio tiene otro significado que el que tenía en el tiempo bíblico.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palabra necio en nuestro tiempo- Es alguien que se aferra o insiste en sus propios errores, alguien que es juguetón, un niño muy inquieto.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no es ofensiva en nuestros días.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25C485D-9632-F936-629B-BA15698D0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1325562"/>
            <a:ext cx="3816627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89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5E5601B-BF6C-FA46-6370-2F937FA6C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5A9C61C-538D-9568-F562-5F38E194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CONCEPTOS DE ALGUNAS PALABRAS DE LA BIBLIA.</a:t>
            </a:r>
            <a:endParaRPr lang="es-NI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4B86B43-02C9-A91C-F187-AB48BE943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6" y="1325563"/>
            <a:ext cx="5327373" cy="553243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Pero el concepto bíblico es otro.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 la biblia la palabra necio era ofensiva.</a:t>
            </a:r>
          </a:p>
          <a:p>
            <a:pPr algn="ctr"/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Mateo.5:22.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Pero yo os digo que todo aquel que esté enojado con su hermano será culpable ante la corte; y cualquiera que diga: </a:t>
            </a:r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"Raca" a su hermano, será culpable delante de la corte suprema;</a:t>
            </a:r>
            <a:r>
              <a:rPr lang="es-ES" b="1" dirty="0">
                <a:latin typeface="Maiandra GD" panose="020E0502030308020204" pitchFamily="34" charset="0"/>
              </a:rPr>
              <a:t> y cualquiera que diga: "Idiota", será reo del infierno de fuego. 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25C485D-9632-F936-629B-BA15698D0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1325562"/>
            <a:ext cx="3816627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29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5E5601B-BF6C-FA46-6370-2F937FA6C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5A9C61C-538D-9568-F562-5F38E194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CONCEPTOS DE ALGUNAS PALABRAS DE LA BIBLIA.</a:t>
            </a:r>
            <a:endParaRPr lang="es-NI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4B86B43-02C9-A91C-F187-AB48BE943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6" y="1325563"/>
            <a:ext cx="5327373" cy="553243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La Nueva Versión Internacional lo traduce así: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Pero yo les digo que todo el que se enoje[b] con su hermano quedará sujeto al juicio del tribunal. </a:t>
            </a:r>
            <a:r>
              <a:rPr lang="es-ES" b="1" u="sng" dirty="0">
                <a:solidFill>
                  <a:schemeClr val="bg1"/>
                </a:solidFill>
                <a:highlight>
                  <a:srgbClr val="008080"/>
                </a:highlight>
                <a:latin typeface="Maiandra GD" panose="020E0502030308020204" pitchFamily="34" charset="0"/>
              </a:rPr>
              <a:t>Es más, cualquiera que insulte[c] a su hermano quedará sujeto al juicio del Consejo.</a:t>
            </a:r>
            <a:r>
              <a:rPr lang="es-ES" b="1" dirty="0">
                <a:latin typeface="Maiandra GD" panose="020E0502030308020204" pitchFamily="34" charset="0"/>
              </a:rPr>
              <a:t> Pero cualquiera que lo maldiga[d] quedará sujeto al juicio del infierno.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palabra que la versión Reina Valera traduce Necio.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25C485D-9632-F936-629B-BA15698D0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1325562"/>
            <a:ext cx="3816627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08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5E5601B-BF6C-FA46-6370-2F937FA6C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5A9C61C-538D-9568-F562-5F38E194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CONCEPTOS DE ALGUNAS PALABRAS DE LA BIBLIA.</a:t>
            </a:r>
            <a:endParaRPr lang="es-NI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4B86B43-02C9-A91C-F187-AB48BE943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6" y="1325563"/>
            <a:ext cx="5327373" cy="553243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Una de las palabras que si aplicamos el concepto de nuestros días a esta palabra nos meteríamos en serios problemas.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Como lo hacen los Testigos De Jehová.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Y es palabra: “Hijo De Dios”.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significado en nuestros días es- Persona o animal considerados con relación a su padre y a su madre o a uno de los dos, de acuerdo al pais y lugar de nacimiento.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25C485D-9632-F936-629B-BA15698D0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1325562"/>
            <a:ext cx="3816627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100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5E5601B-BF6C-FA46-6370-2F937FA6C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5A9C61C-538D-9568-F562-5F38E194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CONCEPTOS DE ALGUNAS PALABRAS DE LA BIBLIA.</a:t>
            </a:r>
            <a:endParaRPr lang="es-NI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4B86B43-02C9-A91C-F187-AB48BE943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6" y="1325563"/>
            <a:ext cx="5327373" cy="553243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La Biblia de las Américas la traduce Raca.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Nueva Versión Internacional la traduce insulte.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Porque esa palabra era una palabra ofensiva en ese tiempo.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Usted le decía a alguien necio y podía ir a juicio.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Recordemos que Él necio dice en su corazón no hay Dios.</a:t>
            </a:r>
          </a:p>
          <a:p>
            <a:pPr algn="ctr"/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Salmos.14:1.</a:t>
            </a:r>
            <a:endParaRPr lang="es-NI" b="1" u="sng" dirty="0">
              <a:highlight>
                <a:srgbClr val="00FFFF"/>
              </a:highlight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25C485D-9632-F936-629B-BA15698D0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1325562"/>
            <a:ext cx="3816627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854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5E5601B-BF6C-FA46-6370-2F937FA6C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5A9C61C-538D-9568-F562-5F38E194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CONCEPTOS DE ALGUNAS PALABRAS DE LA BIBLIA.</a:t>
            </a:r>
            <a:endParaRPr lang="es-NI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4B86B43-02C9-A91C-F187-AB48BE943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6" y="1325563"/>
            <a:ext cx="5327373" cy="5532437"/>
          </a:xfrm>
        </p:spPr>
        <p:txBody>
          <a:bodyPr/>
          <a:lstStyle/>
          <a:p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El necio ha dicho en su corazón: No hay Dios.</a:t>
            </a:r>
            <a:r>
              <a:rPr lang="es-ES" b="1" dirty="0">
                <a:latin typeface="Maiandra GD" panose="020E0502030308020204" pitchFamily="34" charset="0"/>
              </a:rPr>
              <a:t> Se han corrompido, han cometido hechos abominables; no hay quien haga el bien. </a:t>
            </a:r>
          </a:p>
          <a:p>
            <a:pPr algn="ctr"/>
            <a:r>
              <a:rPr lang="es-NI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Salmos.53:1-4.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El necio ha dicho en su corazón: No hay Dios.</a:t>
            </a:r>
            <a:r>
              <a:rPr lang="es-ES" b="1" dirty="0">
                <a:latin typeface="Maiandra GD" panose="020E0502030308020204" pitchFamily="34" charset="0"/>
              </a:rPr>
              <a:t> Se han corrompido, han cometido injusticias abominables; no hay quien haga el bien. </a:t>
            </a:r>
          </a:p>
          <a:p>
            <a:pPr algn="ctr"/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V.2.</a:t>
            </a:r>
            <a:endParaRPr lang="es-NI" b="1" u="sng" dirty="0">
              <a:highlight>
                <a:srgbClr val="00FFFF"/>
              </a:highlight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25C485D-9632-F936-629B-BA15698D0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1325562"/>
            <a:ext cx="3816627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22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5E5601B-BF6C-FA46-6370-2F937FA6C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5A9C61C-538D-9568-F562-5F38E194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CONCEPTOS DE ALGUNAS PALABRAS DE LA BIBLIA.</a:t>
            </a:r>
            <a:endParaRPr lang="es-NI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4B86B43-02C9-A91C-F187-AB48BE943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6" y="1325563"/>
            <a:ext cx="5327373" cy="5532437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Dios ha mirado desde los cielos sobre los hijos de los hombres para ver </a:t>
            </a:r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si hay alguno que entienda, alguno que busque a Dios.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V.3.  </a:t>
            </a:r>
          </a:p>
          <a:p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Todos se han desviado, a una se han corrompido;</a:t>
            </a:r>
            <a:r>
              <a:rPr lang="es-ES" b="1" dirty="0">
                <a:latin typeface="Maiandra GD" panose="020E0502030308020204" pitchFamily="34" charset="0"/>
              </a:rPr>
              <a:t> no hay quien haga el bien, no hay ni siquiera uno. </a:t>
            </a:r>
          </a:p>
          <a:p>
            <a:pPr algn="ctr"/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V.4.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¿No tienen conocimiento los que hacen iniquidad, que devoran a mi pueblo como si comieran pan, </a:t>
            </a:r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y no invocan a Dios?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25C485D-9632-F936-629B-BA15698D0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1325562"/>
            <a:ext cx="3816627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08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5E5601B-BF6C-FA46-6370-2F937FA6C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5A9C61C-538D-9568-F562-5F38E194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CONCEPTOS DE ALGUNAS PALABRAS DE LA BIBLIA.</a:t>
            </a:r>
            <a:endParaRPr lang="es-NI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4B86B43-02C9-A91C-F187-AB48BE943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6" y="1325563"/>
            <a:ext cx="5327373" cy="553243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Él necio bíblicamente es alguien que se desvía, no cree en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Se corrompe no hacen el bien, sino el mal.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 tiene conocimiento, no tienen inteligencia bíblica.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Hacen iniquidad, maldad, están sin ley de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Viven su vida sin sujetarse a Dios atravez de sus palabras.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eso debemos ver el concepto bíblico de ser necio.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25C485D-9632-F936-629B-BA15698D0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1325562"/>
            <a:ext cx="3816627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8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5E5601B-BF6C-FA46-6370-2F937FA6C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5A9C61C-538D-9568-F562-5F38E194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CONCEPTOS DE ALGUNAS PALABRAS DE LA BIBLIA.</a:t>
            </a:r>
            <a:endParaRPr lang="es-NI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4B86B43-02C9-A91C-F187-AB48BE943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6" y="1325563"/>
            <a:ext cx="5327373" cy="5532437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Otros de los conceptos es la palabra engendrar.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Muchos se equivocan con el concepto de esta palabra.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Los Testigos de Jehová cometen este error.</a:t>
            </a:r>
          </a:p>
          <a:p>
            <a:r>
              <a:rPr lang="es-NI" b="1" u="sng" dirty="0">
                <a:solidFill>
                  <a:schemeClr val="bg1"/>
                </a:solidFill>
                <a:highlight>
                  <a:srgbClr val="800000"/>
                </a:highlight>
                <a:latin typeface="Maiandra GD" panose="020E0502030308020204" pitchFamily="34" charset="0"/>
              </a:rPr>
              <a:t>El concepto de esta palabra engendrar en nuestros días es-</a:t>
            </a:r>
            <a:r>
              <a:rPr lang="es-NI" b="1" dirty="0">
                <a:latin typeface="Maiandra GD" panose="020E0502030308020204" pitchFamily="34" charset="0"/>
              </a:rPr>
              <a:t> </a:t>
            </a:r>
            <a:r>
              <a:rPr lang="es-ES" b="1" dirty="0">
                <a:latin typeface="Maiandra GD" panose="020E0502030308020204" pitchFamily="34" charset="0"/>
              </a:rPr>
              <a:t>Dar existencia una persona o un animal a un nuevo ser por medio de la fecundación.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los Testigos de Jehová piensan creen que Jesús su engendrado en este sentido.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25C485D-9632-F936-629B-BA15698D0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1325562"/>
            <a:ext cx="3816627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481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5E5601B-BF6C-FA46-6370-2F937FA6C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5A9C61C-538D-9568-F562-5F38E194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CONCEPTOS DE ALGUNAS PALABRAS DE LA BIBLIA.</a:t>
            </a:r>
            <a:endParaRPr lang="es-NI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4B86B43-02C9-A91C-F187-AB48BE943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6" y="1325563"/>
            <a:ext cx="5327373" cy="5532437"/>
          </a:xfrm>
        </p:spPr>
        <p:txBody>
          <a:bodyPr>
            <a:normAutofit lnSpcReduction="10000"/>
          </a:bodyPr>
          <a:lstStyle/>
          <a:p>
            <a:r>
              <a:rPr lang="es-NI" b="1" dirty="0">
                <a:latin typeface="Maiandra GD" panose="020E0502030308020204" pitchFamily="34" charset="0"/>
              </a:rPr>
              <a:t>Según este concepto en nuestros tiempos.</a:t>
            </a:r>
          </a:p>
          <a:p>
            <a:r>
              <a:rPr lang="es-NI" b="1" dirty="0">
                <a:latin typeface="Maiandra GD" panose="020E0502030308020204" pitchFamily="34" charset="0"/>
              </a:rPr>
              <a:t>Pero esto no es así, la biblia enseña que Jesús fue engendrado.</a:t>
            </a:r>
          </a:p>
          <a:p>
            <a:r>
              <a:rPr lang="es-NI" b="1" dirty="0">
                <a:latin typeface="Maiandra GD" panose="020E0502030308020204" pitchFamily="34" charset="0"/>
              </a:rPr>
              <a:t>Pero no según nuestro concepto.</a:t>
            </a:r>
          </a:p>
          <a:p>
            <a:pPr algn="ctr"/>
            <a:r>
              <a:rPr lang="es-NI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Hebreos.1:5; 5:5.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Porque ¿a cuál de los ángeles dijo Dios jamás: </a:t>
            </a:r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HIJO MIO ERES TU, YO TE HE ENGENDRADO HOY;</a:t>
            </a:r>
            <a:r>
              <a:rPr lang="es-ES" b="1" dirty="0">
                <a:latin typeface="Maiandra GD" panose="020E0502030308020204" pitchFamily="34" charset="0"/>
              </a:rPr>
              <a:t> y otra vez: YO SERE PADRE PARA EL, Y EL SERA HIJO PARA MI?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25C485D-9632-F936-629B-BA15698D0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1325562"/>
            <a:ext cx="3816627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52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5E5601B-BF6C-FA46-6370-2F937FA6C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5A9C61C-538D-9568-F562-5F38E194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CONCEPTOS DE ALGUNAS PALABRAS DE LA BIBLIA.</a:t>
            </a:r>
            <a:endParaRPr lang="es-NI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4B86B43-02C9-A91C-F187-AB48BE943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6" y="1325563"/>
            <a:ext cx="5327373" cy="5532437"/>
          </a:xfrm>
        </p:spPr>
        <p:txBody>
          <a:bodyPr/>
          <a:lstStyle/>
          <a:p>
            <a:pPr algn="ctr"/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Hebreos.5:5.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 la misma manera, Cristo no se glorificó a sí mismo para hacerse sumo sacerdote, sino que lo glorificó el que le dijo: </a:t>
            </a:r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HIJO MIO ERES TU, YO TE HE ENGENDRADO HOY;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Jesús fue engendrado.</a:t>
            </a:r>
          </a:p>
          <a:p>
            <a:r>
              <a:rPr lang="es-NI" b="1" dirty="0">
                <a:latin typeface="Maiandra GD" panose="020E0502030308020204" pitchFamily="34" charset="0"/>
              </a:rPr>
              <a:t>¿Pero cuando fue engendrado Jesús?</a:t>
            </a:r>
          </a:p>
          <a:p>
            <a:r>
              <a:rPr lang="es-NI" b="1" dirty="0">
                <a:latin typeface="Maiandra GD" panose="020E0502030308020204" pitchFamily="34" charset="0"/>
              </a:rPr>
              <a:t>No fue cuando María concibió por Él Espíritu Santo.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25C485D-9632-F936-629B-BA15698D0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1325562"/>
            <a:ext cx="3816627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46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5E5601B-BF6C-FA46-6370-2F937FA6C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5A9C61C-538D-9568-F562-5F38E194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CONCEPTOS DE ALGUNAS PALABRAS DE LA BIBLIA.</a:t>
            </a:r>
            <a:endParaRPr lang="es-NI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4B86B43-02C9-A91C-F187-AB48BE943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6" y="1325563"/>
            <a:ext cx="5327373" cy="5532437"/>
          </a:xfrm>
        </p:spPr>
        <p:txBody>
          <a:bodyPr/>
          <a:lstStyle/>
          <a:p>
            <a:pPr algn="ctr"/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Mateo.1:18.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el nacimiento de Jesucristo fue como sigue. Estando su madre María desposada con José, antes de que se consumara el matrimonio, </a:t>
            </a:r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se halló que había concebido por obra del Espíritu Santo.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palabra engendrar, para nosotros, da la idea del origen o del comienzo de algo.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Pero en la biblia no es así, Por esta razón.</a:t>
            </a:r>
          </a:p>
          <a:p>
            <a:endParaRPr lang="es-ES" b="1" dirty="0">
              <a:latin typeface="Maiandra GD" panose="020E0502030308020204" pitchFamily="34" charset="0"/>
            </a:endParaRPr>
          </a:p>
          <a:p>
            <a:endParaRPr lang="es-ES" b="1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25C485D-9632-F936-629B-BA15698D0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1325562"/>
            <a:ext cx="3816627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281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5E5601B-BF6C-FA46-6370-2F937FA6C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5A9C61C-538D-9568-F562-5F38E194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CONCEPTOS DE ALGUNAS PALABRAS DE LA BIBLIA.</a:t>
            </a:r>
            <a:endParaRPr lang="es-NI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4B86B43-02C9-A91C-F187-AB48BE943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6" y="1325563"/>
            <a:ext cx="5327373" cy="5532437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Hay personas que postulan que Cristo fue engendrado por Él Padre en el momento de la encarnación.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Pero no fue en ese momento que Él Padre engendro a Jesús.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Jesús fue engendrado el día que resucito.</a:t>
            </a:r>
          </a:p>
          <a:p>
            <a:pPr algn="ctr"/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Hechos.13:33.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8080"/>
                </a:highlight>
                <a:latin typeface="Maiandra GD" panose="020E0502030308020204" pitchFamily="34" charset="0"/>
              </a:rPr>
              <a:t>Dios la ha cumplido a nuestros hijos al resucitar a Jesús,</a:t>
            </a:r>
            <a:r>
              <a:rPr lang="es-ES" b="1" dirty="0">
                <a:latin typeface="Maiandra GD" panose="020E0502030308020204" pitchFamily="34" charset="0"/>
              </a:rPr>
              <a:t> como también está escrito en el salmo segundo: </a:t>
            </a:r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HIJO MIO ERES TU; YO TE HE ENGENDRADO HOY.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25C485D-9632-F936-629B-BA15698D0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1325562"/>
            <a:ext cx="3816627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38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5E5601B-BF6C-FA46-6370-2F937FA6C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5A9C61C-538D-9568-F562-5F38E194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" y="-2"/>
            <a:ext cx="9144000" cy="1325563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CONCEPTOS DE ALGUNAS PALABRAS DE LA BIBLIA.</a:t>
            </a:r>
            <a:endParaRPr lang="es-NI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4B86B43-02C9-A91C-F187-AB48BE943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6" y="1325563"/>
            <a:ext cx="5327373" cy="553243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Jesús fue engendrado no cuando María concibió, sino cuando resucito de entre los muertos.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Porque le fue dado un nombre sobre todos los nombres.</a:t>
            </a:r>
          </a:p>
          <a:p>
            <a:pPr algn="ctr"/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Filipenses.2:9.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lo cual Dios también le exaltó hasta lo sumo, </a:t>
            </a:r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y le confirió el nombre que es sobre todo nombre,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todo hombre va doblar sus rodillas.</a:t>
            </a:r>
          </a:p>
          <a:p>
            <a:pPr algn="ctr"/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Filipenses.2:10.</a:t>
            </a:r>
            <a:endParaRPr lang="es-NI" b="1" u="sng" dirty="0">
              <a:highlight>
                <a:srgbClr val="00FFFF"/>
              </a:highlight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25C485D-9632-F936-629B-BA15698D0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1325562"/>
            <a:ext cx="3816627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055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5E5601B-BF6C-FA46-6370-2F937FA6C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5A9C61C-538D-9568-F562-5F38E194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CONCEPTOS DE ALGUNAS PALABRAS DE LA BIBLIA.</a:t>
            </a:r>
            <a:endParaRPr lang="es-NI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4B86B43-02C9-A91C-F187-AB48BE943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6" y="1325563"/>
            <a:ext cx="5327373" cy="553243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Este concepto humanamente está bien pero aplicarlo al concepto bíblico no.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eso muchos creen que cuando Jesús decía que era Él Hijo De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 que Jesús es menor que Él Padre, pero esto no es verdad.</a:t>
            </a:r>
          </a:p>
          <a:p>
            <a:r>
              <a:rPr lang="es-NI" b="1" dirty="0">
                <a:latin typeface="Maiandra GD" panose="020E0502030308020204" pitchFamily="34" charset="0"/>
              </a:rPr>
              <a:t>Cuando Jesús decía que Él era Él Hijo De Dios, no es porque fuera menor, sino que con estas palabras Él estaba diciendo que era Dios.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25C485D-9632-F936-629B-BA15698D0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1325562"/>
            <a:ext cx="3816627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33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5E5601B-BF6C-FA46-6370-2F937FA6C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5A9C61C-538D-9568-F562-5F38E194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CONCEPTOS DE ALGUNAS PALABRAS DE LA BIBLIA.</a:t>
            </a:r>
            <a:endParaRPr lang="es-NI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4B86B43-02C9-A91C-F187-AB48BE943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6" y="1325563"/>
            <a:ext cx="5327373" cy="5532437"/>
          </a:xfrm>
        </p:spPr>
        <p:txBody>
          <a:bodyPr/>
          <a:lstStyle/>
          <a:p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para que al nombre de Jesús SE DOBLE TODA RODILLA</a:t>
            </a:r>
            <a:r>
              <a:rPr lang="es-ES" b="1" dirty="0">
                <a:latin typeface="Maiandra GD" panose="020E0502030308020204" pitchFamily="34" charset="0"/>
              </a:rPr>
              <a:t> de los que están en el cielo, y en la tierra, y debajo de la tierra,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qué no hay otro nombre bajo el cielo.</a:t>
            </a:r>
          </a:p>
          <a:p>
            <a:pPr algn="ctr"/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Hechos.4:12.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en ningún otro hay salvación, </a:t>
            </a: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porque no hay otro nombre bajo el cielo dado a los hombres,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en el cual podamos ser salvos.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25C485D-9632-F936-629B-BA15698D0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1325562"/>
            <a:ext cx="3816627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882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5E5601B-BF6C-FA46-6370-2F937FA6C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5A9C61C-538D-9568-F562-5F38E194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0417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CONCLUSIÓN:</a:t>
            </a:r>
            <a:endParaRPr lang="es-NI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4B86B43-02C9-A91C-F187-AB48BE943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6" y="1020417"/>
            <a:ext cx="5327373" cy="5837583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No debemos cometer el error de poner los conceptos de algunas palabras bíblicas a nuestro tiempo porque vamos a cometer muchos errores.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Investiguemos el concepto bíblico de determinadas palabras bíblicas para entender bien el concepto bíblico de ella.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Debemos aplicar el concepto bíblico de aquel tiempo, y no el nuestro.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25C485D-9632-F936-629B-BA15698D0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1020418"/>
            <a:ext cx="3816627" cy="583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657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5E5601B-BF6C-FA46-6370-2F937FA6C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5A9C61C-538D-9568-F562-5F38E194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0417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CONCLUSIÓN:</a:t>
            </a:r>
            <a:endParaRPr lang="es-NI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4B86B43-02C9-A91C-F187-AB48BE943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6" y="1020417"/>
            <a:ext cx="5327373" cy="5837583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No apliquemos el concepto de nuestro tiempo a:</a:t>
            </a:r>
          </a:p>
          <a:p>
            <a:r>
              <a:rPr lang="es-ES" b="1" dirty="0">
                <a:latin typeface="Maiandra GD" panose="020E0502030308020204" pitchFamily="34" charset="0"/>
              </a:rPr>
              <a:t>1. Hijo De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2. Vino.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3. Costumbre.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4. Necio.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5. Engendrar.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Porque ya vimos que no tienen el mismo significado en nuestro tiempo.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siempre nos ayude a ser diligente siempre.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25C485D-9632-F936-629B-BA15698D0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1020418"/>
            <a:ext cx="3816627" cy="583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415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4 CuadroTexto">
            <a:extLst>
              <a:ext uri="{FF2B5EF4-FFF2-40B4-BE49-F238E27FC236}">
                <a16:creationId xmlns:a16="http://schemas.microsoft.com/office/drawing/2014/main" id="{79C5EFC5-4953-9DE2-2CBB-C2A6BEAD0D45}"/>
              </a:ext>
            </a:extLst>
          </p:cNvPr>
          <p:cNvSpPr txBox="1"/>
          <p:nvPr/>
        </p:nvSpPr>
        <p:spPr>
          <a:xfrm>
            <a:off x="75877" y="1670603"/>
            <a:ext cx="2371862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514298">
              <a:defRPr/>
            </a:pPr>
            <a:r>
              <a:rPr lang="es-CL" sz="1350" b="1" dirty="0">
                <a:ln w="0"/>
                <a:solidFill>
                  <a:srgbClr val="C00000"/>
                </a:solidFill>
                <a:effectLst>
                  <a:reflection blurRad="6350" stA="91000" endPos="7000" dir="5400000" sy="-90000" algn="bl" rotWithShape="0"/>
                </a:effectLst>
                <a:latin typeface="Cambria" charset="0"/>
                <a:ea typeface="Cambria" charset="0"/>
                <a:cs typeface="Cambria" charset="0"/>
              </a:rPr>
              <a:t>¿</a:t>
            </a:r>
            <a:r>
              <a:rPr lang="es-CL" sz="1350" dirty="0">
                <a:ln w="0"/>
                <a:solidFill>
                  <a:srgbClr val="002060"/>
                </a:solidFill>
                <a:effectLst>
                  <a:reflection blurRad="6350" stA="91000" endPos="7000" dir="5400000" sy="-90000" algn="bl" rotWithShape="0"/>
                </a:effectLst>
                <a:latin typeface="Al Bayan Plain" charset="-78"/>
                <a:ea typeface="Al Bayan Plain" charset="-78"/>
                <a:cs typeface="Al Bayan Plain" charset="-78"/>
              </a:rPr>
              <a:t>Que debo hacer </a:t>
            </a:r>
          </a:p>
          <a:p>
            <a:pPr algn="ctr" defTabSz="514298">
              <a:defRPr/>
            </a:pPr>
            <a:r>
              <a:rPr lang="es-CL" sz="1350" dirty="0">
                <a:ln w="0"/>
                <a:solidFill>
                  <a:srgbClr val="002060"/>
                </a:solidFill>
                <a:effectLst>
                  <a:reflection blurRad="6350" stA="91000" endPos="7000" dir="5400000" sy="-90000" algn="bl" rotWithShape="0"/>
                </a:effectLst>
                <a:latin typeface="Al Bayan Plain" charset="-78"/>
                <a:ea typeface="Al Bayan Plain" charset="-78"/>
                <a:cs typeface="Al Bayan Plain" charset="-78"/>
              </a:rPr>
              <a:t>para ser  salvo…</a:t>
            </a:r>
            <a:r>
              <a:rPr lang="es-CL" sz="1350" b="1" dirty="0">
                <a:ln w="0"/>
                <a:solidFill>
                  <a:srgbClr val="C00000"/>
                </a:solidFill>
                <a:effectLst>
                  <a:reflection blurRad="6350" stA="91000" endPos="7000" dir="5400000" sy="-90000" algn="bl" rotWithShape="0"/>
                </a:effectLst>
                <a:latin typeface="Cambria" charset="0"/>
                <a:ea typeface="Cambria" charset="0"/>
                <a:cs typeface="Cambria" charset="0"/>
              </a:rPr>
              <a:t>?</a:t>
            </a:r>
          </a:p>
        </p:txBody>
      </p:sp>
      <p:pic>
        <p:nvPicPr>
          <p:cNvPr id="4" name="Picture 2" descr="C:\Users\Emilio\Downloads\images (7).jpg">
            <a:extLst>
              <a:ext uri="{FF2B5EF4-FFF2-40B4-BE49-F238E27FC236}">
                <a16:creationId xmlns:a16="http://schemas.microsoft.com/office/drawing/2014/main" id="{0446778D-E693-90B8-0D0F-2070D29E1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539" y="3938380"/>
            <a:ext cx="1895918" cy="291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4576378A-A95F-E39C-A19F-1D437D74B7A3}"/>
              </a:ext>
            </a:extLst>
          </p:cNvPr>
          <p:cNvSpPr/>
          <p:nvPr/>
        </p:nvSpPr>
        <p:spPr>
          <a:xfrm>
            <a:off x="3717132" y="1606155"/>
            <a:ext cx="1654969" cy="7965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514298">
              <a:defRPr/>
            </a:pPr>
            <a:r>
              <a:rPr lang="es-ES" sz="3300" b="1" dirty="0">
                <a:solidFill>
                  <a:sysClr val="windowText" lastClr="000000"/>
                </a:solidFill>
                <a:latin typeface="Cambria" charset="0"/>
                <a:ea typeface="Cambria" charset="0"/>
                <a:cs typeface="Cambria" charset="0"/>
              </a:rPr>
              <a:t>DIOS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1CA3919-7DE0-B10A-51EB-97EA0C159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661" y="5313299"/>
            <a:ext cx="314578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514298">
              <a:defRPr/>
            </a:pPr>
            <a:r>
              <a:rPr lang="es-ES" altLang="es-ES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l Nile" charset="-78"/>
                <a:ea typeface="Al Nile" charset="-78"/>
                <a:cs typeface="Al Nile" charset="-78"/>
              </a:rPr>
              <a:t>Cristo es Él Salvador de los que le obedecen </a:t>
            </a:r>
          </a:p>
          <a:p>
            <a:pPr algn="ctr" defTabSz="514298">
              <a:defRPr/>
            </a:pPr>
            <a:r>
              <a:rPr lang="es-ES" altLang="es-ES" sz="1500" b="1" dirty="0">
                <a:solidFill>
                  <a:schemeClr val="bg1"/>
                </a:solidFill>
                <a:latin typeface="Al Nile" charset="-78"/>
                <a:ea typeface="Al Nile" charset="-78"/>
                <a:cs typeface="Al Nile" charset="-78"/>
              </a:rPr>
              <a:t>“…</a:t>
            </a:r>
            <a:r>
              <a:rPr lang="es-ES" altLang="es-ES" sz="1500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y habiendo sido perfeccionado, vino a ser autor de eterna salvación para todos los que le obedecen</a:t>
            </a:r>
            <a:r>
              <a:rPr lang="es-ES" altLang="es-ES" sz="15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” </a:t>
            </a:r>
            <a:r>
              <a:rPr lang="es-ES" altLang="es-ES" sz="15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Hebreos.5:9</a:t>
            </a:r>
            <a:r>
              <a:rPr lang="es-ES" altLang="es-ES" sz="15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.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89631D9-40F9-F1CB-3D09-37BCA2C57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7553" y="2952715"/>
            <a:ext cx="365522" cy="2308324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6842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6842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6842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6842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O</a:t>
            </a:r>
            <a:endParaRPr lang="es-ES" altLang="es-ES" sz="1500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F349F5E-AC64-0989-2CDB-2C0A5F31EE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168" y="2922984"/>
            <a:ext cx="982790" cy="223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30D1886-63E9-4AE6-B79D-CF6E9D981291}"/>
              </a:ext>
            </a:extLst>
          </p:cNvPr>
          <p:cNvSpPr txBox="1"/>
          <p:nvPr/>
        </p:nvSpPr>
        <p:spPr>
          <a:xfrm>
            <a:off x="1857379" y="6245656"/>
            <a:ext cx="1783555" cy="323165"/>
          </a:xfrm>
          <a:prstGeom prst="rect">
            <a:avLst/>
          </a:prstGeom>
          <a:solidFill>
            <a:srgbClr val="94C60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 defTabSz="514298">
              <a:defRPr/>
            </a:pPr>
            <a:r>
              <a:rPr lang="es-ES" sz="1500" b="1" dirty="0">
                <a:solidFill>
                  <a:prstClr val="black"/>
                </a:solidFill>
                <a:latin typeface="Century Gothic"/>
                <a:ea typeface="ＭＳ Ｐゴシック" charset="-128"/>
              </a:rPr>
              <a:t>OIR, Rom.10:17.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3BD85DE-6E44-B60B-AEE6-E0D435956483}"/>
              </a:ext>
            </a:extLst>
          </p:cNvPr>
          <p:cNvSpPr txBox="1"/>
          <p:nvPr/>
        </p:nvSpPr>
        <p:spPr>
          <a:xfrm>
            <a:off x="2037994" y="5922491"/>
            <a:ext cx="2137013" cy="323165"/>
          </a:xfrm>
          <a:prstGeom prst="rect">
            <a:avLst/>
          </a:prstGeom>
          <a:solidFill>
            <a:srgbClr val="FFC00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defTabSz="514298">
              <a:defRPr/>
            </a:pPr>
            <a:r>
              <a:rPr lang="es-ES" sz="1500" b="1" dirty="0">
                <a:solidFill>
                  <a:prstClr val="black"/>
                </a:solidFill>
                <a:latin typeface="Century Gothic"/>
                <a:ea typeface="ＭＳ Ｐゴシック" charset="-128"/>
              </a:rPr>
              <a:t>CREER, Mar.16:15-16.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5FE9622-05DA-B1B7-773B-9454F4093B95}"/>
              </a:ext>
            </a:extLst>
          </p:cNvPr>
          <p:cNvSpPr txBox="1"/>
          <p:nvPr/>
        </p:nvSpPr>
        <p:spPr>
          <a:xfrm>
            <a:off x="2254525" y="5599326"/>
            <a:ext cx="2641846" cy="323165"/>
          </a:xfrm>
          <a:prstGeom prst="rect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defTabSz="514298">
              <a:defRPr/>
            </a:pPr>
            <a:r>
              <a:rPr lang="es-ES" sz="1500" b="1" dirty="0">
                <a:solidFill>
                  <a:prstClr val="black"/>
                </a:solidFill>
                <a:latin typeface="Century Gothic"/>
                <a:ea typeface="ＭＳ Ｐゴシック" charset="-128"/>
              </a:rPr>
              <a:t>ARREPENTIRSE. Hech.17:30.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DD576C0-B80A-3433-ECAC-660BBBBE4E12}"/>
              </a:ext>
            </a:extLst>
          </p:cNvPr>
          <p:cNvSpPr txBox="1"/>
          <p:nvPr/>
        </p:nvSpPr>
        <p:spPr>
          <a:xfrm>
            <a:off x="2606874" y="5284019"/>
            <a:ext cx="2641846" cy="323165"/>
          </a:xfrm>
          <a:prstGeom prst="rect">
            <a:avLst/>
          </a:prstGeom>
          <a:solidFill>
            <a:srgbClr val="C0000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defTabSz="514298">
              <a:defRPr/>
            </a:pPr>
            <a:r>
              <a:rPr lang="es-ES" sz="1500" b="1" dirty="0">
                <a:solidFill>
                  <a:schemeClr val="bg1"/>
                </a:solidFill>
                <a:latin typeface="Century Gothic"/>
                <a:ea typeface="ＭＳ Ｐゴシック" charset="-128"/>
              </a:rPr>
              <a:t>CONFESAR. Rom.10:9-10.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EC04EB7-F467-71A3-C7D4-E4A0212AA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757" y="4960854"/>
            <a:ext cx="2476500" cy="323165"/>
          </a:xfrm>
          <a:prstGeom prst="rect">
            <a:avLst/>
          </a:prstGeom>
          <a:solidFill>
            <a:srgbClr val="7030A0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684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6842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6842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6842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6842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_tradnl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BAUTIZARSE. Hech.2:38.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907AE1B-3B3F-8BAD-2F38-1A11E8E6FC97}"/>
              </a:ext>
            </a:extLst>
          </p:cNvPr>
          <p:cNvSpPr txBox="1"/>
          <p:nvPr/>
        </p:nvSpPr>
        <p:spPr>
          <a:xfrm>
            <a:off x="0" y="2839865"/>
            <a:ext cx="2936757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35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“por cuanto todos pecaron, y están destituidos de la gloria de Dios”    </a:t>
            </a:r>
            <a:r>
              <a:rPr lang="es-ES" sz="135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Romanos. 3:23.  </a:t>
            </a:r>
          </a:p>
        </p:txBody>
      </p:sp>
      <p:sp>
        <p:nvSpPr>
          <p:cNvPr id="16" name="Rectángulo redondeado 15">
            <a:extLst>
              <a:ext uri="{FF2B5EF4-FFF2-40B4-BE49-F238E27FC236}">
                <a16:creationId xmlns:a16="http://schemas.microsoft.com/office/drawing/2014/main" id="{9FDEEEF5-F656-7945-CC4A-34403DF03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1916" y="1676400"/>
            <a:ext cx="2974337" cy="1028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393FF"/>
              </a:gs>
              <a:gs pos="100000">
                <a:srgbClr val="1818CE"/>
              </a:gs>
            </a:gsLst>
            <a:lin ang="5400000"/>
          </a:gradFill>
          <a:ln w="9525">
            <a:solidFill>
              <a:srgbClr val="2828B8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s-ES_tradnl" altLang="es-NI" sz="1800">
              <a:solidFill>
                <a:srgbClr val="FFFFFF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C7EC741-F295-149C-A33C-A18243F2C835}"/>
              </a:ext>
            </a:extLst>
          </p:cNvPr>
          <p:cNvSpPr/>
          <p:nvPr/>
        </p:nvSpPr>
        <p:spPr>
          <a:xfrm>
            <a:off x="5872163" y="1695450"/>
            <a:ext cx="2904090" cy="1015663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CL" altLang="es-NI" sz="1500" dirty="0">
                <a:solidFill>
                  <a:srgbClr val="F2F2F2"/>
                </a:solidFill>
                <a:latin typeface="Cambria" panose="02040503050406030204" pitchFamily="18" charset="0"/>
              </a:rPr>
              <a:t>“EL </a:t>
            </a:r>
            <a:r>
              <a:rPr lang="es-CL" altLang="es-NI" sz="1500" dirty="0">
                <a:solidFill>
                  <a:srgbClr val="FFF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SEÑOR AÑADÍA </a:t>
            </a:r>
            <a:r>
              <a:rPr lang="es-CL" altLang="es-NI" sz="1500" dirty="0">
                <a:solidFill>
                  <a:srgbClr val="F2F2F2"/>
                </a:solidFill>
                <a:latin typeface="Cambria" panose="02040503050406030204" pitchFamily="18" charset="0"/>
              </a:rPr>
              <a:t>CADA DÍA A LA IGLESIA LOS QUE HABÍAN DE SER SALVOS”</a:t>
            </a:r>
          </a:p>
          <a:p>
            <a:pPr algn="ctr"/>
            <a:r>
              <a:rPr lang="es-CL" altLang="es-NI" sz="1500" b="1" dirty="0">
                <a:solidFill>
                  <a:srgbClr val="CCCCCC"/>
                </a:solidFill>
                <a:latin typeface="Cambria" panose="02040503050406030204" pitchFamily="18" charset="0"/>
              </a:rPr>
              <a:t>HECHOS.2:47 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9D8CF95-803F-CEFB-40CA-3661EBF19AF0}"/>
              </a:ext>
            </a:extLst>
          </p:cNvPr>
          <p:cNvSpPr/>
          <p:nvPr/>
        </p:nvSpPr>
        <p:spPr>
          <a:xfrm>
            <a:off x="1438850" y="994849"/>
            <a:ext cx="7756675" cy="62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1">
              <a:defRPr/>
            </a:pPr>
            <a:r>
              <a:rPr lang="es-CL" sz="3480" b="1">
                <a:ln w="2222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l Bayan Plain" charset="-78"/>
                <a:ea typeface="Al Bayan Plain" charset="-78"/>
                <a:cs typeface="Al Bayan Plain" charset="-78"/>
              </a:rPr>
              <a:t>PLAN DE SALVACIÓN SEGÚN DIOS</a:t>
            </a:r>
            <a:endParaRPr lang="es-CL" sz="3480" b="1" dirty="0">
              <a:ln w="222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latin typeface="Al Bayan Plain" charset="-78"/>
              <a:ea typeface="Al Bayan Plain" charset="-78"/>
              <a:cs typeface="Al Bayan Plain" charset="-78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653CB41E-D63B-5EA5-2F8C-9662A3BE76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5" y="2816293"/>
            <a:ext cx="3935160" cy="20842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5E5601B-BF6C-FA46-6370-2F937FA6C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0DFBA306-FEBF-298D-C767-1141E01EB7A2}"/>
              </a:ext>
            </a:extLst>
          </p:cNvPr>
          <p:cNvSpPr/>
          <p:nvPr/>
        </p:nvSpPr>
        <p:spPr>
          <a:xfrm>
            <a:off x="-1" y="5897217"/>
            <a:ext cx="9143999" cy="96078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>
                <a:latin typeface="Maiandra GD" panose="020E0502030308020204" pitchFamily="34" charset="0"/>
              </a:rPr>
              <a:t>DIOS NOS BENDIGA A TODOS.</a:t>
            </a:r>
            <a:endParaRPr lang="es-NI" sz="4800" b="1" dirty="0"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023A0BE-46C1-F866-3452-F32C1F925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5897217"/>
          </a:xfrm>
          <a:prstGeom prst="rect">
            <a:avLst/>
          </a:prstGeom>
        </p:spPr>
      </p:pic>
      <p:sp>
        <p:nvSpPr>
          <p:cNvPr id="11" name="Bocadillo nube: nube 10">
            <a:extLst>
              <a:ext uri="{FF2B5EF4-FFF2-40B4-BE49-F238E27FC236}">
                <a16:creationId xmlns:a16="http://schemas.microsoft.com/office/drawing/2014/main" id="{DEB4BB36-AB6A-86D2-897B-2A71EA5E6BB7}"/>
              </a:ext>
            </a:extLst>
          </p:cNvPr>
          <p:cNvSpPr/>
          <p:nvPr/>
        </p:nvSpPr>
        <p:spPr>
          <a:xfrm>
            <a:off x="1" y="0"/>
            <a:ext cx="5075582" cy="2133600"/>
          </a:xfrm>
          <a:prstGeom prst="cloudCallout">
            <a:avLst>
              <a:gd name="adj1" fmla="val 69506"/>
              <a:gd name="adj2" fmla="val 3476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latin typeface="Maiandra GD" panose="020E0502030308020204" pitchFamily="34" charset="0"/>
              </a:rPr>
              <a:t>POR SU FINA ATENCIÓN.</a:t>
            </a:r>
            <a:endParaRPr lang="es-NI" sz="4000" b="1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08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5E5601B-BF6C-FA46-6370-2F937FA6C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5A9C61C-538D-9568-F562-5F38E194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CONCEPTOS DE ALGUNAS PALABRAS DE LA BIBLIA.</a:t>
            </a:r>
            <a:endParaRPr lang="es-NI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4B86B43-02C9-A91C-F187-AB48BE943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6" y="1325563"/>
            <a:ext cx="5327373" cy="553243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Tenía su misma naturaleza.</a:t>
            </a:r>
          </a:p>
          <a:p>
            <a:pPr algn="ctr"/>
            <a:r>
              <a:rPr lang="es-NI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Mateo.3:17.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he aquí, se oyó una voz de los cielos que decía: </a:t>
            </a:r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Este es mi Hijo amado</a:t>
            </a:r>
            <a:r>
              <a:rPr lang="es-ES" b="1" dirty="0">
                <a:latin typeface="Maiandra GD" panose="020E0502030308020204" pitchFamily="34" charset="0"/>
              </a:rPr>
              <a:t> en quien me he complacido.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Su Padre proclamo que Jesús era su Hijo.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 la misma manera en la transfiguración lo hizo.</a:t>
            </a:r>
          </a:p>
          <a:p>
            <a:pPr algn="ctr"/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Mateo.17:5.</a:t>
            </a:r>
            <a:endParaRPr lang="es-NI" b="1" u="sng" dirty="0">
              <a:highlight>
                <a:srgbClr val="00FFFF"/>
              </a:highlight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25C485D-9632-F936-629B-BA15698D0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1325562"/>
            <a:ext cx="3816627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62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5E5601B-BF6C-FA46-6370-2F937FA6C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5A9C61C-538D-9568-F562-5F38E194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CONCEPTOS DE ALGUNAS PALABRAS DE LA BIBLIA.</a:t>
            </a:r>
            <a:endParaRPr lang="es-NI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4B86B43-02C9-A91C-F187-AB48BE943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6" y="1325563"/>
            <a:ext cx="5327373" cy="553243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Mientras estaba aún hablando, he aquí, una nube luminosa los cubrió; y una voz salió de la nube, diciendo: </a:t>
            </a: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Este es mi Hijo amado</a:t>
            </a:r>
            <a:r>
              <a:rPr lang="es-ES" b="1" dirty="0">
                <a:latin typeface="Maiandra GD" panose="020E0502030308020204" pitchFamily="34" charset="0"/>
              </a:rPr>
              <a:t> en quien me he complacido; a El oíd.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Cuando Jesús decía que Dios era su Padre los judíos querían apedrearlo</a:t>
            </a:r>
          </a:p>
          <a:p>
            <a:pPr algn="ctr"/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Juan.5:17-18.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Pero El les respondió: </a:t>
            </a:r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Hasta ahora mi Padre trabaja,</a:t>
            </a:r>
            <a:r>
              <a:rPr lang="es-ES" b="1" dirty="0">
                <a:latin typeface="Maiandra GD" panose="020E0502030308020204" pitchFamily="34" charset="0"/>
              </a:rPr>
              <a:t> y yo también trabajo.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25C485D-9632-F936-629B-BA15698D0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1325562"/>
            <a:ext cx="3816627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714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5E5601B-BF6C-FA46-6370-2F937FA6C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5A9C61C-538D-9568-F562-5F38E194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CONCEPTOS DE ALGUNAS PALABRAS DE LA BIBLIA.</a:t>
            </a:r>
            <a:endParaRPr lang="es-NI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4B86B43-02C9-A91C-F187-AB48BE943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6" y="1325563"/>
            <a:ext cx="5327373" cy="553243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¿Por qué?</a:t>
            </a:r>
          </a:p>
          <a:p>
            <a:pPr algn="ctr"/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V.18.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Entonces, por esta causa, los judíos aún más procuraban matarle, porque no sólo violaba el día de reposo, </a:t>
            </a:r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sino que también llamaba a Dios su propio Padre,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haciéndose igual a Dios.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Al decir que Dios era su Padre, Él está proclamando que es Dios.</a:t>
            </a:r>
          </a:p>
          <a:p>
            <a:pPr algn="ctr"/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Juan.10:30-33.</a:t>
            </a:r>
            <a:endParaRPr lang="es-NI" b="1" u="sng" dirty="0">
              <a:highlight>
                <a:srgbClr val="00FFFF"/>
              </a:highlight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25C485D-9632-F936-629B-BA15698D0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1325562"/>
            <a:ext cx="3816627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88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5E5601B-BF6C-FA46-6370-2F937FA6C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5A9C61C-538D-9568-F562-5F38E194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CONCEPTOS DE ALGUNAS PALABRAS DE LA BIBLIA.</a:t>
            </a:r>
            <a:endParaRPr lang="es-NI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4B86B43-02C9-A91C-F187-AB48BE943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6" y="1325563"/>
            <a:ext cx="5327373" cy="5532437"/>
          </a:xfrm>
        </p:spPr>
        <p:txBody>
          <a:bodyPr>
            <a:normAutofit/>
          </a:bodyPr>
          <a:lstStyle/>
          <a:p>
            <a:r>
              <a:rPr lang="es-ES" b="1" u="sng" dirty="0">
                <a:solidFill>
                  <a:schemeClr val="bg1"/>
                </a:solidFill>
                <a:highlight>
                  <a:srgbClr val="008080"/>
                </a:highlight>
                <a:latin typeface="Maiandra GD" panose="020E0502030308020204" pitchFamily="34" charset="0"/>
              </a:rPr>
              <a:t>Yo y el Padre</a:t>
            </a:r>
            <a:r>
              <a:rPr lang="es-ES" b="1" dirty="0">
                <a:latin typeface="Maiandra GD" panose="020E0502030308020204" pitchFamily="34" charset="0"/>
              </a:rPr>
              <a:t> somos uno. </a:t>
            </a:r>
          </a:p>
          <a:p>
            <a:pPr algn="ctr"/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V.31. 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Los judíos volvieron </a:t>
            </a:r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a tomar piedras para apedrearle.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V.32.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Jesús les dijo: Os he mostrado muchas obras buenas que son del Padre. </a:t>
            </a:r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¿Por cuál de ellas me apedreáis?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Para los judíos cuando Jesús decía que era Hijo De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Entendían que era Dios.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25C485D-9632-F936-629B-BA15698D0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1325562"/>
            <a:ext cx="3816627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963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5E5601B-BF6C-FA46-6370-2F937FA6C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5A9C61C-538D-9568-F562-5F38E194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CONCEPTOS DE ALGUNAS PALABRAS DE LA BIBLIA.</a:t>
            </a:r>
            <a:endParaRPr lang="es-NI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4B86B43-02C9-A91C-F187-AB48BE943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6" y="1325563"/>
            <a:ext cx="5327373" cy="5532437"/>
          </a:xfrm>
        </p:spPr>
        <p:txBody>
          <a:bodyPr/>
          <a:lstStyle/>
          <a:p>
            <a:pPr algn="ctr"/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V.33.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Los judíos le contestaron: No te apedreamos por ninguna obra buena, s</a:t>
            </a:r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ino por blasfemia; y porque tú, siendo hombre,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te haces Dios.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Los Testigos De Jehová y muchas personas piensan que cuando Jesús decía que era Hijo De Dios es que era menor que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Pero como hemos visto esto no es correcto.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25C485D-9632-F936-629B-BA15698D0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1325562"/>
            <a:ext cx="3816627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81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</TotalTime>
  <Words>3185</Words>
  <Application>Microsoft Office PowerPoint</Application>
  <PresentationFormat>Presentación en pantalla (4:3)</PresentationFormat>
  <Paragraphs>259</Paragraphs>
  <Slides>44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56" baseType="lpstr">
      <vt:lpstr>Al Bayan Plain</vt:lpstr>
      <vt:lpstr>Al Nile</vt:lpstr>
      <vt:lpstr>Arial</vt:lpstr>
      <vt:lpstr>Britannic Bold</vt:lpstr>
      <vt:lpstr>Calibri</vt:lpstr>
      <vt:lpstr>Calibri Light</vt:lpstr>
      <vt:lpstr>Cambria</vt:lpstr>
      <vt:lpstr>Century Gothic</vt:lpstr>
      <vt:lpstr>Cochin</vt:lpstr>
      <vt:lpstr>Maiandra GD</vt:lpstr>
      <vt:lpstr>Times</vt:lpstr>
      <vt:lpstr>Tema de Office</vt:lpstr>
      <vt:lpstr>CONCEPTOS DE ALGUNAS PALABRAS DE LA BIBLIA.</vt:lpstr>
      <vt:lpstr>CONCEPTOS DE ALGUNAS PALABRAS DE LA BIBLIA.</vt:lpstr>
      <vt:lpstr>CONCEPTOS DE ALGUNAS PALABRAS DE LA BIBLIA.</vt:lpstr>
      <vt:lpstr>CONCEPTOS DE ALGUNAS PALABRAS DE LA BIBLIA.</vt:lpstr>
      <vt:lpstr>CONCEPTOS DE ALGUNAS PALABRAS DE LA BIBLIA.</vt:lpstr>
      <vt:lpstr>CONCEPTOS DE ALGUNAS PALABRAS DE LA BIBLIA.</vt:lpstr>
      <vt:lpstr>CONCEPTOS DE ALGUNAS PALABRAS DE LA BIBLIA.</vt:lpstr>
      <vt:lpstr>CONCEPTOS DE ALGUNAS PALABRAS DE LA BIBLIA.</vt:lpstr>
      <vt:lpstr>CONCEPTOS DE ALGUNAS PALABRAS DE LA BIBLIA.</vt:lpstr>
      <vt:lpstr>CONCEPTOS DE ALGUNAS PALABRAS DE LA BIBLIA.</vt:lpstr>
      <vt:lpstr>CONCEPTOS DE ALGUNAS PALABRAS DE LA BIBLIA.</vt:lpstr>
      <vt:lpstr>CONCEPTOS DE ALGUNAS PALABRAS DE LA BIBLIA.</vt:lpstr>
      <vt:lpstr>CONCEPTOS DE ALGUNAS PALABRAS DE LA BIBLIA.</vt:lpstr>
      <vt:lpstr>CONCEPTOS DE ALGUNAS PALABRAS DE LA BIBLIA.</vt:lpstr>
      <vt:lpstr>CONCEPTOS DE ALGUNAS PALABRAS DE LA BIBLIA.</vt:lpstr>
      <vt:lpstr>CONCEPTOS DE ALGUNAS PALABRAS DE LA BIBLIA.</vt:lpstr>
      <vt:lpstr>CONCEPTOS DE ALGUNAS PALABRAS DE LA BIBLIA.</vt:lpstr>
      <vt:lpstr>CONCEPTOS DE ALGUNAS PALABRAS DE LA BIBLIA.</vt:lpstr>
      <vt:lpstr>CONCEPTOS DE ALGUNAS PALABRAS DE LA BIBLIA.</vt:lpstr>
      <vt:lpstr>CONCEPTOS DE ALGUNAS PALABRAS DE LA BIBLIA.</vt:lpstr>
      <vt:lpstr>CONCEPTOS DE ALGUNAS PALABRAS DE LA BIBLIA.</vt:lpstr>
      <vt:lpstr>CONCEPTOS DE ALGUNAS PALABRAS DE LA BIBLIA.</vt:lpstr>
      <vt:lpstr>CONCEPTOS DE ALGUNAS PALABRAS DE LA BIBLIA.</vt:lpstr>
      <vt:lpstr>CONCEPTOS DE ALGUNAS PALABRAS DE LA BIBLIA.</vt:lpstr>
      <vt:lpstr>CONCEPTOS DE ALGUNAS PALABRAS DE LA BIBLIA.</vt:lpstr>
      <vt:lpstr>CONCEPTOS DE ALGUNAS PALABRAS DE LA BIBLIA.</vt:lpstr>
      <vt:lpstr>CONCEPTOS DE ALGUNAS PALABRAS DE LA BIBLIA.</vt:lpstr>
      <vt:lpstr>CONCEPTOS DE ALGUNAS PALABRAS DE LA BIBLIA.</vt:lpstr>
      <vt:lpstr>CONCEPTOS DE ALGUNAS PALABRAS DE LA BIBLIA.</vt:lpstr>
      <vt:lpstr>CONCEPTOS DE ALGUNAS PALABRAS DE LA BIBLIA.</vt:lpstr>
      <vt:lpstr>CONCEPTOS DE ALGUNAS PALABRAS DE LA BIBLIA.</vt:lpstr>
      <vt:lpstr>CONCEPTOS DE ALGUNAS PALABRAS DE LA BIBLIA.</vt:lpstr>
      <vt:lpstr>CONCEPTOS DE ALGUNAS PALABRAS DE LA BIBLIA.</vt:lpstr>
      <vt:lpstr>CONCEPTOS DE ALGUNAS PALABRAS DE LA BIBLIA.</vt:lpstr>
      <vt:lpstr>CONCEPTOS DE ALGUNAS PALABRAS DE LA BIBLIA.</vt:lpstr>
      <vt:lpstr>CONCEPTOS DE ALGUNAS PALABRAS DE LA BIBLIA.</vt:lpstr>
      <vt:lpstr>CONCEPTOS DE ALGUNAS PALABRAS DE LA BIBLIA.</vt:lpstr>
      <vt:lpstr>CONCEPTOS DE ALGUNAS PALABRAS DE LA BIBLIA.</vt:lpstr>
      <vt:lpstr>CONCEPTOS DE ALGUNAS PALABRAS DE LA BIBLIA.</vt:lpstr>
      <vt:lpstr>CONCEPTOS DE ALGUNAS PALABRAS DE LA BIBLIA.</vt:lpstr>
      <vt:lpstr>CONCLUSIÓN:</vt:lpstr>
      <vt:lpstr>CONCLUSIÓN: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CONCEPTOS DE ALGUNAS PALABRAS DE LA BIBLIA.</dc:title>
  <dc:creator>Mario Moreno</dc:creator>
  <cp:lastModifiedBy>Word Group</cp:lastModifiedBy>
  <cp:revision>12</cp:revision>
  <dcterms:created xsi:type="dcterms:W3CDTF">2022-09-13T22:10:55Z</dcterms:created>
  <dcterms:modified xsi:type="dcterms:W3CDTF">2022-11-09T20:29:19Z</dcterms:modified>
</cp:coreProperties>
</file>