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9AEE-1D56-44D9-87C4-A68A28E5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327AE-F473-4080-AB18-F08A1DE75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95DAA-5B5F-4504-A901-3615DE0D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C3E-F8CF-435A-900B-7086AF98985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2EF58-9A37-4230-B046-DC16BFBC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40825-A113-43B8-8712-B61C65BE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88B6-E05D-4964-B7BF-A08D1363FA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3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D85B7-04DE-4105-9379-C667F36A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C65BB-2D76-4E10-9448-951251369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22525-D166-4DF1-AECD-4E092DFC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C3E-F8CF-435A-900B-7086AF98985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8691-300D-4117-BAF7-4EB6D20D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6501F-D312-4186-989B-CB28E5A3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88B6-E05D-4964-B7BF-A08D1363FA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8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920AA-81B6-42D3-91B5-F94072294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67A70-ED16-4EF5-908D-693E38620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54B8-271D-4005-AD35-67353292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C3E-F8CF-435A-900B-7086AF98985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08126-A420-4B32-8C22-66761655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39FD1-1E6E-4F9C-8169-18AD27F5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88B6-E05D-4964-B7BF-A08D1363FA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4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1214-371A-4787-8B2B-FFF744B1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83EF5-F3EC-4F17-AB80-1C42A43F4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12C6-5887-441C-BA37-1B56E6E81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C3E-F8CF-435A-900B-7086AF98985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2BEE7-512E-4ACB-A4F3-5B35ECB9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980D9-8152-47E3-9B0F-F7955AEE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88B6-E05D-4964-B7BF-A08D1363FA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5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7643-A6D9-4E63-9879-5621968D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A90CC-60B9-41C4-9111-F91586C4F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BDFB2-9951-43B7-A81D-2FBF86EF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C3E-F8CF-435A-900B-7086AF98985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17BEB-5820-4AA9-9481-3A8DE036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ABEA1-FBAE-40C8-8641-F33401A1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88B6-E05D-4964-B7BF-A08D1363FA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4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88CD-F77A-4372-9729-38859BF1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E40F4-3116-440B-9ACE-9A1C04A9E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E4331-FF78-4C36-A992-5F5B918A2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0E582-BA01-400A-B7A7-58E362F7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C3E-F8CF-435A-900B-7086AF98985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84DFB-9EEC-4DBF-9DFA-686112A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8E189-92FD-44EB-86B5-DC76AAFD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88B6-E05D-4964-B7BF-A08D1363FA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7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703B-0D05-47E6-AA38-D7794BED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BEE93-998A-4064-BFBC-0289FC265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97F75-7818-4977-A2E2-42543B046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F3C8B-6827-43DF-8910-71397691E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1C20D-658F-48C4-BEC7-AF290D67E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02E46-A15C-4A9A-825E-D0D80976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C3E-F8CF-435A-900B-7086AF98985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02D9F-3760-4B9E-97D2-95A746D5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5458F9-B2B3-4835-95A8-1F959091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88B6-E05D-4964-B7BF-A08D1363FA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7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78B7-858E-4F11-8E9E-95B267DE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7BE2D-84A3-4009-B4BF-C0C3A6CA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C3E-F8CF-435A-900B-7086AF98985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A6562-FC37-49B4-94EA-88917D0F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F95F5-52BE-4DAD-BBE6-D7F7F6E1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88B6-E05D-4964-B7BF-A08D1363FA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5AE84-16ED-4EED-8C37-188F933D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C3E-F8CF-435A-900B-7086AF98985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3DEA92-E7E9-4081-BE57-C0A94916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C126-E7C5-4B44-843B-F03ACA04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88B6-E05D-4964-B7BF-A08D1363FA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4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83BE-481E-43DC-86D3-90752F92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371E5-1D18-43A1-9F0E-515398DF2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2BE2-BE79-4848-98EF-4B5EB1DD5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809F6-2705-46CB-B12F-434C6AD2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C3E-F8CF-435A-900B-7086AF98985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E9D02-F6C6-4F8F-8201-63279AFE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105D8-B5E4-402C-B36A-BB410126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88B6-E05D-4964-B7BF-A08D1363FA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8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8B86-010D-42FA-AF37-10FEA3AD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98532-BE18-4708-9526-EE9F10410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3284B-67F2-4FAC-8628-6ACAF33C0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92C38-2C97-4DE7-935F-5D877FB6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C3E-F8CF-435A-900B-7086AF98985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52394-167E-4B51-B83B-B4255635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1438A-2B74-4523-A146-420946D7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88B6-E05D-4964-B7BF-A08D1363FA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E32AB-2FA9-490C-836B-D2B8BA01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8F389-0FD1-4158-8648-38F75D854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FE6AD-0E0A-4335-B3E0-896858FA4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2C3E-F8CF-435A-900B-7086AF98985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89E37-B4CB-4513-8307-3BDB73D05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7D90-EFFB-47D4-861A-7F129AD4D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388B6-E05D-4964-B7BF-A08D1363FA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2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ía Internacional de la Juventud: ¿Por qué se celebra el 12 de agosto?">
            <a:extLst>
              <a:ext uri="{FF2B5EF4-FFF2-40B4-BE49-F238E27FC236}">
                <a16:creationId xmlns:a16="http://schemas.microsoft.com/office/drawing/2014/main" id="{913DD9CC-A5F1-4AC3-8F92-DAE3D3D73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50ADBA-EB10-47F7-B90B-8B2D6C825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es-MX" sz="8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Consejos para Jóvenes que desean triunfar</a:t>
            </a:r>
            <a:r>
              <a:rPr lang="es-MX" sz="88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EF404-2B9A-4E75-8C4E-8E688379D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159404"/>
            <a:ext cx="11196320" cy="2129636"/>
          </a:xfrm>
        </p:spPr>
        <p:txBody>
          <a:bodyPr>
            <a:normAutofit fontScale="92500"/>
          </a:bodyPr>
          <a:lstStyle/>
          <a:p>
            <a:r>
              <a:rPr lang="es-ES" sz="3200" dirty="0">
                <a:solidFill>
                  <a:srgbClr val="FFFFFF"/>
                </a:solidFill>
              </a:rPr>
              <a:t>“Alégrate, joven, en tu juventud, y tome placer tu corazón en los días de tu adolescencia; y anda en los caminos de tu corazón y en la vista de tus ojos; </a:t>
            </a:r>
            <a:r>
              <a:rPr lang="es-ES" sz="3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pero sabe, que sobre todas estas cosas te juzgará Dios”.</a:t>
            </a:r>
          </a:p>
          <a:p>
            <a:r>
              <a:rPr lang="es-ES" sz="3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Eclesiastés.11:9.</a:t>
            </a:r>
            <a:endParaRPr lang="en-US" sz="32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216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09175-0667-4B53-8CD8-D39C84586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1F0EBD-54F4-49DA-A6BB-4A4333A6DC4B}"/>
              </a:ext>
            </a:extLst>
          </p:cNvPr>
          <p:cNvSpPr txBox="1"/>
          <p:nvPr/>
        </p:nvSpPr>
        <p:spPr>
          <a:xfrm>
            <a:off x="525145" y="3429000"/>
            <a:ext cx="76448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3200" dirty="0"/>
              <a:t> Acuérdate de Dios en los días de tu juventud.</a:t>
            </a:r>
          </a:p>
          <a:p>
            <a:pPr marL="342900" indent="-342900">
              <a:buAutoNum type="arabicPeriod"/>
            </a:pPr>
            <a:r>
              <a:rPr lang="es-MX" sz="3200" dirty="0"/>
              <a:t> Honra a tus padres.</a:t>
            </a:r>
          </a:p>
          <a:p>
            <a:pPr marL="342900" indent="-342900">
              <a:buAutoNum type="arabicPeriod"/>
            </a:pPr>
            <a:r>
              <a:rPr lang="es-MX" sz="3200" dirty="0"/>
              <a:t> Enfócate en todo lo que sea de provecho.</a:t>
            </a:r>
          </a:p>
          <a:p>
            <a:pPr marL="342900" indent="-342900">
              <a:buAutoNum type="arabicPeriod"/>
            </a:pPr>
            <a:r>
              <a:rPr lang="es-MX" sz="3200" dirty="0"/>
              <a:t> Rodéate de gente que contribuya a tu bien</a:t>
            </a:r>
          </a:p>
        </p:txBody>
      </p:sp>
    </p:spTree>
    <p:extLst>
      <p:ext uri="{BB962C8B-B14F-4D97-AF65-F5344CB8AC3E}">
        <p14:creationId xmlns:p14="http://schemas.microsoft.com/office/powerpoint/2010/main" val="414837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9845C9-CE35-4F68-A313-59017FBD46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23DF6B6-BD78-41CB-B0CA-CC56565E71B2}"/>
              </a:ext>
            </a:extLst>
          </p:cNvPr>
          <p:cNvSpPr/>
          <p:nvPr/>
        </p:nvSpPr>
        <p:spPr>
          <a:xfrm>
            <a:off x="0" y="5675244"/>
            <a:ext cx="12192000" cy="1182757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A4C1AB-11F1-4F9A-864F-D45AFD87D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675243"/>
          </a:xfrm>
          <a:prstGeom prst="rect">
            <a:avLst/>
          </a:prstGeom>
        </p:spPr>
      </p:pic>
      <p:sp>
        <p:nvSpPr>
          <p:cNvPr id="8" name="Bocadillo nube: nube 7">
            <a:extLst>
              <a:ext uri="{FF2B5EF4-FFF2-40B4-BE49-F238E27FC236}">
                <a16:creationId xmlns:a16="http://schemas.microsoft.com/office/drawing/2014/main" id="{881E8A4C-B742-4066-B120-908CA683A2F8}"/>
              </a:ext>
            </a:extLst>
          </p:cNvPr>
          <p:cNvSpPr/>
          <p:nvPr/>
        </p:nvSpPr>
        <p:spPr>
          <a:xfrm>
            <a:off x="6096001" y="1"/>
            <a:ext cx="6095999" cy="3273287"/>
          </a:xfrm>
          <a:prstGeom prst="cloudCallout">
            <a:avLst>
              <a:gd name="adj1" fmla="val -60141"/>
              <a:gd name="adj2" fmla="val 58856"/>
            </a:avLst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POR SU FINA ATENCIÓN.</a:t>
            </a:r>
          </a:p>
        </p:txBody>
      </p:sp>
    </p:spTree>
    <p:extLst>
      <p:ext uri="{BB962C8B-B14F-4D97-AF65-F5344CB8AC3E}">
        <p14:creationId xmlns:p14="http://schemas.microsoft.com/office/powerpoint/2010/main" val="313064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88D45-E2C2-4475-8AD9-0909B2F5A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094"/>
          <a:stretch/>
        </p:blipFill>
        <p:spPr>
          <a:xfrm>
            <a:off x="206395" y="-193040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A2A92-0EEC-452D-96D9-1D4C90EE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s-MX" sz="7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 tu caminar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D167F-1108-4834-97B6-F323F983A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11760"/>
            <a:ext cx="7036619" cy="67462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juventud es un gran etapa en nuestra vida debido a:</a:t>
            </a:r>
          </a:p>
          <a:p>
            <a:r>
              <a:rPr lang="es-MX" sz="2000" dirty="0">
                <a:solidFill>
                  <a:srgbClr val="FFFFFF"/>
                </a:solidFill>
              </a:rPr>
              <a:t>Que es una etapa donde descubrimos muchas cosas.</a:t>
            </a:r>
          </a:p>
          <a:p>
            <a:r>
              <a:rPr lang="es-MX" sz="2000" dirty="0">
                <a:solidFill>
                  <a:srgbClr val="FFFFFF"/>
                </a:solidFill>
              </a:rPr>
              <a:t>Tenemos el máximo potencial de nuestras fuerzas.</a:t>
            </a:r>
          </a:p>
          <a:p>
            <a:r>
              <a:rPr lang="es-MX" sz="2000" dirty="0">
                <a:solidFill>
                  <a:srgbClr val="FFFFFF"/>
                </a:solidFill>
              </a:rPr>
              <a:t>Nuestro cuerpo experimenta muchos cambios.</a:t>
            </a:r>
          </a:p>
          <a:p>
            <a:r>
              <a:rPr lang="es-MX" sz="2000" dirty="0">
                <a:solidFill>
                  <a:srgbClr val="FFFFFF"/>
                </a:solidFill>
              </a:rPr>
              <a:t>Aprendemos muchas cosas.</a:t>
            </a:r>
          </a:p>
          <a:p>
            <a:r>
              <a:rPr lang="es-MX" sz="2000" dirty="0">
                <a:solidFill>
                  <a:srgbClr val="FFFFFF"/>
                </a:solidFill>
              </a:rPr>
              <a:t>Cosechamos muchos triunfos o fracasos de los cuales podemos aprender.</a:t>
            </a:r>
          </a:p>
          <a:p>
            <a:pPr marL="0" indent="0">
              <a:buNone/>
            </a:pPr>
            <a:endParaRPr lang="es-MX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MX" sz="2000" b="1" dirty="0">
                <a:solidFill>
                  <a:srgbClr val="FFFFFF"/>
                </a:solidFill>
              </a:rPr>
              <a:t>Salomón nos exhorta a disfrutar de nuestro juventud, pero con cuidado, porque de todo daremos cuenta a Dios y lo que sembremos, eso cosecharemos.</a:t>
            </a:r>
          </a:p>
          <a:p>
            <a:pPr marL="0" indent="0">
              <a:buNone/>
            </a:pPr>
            <a:r>
              <a:rPr lang="es-MX" sz="2000" dirty="0">
                <a:solidFill>
                  <a:srgbClr val="FFFFFF"/>
                </a:solidFill>
              </a:rPr>
              <a:t>“Alégrate, joven, en tu juventud, y tome placer tu corazón en los días de tu adolescencia; y anda en los caminos de tu corazón y en la vista de tus ojos</a:t>
            </a:r>
            <a:r>
              <a:rPr lang="es-MX" b="1" u="sng" dirty="0">
                <a:solidFill>
                  <a:srgbClr val="FFFFFF"/>
                </a:solidFill>
              </a:rPr>
              <a:t>; </a:t>
            </a:r>
            <a:r>
              <a:rPr lang="es-MX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pero sabe, que sobre todas estas cosas te juzgará Dios</a:t>
            </a:r>
            <a:r>
              <a:rPr lang="es-MX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”.</a:t>
            </a:r>
          </a:p>
          <a:p>
            <a:pPr marL="0" indent="0">
              <a:buNone/>
            </a:pPr>
            <a:r>
              <a:rPr lang="es-MX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Eclesiastés.11:9.</a:t>
            </a:r>
          </a:p>
        </p:txBody>
      </p:sp>
    </p:spTree>
    <p:extLst>
      <p:ext uri="{BB962C8B-B14F-4D97-AF65-F5344CB8AC3E}">
        <p14:creationId xmlns:p14="http://schemas.microsoft.com/office/powerpoint/2010/main" val="1818988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403D61-AA10-4AF5-94D7-790783FB3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7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A89B3-56CF-4436-A077-51DAE851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5" y="866426"/>
            <a:ext cx="6771386" cy="141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Algunos consejos que la biblia recomienda a los jóvenes.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5D912F-4BFC-45EB-A68A-35EB9B41FB11}"/>
              </a:ext>
            </a:extLst>
          </p:cNvPr>
          <p:cNvSpPr/>
          <p:nvPr/>
        </p:nvSpPr>
        <p:spPr>
          <a:xfrm>
            <a:off x="2623878" y="3518214"/>
            <a:ext cx="1957136" cy="1774326"/>
          </a:xfrm>
          <a:prstGeom prst="ellipse">
            <a:avLst/>
          </a:prstGeom>
          <a:ln w="17462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Consejos para edificar una vida de éxito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784F36-1445-4D6F-9F13-977D59E65A4B}"/>
              </a:ext>
            </a:extLst>
          </p:cNvPr>
          <p:cNvSpPr/>
          <p:nvPr/>
        </p:nvSpPr>
        <p:spPr>
          <a:xfrm>
            <a:off x="512704" y="2538985"/>
            <a:ext cx="5958586" cy="4066032"/>
          </a:xfrm>
          <a:prstGeom prst="ellipse">
            <a:avLst/>
          </a:prstGeom>
          <a:noFill/>
          <a:ln w="130175" cmpd="dbl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EAC616-FCF9-4290-8E71-5257ABF52266}"/>
              </a:ext>
            </a:extLst>
          </p:cNvPr>
          <p:cNvSpPr/>
          <p:nvPr/>
        </p:nvSpPr>
        <p:spPr>
          <a:xfrm>
            <a:off x="230261" y="2896923"/>
            <a:ext cx="2154487" cy="716177"/>
          </a:xfrm>
          <a:prstGeom prst="roundRect">
            <a:avLst/>
          </a:prstGeom>
          <a:ln w="17462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Acuérdate de Dios desde tu juventud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EEB2BD9-3EC2-45CB-8676-29BE5BC89C71}"/>
              </a:ext>
            </a:extLst>
          </p:cNvPr>
          <p:cNvSpPr/>
          <p:nvPr/>
        </p:nvSpPr>
        <p:spPr>
          <a:xfrm>
            <a:off x="198769" y="5473386"/>
            <a:ext cx="2217470" cy="716177"/>
          </a:xfrm>
          <a:prstGeom prst="roundRect">
            <a:avLst/>
          </a:prstGeom>
          <a:ln w="17462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Enfócate en todo lo provechoso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8A3B2C-040F-4347-8BA9-B69A599F7A6F}"/>
              </a:ext>
            </a:extLst>
          </p:cNvPr>
          <p:cNvSpPr/>
          <p:nvPr/>
        </p:nvSpPr>
        <p:spPr>
          <a:xfrm>
            <a:off x="4808942" y="2896923"/>
            <a:ext cx="2198584" cy="716177"/>
          </a:xfrm>
          <a:prstGeom prst="roundRect">
            <a:avLst/>
          </a:prstGeom>
          <a:ln w="17462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Honra a tus padres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265452-E904-48C4-81FE-FABCFC329D62}"/>
              </a:ext>
            </a:extLst>
          </p:cNvPr>
          <p:cNvSpPr/>
          <p:nvPr/>
        </p:nvSpPr>
        <p:spPr>
          <a:xfrm>
            <a:off x="4751117" y="5433192"/>
            <a:ext cx="2232875" cy="796563"/>
          </a:xfrm>
          <a:prstGeom prst="roundRect">
            <a:avLst/>
          </a:prstGeom>
          <a:ln w="17462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 rodearte de buenas personas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A0923-8541-4C76-921A-7C9A5F9ADE1D}"/>
              </a:ext>
            </a:extLst>
          </p:cNvPr>
          <p:cNvSpPr/>
          <p:nvPr/>
        </p:nvSpPr>
        <p:spPr>
          <a:xfrm>
            <a:off x="8483600" y="4785360"/>
            <a:ext cx="1785705" cy="18288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 animBg="1"/>
      <p:bldP spid="17" grpId="0" animBg="1"/>
      <p:bldP spid="10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C96F2-E4BB-40E4-B866-96156F68A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6"/>
          <a:stretch/>
        </p:blipFill>
        <p:spPr>
          <a:xfrm>
            <a:off x="4067238" y="10"/>
            <a:ext cx="8074479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519C9-F1E5-4D73-B1C9-8A703E32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86" y="2407921"/>
            <a:ext cx="3830165" cy="33000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“Acuérdate de tu Creador en los días de tu juventud,</a:t>
            </a:r>
            <a:r>
              <a:rPr lang="es-MX" sz="2800" dirty="0"/>
              <a:t> antes que vengan los días malos, y lleguen los años de los cuales digas: No tengo en ellos contentamiento”.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AEA75D-F141-40FC-8232-86925283EA52}"/>
              </a:ext>
            </a:extLst>
          </p:cNvPr>
          <p:cNvSpPr/>
          <p:nvPr/>
        </p:nvSpPr>
        <p:spPr>
          <a:xfrm>
            <a:off x="630656" y="627224"/>
            <a:ext cx="3941499" cy="1261427"/>
          </a:xfrm>
          <a:prstGeom prst="roundRect">
            <a:avLst/>
          </a:prstGeom>
          <a:noFill/>
          <a:ln w="53975" cmpd="dbl">
            <a:solidFill>
              <a:schemeClr val="tx1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MX" sz="36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Acuérdate de Dios desde tu juventud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1245B7-E2B5-DE1F-7520-56A59F5006DB}"/>
              </a:ext>
            </a:extLst>
          </p:cNvPr>
          <p:cNvSpPr txBox="1"/>
          <p:nvPr/>
        </p:nvSpPr>
        <p:spPr>
          <a:xfrm>
            <a:off x="822785" y="5965677"/>
            <a:ext cx="2815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Eclesiastes.12:1.</a:t>
            </a:r>
          </a:p>
        </p:txBody>
      </p:sp>
    </p:spTree>
    <p:extLst>
      <p:ext uri="{BB962C8B-B14F-4D97-AF65-F5344CB8AC3E}">
        <p14:creationId xmlns:p14="http://schemas.microsoft.com/office/powerpoint/2010/main" val="369994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C2E046-BD7E-42B2-9995-F7FA8AD82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25840" b="1587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DB77FA-AE5E-12F8-D8ED-68D5D2763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17" y="0"/>
            <a:ext cx="10034902" cy="6857990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… antes que se oscurezca el sol, y la luz, y la luna y las estrellas, y vuelvan las nubes tras la lluvia”. Eclesiastés.12:2.</a:t>
            </a:r>
            <a:r>
              <a:rPr lang="es-ES" b="1" dirty="0">
                <a:solidFill>
                  <a:schemeClr val="bg1"/>
                </a:solidFill>
              </a:rPr>
              <a:t>  Se va perdiendo la vista y cuesta distinguir los pequeños detalles.</a:t>
            </a:r>
          </a:p>
          <a:p>
            <a:br>
              <a:rPr lang="es-ES" b="1" dirty="0">
                <a:solidFill>
                  <a:schemeClr val="bg1"/>
                </a:solidFill>
              </a:rPr>
            </a:b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cuando temblarán los guardas de la casa”. Eclesiastés.12:3.</a:t>
            </a:r>
            <a:r>
              <a:rPr lang="es-ES" b="1" dirty="0">
                <a:solidFill>
                  <a:schemeClr val="bg1"/>
                </a:solidFill>
              </a:rPr>
              <a:t>  Las manos con los años comienzan a temblar, especialmente en la vejez.</a:t>
            </a:r>
          </a:p>
          <a:p>
            <a:br>
              <a:rPr lang="es-ES" b="1" dirty="0">
                <a:solidFill>
                  <a:schemeClr val="bg1"/>
                </a:solidFill>
              </a:rPr>
            </a:b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y se encorvarán los hombres fuertes”. Eclesiastés.12:3.</a:t>
            </a:r>
            <a:r>
              <a:rPr lang="es-ES" b="1" dirty="0">
                <a:solidFill>
                  <a:schemeClr val="bg1"/>
                </a:solidFill>
              </a:rPr>
              <a:t> Las piernas se encorvan en la vejez perdiendo su habilidad y fortaleza.</a:t>
            </a:r>
          </a:p>
          <a:p>
            <a:br>
              <a:rPr lang="es-ES" b="1" dirty="0">
                <a:solidFill>
                  <a:schemeClr val="bg1"/>
                </a:solidFill>
              </a:rPr>
            </a:b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… y cesarán las muelas porque han disminuido, y se oscurecerán los que miran por las ventanas; y las puertas de afuera se cerrarán, por lo bajo del ruido de la muela”. Eclesiastés.12:3-4.</a:t>
            </a:r>
            <a:r>
              <a:rPr lang="es-ES" b="1" dirty="0">
                <a:solidFill>
                  <a:schemeClr val="bg1"/>
                </a:solidFill>
              </a:rPr>
              <a:t> Sus dientes se pierden y su vista le falla.</a:t>
            </a:r>
          </a:p>
          <a:p>
            <a:br>
              <a:rPr lang="es-ES" b="1" dirty="0">
                <a:solidFill>
                  <a:schemeClr val="bg1"/>
                </a:solidFill>
              </a:rPr>
            </a:b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… cuando se levantará a la voz del ave, y todas las hijas del canto serán abatidas”. Eclesiastés.12:4.</a:t>
            </a:r>
            <a:r>
              <a:rPr lang="es-ES" b="1" dirty="0">
                <a:solidFill>
                  <a:schemeClr val="bg1"/>
                </a:solidFill>
              </a:rPr>
              <a:t> Disminuye la capacidad para escuchar y disfrutar de la música.</a:t>
            </a:r>
          </a:p>
          <a:p>
            <a:br>
              <a:rPr lang="es-ES" b="1" dirty="0">
                <a:solidFill>
                  <a:schemeClr val="bg1"/>
                </a:solidFill>
              </a:rPr>
            </a:b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cuando también temerán de lo que es alto, y habrá terrores en el camino”. Eclesiastés.12:5.</a:t>
            </a:r>
            <a:r>
              <a:rPr lang="es-ES" b="1" dirty="0">
                <a:solidFill>
                  <a:schemeClr val="bg1"/>
                </a:solidFill>
              </a:rPr>
              <a:t> Se experimentan temores debido a que se pierden todas las fuerzas y destrezas.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303CF9-F87A-40D0-85DD-830862F6C658}"/>
              </a:ext>
            </a:extLst>
          </p:cNvPr>
          <p:cNvSpPr/>
          <p:nvPr/>
        </p:nvSpPr>
        <p:spPr>
          <a:xfrm rot="16200000">
            <a:off x="-994944" y="2798286"/>
            <a:ext cx="3941499" cy="1261427"/>
          </a:xfrm>
          <a:prstGeom prst="roundRect">
            <a:avLst/>
          </a:prstGeom>
          <a:noFill/>
          <a:ln w="53975" cap="flat" cmpd="dbl" algn="ctr">
            <a:solidFill>
              <a:sysClr val="window" lastClr="FFFFFF"/>
            </a:solidFill>
            <a:prstDash val="dashDot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Acuérdate de Dios desde tu juventud</a:t>
            </a:r>
          </a:p>
        </p:txBody>
      </p:sp>
    </p:spTree>
    <p:extLst>
      <p:ext uri="{BB962C8B-B14F-4D97-AF65-F5344CB8AC3E}">
        <p14:creationId xmlns:p14="http://schemas.microsoft.com/office/powerpoint/2010/main" val="387926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C2E046-BD7E-42B2-9995-F7FA8AD82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25840" b="15870"/>
          <a:stretch/>
        </p:blipFill>
        <p:spPr>
          <a:xfrm>
            <a:off x="-3047" y="0"/>
            <a:ext cx="1219504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B4DB32-2525-4501-A76F-AC5B927D950E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s-MX" sz="1600" dirty="0">
                <a:solidFill>
                  <a:srgbClr val="FFFFFF"/>
                </a:solidFill>
              </a:rPr>
            </a:br>
            <a:br>
              <a:rPr lang="es-MX" sz="1600" dirty="0">
                <a:solidFill>
                  <a:srgbClr val="FFFFFF"/>
                </a:solidFill>
              </a:rPr>
            </a:br>
            <a:endParaRPr lang="es-MX" sz="16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7B527D-456D-4D3A-D9A1-D3C34937D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509" y="238539"/>
            <a:ext cx="10022491" cy="6042991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rgbClr val="00B0F0"/>
                </a:solidFill>
              </a:rPr>
              <a:t>“… y florecerá el almendro”. Eclesiastés.12:5.</a:t>
            </a:r>
            <a:r>
              <a:rPr lang="es-ES" b="1" dirty="0">
                <a:solidFill>
                  <a:schemeClr val="bg1"/>
                </a:solidFill>
              </a:rPr>
              <a:t> Las canas comienzan a aparecer en la cabeza.</a:t>
            </a:r>
          </a:p>
          <a:p>
            <a:br>
              <a:rPr lang="es-ES" b="1" dirty="0">
                <a:solidFill>
                  <a:schemeClr val="bg1"/>
                </a:solidFill>
              </a:rPr>
            </a:b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… y la langosta será una carga”. Eclesiastés.12:5.</a:t>
            </a:r>
            <a:r>
              <a:rPr lang="es-ES" b="1" dirty="0">
                <a:solidFill>
                  <a:schemeClr val="bg1"/>
                </a:solidFill>
              </a:rPr>
              <a:t> Al hombre le es imposible sostenerse sobre sus dos piernas y necesita usar un bastón.</a:t>
            </a:r>
          </a:p>
          <a:p>
            <a:br>
              <a:rPr lang="es-ES" b="1" dirty="0">
                <a:solidFill>
                  <a:schemeClr val="bg1"/>
                </a:solidFill>
              </a:rPr>
            </a:b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rgbClr val="00B0F0"/>
                </a:solidFill>
              </a:rPr>
              <a:t>“… y se perderá el apetito”. Eclesiastés.12:5.</a:t>
            </a:r>
            <a:r>
              <a:rPr lang="es-ES" b="1" dirty="0">
                <a:solidFill>
                  <a:schemeClr val="bg1"/>
                </a:solidFill>
              </a:rPr>
              <a:t> Se va perdiendo el apetito”.</a:t>
            </a:r>
          </a:p>
          <a:p>
            <a:br>
              <a:rPr lang="es-ES" b="1" dirty="0">
                <a:solidFill>
                  <a:schemeClr val="bg1"/>
                </a:solidFill>
              </a:rPr>
            </a:b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Finalmente, se muere: “porque el hombre va a su morada eterna,</a:t>
            </a:r>
            <a:r>
              <a:rPr lang="es-ES" b="1" dirty="0">
                <a:solidFill>
                  <a:schemeClr val="bg1"/>
                </a:solidFill>
              </a:rPr>
              <a:t> y los </a:t>
            </a:r>
            <a:r>
              <a:rPr lang="es-ES" b="1" dirty="0" err="1">
                <a:solidFill>
                  <a:schemeClr val="bg1"/>
                </a:solidFill>
              </a:rPr>
              <a:t>endechadores</a:t>
            </a:r>
            <a:r>
              <a:rPr lang="es-ES" b="1" dirty="0">
                <a:solidFill>
                  <a:schemeClr val="bg1"/>
                </a:solidFill>
              </a:rPr>
              <a:t> andarán alrededor por las calles; antes que la cadena de plata se quiebre, y se rompa el cuenco de oro, y el cántaro se quiebre junto a la fuente, y la rueda sea rota sobre el pozo; y el polvo vuelva a la tierra, como era, y el espíritu vuelva a Dios que lo dio”. Eclesiastés.12:5-7.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303CF9-F87A-40D0-85DD-830862F6C658}"/>
              </a:ext>
            </a:extLst>
          </p:cNvPr>
          <p:cNvSpPr/>
          <p:nvPr/>
        </p:nvSpPr>
        <p:spPr>
          <a:xfrm rot="16200000">
            <a:off x="-994944" y="2798286"/>
            <a:ext cx="3941499" cy="1261427"/>
          </a:xfrm>
          <a:prstGeom prst="roundRect">
            <a:avLst/>
          </a:prstGeom>
          <a:noFill/>
          <a:ln w="53975" cap="flat" cmpd="dbl" algn="ctr">
            <a:solidFill>
              <a:sysClr val="window" lastClr="FFFFFF"/>
            </a:solidFill>
            <a:prstDash val="dashDot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Acuérdate de Dios desde tu juventud</a:t>
            </a:r>
          </a:p>
        </p:txBody>
      </p:sp>
    </p:spTree>
    <p:extLst>
      <p:ext uri="{BB962C8B-B14F-4D97-AF65-F5344CB8AC3E}">
        <p14:creationId xmlns:p14="http://schemas.microsoft.com/office/powerpoint/2010/main" val="12520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39852-FA75-4728-BE14-3B7CED50D2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1671A-8453-43AD-92F0-B223B8E6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90" y="931772"/>
            <a:ext cx="4286249" cy="28709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“Honra a tu padre y a tu madre, que es el </a:t>
            </a:r>
            <a:r>
              <a:rPr lang="es-MX" sz="31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primer mandamiento con promesa</a:t>
            </a:r>
            <a:r>
              <a:rPr lang="es-MX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; </a:t>
            </a:r>
            <a:r>
              <a:rPr lang="es-MX" sz="31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para que te vaya bien, y seas de larga vida sobre la tierra</a:t>
            </a:r>
            <a:r>
              <a:rPr lang="es-MX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”. </a:t>
            </a:r>
            <a:endParaRPr lang="es-MX" sz="31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BB9D5-AD8E-412B-9393-96B0AC774DE2}"/>
              </a:ext>
            </a:extLst>
          </p:cNvPr>
          <p:cNvSpPr txBox="1"/>
          <p:nvPr/>
        </p:nvSpPr>
        <p:spPr>
          <a:xfrm>
            <a:off x="147953" y="4624113"/>
            <a:ext cx="4286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Honramos a los padres cuando:</a:t>
            </a:r>
          </a:p>
          <a:p>
            <a:pPr marL="342900" indent="-342900">
              <a:buAutoNum type="arabicPeriod"/>
            </a:pPr>
            <a:r>
              <a:rPr lang="es-MX" dirty="0">
                <a:solidFill>
                  <a:schemeClr val="bg1"/>
                </a:solidFill>
              </a:rPr>
              <a:t>Les obedecemos.</a:t>
            </a:r>
          </a:p>
          <a:p>
            <a:pPr marL="342900" indent="-342900">
              <a:buAutoNum type="arabicPeriod"/>
            </a:pPr>
            <a:r>
              <a:rPr lang="es-MX" dirty="0">
                <a:solidFill>
                  <a:schemeClr val="bg1"/>
                </a:solidFill>
              </a:rPr>
              <a:t>Los cuidamos.</a:t>
            </a:r>
          </a:p>
          <a:p>
            <a:pPr marL="342900" indent="-342900">
              <a:buAutoNum type="arabicPeriod"/>
            </a:pPr>
            <a:r>
              <a:rPr lang="es-MX" dirty="0">
                <a:solidFill>
                  <a:schemeClr val="bg1"/>
                </a:solidFill>
              </a:rPr>
              <a:t>Les ayudamos en la casa o en su vejez.</a:t>
            </a:r>
          </a:p>
          <a:p>
            <a:pPr marL="342900" indent="-342900">
              <a:buAutoNum type="arabicPeriod"/>
            </a:pPr>
            <a:r>
              <a:rPr lang="es-MX" dirty="0">
                <a:solidFill>
                  <a:schemeClr val="bg1"/>
                </a:solidFill>
              </a:rPr>
              <a:t>Les guardamos respeto.</a:t>
            </a:r>
          </a:p>
          <a:p>
            <a:pPr marL="342900" indent="-342900">
              <a:buAutoNum type="arabicPeriod"/>
            </a:pPr>
            <a:r>
              <a:rPr lang="es-MX" dirty="0">
                <a:solidFill>
                  <a:schemeClr val="bg1"/>
                </a:solidFill>
              </a:rPr>
              <a:t>Aprendiendo se su sabiduría.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112E2-58CB-491A-B92E-781BEC975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29" y="754380"/>
            <a:ext cx="6326228" cy="55504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D08753-4CD1-457D-993E-8C1D5682A1FD}"/>
              </a:ext>
            </a:extLst>
          </p:cNvPr>
          <p:cNvCxnSpPr/>
          <p:nvPr/>
        </p:nvCxnSpPr>
        <p:spPr>
          <a:xfrm>
            <a:off x="147953" y="4503137"/>
            <a:ext cx="4135120" cy="0"/>
          </a:xfrm>
          <a:prstGeom prst="line">
            <a:avLst/>
          </a:prstGeom>
          <a:ln w="101600" cmpd="thickThin">
            <a:solidFill>
              <a:srgbClr val="FFC000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77C719-64A4-415B-A104-2660BE52329A}"/>
              </a:ext>
            </a:extLst>
          </p:cNvPr>
          <p:cNvSpPr/>
          <p:nvPr/>
        </p:nvSpPr>
        <p:spPr>
          <a:xfrm>
            <a:off x="574774" y="235472"/>
            <a:ext cx="3820483" cy="716177"/>
          </a:xfrm>
          <a:prstGeom prst="roundRect">
            <a:avLst/>
          </a:prstGeom>
          <a:solidFill>
            <a:schemeClr val="tx1"/>
          </a:solidFill>
          <a:ln w="174625" cmpd="dbl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u="sng" dirty="0">
                <a:solidFill>
                  <a:schemeClr val="bg1"/>
                </a:solidFill>
                <a:highlight>
                  <a:srgbClr val="0000FF"/>
                </a:highlight>
              </a:rPr>
              <a:t>Honra a tus padres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36C4117-ADFA-E24B-32D7-147E574C7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43" y="3748277"/>
            <a:ext cx="234106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3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ight Triangle 59">
            <a:extLst>
              <a:ext uri="{FF2B5EF4-FFF2-40B4-BE49-F238E27FC236}">
                <a16:creationId xmlns:a16="http://schemas.microsoft.com/office/drawing/2014/main" id="{23293907-0F26-4752-BCD0-3AC2C5026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1731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302BE01B-18F1-41EC-8A27-7B6AF2DAC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2" r="20802" b="1"/>
          <a:stretch/>
        </p:blipFill>
        <p:spPr>
          <a:xfrm>
            <a:off x="2969841" y="1483803"/>
            <a:ext cx="1990594" cy="1374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56A820-F8A2-4774-A7F9-C4275E5CC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35" r="33840"/>
          <a:stretch/>
        </p:blipFill>
        <p:spPr>
          <a:xfrm>
            <a:off x="630125" y="2837669"/>
            <a:ext cx="2344059" cy="3416073"/>
          </a:xfrm>
          <a:prstGeom prst="rect">
            <a:avLst/>
          </a:pr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339141A8-FDFD-4ABE-A499-72C9669F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373D1-E008-42D3-9236-48E3B54461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7" r="11331" b="-8"/>
          <a:stretch/>
        </p:blipFill>
        <p:spPr>
          <a:xfrm>
            <a:off x="630126" y="626994"/>
            <a:ext cx="1217216" cy="863632"/>
          </a:xfrm>
          <a:prstGeom prst="rect">
            <a:avLst/>
          </a:prstGeom>
        </p:spPr>
      </p:pic>
      <p:sp>
        <p:nvSpPr>
          <p:cNvPr id="64" name="Right Triangle 63">
            <a:extLst>
              <a:ext uri="{FF2B5EF4-FFF2-40B4-BE49-F238E27FC236}">
                <a16:creationId xmlns:a16="http://schemas.microsoft.com/office/drawing/2014/main" id="{E916EF49-F958-4F28-A999-F8FA8D09A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6828" y="2437565"/>
            <a:ext cx="325600" cy="406635"/>
          </a:xfrm>
          <a:prstGeom prst="rtTriangle">
            <a:avLst/>
          </a:prstGeom>
          <a:solidFill>
            <a:srgbClr val="DB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74741C-E4BF-457E-8D90-AA6DABD974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884" r="4" b="13528"/>
          <a:stretch/>
        </p:blipFill>
        <p:spPr>
          <a:xfrm>
            <a:off x="4062100" y="2848636"/>
            <a:ext cx="3471464" cy="1883664"/>
          </a:xfrm>
          <a:prstGeom prst="rect">
            <a:avLst/>
          </a:prstGeom>
        </p:spPr>
      </p:pic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A7665D74-DFEA-412C-928C-F090E670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3914" y="3243055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2335FEDF-EF88-4E68-9CF7-5A72EF32A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0435" y="1488222"/>
            <a:ext cx="1092260" cy="1364098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64BAB-C280-43EE-B300-60B3ACD1C5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547" r="2" b="8557"/>
          <a:stretch/>
        </p:blipFill>
        <p:spPr>
          <a:xfrm>
            <a:off x="7533564" y="635538"/>
            <a:ext cx="4028310" cy="2202131"/>
          </a:xfrm>
          <a:prstGeom prst="rect">
            <a:avLst/>
          </a:prstGeom>
        </p:spPr>
      </p:pic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837A7BE2-DF08-4ECE-A520-13927DBF4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4568B2-0223-45A3-AC25-4BB2D76CDE7B}"/>
              </a:ext>
            </a:extLst>
          </p:cNvPr>
          <p:cNvSpPr/>
          <p:nvPr/>
        </p:nvSpPr>
        <p:spPr>
          <a:xfrm>
            <a:off x="8102745" y="3669883"/>
            <a:ext cx="3706577" cy="30614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400" dirty="0">
                <a:solidFill>
                  <a:schemeClr val="bg1"/>
                </a:solidFill>
              </a:rPr>
              <a:t>“Por lo demás, hermanos, todo lo que es verdadero, todo lo honesto, todo lo justo, todo lo puro, todo lo amable, todo lo que es de buen nombre; si hay virtud alguna, si algo digno de alabanza, en esto pensad”.</a:t>
            </a:r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0FCA4D5-2D34-4031-89A7-4373AAA1E235}"/>
              </a:ext>
            </a:extLst>
          </p:cNvPr>
          <p:cNvSpPr/>
          <p:nvPr/>
        </p:nvSpPr>
        <p:spPr>
          <a:xfrm>
            <a:off x="4089257" y="5069840"/>
            <a:ext cx="3358023" cy="1144693"/>
          </a:xfrm>
          <a:prstGeom prst="roundRect">
            <a:avLst/>
          </a:prstGeom>
          <a:solidFill>
            <a:schemeClr val="bg1"/>
          </a:solidFill>
          <a:ln w="101600" cap="flat" cmpd="dbl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sng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Enfócate en todo lo provechoso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70EB1D-28CE-5516-6660-79122E4FD0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7814" y="2880801"/>
            <a:ext cx="295072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58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B6E7F-C1C9-468F-BF9B-2E1AB4D96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7" t="7531" b="1560"/>
          <a:stretch/>
        </p:blipFill>
        <p:spPr>
          <a:xfrm>
            <a:off x="-218903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A63EB-7810-4E2D-A1F6-2632374D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793" y="3429000"/>
            <a:ext cx="4558508" cy="31527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MX" sz="3200" dirty="0"/>
              <a:t>Rodéate de gente que contribuya a tu propio bien…</a:t>
            </a:r>
            <a:br>
              <a:rPr lang="es-MX" sz="3200" dirty="0"/>
            </a:br>
            <a:r>
              <a:rPr lang="es-MX" sz="3200" dirty="0"/>
              <a:t>Escoge bien a tus amigos.</a:t>
            </a:r>
            <a:br>
              <a:rPr lang="es-MX" sz="3200" dirty="0"/>
            </a:br>
            <a:r>
              <a:rPr lang="es-MX" sz="3200" dirty="0"/>
              <a:t>Busca mentores.</a:t>
            </a:r>
            <a:br>
              <a:rPr lang="es-MX" sz="3200" dirty="0"/>
            </a:br>
            <a:r>
              <a:rPr lang="es-MX" sz="3200" dirty="0"/>
              <a:t>Personas de éxito que te inspiren.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26588E-09AD-4470-924F-0F7F93B70AB3}"/>
              </a:ext>
            </a:extLst>
          </p:cNvPr>
          <p:cNvSpPr/>
          <p:nvPr/>
        </p:nvSpPr>
        <p:spPr>
          <a:xfrm>
            <a:off x="7418314" y="1180169"/>
            <a:ext cx="4671466" cy="11600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MX" sz="3200" dirty="0">
                <a:solidFill>
                  <a:schemeClr val="tx1"/>
                </a:solidFill>
              </a:rPr>
              <a:t>“El que anda con sabios, sabio será;</a:t>
            </a:r>
            <a:br>
              <a:rPr lang="es-MX" sz="3200" dirty="0">
                <a:solidFill>
                  <a:schemeClr val="tx1"/>
                </a:solidFill>
              </a:rPr>
            </a:br>
            <a:r>
              <a:rPr lang="es-MX" sz="3200" dirty="0">
                <a:solidFill>
                  <a:schemeClr val="tx1"/>
                </a:solidFill>
              </a:rPr>
              <a:t>Mas el que se junta con necios será quebrantado”.</a:t>
            </a:r>
            <a:endParaRPr lang="es-MX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C93FEF-DB70-FD6B-3C2B-37984C607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631" y="209489"/>
            <a:ext cx="2725148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56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894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Maiandra GD</vt:lpstr>
      <vt:lpstr>Office Theme</vt:lpstr>
      <vt:lpstr>4 Consejos para Jóvenes que desean triunfar </vt:lpstr>
      <vt:lpstr>Cuida tu caminar</vt:lpstr>
      <vt:lpstr>Algunos consejos que la biblia recomienda a los jóvenes.</vt:lpstr>
      <vt:lpstr>“Acuérdate de tu Creador en los días de tu juventud, antes que vengan los días malos, y lleguen los años de los cuales digas: No tengo en ellos contentamiento”.</vt:lpstr>
      <vt:lpstr>Presentación de PowerPoint</vt:lpstr>
      <vt:lpstr>  </vt:lpstr>
      <vt:lpstr>“Honra a tu padre y a tu madre, que es el primer mandamiento con promesa; para que te vaya bien, y seas de larga vida sobre la tierra”. </vt:lpstr>
      <vt:lpstr>Presentación de PowerPoint</vt:lpstr>
      <vt:lpstr>Rodéate de gente que contribuya a tu propio bien… Escoge bien a tus amigos. Busca mentores. Personas de éxito que te inspiren.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Consejos para Jóvenes que desean triunfar </dc:title>
  <dc:creator>Walter Oswaldo Cuadra Garcia</dc:creator>
  <cp:lastModifiedBy>MARIO MORENO</cp:lastModifiedBy>
  <cp:revision>4</cp:revision>
  <dcterms:created xsi:type="dcterms:W3CDTF">2021-05-15T19:09:25Z</dcterms:created>
  <dcterms:modified xsi:type="dcterms:W3CDTF">2024-03-24T03:32:56Z</dcterms:modified>
</cp:coreProperties>
</file>