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8" r:id="rId4"/>
    <p:sldId id="259" r:id="rId5"/>
    <p:sldId id="260" r:id="rId6"/>
    <p:sldId id="261" r:id="rId7"/>
    <p:sldId id="262" r:id="rId8"/>
    <p:sldId id="283" r:id="rId9"/>
    <p:sldId id="269" r:id="rId10"/>
    <p:sldId id="263" r:id="rId11"/>
    <p:sldId id="264" r:id="rId12"/>
    <p:sldId id="265" r:id="rId13"/>
    <p:sldId id="284" r:id="rId14"/>
    <p:sldId id="270" r:id="rId15"/>
    <p:sldId id="266" r:id="rId16"/>
    <p:sldId id="267" r:id="rId17"/>
    <p:sldId id="271" r:id="rId18"/>
    <p:sldId id="272" r:id="rId19"/>
    <p:sldId id="273" r:id="rId20"/>
    <p:sldId id="274" r:id="rId21"/>
    <p:sldId id="285" r:id="rId22"/>
    <p:sldId id="280" r:id="rId23"/>
    <p:sldId id="275" r:id="rId24"/>
    <p:sldId id="276" r:id="rId25"/>
    <p:sldId id="281" r:id="rId26"/>
    <p:sldId id="277" r:id="rId27"/>
    <p:sldId id="278" r:id="rId28"/>
    <p:sldId id="286" r:id="rId29"/>
    <p:sldId id="282" r:id="rId30"/>
    <p:sldId id="279" r:id="rId31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55" autoAdjust="0"/>
    <p:restoredTop sz="94660"/>
  </p:normalViewPr>
  <p:slideViewPr>
    <p:cSldViewPr>
      <p:cViewPr varScale="1">
        <p:scale>
          <a:sx n="63" d="100"/>
          <a:sy n="63" d="100"/>
        </p:scale>
        <p:origin x="1372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60651-5AD4-458C-8BFB-CA6E85E34343}" type="datetimeFigureOut">
              <a:rPr lang="es-ES" smtClean="0"/>
              <a:t>02/11/2022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8391D-EC78-4C39-9478-63B4EBF4A8A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54985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60651-5AD4-458C-8BFB-CA6E85E34343}" type="datetimeFigureOut">
              <a:rPr lang="es-ES" smtClean="0"/>
              <a:t>02/11/2022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8391D-EC78-4C39-9478-63B4EBF4A8A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66611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60651-5AD4-458C-8BFB-CA6E85E34343}" type="datetimeFigureOut">
              <a:rPr lang="es-ES" smtClean="0"/>
              <a:t>02/11/2022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8391D-EC78-4C39-9478-63B4EBF4A8A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78309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60651-5AD4-458C-8BFB-CA6E85E34343}" type="datetimeFigureOut">
              <a:rPr lang="es-ES" smtClean="0"/>
              <a:t>02/11/2022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8391D-EC78-4C39-9478-63B4EBF4A8A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63554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60651-5AD4-458C-8BFB-CA6E85E34343}" type="datetimeFigureOut">
              <a:rPr lang="es-ES" smtClean="0"/>
              <a:t>02/11/2022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8391D-EC78-4C39-9478-63B4EBF4A8A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0754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60651-5AD4-458C-8BFB-CA6E85E34343}" type="datetimeFigureOut">
              <a:rPr lang="es-ES" smtClean="0"/>
              <a:t>02/11/2022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8391D-EC78-4C39-9478-63B4EBF4A8A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88852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60651-5AD4-458C-8BFB-CA6E85E34343}" type="datetimeFigureOut">
              <a:rPr lang="es-ES" smtClean="0"/>
              <a:t>02/11/2022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8391D-EC78-4C39-9478-63B4EBF4A8A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1543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60651-5AD4-458C-8BFB-CA6E85E34343}" type="datetimeFigureOut">
              <a:rPr lang="es-ES" smtClean="0"/>
              <a:t>02/11/2022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8391D-EC78-4C39-9478-63B4EBF4A8A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93918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60651-5AD4-458C-8BFB-CA6E85E34343}" type="datetimeFigureOut">
              <a:rPr lang="es-ES" smtClean="0"/>
              <a:t>02/11/2022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8391D-EC78-4C39-9478-63B4EBF4A8A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62433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60651-5AD4-458C-8BFB-CA6E85E34343}" type="datetimeFigureOut">
              <a:rPr lang="es-ES" smtClean="0"/>
              <a:t>02/11/2022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8391D-EC78-4C39-9478-63B4EBF4A8A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41621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60651-5AD4-458C-8BFB-CA6E85E34343}" type="datetimeFigureOut">
              <a:rPr lang="es-ES" smtClean="0"/>
              <a:t>02/11/2022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8391D-EC78-4C39-9478-63B4EBF4A8A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49687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060651-5AD4-458C-8BFB-CA6E85E34343}" type="datetimeFigureOut">
              <a:rPr lang="es-ES" smtClean="0"/>
              <a:t>02/11/2022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08391D-EC78-4C39-9478-63B4EBF4A8A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01883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gi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gi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jpeg"/><Relationship Id="rId7" Type="http://schemas.openxmlformats.org/officeDocument/2006/relationships/image" Target="../media/image23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5346" y="0"/>
            <a:ext cx="9128654" cy="6858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E7357287-C6CA-498C-B775-72DFB852A450}"/>
              </a:ext>
            </a:extLst>
          </p:cNvPr>
          <p:cNvSpPr/>
          <p:nvPr/>
        </p:nvSpPr>
        <p:spPr>
          <a:xfrm>
            <a:off x="15346" y="0"/>
            <a:ext cx="9113308" cy="1340768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346" y="0"/>
            <a:ext cx="9113308" cy="1340768"/>
          </a:xfrm>
        </p:spPr>
        <p:txBody>
          <a:bodyPr>
            <a:normAutofit fontScale="90000"/>
          </a:bodyPr>
          <a:lstStyle/>
          <a:p>
            <a:r>
              <a:rPr lang="es-ES" b="1" u="sng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CONTROLANDO NUESTROS MIEMBROS DEL CUERPO.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5517232"/>
          </a:xfrm>
        </p:spPr>
        <p:txBody>
          <a:bodyPr>
            <a:normAutofit fontScale="92500" lnSpcReduction="10000"/>
          </a:bodyPr>
          <a:lstStyle/>
          <a:p>
            <a:r>
              <a:rPr lang="es-ES" b="1" u="sng" dirty="0">
                <a:solidFill>
                  <a:srgbClr val="FF0000"/>
                </a:solidFill>
              </a:rPr>
              <a:t>INTRODUCCION:</a:t>
            </a:r>
          </a:p>
          <a:p>
            <a:r>
              <a:rPr lang="es-ES" b="1" u="sng" dirty="0">
                <a:solidFill>
                  <a:srgbClr val="7030A0"/>
                </a:solidFill>
              </a:rPr>
              <a:t>LOS ANIMALES DEL ERMITAÑO:</a:t>
            </a:r>
          </a:p>
          <a:p>
            <a:r>
              <a:rPr lang="es-ES" b="1" dirty="0">
                <a:solidFill>
                  <a:schemeClr val="bg1"/>
                </a:solidFill>
              </a:rPr>
              <a:t>Se cuenta la historia de un viejo anacoreta o ermitaño, es decir, una de esas personas que por amor a Dios se refugian en la soledad del desierto o de las montañas para dedicarse a la oración y a la penitencia.</a:t>
            </a:r>
          </a:p>
          <a:p>
            <a:r>
              <a:rPr lang="es-ES" b="1" dirty="0">
                <a:solidFill>
                  <a:schemeClr val="bg1"/>
                </a:solidFill>
              </a:rPr>
              <a:t>Pues bien, a este hombre lo visitaban muchas personas para pedirle consejos. </a:t>
            </a:r>
          </a:p>
          <a:p>
            <a:r>
              <a:rPr lang="es-ES" b="1" dirty="0">
                <a:solidFill>
                  <a:schemeClr val="bg1"/>
                </a:solidFill>
              </a:rPr>
              <a:t>Cuando le preguntaban cómo se encontraba, solía decirles que tenía demasiado que hacer. </a:t>
            </a:r>
          </a:p>
          <a:p>
            <a:r>
              <a:rPr lang="es-ES" b="1" dirty="0">
                <a:solidFill>
                  <a:schemeClr val="bg1"/>
                </a:solidFill>
              </a:rPr>
              <a:t>La gente no entendía cómo era posible que tuviera tanto trabajo en su retiro.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788550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61" y="0"/>
            <a:ext cx="9117677" cy="6858000"/>
          </a:xfrm>
          <a:prstGeom prst="rect">
            <a:avLst/>
          </a:prstGeom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9130838" cy="6858000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Igualmente nuestras manos pueden hacer grande cosas y debemos domarlas.</a:t>
            </a:r>
          </a:p>
          <a:p>
            <a:r>
              <a:rPr lang="es-ES" b="1" dirty="0">
                <a:solidFill>
                  <a:schemeClr val="bg1"/>
                </a:solidFill>
              </a:rPr>
              <a:t>“Las manos” Es otro instrumento que puede ser usado para el mal.  </a:t>
            </a:r>
          </a:p>
          <a:p>
            <a:r>
              <a:rPr lang="es-ES" b="1" dirty="0">
                <a:solidFill>
                  <a:schemeClr val="bg1"/>
                </a:solidFill>
              </a:rPr>
              <a:t>Las manos pueden derramar sangre.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000000"/>
                </a:highlight>
              </a:rPr>
              <a:t>Proverbios.6:17.</a:t>
            </a:r>
          </a:p>
          <a:p>
            <a:r>
              <a:rPr lang="es-ES" b="1" dirty="0">
                <a:solidFill>
                  <a:srgbClr val="FF0000"/>
                </a:solidFill>
              </a:rPr>
              <a:t>Los ojos altivos, la lengua mentirosa, </a:t>
            </a:r>
            <a:r>
              <a:rPr lang="es-ES" b="1" u="sng" dirty="0">
                <a:solidFill>
                  <a:srgbClr val="FFFF00"/>
                </a:solidFill>
              </a:rPr>
              <a:t>Las manos derramadoras de sangre inocente,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000000"/>
                </a:highlight>
              </a:rPr>
              <a:t>Isaías.1:15. </a:t>
            </a:r>
          </a:p>
          <a:p>
            <a:r>
              <a:rPr lang="es-ES" b="1" dirty="0">
                <a:solidFill>
                  <a:srgbClr val="FF0000"/>
                </a:solidFill>
              </a:rPr>
              <a:t>Cuando extendáis vuestras manos, yo esconderé de vosotros mis ojos; asimismo cuando multipliquéis la oración, yo no oiré; </a:t>
            </a:r>
            <a:r>
              <a:rPr lang="es-ES" b="1" u="sng" dirty="0">
                <a:solidFill>
                  <a:srgbClr val="FFFF00"/>
                </a:solidFill>
              </a:rPr>
              <a:t>llenas están de sangre vuestras manos.</a:t>
            </a:r>
            <a:r>
              <a:rPr lang="es-ES" b="1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811110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61" y="0"/>
            <a:ext cx="9117677" cy="6858000"/>
          </a:xfrm>
          <a:prstGeom prst="rect">
            <a:avLst/>
          </a:prstGeom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9130838" cy="6858000"/>
          </a:xfrm>
        </p:spPr>
        <p:txBody>
          <a:bodyPr>
            <a:normAutofit fontScale="92500" lnSpcReduction="10000"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Es por eso que debemos de limpiar nuestras manos.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000000"/>
                </a:highlight>
              </a:rPr>
              <a:t>Santiago.4:8. </a:t>
            </a:r>
          </a:p>
          <a:p>
            <a:r>
              <a:rPr lang="es-ES" b="1" dirty="0">
                <a:solidFill>
                  <a:srgbClr val="FF0000"/>
                </a:solidFill>
              </a:rPr>
              <a:t>Acercaos a Dios, y él se acercará a vosotros. Pecadores, </a:t>
            </a:r>
            <a:r>
              <a:rPr lang="es-ES" b="1" u="sng" dirty="0">
                <a:solidFill>
                  <a:srgbClr val="FFFF00"/>
                </a:solidFill>
              </a:rPr>
              <a:t>limpiad las manos;</a:t>
            </a:r>
            <a:r>
              <a:rPr lang="es-ES" b="1" dirty="0">
                <a:solidFill>
                  <a:srgbClr val="FF0000"/>
                </a:solidFill>
              </a:rPr>
              <a:t> y vosotros los de doble ánimo, purificad vuestros corazones. </a:t>
            </a:r>
          </a:p>
          <a:p>
            <a:r>
              <a:rPr lang="es-ES" b="1" dirty="0">
                <a:solidFill>
                  <a:schemeClr val="bg1"/>
                </a:solidFill>
              </a:rPr>
              <a:t>Nuestras manos pueden ser utilizadas para el pecado por ejemplo al robar, el instrumento que usamos es la mano, con las manos podemos hacer gestos o señas vulgares. </a:t>
            </a:r>
          </a:p>
          <a:p>
            <a:r>
              <a:rPr lang="es-ES" b="1" dirty="0">
                <a:solidFill>
                  <a:schemeClr val="bg1"/>
                </a:solidFill>
              </a:rPr>
              <a:t>Dios no desea eso, él quiere que usemos las manos para trabajar.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000000"/>
                </a:highlight>
              </a:rPr>
              <a:t>Efesios.4:28. </a:t>
            </a:r>
          </a:p>
          <a:p>
            <a:r>
              <a:rPr lang="es-ES" b="1" dirty="0">
                <a:solidFill>
                  <a:srgbClr val="FF0000"/>
                </a:solidFill>
              </a:rPr>
              <a:t>El que hurtaba, no hurte más, </a:t>
            </a:r>
            <a:r>
              <a:rPr lang="es-ES" b="1" u="sng" dirty="0">
                <a:solidFill>
                  <a:srgbClr val="FFFF00"/>
                </a:solidFill>
              </a:rPr>
              <a:t>sino trabaje, haciendo con sus manos lo que es bueno,</a:t>
            </a:r>
            <a:r>
              <a:rPr lang="es-ES" b="1" dirty="0">
                <a:solidFill>
                  <a:srgbClr val="FF0000"/>
                </a:solidFill>
              </a:rPr>
              <a:t> para que tenga qué compartir con el que padece necesidad. 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811110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61" y="0"/>
            <a:ext cx="9117677" cy="6858000"/>
          </a:xfrm>
          <a:prstGeom prst="rect">
            <a:avLst/>
          </a:prstGeom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9130838" cy="6858000"/>
          </a:xfrm>
        </p:spPr>
        <p:txBody>
          <a:bodyPr/>
          <a:lstStyle/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000000"/>
                </a:highlight>
              </a:rPr>
              <a:t>I Tesalonicenses.4:11.</a:t>
            </a:r>
          </a:p>
          <a:p>
            <a:r>
              <a:rPr lang="es-ES" b="1" dirty="0">
                <a:solidFill>
                  <a:srgbClr val="FF0000"/>
                </a:solidFill>
              </a:rPr>
              <a:t>y que procuréis tener tranquilidad, y ocuparos en vuestros negocios, </a:t>
            </a:r>
            <a:r>
              <a:rPr lang="es-ES" b="1" u="sng" dirty="0">
                <a:solidFill>
                  <a:srgbClr val="FFFF00"/>
                </a:solidFill>
              </a:rPr>
              <a:t>y trabajar con vuestras manos</a:t>
            </a:r>
            <a:r>
              <a:rPr lang="es-ES" b="1" dirty="0">
                <a:solidFill>
                  <a:srgbClr val="FF0000"/>
                </a:solidFill>
              </a:rPr>
              <a:t> de la manera que os hemos mandado, </a:t>
            </a:r>
          </a:p>
          <a:p>
            <a:r>
              <a:rPr lang="es-ES" b="1" dirty="0">
                <a:solidFill>
                  <a:schemeClr val="bg1"/>
                </a:solidFill>
              </a:rPr>
              <a:t>El trabajo es una bendición de Dios y para ellos usamos nuestras manos.</a:t>
            </a:r>
          </a:p>
          <a:p>
            <a:r>
              <a:rPr lang="es-ES" b="1" dirty="0">
                <a:solidFill>
                  <a:schemeClr val="bg1"/>
                </a:solidFill>
              </a:rPr>
              <a:t>Pero también podemos usarla para robar, matar, hacer gesto vulgares.</a:t>
            </a:r>
          </a:p>
          <a:p>
            <a:r>
              <a:rPr lang="es-ES" b="1" dirty="0">
                <a:solidFill>
                  <a:schemeClr val="bg1"/>
                </a:solidFill>
              </a:rPr>
              <a:t>Por eso demos de domar nuestras manos para la Honra y Gloria de nuestro Dios.</a:t>
            </a:r>
          </a:p>
          <a:p>
            <a:r>
              <a:rPr lang="es-ES" b="1" dirty="0">
                <a:solidFill>
                  <a:schemeClr val="bg1"/>
                </a:solidFill>
              </a:rPr>
              <a:t>Manejar cuidadosamente nuestras manos para el servicio de nuestro Dios.</a:t>
            </a:r>
          </a:p>
          <a:p>
            <a:endParaRPr lang="es-E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1110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ario Moreno\Desktop\Señales\Los Animales\728px-Put-on-the-Armor-of-God-Step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4114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F34A6413-C081-4A23-9C00-6BBAFC5F0F99}"/>
              </a:ext>
            </a:extLst>
          </p:cNvPr>
          <p:cNvSpPr/>
          <p:nvPr/>
        </p:nvSpPr>
        <p:spPr>
          <a:xfrm>
            <a:off x="0" y="-22944"/>
            <a:ext cx="5580112" cy="1143000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28742" y="-22944"/>
            <a:ext cx="5608854" cy="1143000"/>
          </a:xfrm>
        </p:spPr>
        <p:txBody>
          <a:bodyPr/>
          <a:lstStyle/>
          <a:p>
            <a:r>
              <a:rPr lang="es-ES" b="1" u="sng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LOS DOS CONEJOS.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427984" y="1353845"/>
            <a:ext cx="4689362" cy="5472608"/>
          </a:xfrm>
        </p:spPr>
        <p:txBody>
          <a:bodyPr>
            <a:normAutofit fontScale="92500" lnSpcReduction="10000"/>
          </a:bodyPr>
          <a:lstStyle/>
          <a:p>
            <a:endParaRPr lang="es-ES" dirty="0"/>
          </a:p>
          <a:p>
            <a:r>
              <a:rPr lang="es-ES" b="1" dirty="0">
                <a:solidFill>
                  <a:schemeClr val="bg1"/>
                </a:solidFill>
              </a:rPr>
              <a:t>“Y los conejos quieren ir adonde les plazca, huir de los demás y esquivar las situaciones difíciles. </a:t>
            </a:r>
          </a:p>
          <a:p>
            <a:r>
              <a:rPr lang="es-ES" b="1" dirty="0">
                <a:solidFill>
                  <a:schemeClr val="bg1"/>
                </a:solidFill>
              </a:rPr>
              <a:t>Tengo que enseñarles a estar quietos donde deben estar, aunque haya un sufrimiento, un problema, o cualquier cosa que no me gusta… </a:t>
            </a:r>
          </a:p>
          <a:p>
            <a:r>
              <a:rPr lang="es-ES" b="1" dirty="0">
                <a:solidFill>
                  <a:schemeClr val="bg1"/>
                </a:solidFill>
              </a:rPr>
              <a:t>Son mis pies.</a:t>
            </a:r>
          </a:p>
          <a:p>
            <a:endParaRPr lang="es-ES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F5E4BDF5-097B-4A8C-B278-37872FB841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0" y="1143000"/>
            <a:ext cx="4094962" cy="5683453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EEC06831-AD3F-4DF9-A921-E4C61A63DE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5102" y="31546"/>
            <a:ext cx="3492244" cy="1669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0447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61" y="0"/>
            <a:ext cx="9117677" cy="6858000"/>
          </a:xfrm>
          <a:prstGeom prst="rect">
            <a:avLst/>
          </a:prstGeom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9130838" cy="6858000"/>
          </a:xfrm>
        </p:spPr>
        <p:txBody>
          <a:bodyPr>
            <a:normAutofit fontScale="92500" lnSpcReduction="10000"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Los pies muchas veces los utilizamos para el mal.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000000"/>
                </a:highlight>
              </a:rPr>
              <a:t>Romanos.3:15. </a:t>
            </a:r>
          </a:p>
          <a:p>
            <a:r>
              <a:rPr lang="es-ES" b="1" u="sng" dirty="0">
                <a:solidFill>
                  <a:srgbClr val="FFFF00"/>
                </a:solidFill>
              </a:rPr>
              <a:t>Sus pies se apresuran</a:t>
            </a:r>
            <a:r>
              <a:rPr lang="es-ES" b="1" dirty="0">
                <a:solidFill>
                  <a:srgbClr val="FF0000"/>
                </a:solidFill>
              </a:rPr>
              <a:t> para derramar sangre;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000000"/>
                </a:highlight>
              </a:rPr>
              <a:t>Proverbios.1:16. </a:t>
            </a:r>
          </a:p>
          <a:p>
            <a:r>
              <a:rPr lang="es-ES" b="1" u="sng" dirty="0">
                <a:solidFill>
                  <a:srgbClr val="FFFF00"/>
                </a:solidFill>
              </a:rPr>
              <a:t>porque sus pies corren hacia el mal,</a:t>
            </a:r>
            <a:r>
              <a:rPr lang="es-ES" b="1" dirty="0">
                <a:solidFill>
                  <a:srgbClr val="FF0000"/>
                </a:solidFill>
              </a:rPr>
              <a:t> y a derramar sangre se apresuran.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000000"/>
                </a:highlight>
              </a:rPr>
              <a:t>Proverbios.6:18.</a:t>
            </a:r>
          </a:p>
          <a:p>
            <a:r>
              <a:rPr lang="es-ES" b="1" dirty="0">
                <a:solidFill>
                  <a:srgbClr val="FF0000"/>
                </a:solidFill>
              </a:rPr>
              <a:t>un corazón que maquina planes perversos, </a:t>
            </a:r>
            <a:r>
              <a:rPr lang="es-ES" b="1" u="sng" dirty="0">
                <a:solidFill>
                  <a:srgbClr val="FFFF00"/>
                </a:solidFill>
              </a:rPr>
              <a:t>pies que corren rápidamente hacia el mal,</a:t>
            </a:r>
            <a:r>
              <a:rPr lang="es-ES" b="1" dirty="0">
                <a:solidFill>
                  <a:srgbClr val="FF0000"/>
                </a:solidFill>
              </a:rPr>
              <a:t>  </a:t>
            </a:r>
          </a:p>
          <a:p>
            <a:r>
              <a:rPr lang="es-ES" b="1" dirty="0">
                <a:solidFill>
                  <a:schemeClr val="bg1"/>
                </a:solidFill>
              </a:rPr>
              <a:t>Debemos de usar los pies para hacer lo que agrada a Dios por eso  </a:t>
            </a:r>
          </a:p>
          <a:p>
            <a:r>
              <a:rPr lang="es-ES" b="1" dirty="0">
                <a:solidFill>
                  <a:schemeClr val="bg1"/>
                </a:solidFill>
              </a:rPr>
              <a:t>“Cuan hermosos son los pies de los que traen buenas nuevas”.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000000"/>
                </a:highlight>
              </a:rPr>
              <a:t>Isaías.52:7. </a:t>
            </a:r>
          </a:p>
        </p:txBody>
      </p:sp>
    </p:spTree>
    <p:extLst>
      <p:ext uri="{BB962C8B-B14F-4D97-AF65-F5344CB8AC3E}">
        <p14:creationId xmlns:p14="http://schemas.microsoft.com/office/powerpoint/2010/main" val="10811110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61" y="0"/>
            <a:ext cx="9117677" cy="6858000"/>
          </a:xfrm>
          <a:prstGeom prst="rect">
            <a:avLst/>
          </a:prstGeom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-1"/>
            <a:ext cx="9144000" cy="4509121"/>
          </a:xfrm>
        </p:spPr>
        <p:txBody>
          <a:bodyPr>
            <a:normAutofit fontScale="85000" lnSpcReduction="20000"/>
          </a:bodyPr>
          <a:lstStyle/>
          <a:p>
            <a:r>
              <a:rPr lang="es-ES" b="1" u="sng" dirty="0">
                <a:solidFill>
                  <a:srgbClr val="FFFF00"/>
                </a:solidFill>
              </a:rPr>
              <a:t>¡Qué hermosos son sobre los montes los pies</a:t>
            </a:r>
            <a:r>
              <a:rPr lang="es-ES" b="1" dirty="0">
                <a:solidFill>
                  <a:schemeClr val="bg1"/>
                </a:solidFill>
              </a:rPr>
              <a:t> del que trae buenas nuevas, del que anuncia la paz, del que trae las buenas nuevas de gozo, del que anuncia la salvación, y dice a Sion: Tu Dios reina! </a:t>
            </a:r>
          </a:p>
          <a:p>
            <a:r>
              <a:rPr lang="es-ES" b="1" dirty="0">
                <a:solidFill>
                  <a:schemeClr val="bg1"/>
                </a:solidFill>
              </a:rPr>
              <a:t>“Cuan hermosos son los pies de los que anuncian el evangelio”.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000000"/>
                </a:highlight>
              </a:rPr>
              <a:t>Romanos.10:15. </a:t>
            </a:r>
          </a:p>
          <a:p>
            <a:r>
              <a:rPr lang="es-ES" b="1" dirty="0">
                <a:solidFill>
                  <a:schemeClr val="bg1"/>
                </a:solidFill>
              </a:rPr>
              <a:t>¿Y cómo predicarán si no son enviados? Tal como está escrito: </a:t>
            </a:r>
            <a:r>
              <a:rPr lang="es-ES" b="1" u="sng" dirty="0">
                <a:solidFill>
                  <a:srgbClr val="FFFF00"/>
                </a:solidFill>
              </a:rPr>
              <a:t>¡CUAN HERMOSOS SON LOS PIES DE LOS QUE ANUNCIAN EL EVANGELIO DEL BIEN!</a:t>
            </a:r>
            <a:r>
              <a:rPr lang="es-ES" b="1" dirty="0">
                <a:solidFill>
                  <a:schemeClr val="bg1"/>
                </a:solidFill>
              </a:rPr>
              <a:t> </a:t>
            </a:r>
          </a:p>
          <a:p>
            <a:r>
              <a:rPr lang="es-ES" b="1" dirty="0">
                <a:solidFill>
                  <a:schemeClr val="bg1"/>
                </a:solidFill>
              </a:rPr>
              <a:t>Usemos los pies para predicar el evangelio y así honrar a Dios.</a:t>
            </a:r>
          </a:p>
          <a:p>
            <a:endParaRPr lang="es-ES" b="1" dirty="0"/>
          </a:p>
          <a:p>
            <a:endParaRPr lang="es-ES" dirty="0"/>
          </a:p>
        </p:txBody>
      </p:sp>
      <p:pic>
        <p:nvPicPr>
          <p:cNvPr id="2050" name="Picture 2" descr="C:\Users\Mario Moreno\Desktop\Los Animales\palabrita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37112"/>
            <a:ext cx="9144000" cy="2369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11110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3675749F-300E-46BC-9248-E82D6FDE442C}"/>
              </a:ext>
            </a:extLst>
          </p:cNvPr>
          <p:cNvSpPr/>
          <p:nvPr/>
        </p:nvSpPr>
        <p:spPr>
          <a:xfrm>
            <a:off x="-24968" y="0"/>
            <a:ext cx="4896544" cy="110975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36511" y="0"/>
            <a:ext cx="4896543" cy="1143000"/>
          </a:xfrm>
        </p:spPr>
        <p:txBody>
          <a:bodyPr/>
          <a:lstStyle/>
          <a:p>
            <a:r>
              <a:rPr lang="es-E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LA SERPIENTE.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860032" y="1571778"/>
            <a:ext cx="4283968" cy="5286221"/>
          </a:xfrm>
        </p:spPr>
        <p:txBody>
          <a:bodyPr>
            <a:normAutofit fontScale="92500" lnSpcReduction="20000"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“Lo más difícil es vigilar a la serpiente. </a:t>
            </a:r>
          </a:p>
          <a:p>
            <a:r>
              <a:rPr lang="es-ES" b="1" dirty="0">
                <a:solidFill>
                  <a:schemeClr val="bg1"/>
                </a:solidFill>
              </a:rPr>
              <a:t>Aunque se encuentra encerrada en una jaula de 32 varillas, siempre está lista para morder y envenenar a los que la rodean apenas se abre la jaula. </a:t>
            </a:r>
          </a:p>
          <a:p>
            <a:r>
              <a:rPr lang="es-ES" b="1" dirty="0">
                <a:solidFill>
                  <a:schemeClr val="bg1"/>
                </a:solidFill>
              </a:rPr>
              <a:t>Si no la vigilo de cerca, hace mucho daño… </a:t>
            </a:r>
          </a:p>
          <a:p>
            <a:r>
              <a:rPr lang="es-ES" b="1" dirty="0">
                <a:solidFill>
                  <a:schemeClr val="bg1"/>
                </a:solidFill>
              </a:rPr>
              <a:t>Es mi lengua.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73C708F-9D96-467D-95CB-35DA2F5484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160" y="1109756"/>
            <a:ext cx="4585160" cy="5733256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4C0959BF-15EA-4FEA-BE7E-0170AB657D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1" y="0"/>
            <a:ext cx="4308935" cy="148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3416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61" y="0"/>
            <a:ext cx="9117677" cy="6858000"/>
          </a:xfrm>
          <a:prstGeom prst="rect">
            <a:avLst/>
          </a:prstGeom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9130838" cy="6858000"/>
          </a:xfrm>
        </p:spPr>
        <p:txBody>
          <a:bodyPr>
            <a:normAutofit fontScale="92500" lnSpcReduction="10000"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“La lengua”- La podemos usar para bien o para mal.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000000"/>
                </a:highlight>
              </a:rPr>
              <a:t>Salmos.10:7. </a:t>
            </a:r>
          </a:p>
          <a:p>
            <a:r>
              <a:rPr lang="es-ES" b="1" u="sng" dirty="0">
                <a:solidFill>
                  <a:srgbClr val="FFFF00"/>
                </a:solidFill>
              </a:rPr>
              <a:t>Llena está su boca de blasfemia,</a:t>
            </a:r>
            <a:r>
              <a:rPr lang="es-ES" b="1" dirty="0">
                <a:solidFill>
                  <a:srgbClr val="FF0000"/>
                </a:solidFill>
              </a:rPr>
              <a:t> engaño y opresión; bajo su lengua hay malicia e iniquidad.</a:t>
            </a:r>
          </a:p>
          <a:p>
            <a:r>
              <a:rPr lang="es-ES" b="1" dirty="0">
                <a:solidFill>
                  <a:schemeClr val="bg1"/>
                </a:solidFill>
              </a:rPr>
              <a:t>Con la lengua podemos pecar. ¿Cuándo?. Cuando con ella bendecimos pero también maldecimos.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000000"/>
                </a:highlight>
              </a:rPr>
              <a:t>Santiago.3:9. </a:t>
            </a:r>
          </a:p>
          <a:p>
            <a:r>
              <a:rPr lang="es-ES" b="1" u="sng" dirty="0">
                <a:solidFill>
                  <a:srgbClr val="FFFF00"/>
                </a:solidFill>
              </a:rPr>
              <a:t>Con ella bendecimos a nuestro Señor y Padre, y con ella maldecimos a los hombres,</a:t>
            </a:r>
            <a:r>
              <a:rPr lang="es-ES" b="1" dirty="0">
                <a:solidFill>
                  <a:srgbClr val="FF0000"/>
                </a:solidFill>
              </a:rPr>
              <a:t> que han sido hechos a la imagen de Dios; </a:t>
            </a:r>
          </a:p>
          <a:p>
            <a:r>
              <a:rPr lang="es-ES" b="1" dirty="0">
                <a:solidFill>
                  <a:schemeClr val="bg1"/>
                </a:solidFill>
              </a:rPr>
              <a:t>La lengua es un instrumento poderoso y Dios desea que lo usemos para honrarle y glorificarle, usemos este instrumento para proclamar el evangelio y hablar cosas que edifican. </a:t>
            </a:r>
          </a:p>
        </p:txBody>
      </p:sp>
    </p:spTree>
    <p:extLst>
      <p:ext uri="{BB962C8B-B14F-4D97-AF65-F5344CB8AC3E}">
        <p14:creationId xmlns:p14="http://schemas.microsoft.com/office/powerpoint/2010/main" val="35152577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61" y="0"/>
            <a:ext cx="9117677" cy="6858000"/>
          </a:xfrm>
          <a:prstGeom prst="rect">
            <a:avLst/>
          </a:prstGeom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9130838" cy="6858000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000000"/>
                </a:highlight>
              </a:rPr>
              <a:t>Efesios.4:29. </a:t>
            </a:r>
          </a:p>
          <a:p>
            <a:r>
              <a:rPr lang="es-ES" b="1" u="sng" dirty="0">
                <a:solidFill>
                  <a:srgbClr val="FFFF00"/>
                </a:solidFill>
              </a:rPr>
              <a:t>No salga de vuestra boca ninguna palabra mala,</a:t>
            </a:r>
            <a:r>
              <a:rPr lang="es-ES" b="1" dirty="0">
                <a:solidFill>
                  <a:srgbClr val="FF0000"/>
                </a:solidFill>
              </a:rPr>
              <a:t> sino sólo la que sea buena para edificación, según la necesidad del momento, para que imparta gracia a los que escuchan.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000000"/>
                </a:highlight>
              </a:rPr>
              <a:t>Colosenses.4:6. </a:t>
            </a:r>
          </a:p>
          <a:p>
            <a:r>
              <a:rPr lang="es-ES" b="1" u="sng" dirty="0">
                <a:solidFill>
                  <a:srgbClr val="FFFF00"/>
                </a:solidFill>
              </a:rPr>
              <a:t>Que vuestra conversación sea siempre</a:t>
            </a:r>
            <a:r>
              <a:rPr lang="es-ES" b="1" dirty="0">
                <a:solidFill>
                  <a:srgbClr val="FF0000"/>
                </a:solidFill>
              </a:rPr>
              <a:t> con gracia, sazonada como con sal, para que sepáis cómo debéis responder a cada persona.</a:t>
            </a:r>
          </a:p>
          <a:p>
            <a:r>
              <a:rPr lang="es-ES" b="1" dirty="0">
                <a:solidFill>
                  <a:schemeClr val="bg1"/>
                </a:solidFill>
              </a:rPr>
              <a:t>Y de la justicia de Dios.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000000"/>
                </a:highlight>
              </a:rPr>
              <a:t>Salmos.35:28. </a:t>
            </a:r>
          </a:p>
          <a:p>
            <a:r>
              <a:rPr lang="es-ES" b="1" u="sng" dirty="0">
                <a:solidFill>
                  <a:srgbClr val="FFFF00"/>
                </a:solidFill>
              </a:rPr>
              <a:t>Y mi lengua hablará de tu justicia</a:t>
            </a:r>
            <a:r>
              <a:rPr lang="es-ES" b="1" dirty="0">
                <a:solidFill>
                  <a:srgbClr val="FF0000"/>
                </a:solidFill>
              </a:rPr>
              <a:t> y de tu alabanza todo el día. </a:t>
            </a:r>
          </a:p>
          <a:p>
            <a:r>
              <a:rPr lang="es-ES" b="1" dirty="0">
                <a:solidFill>
                  <a:schemeClr val="bg1"/>
                </a:solidFill>
              </a:rPr>
              <a:t>Debemos de guardar la lengua del mal.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000000"/>
                </a:highlight>
              </a:rPr>
              <a:t>Salmos.34:13.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415207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61" y="0"/>
            <a:ext cx="9117677" cy="6858000"/>
          </a:xfrm>
          <a:prstGeom prst="rect">
            <a:avLst/>
          </a:prstGeom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9130838" cy="6858000"/>
          </a:xfrm>
        </p:spPr>
        <p:txBody>
          <a:bodyPr>
            <a:normAutofit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En una ocasión, le pidieron que les explicara en qué se ocupaba. </a:t>
            </a:r>
          </a:p>
          <a:p>
            <a:r>
              <a:rPr lang="es-ES" b="1" dirty="0">
                <a:solidFill>
                  <a:schemeClr val="bg1"/>
                </a:solidFill>
              </a:rPr>
              <a:t>El ermitaño les contestó: “Ustedes no lo saben, pero tengo que domar a dos halcones, entrenar a dos águilas, mantener quietos a dos conejos, vigilar a una serpiente, cargar a un asno, y someter a un león”.</a:t>
            </a:r>
          </a:p>
          <a:p>
            <a:r>
              <a:rPr lang="es-ES" b="1" dirty="0">
                <a:solidFill>
                  <a:schemeClr val="bg1"/>
                </a:solidFill>
              </a:rPr>
              <a:t>Los visitantes, entre extrañados y admirados, le preguntaron: “No vemos ningún animal cerca de la cueva, ¿donde viven los animales?. </a:t>
            </a:r>
          </a:p>
          <a:p>
            <a:r>
              <a:rPr lang="es-ES" b="1" dirty="0">
                <a:solidFill>
                  <a:schemeClr val="bg1"/>
                </a:solidFill>
              </a:rPr>
              <a:t>¿Dónde están todos?”. Entonces el ermitaño dio la siguiente explicación que todos comprendieron:</a:t>
            </a:r>
          </a:p>
          <a:p>
            <a:r>
              <a:rPr lang="es-ES" b="1" dirty="0">
                <a:solidFill>
                  <a:schemeClr val="bg1"/>
                </a:solidFill>
              </a:rPr>
              <a:t>“Estos animales los llevamos dentro: </a:t>
            </a:r>
          </a:p>
        </p:txBody>
      </p:sp>
    </p:spTree>
    <p:extLst>
      <p:ext uri="{BB962C8B-B14F-4D97-AF65-F5344CB8AC3E}">
        <p14:creationId xmlns:p14="http://schemas.microsoft.com/office/powerpoint/2010/main" val="36986557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61" y="0"/>
            <a:ext cx="9117677" cy="6858000"/>
          </a:xfrm>
          <a:prstGeom prst="rect">
            <a:avLst/>
          </a:prstGeom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9130838" cy="6858000"/>
          </a:xfrm>
        </p:spPr>
        <p:txBody>
          <a:bodyPr>
            <a:normAutofit fontScale="92500" lnSpcReduction="20000"/>
          </a:bodyPr>
          <a:lstStyle/>
          <a:p>
            <a:r>
              <a:rPr lang="es-ES" b="1" u="sng" dirty="0">
                <a:solidFill>
                  <a:srgbClr val="FFFF00"/>
                </a:solidFill>
              </a:rPr>
              <a:t>Guarda tu lengua del mal,</a:t>
            </a:r>
            <a:r>
              <a:rPr lang="es-ES" b="1" dirty="0">
                <a:solidFill>
                  <a:srgbClr val="FF0000"/>
                </a:solidFill>
              </a:rPr>
              <a:t> y tus labios de hablar engaño.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000000"/>
                </a:highlight>
              </a:rPr>
              <a:t>Salmos.39:1. </a:t>
            </a:r>
          </a:p>
          <a:p>
            <a:r>
              <a:rPr lang="es-ES" b="1" dirty="0">
                <a:solidFill>
                  <a:srgbClr val="FF0000"/>
                </a:solidFill>
              </a:rPr>
              <a:t>Yo dije: </a:t>
            </a:r>
            <a:r>
              <a:rPr lang="es-ES" b="1" u="sng" dirty="0">
                <a:solidFill>
                  <a:srgbClr val="FFFF00"/>
                </a:solidFill>
              </a:rPr>
              <a:t>Guardaré mis caminos, para no pecar con mi lengua;</a:t>
            </a:r>
            <a:r>
              <a:rPr lang="es-ES" b="1" dirty="0">
                <a:solidFill>
                  <a:srgbClr val="FF0000"/>
                </a:solidFill>
              </a:rPr>
              <a:t> guardaré mi boca como con mordaza, mientras el impío esté en mi presencia.</a:t>
            </a:r>
          </a:p>
          <a:p>
            <a:r>
              <a:rPr lang="es-ES" b="1" dirty="0">
                <a:solidFill>
                  <a:schemeClr val="bg1"/>
                </a:solidFill>
              </a:rPr>
              <a:t>Ya que la lengua del justo es plata escogida.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000000"/>
                </a:highlight>
              </a:rPr>
              <a:t>Proverbios.10:20. </a:t>
            </a:r>
          </a:p>
          <a:p>
            <a:r>
              <a:rPr lang="es-ES" b="1" u="sng" dirty="0">
                <a:solidFill>
                  <a:srgbClr val="FFFF00"/>
                </a:solidFill>
              </a:rPr>
              <a:t>La lengua del justo es plata escogida,</a:t>
            </a:r>
            <a:r>
              <a:rPr lang="es-ES" b="1" dirty="0">
                <a:solidFill>
                  <a:srgbClr val="FF0000"/>
                </a:solidFill>
              </a:rPr>
              <a:t> pero el corazón de los impíos es poca cosa. </a:t>
            </a:r>
          </a:p>
          <a:p>
            <a:r>
              <a:rPr lang="es-ES" b="1" dirty="0">
                <a:solidFill>
                  <a:schemeClr val="bg1"/>
                </a:solidFill>
              </a:rPr>
              <a:t>Hermanos usemos bien este instrumento ya que la muerte y la vida están en ella.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000000"/>
                </a:highlight>
              </a:rPr>
              <a:t>Proverbios.18:21. </a:t>
            </a:r>
          </a:p>
          <a:p>
            <a:r>
              <a:rPr lang="es-ES" b="1" u="sng" dirty="0">
                <a:solidFill>
                  <a:srgbClr val="FFFF00"/>
                </a:solidFill>
              </a:rPr>
              <a:t>Muerte y vida están en poder de la lengua,</a:t>
            </a:r>
            <a:r>
              <a:rPr lang="es-ES" b="1" dirty="0">
                <a:solidFill>
                  <a:srgbClr val="FF0000"/>
                </a:solidFill>
              </a:rPr>
              <a:t> y los que la aman comerán su fruto. </a:t>
            </a:r>
          </a:p>
          <a:p>
            <a:r>
              <a:rPr lang="es-ES" b="1" dirty="0">
                <a:solidFill>
                  <a:schemeClr val="bg1"/>
                </a:solidFill>
              </a:rPr>
              <a:t>De nosotros depende como usemos este instrumento.</a:t>
            </a:r>
          </a:p>
        </p:txBody>
      </p:sp>
    </p:spTree>
    <p:extLst>
      <p:ext uri="{BB962C8B-B14F-4D97-AF65-F5344CB8AC3E}">
        <p14:creationId xmlns:p14="http://schemas.microsoft.com/office/powerpoint/2010/main" val="32415207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ario Moreno\Downloads\Reflecciones\IMG_1884792174365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2591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AF60AAD3-3B5A-4F5C-8987-64A273EF77A6}"/>
              </a:ext>
            </a:extLst>
          </p:cNvPr>
          <p:cNvSpPr/>
          <p:nvPr/>
        </p:nvSpPr>
        <p:spPr>
          <a:xfrm>
            <a:off x="0" y="-12760"/>
            <a:ext cx="4477658" cy="1143000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-43904"/>
            <a:ext cx="4477658" cy="1143000"/>
          </a:xfrm>
        </p:spPr>
        <p:txBody>
          <a:bodyPr/>
          <a:lstStyle/>
          <a:p>
            <a:r>
              <a:rPr lang="es-ES" b="1" u="sng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EL BURRO.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139952" y="2132856"/>
            <a:ext cx="4950296" cy="4779878"/>
          </a:xfrm>
        </p:spPr>
        <p:txBody>
          <a:bodyPr/>
          <a:lstStyle/>
          <a:p>
            <a:r>
              <a:rPr lang="es-ES" b="1" dirty="0">
                <a:solidFill>
                  <a:schemeClr val="bg1"/>
                </a:solidFill>
              </a:rPr>
              <a:t>“El burro es muy obstinado, no quiere cumplir con su deber.</a:t>
            </a:r>
          </a:p>
          <a:p>
            <a:r>
              <a:rPr lang="es-ES" b="1" dirty="0">
                <a:solidFill>
                  <a:schemeClr val="bg1"/>
                </a:solidFill>
              </a:rPr>
              <a:t>Pretende estar cansado y no quiere llevar su carga de cada día… </a:t>
            </a:r>
          </a:p>
          <a:p>
            <a:r>
              <a:rPr lang="es-ES" b="1" dirty="0">
                <a:solidFill>
                  <a:schemeClr val="bg1"/>
                </a:solidFill>
              </a:rPr>
              <a:t>Es mi cuerpo.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3AF5245D-F535-47C8-A8C2-7C67B3CD12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1384"/>
            <a:ext cx="4139952" cy="5696615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23C3F400-6516-4A9B-AAB8-8C5D96C91F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3006" y="89570"/>
            <a:ext cx="4547241" cy="1755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3642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61" y="0"/>
            <a:ext cx="9117677" cy="6858000"/>
          </a:xfrm>
          <a:prstGeom prst="rect">
            <a:avLst/>
          </a:prstGeom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9130838" cy="6858000"/>
          </a:xfrm>
        </p:spPr>
        <p:txBody>
          <a:bodyPr>
            <a:normAutofit fontScale="92500" lnSpcReduction="20000"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El cuerpo es templo del Espíritu Santo.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000000"/>
                </a:highlight>
              </a:rPr>
              <a:t>I Corintios.6:19.</a:t>
            </a:r>
          </a:p>
          <a:p>
            <a:r>
              <a:rPr lang="es-ES" b="1" u="sng" dirty="0">
                <a:solidFill>
                  <a:srgbClr val="FFFF00"/>
                </a:solidFill>
              </a:rPr>
              <a:t>¿O no sabéis que vuestro cuerpo es templo del Espíritu Santo,</a:t>
            </a:r>
            <a:r>
              <a:rPr lang="es-ES" b="1" dirty="0">
                <a:solidFill>
                  <a:srgbClr val="FF0000"/>
                </a:solidFill>
              </a:rPr>
              <a:t> que está en vosotros, el cual tenéis de Dios, y que no sois vuestros? </a:t>
            </a:r>
          </a:p>
          <a:p>
            <a:r>
              <a:rPr lang="es-ES" b="1" dirty="0">
                <a:solidFill>
                  <a:schemeClr val="bg1"/>
                </a:solidFill>
              </a:rPr>
              <a:t>Por eso debemos usarlo para Glorificar a Dios.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000000"/>
                </a:highlight>
              </a:rPr>
              <a:t>I Corintios.6:20.</a:t>
            </a:r>
          </a:p>
          <a:p>
            <a:r>
              <a:rPr lang="es-ES" b="1" dirty="0">
                <a:solidFill>
                  <a:srgbClr val="FF0000"/>
                </a:solidFill>
              </a:rPr>
              <a:t>Pues por precio habéis sido comprados; </a:t>
            </a:r>
            <a:r>
              <a:rPr lang="es-ES" b="1" u="sng" dirty="0">
                <a:solidFill>
                  <a:srgbClr val="FFFF00"/>
                </a:solidFill>
              </a:rPr>
              <a:t>por tanto, glorificad a Dios en vuestro cuerpo y en vuestro espíritu,</a:t>
            </a:r>
            <a:r>
              <a:rPr lang="es-ES" b="1" dirty="0">
                <a:solidFill>
                  <a:srgbClr val="FF0000"/>
                </a:solidFill>
              </a:rPr>
              <a:t> los cuales son de Dios. </a:t>
            </a:r>
          </a:p>
          <a:p>
            <a:r>
              <a:rPr lang="es-ES" b="1" dirty="0">
                <a:solidFill>
                  <a:schemeClr val="bg1"/>
                </a:solidFill>
              </a:rPr>
              <a:t>El cuerpo es para El Señor.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000000"/>
                </a:highlight>
              </a:rPr>
              <a:t>I Corintios.6:13.</a:t>
            </a:r>
          </a:p>
          <a:p>
            <a:r>
              <a:rPr lang="es-ES" b="1" dirty="0">
                <a:solidFill>
                  <a:srgbClr val="FF0000"/>
                </a:solidFill>
              </a:rPr>
              <a:t>Los alimentos son para el estómago y el estómago para los alimentos, pero Dios destruirá a los dos. Sin embargo, </a:t>
            </a:r>
            <a:r>
              <a:rPr lang="es-ES" b="1" u="sng" dirty="0">
                <a:solidFill>
                  <a:srgbClr val="FFFF00"/>
                </a:solidFill>
              </a:rPr>
              <a:t>el cuerpo no es para la fornicación, sino para el Señor,</a:t>
            </a:r>
            <a:r>
              <a:rPr lang="es-ES" b="1" dirty="0">
                <a:solidFill>
                  <a:srgbClr val="FF0000"/>
                </a:solidFill>
              </a:rPr>
              <a:t> y el Señor es para el cuerpo. </a:t>
            </a:r>
          </a:p>
        </p:txBody>
      </p:sp>
    </p:spTree>
    <p:extLst>
      <p:ext uri="{BB962C8B-B14F-4D97-AF65-F5344CB8AC3E}">
        <p14:creationId xmlns:p14="http://schemas.microsoft.com/office/powerpoint/2010/main" val="32415207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61" y="0"/>
            <a:ext cx="9117677" cy="6858000"/>
          </a:xfrm>
          <a:prstGeom prst="rect">
            <a:avLst/>
          </a:prstGeom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es-ES" b="1" dirty="0">
                <a:solidFill>
                  <a:schemeClr val="bg1"/>
                </a:solidFill>
              </a:rPr>
              <a:t>Por eso debemos presentar nuestro cuerpo en sacrificio vivo.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000000"/>
                </a:highlight>
              </a:rPr>
              <a:t>Romanos.12:1.</a:t>
            </a:r>
          </a:p>
          <a:p>
            <a:r>
              <a:rPr lang="es-ES" b="1" dirty="0">
                <a:solidFill>
                  <a:srgbClr val="FF0000"/>
                </a:solidFill>
              </a:rPr>
              <a:t>Por consiguiente, hermanos, os ruego por las misericordias de Dios </a:t>
            </a:r>
            <a:r>
              <a:rPr lang="es-ES" b="1" u="sng" dirty="0">
                <a:solidFill>
                  <a:srgbClr val="FFFF00"/>
                </a:solidFill>
              </a:rPr>
              <a:t>que presentéis vuestros cuerpos como sacrificio vivo y santo,</a:t>
            </a:r>
            <a:r>
              <a:rPr lang="es-ES" b="1" dirty="0">
                <a:solidFill>
                  <a:srgbClr val="FF0000"/>
                </a:solidFill>
              </a:rPr>
              <a:t> aceptable a Dios, que es vuestro culto racional. </a:t>
            </a:r>
          </a:p>
          <a:p>
            <a:r>
              <a:rPr lang="es-ES" b="1" dirty="0">
                <a:solidFill>
                  <a:schemeClr val="bg1"/>
                </a:solidFill>
              </a:rPr>
              <a:t>Debemos de controlar nuestros cuerpo.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000000"/>
                </a:highlight>
              </a:rPr>
              <a:t>I Corintios.9:27.</a:t>
            </a:r>
          </a:p>
          <a:p>
            <a:r>
              <a:rPr lang="es-ES" b="1" u="sng" dirty="0">
                <a:solidFill>
                  <a:srgbClr val="FFFF00"/>
                </a:solidFill>
              </a:rPr>
              <a:t>sino que golpeo mi cuerpo y lo hago mi esclavo,</a:t>
            </a:r>
            <a:r>
              <a:rPr lang="es-ES" b="1" dirty="0">
                <a:solidFill>
                  <a:srgbClr val="FF0000"/>
                </a:solidFill>
              </a:rPr>
              <a:t> no sea que habiendo predicado a otros, yo mismo sea descalificado. </a:t>
            </a:r>
          </a:p>
        </p:txBody>
      </p:sp>
    </p:spTree>
    <p:extLst>
      <p:ext uri="{BB962C8B-B14F-4D97-AF65-F5344CB8AC3E}">
        <p14:creationId xmlns:p14="http://schemas.microsoft.com/office/powerpoint/2010/main" val="32415207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2995"/>
            <a:ext cx="9144000" cy="6858000"/>
          </a:xfrm>
          <a:prstGeom prst="rect">
            <a:avLst/>
          </a:prstGeom>
        </p:spPr>
      </p:pic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665B62C9-538D-490F-9153-AF3A0FE447CC}"/>
              </a:ext>
            </a:extLst>
          </p:cNvPr>
          <p:cNvSpPr/>
          <p:nvPr/>
        </p:nvSpPr>
        <p:spPr>
          <a:xfrm>
            <a:off x="13159" y="-25954"/>
            <a:ext cx="4774863" cy="1117045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159" y="-25954"/>
            <a:ext cx="4774863" cy="1171949"/>
          </a:xfrm>
        </p:spPr>
        <p:txBody>
          <a:bodyPr/>
          <a:lstStyle/>
          <a:p>
            <a:r>
              <a:rPr lang="es-ES" b="1" u="sng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EL LEON.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889454" y="2276872"/>
            <a:ext cx="4139952" cy="4578133"/>
          </a:xfrm>
        </p:spPr>
        <p:txBody>
          <a:bodyPr/>
          <a:lstStyle/>
          <a:p>
            <a:r>
              <a:rPr lang="es-ES" b="1" dirty="0">
                <a:solidFill>
                  <a:schemeClr val="bg1"/>
                </a:solidFill>
              </a:rPr>
              <a:t>“Finalmente, necesito domar al león, pues quiere ser el rey, quiere ser siempre el primero, es vanidoso y orgulloso… </a:t>
            </a:r>
          </a:p>
          <a:p>
            <a:r>
              <a:rPr lang="es-ES" b="1" dirty="0">
                <a:solidFill>
                  <a:schemeClr val="bg1"/>
                </a:solidFill>
              </a:rPr>
              <a:t>Ese es mi corazón”.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799675D9-BFDD-4928-B698-DC651A2747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0" y="1091091"/>
            <a:ext cx="4774863" cy="5766909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C69CFD4A-53BF-4DD0-BB62-CE934A1552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3510" y="-44746"/>
            <a:ext cx="4340489" cy="2249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5686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61" y="0"/>
            <a:ext cx="9117677" cy="6858000"/>
          </a:xfrm>
          <a:prstGeom prst="rect">
            <a:avLst/>
          </a:prstGeom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9130838" cy="6858000"/>
          </a:xfrm>
        </p:spPr>
        <p:txBody>
          <a:bodyPr>
            <a:normAutofit fontScale="92500" lnSpcReduction="10000"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Debemos de guardar el corazón.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000000"/>
                </a:highlight>
              </a:rPr>
              <a:t>Proverbios.4:23.</a:t>
            </a:r>
          </a:p>
          <a:p>
            <a:r>
              <a:rPr lang="es-ES" b="1" u="sng" dirty="0">
                <a:solidFill>
                  <a:srgbClr val="FFFF00"/>
                </a:solidFill>
              </a:rPr>
              <a:t>Con toda diligencia guarda tu corazón,</a:t>
            </a:r>
            <a:r>
              <a:rPr lang="es-ES" b="1" dirty="0">
                <a:solidFill>
                  <a:srgbClr val="FF0000"/>
                </a:solidFill>
              </a:rPr>
              <a:t> porque de él brotan los manantiales de la vida. </a:t>
            </a:r>
          </a:p>
          <a:p>
            <a:r>
              <a:rPr lang="es-ES" b="1" dirty="0">
                <a:solidFill>
                  <a:schemeClr val="bg1"/>
                </a:solidFill>
              </a:rPr>
              <a:t>¿Por qué?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000000"/>
                </a:highlight>
              </a:rPr>
              <a:t>Jeremias.17:9.</a:t>
            </a:r>
          </a:p>
          <a:p>
            <a:r>
              <a:rPr lang="es-ES" b="1" u="sng" dirty="0">
                <a:solidFill>
                  <a:srgbClr val="FFFF00"/>
                </a:solidFill>
              </a:rPr>
              <a:t>Más engañoso que todo, es el corazón,</a:t>
            </a:r>
            <a:r>
              <a:rPr lang="es-ES" b="1" dirty="0">
                <a:solidFill>
                  <a:srgbClr val="FF0000"/>
                </a:solidFill>
              </a:rPr>
              <a:t> y sin remedio; ¿quién lo comprenderá?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000000"/>
                </a:highlight>
              </a:rPr>
              <a:t>Mateo.15:19.</a:t>
            </a:r>
          </a:p>
          <a:p>
            <a:r>
              <a:rPr lang="es-ES" b="1" u="sng" dirty="0">
                <a:solidFill>
                  <a:srgbClr val="FFFF00"/>
                </a:solidFill>
              </a:rPr>
              <a:t>Porque del corazón provienen malos pensamientos,</a:t>
            </a:r>
            <a:r>
              <a:rPr lang="es-ES" b="1" dirty="0">
                <a:solidFill>
                  <a:srgbClr val="FF0000"/>
                </a:solidFill>
              </a:rPr>
              <a:t> homicidios, adulterios, fornicaciones, robos, falsos testimonios y calumnias. </a:t>
            </a:r>
          </a:p>
          <a:p>
            <a:r>
              <a:rPr lang="es-ES" b="1" dirty="0">
                <a:solidFill>
                  <a:schemeClr val="bg1"/>
                </a:solidFill>
              </a:rPr>
              <a:t>Debemos limpiar nuestro corazón. </a:t>
            </a:r>
          </a:p>
          <a:p>
            <a:r>
              <a:rPr lang="es-ES" b="1" dirty="0">
                <a:solidFill>
                  <a:schemeClr val="bg1"/>
                </a:solidFill>
              </a:rPr>
              <a:t>Lucas.6:45.</a:t>
            </a:r>
          </a:p>
        </p:txBody>
      </p:sp>
    </p:spTree>
    <p:extLst>
      <p:ext uri="{BB962C8B-B14F-4D97-AF65-F5344CB8AC3E}">
        <p14:creationId xmlns:p14="http://schemas.microsoft.com/office/powerpoint/2010/main" val="32415207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61" y="0"/>
            <a:ext cx="9117677" cy="6858000"/>
          </a:xfrm>
          <a:prstGeom prst="rect">
            <a:avLst/>
          </a:prstGeom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9130838" cy="6858000"/>
          </a:xfrm>
        </p:spPr>
        <p:txBody>
          <a:bodyPr>
            <a:normAutofit fontScale="92500" lnSpcReduction="10000"/>
          </a:bodyPr>
          <a:lstStyle/>
          <a:p>
            <a:r>
              <a:rPr lang="es-ES" b="1" u="sng" dirty="0">
                <a:solidFill>
                  <a:srgbClr val="FFFF00"/>
                </a:solidFill>
              </a:rPr>
              <a:t>El hombre bueno, del buen tesoro de su corazón saca lo que es bueno;</a:t>
            </a:r>
            <a:r>
              <a:rPr lang="es-ES" b="1" dirty="0">
                <a:solidFill>
                  <a:srgbClr val="FF0000"/>
                </a:solidFill>
              </a:rPr>
              <a:t> y el hombre malo, del mal tesoro saca lo que es malo; porque de la abundancia del corazón habla su boca. </a:t>
            </a:r>
          </a:p>
          <a:p>
            <a:r>
              <a:rPr lang="es-ES" b="1" dirty="0">
                <a:solidFill>
                  <a:schemeClr val="bg1"/>
                </a:solidFill>
              </a:rPr>
              <a:t>Por eso debemos ser limpios de corazón. </a:t>
            </a:r>
          </a:p>
          <a:p>
            <a:r>
              <a:rPr lang="es-ES" b="1" dirty="0">
                <a:solidFill>
                  <a:schemeClr val="bg1"/>
                </a:solidFill>
              </a:rPr>
              <a:t>Mateo.5:8.</a:t>
            </a:r>
          </a:p>
          <a:p>
            <a:r>
              <a:rPr lang="es-ES" b="1" u="sng" dirty="0">
                <a:solidFill>
                  <a:srgbClr val="FFFF00"/>
                </a:solidFill>
              </a:rPr>
              <a:t>Bienaventurados los de limpio corazón,</a:t>
            </a:r>
            <a:r>
              <a:rPr lang="es-ES" b="1" dirty="0">
                <a:solidFill>
                  <a:srgbClr val="FF0000"/>
                </a:solidFill>
              </a:rPr>
              <a:t> pues ellos verán a Dios. </a:t>
            </a:r>
          </a:p>
          <a:p>
            <a:r>
              <a:rPr lang="es-ES" b="1" dirty="0">
                <a:solidFill>
                  <a:schemeClr val="bg1"/>
                </a:solidFill>
              </a:rPr>
              <a:t>Por eso Dios nos pide que le amemos con todo nuestro corazón. </a:t>
            </a:r>
          </a:p>
          <a:p>
            <a:r>
              <a:rPr lang="es-ES" b="1" dirty="0">
                <a:solidFill>
                  <a:schemeClr val="bg1"/>
                </a:solidFill>
              </a:rPr>
              <a:t>Mateo.22:37.</a:t>
            </a:r>
          </a:p>
          <a:p>
            <a:r>
              <a:rPr lang="es-ES" b="1" u="sng" dirty="0">
                <a:solidFill>
                  <a:srgbClr val="FFFF00"/>
                </a:solidFill>
              </a:rPr>
              <a:t>Y El le dijo: AMARAS AL SEÑOR TU DIOS CON TODO TU CORAZON,</a:t>
            </a:r>
            <a:r>
              <a:rPr lang="es-ES" b="1" dirty="0">
                <a:solidFill>
                  <a:srgbClr val="FF0000"/>
                </a:solidFill>
              </a:rPr>
              <a:t> Y CON TODA TU ALMA, Y CON TODA TU MENTE. </a:t>
            </a:r>
          </a:p>
        </p:txBody>
      </p:sp>
    </p:spTree>
    <p:extLst>
      <p:ext uri="{BB962C8B-B14F-4D97-AF65-F5344CB8AC3E}">
        <p14:creationId xmlns:p14="http://schemas.microsoft.com/office/powerpoint/2010/main" val="32415207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Mario Moreno\Desktop\maxresdefault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4678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61" y="0"/>
            <a:ext cx="9117677" cy="6858000"/>
          </a:xfrm>
          <a:prstGeom prst="rect">
            <a:avLst/>
          </a:prstGeom>
        </p:spPr>
      </p:pic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08EA4592-81DB-4E26-A229-3AE511E12B60}"/>
              </a:ext>
            </a:extLst>
          </p:cNvPr>
          <p:cNvSpPr/>
          <p:nvPr/>
        </p:nvSpPr>
        <p:spPr>
          <a:xfrm>
            <a:off x="13161" y="14988"/>
            <a:ext cx="9087155" cy="1143000"/>
          </a:xfrm>
          <a:prstGeom prst="roundRect">
            <a:avLst/>
          </a:prstGeom>
          <a:solidFill>
            <a:srgbClr val="7030A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3684" y="14988"/>
            <a:ext cx="9056632" cy="1143000"/>
          </a:xfrm>
        </p:spPr>
        <p:txBody>
          <a:bodyPr/>
          <a:lstStyle/>
          <a:p>
            <a:r>
              <a:rPr lang="es-E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CONCLUSIÓN: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Debemos de saber controlar estos miembros del cuerpo.</a:t>
            </a:r>
          </a:p>
          <a:p>
            <a:r>
              <a:rPr lang="es-ES" b="1" dirty="0">
                <a:solidFill>
                  <a:schemeClr val="bg1"/>
                </a:solidFill>
              </a:rPr>
              <a:t>Los Halcones- Nuestros Ojos.               </a:t>
            </a:r>
          </a:p>
          <a:p>
            <a:r>
              <a:rPr lang="es-ES" b="1" dirty="0">
                <a:solidFill>
                  <a:schemeClr val="bg1"/>
                </a:solidFill>
              </a:rPr>
              <a:t>Las Dos Águilas- Nuestras Manos.    </a:t>
            </a:r>
          </a:p>
          <a:p>
            <a:r>
              <a:rPr lang="es-ES" b="1" dirty="0">
                <a:solidFill>
                  <a:schemeClr val="bg1"/>
                </a:solidFill>
              </a:rPr>
              <a:t>Los Conejos- Nuestros Pies.          </a:t>
            </a:r>
          </a:p>
          <a:p>
            <a:r>
              <a:rPr lang="es-ES" b="1" dirty="0">
                <a:solidFill>
                  <a:schemeClr val="bg1"/>
                </a:solidFill>
              </a:rPr>
              <a:t>La Serpiente- Nuestra Lengua.             </a:t>
            </a:r>
          </a:p>
          <a:p>
            <a:r>
              <a:rPr lang="es-ES" b="1" dirty="0">
                <a:solidFill>
                  <a:schemeClr val="bg1"/>
                </a:solidFill>
              </a:rPr>
              <a:t>El Burro- Nuestro Cuerpo.         </a:t>
            </a:r>
          </a:p>
          <a:p>
            <a:r>
              <a:rPr lang="es-ES" b="1" dirty="0">
                <a:solidFill>
                  <a:schemeClr val="bg1"/>
                </a:solidFill>
              </a:rPr>
              <a:t>El León- Nuestro Corazón.           </a:t>
            </a:r>
          </a:p>
          <a:p>
            <a:r>
              <a:rPr lang="es-ES" b="1" dirty="0">
                <a:solidFill>
                  <a:schemeClr val="bg1"/>
                </a:solidFill>
              </a:rPr>
              <a:t>Que Dios nos de la sabiduría y la fuerza para poder vencer siempre atraves de su palabra.</a:t>
            </a:r>
          </a:p>
        </p:txBody>
      </p:sp>
      <p:pic>
        <p:nvPicPr>
          <p:cNvPr id="1026" name="Picture 2" descr="C:\Users\Mario Moreno\Desktop\ojos grand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048580"/>
            <a:ext cx="3448782" cy="864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Mario Moreno\Desktop\mano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7" y="2913335"/>
            <a:ext cx="2944726" cy="668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Mario Moreno\Desktop\dos-pies-humanos-descubiertos-2730765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558446"/>
            <a:ext cx="3821984" cy="705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Mario Moreno\Desktop\lengua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264400"/>
            <a:ext cx="3592213" cy="465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Mario Moreno\Desktop\vocabulario_cuerpo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2850" y="4729715"/>
            <a:ext cx="4247988" cy="618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Mario Moreno\Desktop\corazon-enamorados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2850" y="5348135"/>
            <a:ext cx="4218052" cy="457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70224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892AC2FB-B142-43F2-9E29-869F589B91A8}"/>
              </a:ext>
            </a:extLst>
          </p:cNvPr>
          <p:cNvSpPr/>
          <p:nvPr/>
        </p:nvSpPr>
        <p:spPr>
          <a:xfrm>
            <a:off x="0" y="9093"/>
            <a:ext cx="5436096" cy="1187034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854" y="14400"/>
            <a:ext cx="5405242" cy="1143000"/>
          </a:xfrm>
        </p:spPr>
        <p:txBody>
          <a:bodyPr/>
          <a:lstStyle/>
          <a:p>
            <a:r>
              <a:rPr lang="es-ES" b="1" u="sng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LOS DOS ALCONES.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80813" y="1412776"/>
            <a:ext cx="4541213" cy="5445224"/>
          </a:xfrm>
        </p:spPr>
        <p:txBody>
          <a:bodyPr/>
          <a:lstStyle/>
          <a:p>
            <a:r>
              <a:rPr lang="es-ES" b="1" dirty="0">
                <a:solidFill>
                  <a:schemeClr val="bg1"/>
                </a:solidFill>
              </a:rPr>
              <a:t>Los dos halcones se lanzan sobre todo lo que se les presenta, sea bueno o malo. </a:t>
            </a:r>
          </a:p>
          <a:p>
            <a:r>
              <a:rPr lang="es-ES" b="1" dirty="0">
                <a:solidFill>
                  <a:schemeClr val="bg1"/>
                </a:solidFill>
              </a:rPr>
              <a:t>Tengo que entrenarlos para que sólo se arrojen sobre presas buenas… </a:t>
            </a:r>
          </a:p>
          <a:p>
            <a:r>
              <a:rPr lang="es-ES" b="1" dirty="0">
                <a:solidFill>
                  <a:schemeClr val="bg1"/>
                </a:solidFill>
              </a:rPr>
              <a:t>Son mis ojos.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48D7510-14F3-41D3-BC8F-0ED04B932B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1" y="1205220"/>
            <a:ext cx="4558839" cy="563246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2E346C36-E43F-4FE2-AB98-396364B54A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0"/>
            <a:ext cx="3541914" cy="1556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3250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0" y="5661248"/>
            <a:ext cx="9144000" cy="1196752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dirty="0">
                <a:latin typeface="Arial Black" panose="020B0A04020102020204" pitchFamily="34" charset="0"/>
              </a:rPr>
              <a:t>DIOS NOS BENDIGA A TODOS.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8A86FED-C025-41FC-8527-D3C9A5DE53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66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520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61" y="0"/>
            <a:ext cx="9117677" cy="6858000"/>
          </a:xfrm>
          <a:prstGeom prst="rect">
            <a:avLst/>
          </a:prstGeom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9130838" cy="6858000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La Biblia nos advierte que la lámpara de nuestro cuerpo son los ojos.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000000"/>
                </a:highlight>
              </a:rPr>
              <a:t>Mateo.6:22.</a:t>
            </a:r>
          </a:p>
          <a:p>
            <a:r>
              <a:rPr lang="es-ES" b="1" dirty="0">
                <a:solidFill>
                  <a:srgbClr val="FF0000"/>
                </a:solidFill>
              </a:rPr>
              <a:t>La lámpara del cuerpo es el ojo; así que, si tu ojo es bueno, todo tu cuerpo estará lleno de luz; </a:t>
            </a:r>
          </a:p>
          <a:p>
            <a:r>
              <a:rPr lang="es-ES" b="1" dirty="0">
                <a:solidFill>
                  <a:schemeClr val="bg1"/>
                </a:solidFill>
              </a:rPr>
              <a:t>Si miramos solo cosas buena nuestro cuerpo va estar lleno de cosas buenas, pero si nuestros ojos ven solo cosas malas, nuestro cuerpo va estar lleno de cosas malas.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000000"/>
                </a:highlight>
              </a:rPr>
              <a:t>Mateo.6:23.</a:t>
            </a:r>
          </a:p>
          <a:p>
            <a:r>
              <a:rPr lang="es-ES" b="1" dirty="0">
                <a:solidFill>
                  <a:srgbClr val="FF0000"/>
                </a:solidFill>
              </a:rPr>
              <a:t>pero si tu ojo es maligno, todo tu cuerpo estará en tinieblas. Así que, si la luz que en ti hay es tinieblas, ¿cuántas no serán las mismas tinieblas? </a:t>
            </a:r>
          </a:p>
        </p:txBody>
      </p:sp>
    </p:spTree>
    <p:extLst>
      <p:ext uri="{BB962C8B-B14F-4D97-AF65-F5344CB8AC3E}">
        <p14:creationId xmlns:p14="http://schemas.microsoft.com/office/powerpoint/2010/main" val="10811110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61" y="0"/>
            <a:ext cx="9117677" cy="6858000"/>
          </a:xfrm>
          <a:prstGeom prst="rect">
            <a:avLst/>
          </a:prstGeom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9130838" cy="6858000"/>
          </a:xfrm>
        </p:spPr>
        <p:txBody>
          <a:bodyPr>
            <a:normAutofit fontScale="92500" lnSpcReduction="10000"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Tener ojos buenos es poner la mira en las cosas de arriba.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000000"/>
                </a:highlight>
              </a:rPr>
              <a:t>Colosenses.3:2.</a:t>
            </a:r>
          </a:p>
          <a:p>
            <a:r>
              <a:rPr lang="es-ES" b="1" dirty="0">
                <a:solidFill>
                  <a:srgbClr val="FF0000"/>
                </a:solidFill>
              </a:rPr>
              <a:t>Poned la mira en las cosas de arriba, no en las de la tierra. </a:t>
            </a:r>
          </a:p>
          <a:p>
            <a:r>
              <a:rPr lang="es-ES" b="1" dirty="0">
                <a:solidFill>
                  <a:schemeClr val="bg1"/>
                </a:solidFill>
              </a:rPr>
              <a:t>El pecado entra siempre por lo que vemos.</a:t>
            </a:r>
          </a:p>
          <a:p>
            <a:r>
              <a:rPr lang="es-ES" b="1" dirty="0">
                <a:solidFill>
                  <a:schemeClr val="bg1"/>
                </a:solidFill>
              </a:rPr>
              <a:t>Eva vio.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000000"/>
                </a:highlight>
              </a:rPr>
              <a:t>Genesis.3:6.</a:t>
            </a:r>
          </a:p>
          <a:p>
            <a:r>
              <a:rPr lang="es-ES" b="1" u="sng" dirty="0">
                <a:solidFill>
                  <a:srgbClr val="FFFF00"/>
                </a:solidFill>
              </a:rPr>
              <a:t>Y vio la mujer</a:t>
            </a:r>
            <a:r>
              <a:rPr lang="es-ES" b="1" dirty="0">
                <a:solidFill>
                  <a:srgbClr val="FF0000"/>
                </a:solidFill>
              </a:rPr>
              <a:t> que el árbol era bueno para comer, y que era agradable a los ojos, y árbol codiciable para alcanzar la sabiduría; y tomó de su fruto, y comió; y dio también a su marido, el cual comió así como ella. </a:t>
            </a:r>
          </a:p>
          <a:p>
            <a:r>
              <a:rPr lang="es-ES" b="1" dirty="0" err="1">
                <a:solidFill>
                  <a:schemeClr val="bg1"/>
                </a:solidFill>
              </a:rPr>
              <a:t>Acan</a:t>
            </a:r>
            <a:r>
              <a:rPr lang="es-ES" b="1" dirty="0">
                <a:solidFill>
                  <a:schemeClr val="bg1"/>
                </a:solidFill>
              </a:rPr>
              <a:t> Vio.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000000"/>
                </a:highlight>
              </a:rPr>
              <a:t>Josue.7:21.</a:t>
            </a:r>
          </a:p>
          <a:p>
            <a:pPr marL="0" indent="0">
              <a:buNone/>
            </a:pP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10811110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61" y="0"/>
            <a:ext cx="9117677" cy="6858000"/>
          </a:xfrm>
          <a:prstGeom prst="rect">
            <a:avLst/>
          </a:prstGeom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9130838" cy="6858000"/>
          </a:xfrm>
        </p:spPr>
        <p:txBody>
          <a:bodyPr>
            <a:normAutofit fontScale="92500" lnSpcReduction="10000"/>
          </a:bodyPr>
          <a:lstStyle/>
          <a:p>
            <a:r>
              <a:rPr lang="es-ES" b="1" u="sng" dirty="0">
                <a:solidFill>
                  <a:srgbClr val="FFFF00"/>
                </a:solidFill>
              </a:rPr>
              <a:t>Pues vi</a:t>
            </a:r>
            <a:r>
              <a:rPr lang="es-ES" b="1" dirty="0">
                <a:solidFill>
                  <a:srgbClr val="FF0000"/>
                </a:solidFill>
              </a:rPr>
              <a:t> entre los despojos un manto babilónico muy bueno, y doscientos siclos de plata, y un lingote de oro de peso de cincuenta siclos, lo cual codicié y tomé; y he aquí que está escondido bajo tierra en medio de mi tienda, y el dinero debajo de ello. </a:t>
            </a:r>
          </a:p>
          <a:p>
            <a:r>
              <a:rPr lang="es-ES" b="1" dirty="0">
                <a:solidFill>
                  <a:schemeClr val="bg1"/>
                </a:solidFill>
              </a:rPr>
              <a:t>David vio.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000000"/>
                </a:highlight>
              </a:rPr>
              <a:t>II Samuel.11:2.</a:t>
            </a:r>
          </a:p>
          <a:p>
            <a:r>
              <a:rPr lang="es-ES" b="1" dirty="0">
                <a:solidFill>
                  <a:srgbClr val="FF0000"/>
                </a:solidFill>
              </a:rPr>
              <a:t>Y sucedió un día, al caer la tarde, que se levantó David de su lecho y se paseaba sobre el terrado de la casa real; </a:t>
            </a:r>
            <a:r>
              <a:rPr lang="es-ES" b="1" dirty="0">
                <a:solidFill>
                  <a:srgbClr val="FFFF00"/>
                </a:solidFill>
              </a:rPr>
              <a:t>y vio</a:t>
            </a:r>
            <a:r>
              <a:rPr lang="es-ES" b="1" dirty="0">
                <a:solidFill>
                  <a:srgbClr val="FF0000"/>
                </a:solidFill>
              </a:rPr>
              <a:t> desde el terrado a una mujer que se estaba bañando, la cual era muy hermosa. </a:t>
            </a:r>
          </a:p>
          <a:p>
            <a:r>
              <a:rPr lang="es-ES" b="1" dirty="0">
                <a:solidFill>
                  <a:schemeClr val="bg1"/>
                </a:solidFill>
              </a:rPr>
              <a:t>Por eso hermanos debemos ser como Job y hacer pactos con nuestros ojos.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000000"/>
                </a:highlight>
              </a:rPr>
              <a:t>Job.31:1.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811110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61" y="0"/>
            <a:ext cx="9117677" cy="6858000"/>
          </a:xfrm>
          <a:prstGeom prst="rect">
            <a:avLst/>
          </a:prstGeom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9130838" cy="6858000"/>
          </a:xfrm>
        </p:spPr>
        <p:txBody>
          <a:bodyPr>
            <a:normAutofit lnSpcReduction="10000"/>
          </a:bodyPr>
          <a:lstStyle/>
          <a:p>
            <a:r>
              <a:rPr lang="es-ES" b="1" u="sng" dirty="0">
                <a:solidFill>
                  <a:srgbClr val="FFFF00"/>
                </a:solidFill>
              </a:rPr>
              <a:t>Hice pacto con mis ojos;</a:t>
            </a:r>
            <a:r>
              <a:rPr lang="es-ES" b="1" dirty="0">
                <a:solidFill>
                  <a:srgbClr val="FF0000"/>
                </a:solidFill>
              </a:rPr>
              <a:t> ¿Cómo, pues, había yo de mirar a una virgen? </a:t>
            </a:r>
          </a:p>
          <a:p>
            <a:r>
              <a:rPr lang="es-ES" b="1" dirty="0">
                <a:solidFill>
                  <a:schemeClr val="bg1"/>
                </a:solidFill>
              </a:rPr>
              <a:t>Por eso debemos estar dispuesto a domar nuestros ojos para que vean solo cosas buenas.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000000"/>
                </a:highlight>
              </a:rPr>
              <a:t>Proverbios.4:25.</a:t>
            </a:r>
          </a:p>
          <a:p>
            <a:r>
              <a:rPr lang="es-ES" b="1" dirty="0">
                <a:solidFill>
                  <a:srgbClr val="FF0000"/>
                </a:solidFill>
              </a:rPr>
              <a:t>Miren tus ojos hacia adelante, y que tu mirada se </a:t>
            </a:r>
            <a:r>
              <a:rPr lang="es-ES" b="1" dirty="0" err="1">
                <a:solidFill>
                  <a:srgbClr val="FF0000"/>
                </a:solidFill>
              </a:rPr>
              <a:t>fíje</a:t>
            </a:r>
            <a:r>
              <a:rPr lang="es-ES" b="1" dirty="0">
                <a:solidFill>
                  <a:srgbClr val="FF0000"/>
                </a:solidFill>
              </a:rPr>
              <a:t> en lo que está frente a ti. </a:t>
            </a:r>
          </a:p>
          <a:p>
            <a:r>
              <a:rPr lang="es-ES" b="1" dirty="0">
                <a:solidFill>
                  <a:schemeClr val="bg1"/>
                </a:solidFill>
              </a:rPr>
              <a:t>Debemos de estar dispuesto a sacarlo.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000000"/>
                </a:highlight>
              </a:rPr>
              <a:t>Mateo.5:29.</a:t>
            </a:r>
          </a:p>
          <a:p>
            <a:r>
              <a:rPr lang="es-ES" b="1" u="sng" dirty="0">
                <a:solidFill>
                  <a:srgbClr val="FFFF00"/>
                </a:solidFill>
              </a:rPr>
              <a:t>Por tanto, si tu ojo derecho te es ocasión de caer, sácalo,</a:t>
            </a:r>
            <a:r>
              <a:rPr lang="es-ES" b="1" dirty="0">
                <a:solidFill>
                  <a:srgbClr val="FF0000"/>
                </a:solidFill>
              </a:rPr>
              <a:t> y échalo de ti; pues mejor te es que se pierda uno de tus miembros, y no que todo tu cuerpo sea echado al infierno.</a:t>
            </a:r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811110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ario Moreno\Desktop\13866894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9412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30838" cy="6858000"/>
          </a:xfrm>
          <a:prstGeom prst="rect">
            <a:avLst/>
          </a:prstGeom>
        </p:spPr>
      </p:pic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192CE2B3-3B4D-4294-AB55-63B6E56C58A7}"/>
              </a:ext>
            </a:extLst>
          </p:cNvPr>
          <p:cNvSpPr/>
          <p:nvPr/>
        </p:nvSpPr>
        <p:spPr>
          <a:xfrm>
            <a:off x="13160" y="44239"/>
            <a:ext cx="4990888" cy="1152513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158" y="0"/>
            <a:ext cx="5134906" cy="1196752"/>
          </a:xfrm>
        </p:spPr>
        <p:txBody>
          <a:bodyPr/>
          <a:lstStyle/>
          <a:p>
            <a:r>
              <a:rPr lang="es-ES" b="1" u="sng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LAS DOS AGUILAS.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801182" y="1600200"/>
            <a:ext cx="4342818" cy="5235252"/>
          </a:xfrm>
        </p:spPr>
        <p:txBody>
          <a:bodyPr>
            <a:normAutofit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“Las dos águilas con sus garras hieren y destrozan. </a:t>
            </a:r>
          </a:p>
          <a:p>
            <a:r>
              <a:rPr lang="es-ES" b="1" dirty="0">
                <a:solidFill>
                  <a:schemeClr val="bg1"/>
                </a:solidFill>
              </a:rPr>
              <a:t>Tengo que entrenarlas para que sólo se pongan al servicio y ayuden sin herir… </a:t>
            </a:r>
          </a:p>
          <a:p>
            <a:r>
              <a:rPr lang="es-ES" b="1" dirty="0">
                <a:solidFill>
                  <a:schemeClr val="bg1"/>
                </a:solidFill>
              </a:rPr>
              <a:t>Son mis manos.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A37F3CAD-F7C5-4D5E-84D3-C724259F51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0" y="1240991"/>
            <a:ext cx="4774863" cy="5594461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4775A074-764F-4214-BF9F-44B13BE3F3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1221" y="44240"/>
            <a:ext cx="3969617" cy="1417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1293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457</TotalTime>
  <Words>2230</Words>
  <Application>Microsoft Office PowerPoint</Application>
  <PresentationFormat>Presentación en pantalla (4:3)</PresentationFormat>
  <Paragraphs>168</Paragraphs>
  <Slides>30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30</vt:i4>
      </vt:variant>
    </vt:vector>
  </HeadingPairs>
  <TitlesOfParts>
    <vt:vector size="34" baseType="lpstr">
      <vt:lpstr>Arial</vt:lpstr>
      <vt:lpstr>Arial Black</vt:lpstr>
      <vt:lpstr>Calibri</vt:lpstr>
      <vt:lpstr>Tema de Office</vt:lpstr>
      <vt:lpstr>CONTROLANDO NUESTROS MIEMBROS DEL CUERPO.</vt:lpstr>
      <vt:lpstr>Presentación de PowerPoint</vt:lpstr>
      <vt:lpstr>LOS DOS ALCONES.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LAS DOS AGUILAS.</vt:lpstr>
      <vt:lpstr>Presentación de PowerPoint</vt:lpstr>
      <vt:lpstr>Presentación de PowerPoint</vt:lpstr>
      <vt:lpstr>Presentación de PowerPoint</vt:lpstr>
      <vt:lpstr>Presentación de PowerPoint</vt:lpstr>
      <vt:lpstr>LOS DOS CONEJOS.</vt:lpstr>
      <vt:lpstr>Presentación de PowerPoint</vt:lpstr>
      <vt:lpstr>Presentación de PowerPoint</vt:lpstr>
      <vt:lpstr>LA SERPIENTE.</vt:lpstr>
      <vt:lpstr>Presentación de PowerPoint</vt:lpstr>
      <vt:lpstr>Presentación de PowerPoint</vt:lpstr>
      <vt:lpstr>Presentación de PowerPoint</vt:lpstr>
      <vt:lpstr>Presentación de PowerPoint</vt:lpstr>
      <vt:lpstr>EL BURRO.</vt:lpstr>
      <vt:lpstr>Presentación de PowerPoint</vt:lpstr>
      <vt:lpstr>Presentación de PowerPoint</vt:lpstr>
      <vt:lpstr>EL LEON.</vt:lpstr>
      <vt:lpstr>Presentación de PowerPoint</vt:lpstr>
      <vt:lpstr>Presentación de PowerPoint</vt:lpstr>
      <vt:lpstr>Presentación de PowerPoint</vt:lpstr>
      <vt:lpstr>CONCLUSIÓN: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CONTROLANDO NUESTROS MIEMBROS DEL CUERPO.</dc:title>
  <dc:creator>Mario Moreno</dc:creator>
  <cp:lastModifiedBy>Word Group</cp:lastModifiedBy>
  <cp:revision>45</cp:revision>
  <dcterms:created xsi:type="dcterms:W3CDTF">2017-03-06T23:10:33Z</dcterms:created>
  <dcterms:modified xsi:type="dcterms:W3CDTF">2022-11-02T17:57:27Z</dcterms:modified>
</cp:coreProperties>
</file>