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8" r:id="rId9"/>
    <p:sldId id="264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1" r:id="rId19"/>
    <p:sldId id="273" r:id="rId20"/>
    <p:sldId id="274" r:id="rId21"/>
    <p:sldId id="275" r:id="rId22"/>
    <p:sldId id="277" r:id="rId23"/>
    <p:sldId id="279" r:id="rId24"/>
    <p:sldId id="280" r:id="rId25"/>
    <p:sldId id="281" r:id="rId26"/>
    <p:sldId id="276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943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247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082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538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431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919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237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8886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47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83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134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221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881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897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218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879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929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8/25/2025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096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A21FCE9-6AC1-4A61-B355-DBD401775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22170"/>
            <a:ext cx="9220200" cy="1387531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s-ES" sz="9600" b="1" u="sng" cap="none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CONVICCIÓN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150DE16-351B-448C-80F5-70996056D1B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476375"/>
            <a:ext cx="9144000" cy="5359455"/>
          </a:xfrm>
        </p:spPr>
        <p:txBody>
          <a:bodyPr/>
          <a:lstStyle/>
          <a:p>
            <a:r>
              <a:rPr lang="es-NI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INTRODUCCIÓN:</a:t>
            </a:r>
          </a:p>
          <a:p>
            <a:r>
              <a:rPr lang="es-NI" b="1" dirty="0">
                <a:solidFill>
                  <a:srgbClr val="7030A0"/>
                </a:solidFill>
              </a:rPr>
              <a:t>La palabra convicción es:</a:t>
            </a:r>
          </a:p>
          <a:p>
            <a:r>
              <a:rPr lang="es-NI" b="1" dirty="0">
                <a:solidFill>
                  <a:srgbClr val="7030A0"/>
                </a:solidFill>
              </a:rPr>
              <a:t>1. Certeza.</a:t>
            </a:r>
          </a:p>
          <a:p>
            <a:r>
              <a:rPr lang="es-NI" b="1" dirty="0">
                <a:solidFill>
                  <a:srgbClr val="7030A0"/>
                </a:solidFill>
              </a:rPr>
              <a:t>2. Persuasión.</a:t>
            </a:r>
          </a:p>
          <a:p>
            <a:r>
              <a:rPr lang="es-NI" b="1" dirty="0">
                <a:solidFill>
                  <a:srgbClr val="7030A0"/>
                </a:solidFill>
              </a:rPr>
              <a:t>3. Seguridad.</a:t>
            </a:r>
          </a:p>
          <a:p>
            <a:r>
              <a:rPr lang="es-NI" b="1" dirty="0">
                <a:solidFill>
                  <a:srgbClr val="7030A0"/>
                </a:solidFill>
              </a:rPr>
              <a:t>4. Convencimiento.</a:t>
            </a:r>
          </a:p>
          <a:p>
            <a:r>
              <a:rPr lang="es-NI" b="1" dirty="0">
                <a:solidFill>
                  <a:srgbClr val="7030A0"/>
                </a:solidFill>
              </a:rPr>
              <a:t>5. Certidumbre.</a:t>
            </a:r>
          </a:p>
          <a:p>
            <a:r>
              <a:rPr lang="es-NI" b="1" dirty="0">
                <a:solidFill>
                  <a:srgbClr val="7030A0"/>
                </a:solidFill>
              </a:rPr>
              <a:t>Es estar convencido de algo y defender lo que cree.</a:t>
            </a:r>
          </a:p>
          <a:p>
            <a:r>
              <a:rPr lang="es-NI" b="1" dirty="0">
                <a:solidFill>
                  <a:srgbClr val="7030A0"/>
                </a:solidFill>
              </a:rPr>
              <a:t>Dios desea que los cristianos tengamos convicciones fuertes y determinadas en nuestras vidas.</a:t>
            </a:r>
          </a:p>
          <a:p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85621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0260D0-DE0E-44EE-B742-85DEDFF1AC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" y="0"/>
            <a:ext cx="4907281" cy="68580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V.13.</a:t>
            </a:r>
          </a:p>
          <a:p>
            <a:r>
              <a:rPr lang="es-NI" b="1" dirty="0">
                <a:solidFill>
                  <a:srgbClr val="7030A0"/>
                </a:solidFill>
              </a:rPr>
              <a:t>Y presentaron testigos falsos que dijeron: </a:t>
            </a: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Este hombre continuamente habla en contra de este lugar santo y de la ley;</a:t>
            </a:r>
            <a:r>
              <a:rPr lang="es-NI" b="1" dirty="0">
                <a:solidFill>
                  <a:srgbClr val="7030A0"/>
                </a:solidFill>
              </a:rPr>
              <a:t>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Hechos.7:51-60.</a:t>
            </a:r>
          </a:p>
          <a:p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Vosotros, que sois duros de cerviz e incircuncisos de corazón y de oídos,</a:t>
            </a:r>
            <a:r>
              <a:rPr lang="es-NI" b="1" dirty="0">
                <a:solidFill>
                  <a:srgbClr val="7030A0"/>
                </a:solidFill>
              </a:rPr>
              <a:t> resistís siempre al Espíritu Santo; como hicieron vuestros padres, así también hacéis vosotros.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V.52.</a:t>
            </a:r>
          </a:p>
          <a:p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¿A cuál de los profetas no persiguieron vuestros padres?</a:t>
            </a:r>
            <a:r>
              <a:rPr lang="es-NI" b="1" dirty="0">
                <a:solidFill>
                  <a:srgbClr val="7030A0"/>
                </a:solidFill>
              </a:rPr>
              <a:t> Ellos mataron a los que antes habían anunciado la venida del Justo, del cual ahora vosotros os hicisteis traidores y asesinos; </a:t>
            </a:r>
          </a:p>
          <a:p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44332A3-9E5A-4FE4-8873-53C0925AC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990" y="-1"/>
            <a:ext cx="416201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9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0260D0-DE0E-44EE-B742-85DEDFF1AC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" y="0"/>
            <a:ext cx="4837043" cy="6858000"/>
          </a:xfrm>
        </p:spPr>
        <p:txBody>
          <a:bodyPr>
            <a:normAutofit lnSpcReduction="10000"/>
          </a:bodyPr>
          <a:lstStyle/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V.53.</a:t>
            </a:r>
          </a:p>
          <a:p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vosotros que recibisteis la ley por disposición de ángeles</a:t>
            </a:r>
            <a:r>
              <a:rPr lang="es-NI" b="1" dirty="0">
                <a:solidFill>
                  <a:srgbClr val="7030A0"/>
                </a:solidFill>
              </a:rPr>
              <a:t> y sin embargo no la guardasteis.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V.54.</a:t>
            </a:r>
          </a:p>
          <a:p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Al oír esto, se sintieron profundamente ofendidos,</a:t>
            </a:r>
            <a:r>
              <a:rPr lang="es-NI" b="1" dirty="0">
                <a:solidFill>
                  <a:srgbClr val="7030A0"/>
                </a:solidFill>
              </a:rPr>
              <a:t> y crujían los dientes contra él.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V.55.</a:t>
            </a:r>
          </a:p>
          <a:p>
            <a:r>
              <a:rPr lang="es-NI" b="1" dirty="0">
                <a:solidFill>
                  <a:srgbClr val="7030A0"/>
                </a:solidFill>
              </a:rPr>
              <a:t>Pero Esteban, lleno del Espíritu Santo, </a:t>
            </a: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fijos los ojos en el cielo, vio la gloria de Dios y a Jesús de pie a la diestra de Dios;</a:t>
            </a:r>
            <a:r>
              <a:rPr lang="es-NI" b="1" dirty="0">
                <a:solidFill>
                  <a:srgbClr val="7030A0"/>
                </a:solidFill>
              </a:rPr>
              <a:t>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V.56.</a:t>
            </a:r>
          </a:p>
          <a:p>
            <a:r>
              <a:rPr lang="es-NI" b="1" dirty="0">
                <a:solidFill>
                  <a:srgbClr val="7030A0"/>
                </a:solidFill>
              </a:rPr>
              <a:t>y dijo: He aquí, veo los cielos abiertos, </a:t>
            </a: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y al Hijo del Hombre de pie a la diestra de Dios.</a:t>
            </a:r>
            <a:r>
              <a:rPr lang="es-NI" b="1" dirty="0">
                <a:solidFill>
                  <a:srgbClr val="7030A0"/>
                </a:solidFill>
              </a:rPr>
              <a:t> </a:t>
            </a:r>
            <a:endParaRPr lang="es-ES" b="1" dirty="0">
              <a:solidFill>
                <a:srgbClr val="7030A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388B85C-F78A-4666-88E0-1CF626706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042" y="-1"/>
            <a:ext cx="4306957" cy="6857999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270608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0260D0-DE0E-44EE-B742-85DEDFF1AC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" y="0"/>
            <a:ext cx="4837043" cy="6858000"/>
          </a:xfrm>
        </p:spPr>
        <p:txBody>
          <a:bodyPr/>
          <a:lstStyle/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V.57.</a:t>
            </a:r>
          </a:p>
          <a:p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Entonces ellos gritaron a gran voz,</a:t>
            </a:r>
            <a:r>
              <a:rPr lang="es-NI" b="1" dirty="0">
                <a:solidFill>
                  <a:srgbClr val="7030A0"/>
                </a:solidFill>
              </a:rPr>
              <a:t> y tapándose los oídos arremetieron a una contra él.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V.58.</a:t>
            </a:r>
          </a:p>
          <a:p>
            <a:r>
              <a:rPr lang="es-NI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Y echándolo fuera de la ciudad, comenzaron a apedrearle;</a:t>
            </a:r>
            <a:r>
              <a:rPr lang="es-NI" b="1" dirty="0">
                <a:solidFill>
                  <a:srgbClr val="7030A0"/>
                </a:solidFill>
              </a:rPr>
              <a:t> y los testigos pusieron sus mantos a los pies de un joven llamado Saulo.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V.59.</a:t>
            </a:r>
          </a:p>
          <a:p>
            <a:r>
              <a:rPr lang="es-NI" b="1" dirty="0">
                <a:solidFill>
                  <a:srgbClr val="7030A0"/>
                </a:solidFill>
              </a:rPr>
              <a:t>Y mientras apedreaban a Esteban, </a:t>
            </a:r>
            <a:r>
              <a:rPr lang="es-NI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él invocaba al Señor y decía: Señor Jesús, recibe mi espíritu.</a:t>
            </a:r>
            <a:r>
              <a:rPr lang="es-NI" b="1" dirty="0">
                <a:solidFill>
                  <a:srgbClr val="7030A0"/>
                </a:solidFill>
              </a:rPr>
              <a:t>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V.60.</a:t>
            </a:r>
            <a:endParaRPr lang="es-ES" b="1" u="sng" dirty="0">
              <a:solidFill>
                <a:srgbClr val="7030A0"/>
              </a:solidFill>
              <a:highlight>
                <a:srgbClr val="FFFF00"/>
              </a:highligh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8EF1EA4-4547-40F8-84E7-B70832228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042" y="-1"/>
            <a:ext cx="430695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6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0260D0-DE0E-44EE-B742-85DEDFF1AC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" y="0"/>
            <a:ext cx="4837043" cy="6858000"/>
          </a:xfrm>
        </p:spPr>
        <p:txBody>
          <a:bodyPr/>
          <a:lstStyle/>
          <a:p>
            <a:r>
              <a:rPr lang="es-NI" b="1" dirty="0">
                <a:solidFill>
                  <a:srgbClr val="7030A0"/>
                </a:solidFill>
              </a:rPr>
              <a:t>Y cayendo de rodillas, </a:t>
            </a: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clamó en alta voz: Señor, no les tomes en cuenta este pecado.</a:t>
            </a:r>
            <a:r>
              <a:rPr lang="es-NI" b="1" dirty="0">
                <a:solidFill>
                  <a:srgbClr val="7030A0"/>
                </a:solidFill>
              </a:rPr>
              <a:t> Habiendo dicho esto, durmió. </a:t>
            </a:r>
          </a:p>
          <a:p>
            <a:r>
              <a:rPr lang="es-NI" b="1" dirty="0">
                <a:solidFill>
                  <a:srgbClr val="7030A0"/>
                </a:solidFill>
              </a:rPr>
              <a:t>2. La convicción es la posición que toma la mente persuadida de lo que cree, como Abraham.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Hebreos.11:17-19.</a:t>
            </a:r>
          </a:p>
          <a:p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Por la fe Abraham, cuando fue probado, ofreció a Isaac;</a:t>
            </a:r>
            <a:r>
              <a:rPr lang="es-NI" b="1" dirty="0">
                <a:solidFill>
                  <a:srgbClr val="7030A0"/>
                </a:solidFill>
              </a:rPr>
              <a:t> y el que había recibido las promesas ofrecía a su único hijo;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V.18.</a:t>
            </a:r>
          </a:p>
          <a:p>
            <a:r>
              <a:rPr lang="es-NI" b="1" dirty="0">
                <a:solidFill>
                  <a:srgbClr val="7030A0"/>
                </a:solidFill>
              </a:rPr>
              <a:t>fue a él a quien se le dijo: </a:t>
            </a: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EN ISAAC TE SERA LLAMADA DESCENDENCIA.</a:t>
            </a:r>
            <a:r>
              <a:rPr lang="es-NI" b="1" dirty="0">
                <a:solidFill>
                  <a:srgbClr val="7030A0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V.19.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78CD0C2-84AF-4706-83F2-757F74F65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042" y="-1"/>
            <a:ext cx="430695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2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0260D0-DE0E-44EE-B742-85DEDFF1AC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" y="0"/>
            <a:ext cx="4837043" cy="6858000"/>
          </a:xfrm>
        </p:spPr>
        <p:txBody>
          <a:bodyPr>
            <a:normAutofit lnSpcReduction="10000"/>
          </a:bodyPr>
          <a:lstStyle/>
          <a:p>
            <a:r>
              <a:rPr lang="es-NI" b="1" dirty="0">
                <a:solidFill>
                  <a:srgbClr val="7030A0"/>
                </a:solidFill>
              </a:rPr>
              <a:t>El consideró que Dios era poderoso para levantar aun de entre los muertos, de donde también, en sentido figurado, lo volvió a recibir.</a:t>
            </a:r>
          </a:p>
          <a:p>
            <a:r>
              <a:rPr lang="es-NI" b="1" dirty="0">
                <a:solidFill>
                  <a:srgbClr val="7030A0"/>
                </a:solidFill>
              </a:rPr>
              <a:t>3. La convicción es decir la verdad. </a:t>
            </a:r>
          </a:p>
          <a:p>
            <a:r>
              <a:rPr lang="es-NI" b="1" dirty="0">
                <a:solidFill>
                  <a:srgbClr val="7030A0"/>
                </a:solidFill>
              </a:rPr>
              <a:t>Como Pablo que estuvo dispuesto a hacerse enemigo de los Gálatas.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Gálatas.4:16.</a:t>
            </a:r>
            <a:r>
              <a:rPr lang="es-NI" b="1" dirty="0">
                <a:solidFill>
                  <a:srgbClr val="7030A0"/>
                </a:solidFill>
              </a:rPr>
              <a:t> </a:t>
            </a:r>
          </a:p>
          <a:p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¿Me he vuelto, por tanto, vuestro</a:t>
            </a:r>
            <a:r>
              <a:rPr lang="es-NI" b="1" dirty="0">
                <a:solidFill>
                  <a:srgbClr val="7030A0"/>
                </a:solidFill>
              </a:rPr>
              <a:t> enemigo al deciros la verdad? </a:t>
            </a:r>
          </a:p>
          <a:p>
            <a:r>
              <a:rPr lang="es-NI" b="1" dirty="0">
                <a:solidFill>
                  <a:srgbClr val="7030A0"/>
                </a:solidFill>
              </a:rPr>
              <a:t>como </a:t>
            </a:r>
            <a:r>
              <a:rPr lang="es-NI" b="1" dirty="0" err="1">
                <a:solidFill>
                  <a:srgbClr val="7030A0"/>
                </a:solidFill>
              </a:rPr>
              <a:t>Micaías</a:t>
            </a:r>
            <a:r>
              <a:rPr lang="es-NI" b="1" dirty="0">
                <a:solidFill>
                  <a:srgbClr val="7030A0"/>
                </a:solidFill>
              </a:rPr>
              <a:t>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II Cronicas.18:6-7; 11-17. </a:t>
            </a:r>
          </a:p>
          <a:p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Pero Josafat dijo:</a:t>
            </a:r>
            <a:r>
              <a:rPr lang="es-NI" b="1" dirty="0">
                <a:solidFill>
                  <a:srgbClr val="7030A0"/>
                </a:solidFill>
              </a:rPr>
              <a:t> ¿No queda aún aquí algún profeta del SEÑOR para que le consultemos?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D539B41-13FD-403E-BDD8-A05B5BC86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042" y="-1"/>
            <a:ext cx="430695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4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0260D0-DE0E-44EE-B742-85DEDFF1AC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" y="0"/>
            <a:ext cx="4981575" cy="6858000"/>
          </a:xfrm>
        </p:spPr>
        <p:txBody>
          <a:bodyPr>
            <a:normAutofit/>
          </a:bodyPr>
          <a:lstStyle/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V.7.</a:t>
            </a:r>
          </a:p>
          <a:p>
            <a:r>
              <a:rPr lang="es-NI" b="1" dirty="0">
                <a:solidFill>
                  <a:srgbClr val="7030A0"/>
                </a:solidFill>
              </a:rPr>
              <a:t>Y el rey de Israel dijo a Josafat: Todavía queda un hombre por medio de quien podemos consultar al SEÑOR,</a:t>
            </a: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 pero lo aborrezco, porque nunca profetiza lo bueno en cuanto a mí,</a:t>
            </a:r>
            <a:r>
              <a:rPr lang="es-NI" b="1" dirty="0">
                <a:solidFill>
                  <a:srgbClr val="7030A0"/>
                </a:solidFill>
              </a:rPr>
              <a:t> sino siempre lo malo. Es </a:t>
            </a:r>
            <a:r>
              <a:rPr lang="es-NI" b="1" dirty="0" err="1">
                <a:solidFill>
                  <a:srgbClr val="7030A0"/>
                </a:solidFill>
              </a:rPr>
              <a:t>Micaías</a:t>
            </a:r>
            <a:r>
              <a:rPr lang="es-NI" b="1" dirty="0">
                <a:solidFill>
                  <a:srgbClr val="7030A0"/>
                </a:solidFill>
              </a:rPr>
              <a:t>, hijo de </a:t>
            </a:r>
            <a:r>
              <a:rPr lang="es-NI" b="1" dirty="0" err="1">
                <a:solidFill>
                  <a:srgbClr val="7030A0"/>
                </a:solidFill>
              </a:rPr>
              <a:t>Imla</a:t>
            </a:r>
            <a:r>
              <a:rPr lang="es-NI" b="1" dirty="0">
                <a:solidFill>
                  <a:srgbClr val="7030A0"/>
                </a:solidFill>
              </a:rPr>
              <a:t>. Pero Josafat dijo: No hable el rey así.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V.11.</a:t>
            </a:r>
          </a:p>
          <a:p>
            <a:r>
              <a:rPr lang="es-NI" b="1" dirty="0">
                <a:solidFill>
                  <a:srgbClr val="7030A0"/>
                </a:solidFill>
              </a:rPr>
              <a:t>Y todos los profetas profetizaban así, </a:t>
            </a: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diciendo: Sube a </a:t>
            </a:r>
            <a:r>
              <a:rPr lang="es-NI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Ramot</a:t>
            </a: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 de Galaad y tendrás éxito,</a:t>
            </a:r>
            <a:r>
              <a:rPr lang="es-NI" b="1" dirty="0">
                <a:solidFill>
                  <a:srgbClr val="7030A0"/>
                </a:solidFill>
              </a:rPr>
              <a:t> pues el SEÑOR la entregará en manos del rey.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V.12.</a:t>
            </a:r>
          </a:p>
          <a:p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E9D46CA-0872-4DB0-9781-FDD2782A2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574" y="0"/>
            <a:ext cx="4162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9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0260D0-DE0E-44EE-B742-85DEDFF1AC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" y="0"/>
            <a:ext cx="4837043" cy="6858000"/>
          </a:xfrm>
        </p:spPr>
        <p:txBody>
          <a:bodyPr>
            <a:normAutofit lnSpcReduction="10000"/>
          </a:bodyPr>
          <a:lstStyle/>
          <a:p>
            <a:r>
              <a:rPr lang="es-NI" b="1" dirty="0">
                <a:solidFill>
                  <a:srgbClr val="7030A0"/>
                </a:solidFill>
              </a:rPr>
              <a:t>Y el mensajero que fue a llamar a </a:t>
            </a:r>
            <a:r>
              <a:rPr lang="es-NI" b="1" dirty="0" err="1">
                <a:solidFill>
                  <a:srgbClr val="7030A0"/>
                </a:solidFill>
              </a:rPr>
              <a:t>Micaías</a:t>
            </a:r>
            <a:r>
              <a:rPr lang="es-NI" b="1" dirty="0">
                <a:solidFill>
                  <a:srgbClr val="7030A0"/>
                </a:solidFill>
              </a:rPr>
              <a:t> le habló, diciendo: </a:t>
            </a: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He aquí, las palabras de los profetas son unánimes en favor del rey.</a:t>
            </a:r>
            <a:r>
              <a:rPr lang="es-NI" b="1" dirty="0">
                <a:solidFill>
                  <a:srgbClr val="7030A0"/>
                </a:solidFill>
              </a:rPr>
              <a:t> Por esto te ruego que tu palabra sea como la de uno de ellos, y hables favorablemente.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V.13.</a:t>
            </a:r>
          </a:p>
          <a:p>
            <a:r>
              <a:rPr lang="es-NI" b="1" dirty="0">
                <a:solidFill>
                  <a:srgbClr val="7030A0"/>
                </a:solidFill>
              </a:rPr>
              <a:t>Pero </a:t>
            </a:r>
            <a:r>
              <a:rPr lang="es-NI" b="1" dirty="0" err="1">
                <a:solidFill>
                  <a:srgbClr val="7030A0"/>
                </a:solidFill>
              </a:rPr>
              <a:t>Micaías</a:t>
            </a:r>
            <a:r>
              <a:rPr lang="es-NI" b="1" dirty="0">
                <a:solidFill>
                  <a:srgbClr val="7030A0"/>
                </a:solidFill>
              </a:rPr>
              <a:t> dijo: </a:t>
            </a: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Vive el SEÑOR, que lo que mi Dios me diga,</a:t>
            </a:r>
            <a:r>
              <a:rPr lang="es-NI" b="1" dirty="0">
                <a:solidFill>
                  <a:srgbClr val="7030A0"/>
                </a:solidFill>
              </a:rPr>
              <a:t> eso hablaré.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V.14.</a:t>
            </a:r>
          </a:p>
          <a:p>
            <a:r>
              <a:rPr lang="es-NI" b="1" dirty="0">
                <a:solidFill>
                  <a:srgbClr val="7030A0"/>
                </a:solidFill>
              </a:rPr>
              <a:t>Y cuando llegó al rey, el rey le dijo: </a:t>
            </a:r>
            <a:r>
              <a:rPr lang="es-NI" b="1" dirty="0" err="1">
                <a:solidFill>
                  <a:srgbClr val="7030A0"/>
                </a:solidFill>
              </a:rPr>
              <a:t>Micaías</a:t>
            </a:r>
            <a:r>
              <a:rPr lang="es-NI" b="1" dirty="0">
                <a:solidFill>
                  <a:srgbClr val="7030A0"/>
                </a:solidFill>
              </a:rPr>
              <a:t>, ¿iremos a </a:t>
            </a:r>
            <a:r>
              <a:rPr lang="es-NI" b="1" dirty="0" err="1">
                <a:solidFill>
                  <a:srgbClr val="7030A0"/>
                </a:solidFill>
              </a:rPr>
              <a:t>Ramot</a:t>
            </a:r>
            <a:r>
              <a:rPr lang="es-NI" b="1" dirty="0">
                <a:solidFill>
                  <a:srgbClr val="7030A0"/>
                </a:solidFill>
              </a:rPr>
              <a:t> de Galaad a pelear, o debo desistir? El respondió: </a:t>
            </a: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Sube y tendrás éxito, porque serán entregados en tu mano.</a:t>
            </a:r>
            <a:r>
              <a:rPr lang="es-NI" b="1" dirty="0">
                <a:solidFill>
                  <a:srgbClr val="7030A0"/>
                </a:solidFill>
              </a:rPr>
              <a:t> </a:t>
            </a:r>
            <a:endParaRPr lang="es-ES" b="1" dirty="0">
              <a:solidFill>
                <a:srgbClr val="7030A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3003BB0-EEC5-485C-92C4-8F6016BFC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042" y="-1"/>
            <a:ext cx="430695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2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0260D0-DE0E-44EE-B742-85DEDFF1AC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" y="0"/>
            <a:ext cx="4837043" cy="6858000"/>
          </a:xfrm>
        </p:spPr>
        <p:txBody>
          <a:bodyPr/>
          <a:lstStyle/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V.15.</a:t>
            </a:r>
          </a:p>
          <a:p>
            <a:r>
              <a:rPr lang="es-NI" b="1" dirty="0">
                <a:solidFill>
                  <a:srgbClr val="7030A0"/>
                </a:solidFill>
              </a:rPr>
              <a:t>Entonces el rey le dijo: </a:t>
            </a:r>
            <a:r>
              <a:rPr lang="es-NI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¿Cuántas veces he de tomarte juramento de que no me digas más que la verdad</a:t>
            </a:r>
            <a:r>
              <a:rPr lang="es-NI" b="1" dirty="0">
                <a:solidFill>
                  <a:srgbClr val="7030A0"/>
                </a:solidFill>
              </a:rPr>
              <a:t> en el nombre del SEÑOR?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V.16.</a:t>
            </a:r>
          </a:p>
          <a:p>
            <a:r>
              <a:rPr lang="es-NI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Y él respondió: Vi a todo Israel esparcido por los montes, como ovejas sin pastor;</a:t>
            </a:r>
            <a:r>
              <a:rPr lang="es-NI" b="1" dirty="0">
                <a:solidFill>
                  <a:srgbClr val="7030A0"/>
                </a:solidFill>
              </a:rPr>
              <a:t> y el SEÑOR dijo: "Estos no tienen señor; que cada uno vuelva a su casa en paz."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V.17.</a:t>
            </a:r>
          </a:p>
          <a:p>
            <a:r>
              <a:rPr lang="es-NI" b="1" dirty="0">
                <a:solidFill>
                  <a:srgbClr val="7030A0"/>
                </a:solidFill>
              </a:rPr>
              <a:t>Y el rey de Israel dijo a Josafat: </a:t>
            </a: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¿No te dije que no profetizaría lo bueno acerca de mí, sino lo malo?</a:t>
            </a:r>
            <a:r>
              <a:rPr lang="es-NI" b="1" dirty="0">
                <a:solidFill>
                  <a:srgbClr val="7030A0"/>
                </a:solidFill>
              </a:rPr>
              <a:t> </a:t>
            </a:r>
            <a:endParaRPr lang="es-ES" b="1" dirty="0">
              <a:solidFill>
                <a:srgbClr val="7030A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297DD3-7054-453E-B8C5-7D37FFAB6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293" y="-1"/>
            <a:ext cx="429370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8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0260D0-DE0E-44EE-B742-85DEDFF1AC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" y="0"/>
            <a:ext cx="4956313" cy="6858000"/>
          </a:xfrm>
        </p:spPr>
        <p:txBody>
          <a:bodyPr>
            <a:normAutofit fontScale="92500"/>
          </a:bodyPr>
          <a:lstStyle/>
          <a:p>
            <a:r>
              <a:rPr lang="es-NI" b="1" dirty="0">
                <a:solidFill>
                  <a:srgbClr val="7030A0"/>
                </a:solidFill>
              </a:rPr>
              <a:t>Aunque esto les costo la cárcel.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V.22-26.</a:t>
            </a:r>
          </a:p>
          <a:p>
            <a:r>
              <a:rPr lang="es-NI" b="1" dirty="0">
                <a:solidFill>
                  <a:srgbClr val="7030A0"/>
                </a:solidFill>
              </a:rPr>
              <a:t>Y ahora, he aquí, el SEÑOR ha puesto un espíritu de mentira en boca de estos tus profetas, </a:t>
            </a: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pues el SEÑOR ha decretado el mal contra ti.</a:t>
            </a:r>
            <a:r>
              <a:rPr lang="es-NI" b="1" dirty="0">
                <a:solidFill>
                  <a:srgbClr val="7030A0"/>
                </a:solidFill>
              </a:rPr>
              <a:t>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V.23.</a:t>
            </a:r>
          </a:p>
          <a:p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Entonces se acercó </a:t>
            </a:r>
            <a:r>
              <a:rPr lang="es-NI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Sedequías</a:t>
            </a: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, hijo de </a:t>
            </a:r>
            <a:r>
              <a:rPr lang="es-NI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Quenaana</a:t>
            </a: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, y golpeó a </a:t>
            </a:r>
            <a:r>
              <a:rPr lang="es-NI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Micaías</a:t>
            </a: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 en la mejilla,</a:t>
            </a:r>
            <a:r>
              <a:rPr lang="es-NI" b="1" dirty="0">
                <a:solidFill>
                  <a:srgbClr val="7030A0"/>
                </a:solidFill>
              </a:rPr>
              <a:t> y dijo: ¿Cómo pasó el Espíritu del SEÑOR de mí para hablarte a ti?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V.24.</a:t>
            </a:r>
          </a:p>
          <a:p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Respondió </a:t>
            </a:r>
            <a:r>
              <a:rPr lang="es-NI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Micaías</a:t>
            </a: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: He aquí, tú lo verás aquél día</a:t>
            </a:r>
            <a:r>
              <a:rPr lang="es-NI" b="1" dirty="0">
                <a:solidFill>
                  <a:srgbClr val="7030A0"/>
                </a:solidFill>
              </a:rPr>
              <a:t> en que entres en un aposento interior para esconderte. </a:t>
            </a:r>
          </a:p>
          <a:p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F90A43-5189-46B9-BA17-2EF9E30AC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312" y="-1"/>
            <a:ext cx="418768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2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0260D0-DE0E-44EE-B742-85DEDFF1AC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" y="0"/>
            <a:ext cx="4837043" cy="68580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V.25.</a:t>
            </a:r>
          </a:p>
          <a:p>
            <a:r>
              <a:rPr lang="es-NI" b="1" dirty="0">
                <a:solidFill>
                  <a:srgbClr val="7030A0"/>
                </a:solidFill>
              </a:rPr>
              <a:t>Y el rey de Israel dijo: </a:t>
            </a: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Tomad a </a:t>
            </a:r>
            <a:r>
              <a:rPr lang="es-NI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Micaías</a:t>
            </a: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 y devolvedlo a Amón,</a:t>
            </a:r>
            <a:r>
              <a:rPr lang="es-NI" b="1" dirty="0">
                <a:solidFill>
                  <a:srgbClr val="7030A0"/>
                </a:solidFill>
              </a:rPr>
              <a:t> gobernador de la ciudad, y a Joás, hijo del rey;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V.26.</a:t>
            </a:r>
          </a:p>
          <a:p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y decid: "Así dice el rey: 'Echad a éste en la cárcel,</a:t>
            </a:r>
            <a:r>
              <a:rPr lang="es-NI" b="1" dirty="0">
                <a:solidFill>
                  <a:srgbClr val="7030A0"/>
                </a:solidFill>
              </a:rPr>
              <a:t> y alimentadlo con poco pan y poca agua hasta que yo vuelva en paz.’” </a:t>
            </a:r>
          </a:p>
          <a:p>
            <a:r>
              <a:rPr lang="es-NI" b="1" dirty="0">
                <a:solidFill>
                  <a:srgbClr val="7030A0"/>
                </a:solidFill>
              </a:rPr>
              <a:t>4. La convicción implica madures  espiritual. Que no se deja engañar para variar, como niño.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Efesios.4:14.</a:t>
            </a:r>
          </a:p>
          <a:p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para que ya no seamos niños, sacudidos por las olas y llevados de aquí para allá por todo viento de doctrina,</a:t>
            </a:r>
            <a:r>
              <a:rPr lang="es-NI" b="1" dirty="0">
                <a:solidFill>
                  <a:srgbClr val="7030A0"/>
                </a:solidFill>
              </a:rPr>
              <a:t> por la astucia de los hombres, por las artimañas engañosas del error; </a:t>
            </a:r>
            <a:endParaRPr lang="es-ES" b="1" dirty="0">
              <a:solidFill>
                <a:srgbClr val="7030A0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AC09FE6-20B8-417E-B3D5-2A7E2D861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042" y="-1"/>
            <a:ext cx="430695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3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8E09F6-3B11-4BAD-AEE5-FBBF8775C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92696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s-ES" sz="5400" b="1" u="sng" cap="none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CONVICCIÓN ES CREER. (FE).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CBD266-3601-45F0-AF6B-F69FCF4B936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192697"/>
            <a:ext cx="4876800" cy="5665303"/>
          </a:xfrm>
        </p:spPr>
        <p:txBody>
          <a:bodyPr>
            <a:normAutofit fontScale="85000" lnSpcReduction="10000"/>
          </a:bodyPr>
          <a:lstStyle/>
          <a:p>
            <a:r>
              <a:rPr lang="es-NI" b="1" dirty="0">
                <a:solidFill>
                  <a:srgbClr val="7030A0"/>
                </a:solidFill>
              </a:rPr>
              <a:t>Creer (Fe) es obedecer.</a:t>
            </a:r>
          </a:p>
          <a:p>
            <a:r>
              <a:rPr lang="es-NI" b="1" dirty="0">
                <a:solidFill>
                  <a:srgbClr val="7030A0"/>
                </a:solidFill>
              </a:rPr>
              <a:t>1. Sin fe (Convicción). </a:t>
            </a:r>
          </a:p>
          <a:p>
            <a:r>
              <a:rPr lang="es-NI" b="1" dirty="0">
                <a:solidFill>
                  <a:srgbClr val="7030A0"/>
                </a:solidFill>
              </a:rPr>
              <a:t>Es imposible agradar a Dios.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HebREOS.11:6.</a:t>
            </a:r>
          </a:p>
          <a:p>
            <a:r>
              <a:rPr lang="es-NI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Y sin fe es imposible agradar a Dios;</a:t>
            </a:r>
            <a:r>
              <a:rPr lang="es-NI" b="1" dirty="0">
                <a:solidFill>
                  <a:srgbClr val="7030A0"/>
                </a:solidFill>
              </a:rPr>
              <a:t> porque es necesario que el que se acerca a Dios crea que El existe, y que es remunerador de los que le buscan. </a:t>
            </a:r>
          </a:p>
          <a:p>
            <a:r>
              <a:rPr lang="es-NI" b="1" dirty="0">
                <a:solidFill>
                  <a:srgbClr val="7030A0"/>
                </a:solidFill>
              </a:rPr>
              <a:t>2. La fe es certeza (Convicción). </a:t>
            </a:r>
          </a:p>
          <a:p>
            <a:r>
              <a:rPr lang="es-NI" b="1" dirty="0">
                <a:solidFill>
                  <a:srgbClr val="7030A0"/>
                </a:solidFill>
              </a:rPr>
              <a:t>De lo que se espera, y la convicción afirma creer sin ver.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HebREOS.11:1.</a:t>
            </a:r>
          </a:p>
          <a:p>
            <a:r>
              <a:rPr lang="es-NI" b="1" dirty="0">
                <a:solidFill>
                  <a:srgbClr val="7030A0"/>
                </a:solidFill>
              </a:rPr>
              <a:t>Ahora bien, la fe es la certeza de lo que se espera, </a:t>
            </a:r>
            <a:r>
              <a:rPr lang="es-NI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la convicción de lo que no se ve.</a:t>
            </a:r>
            <a:r>
              <a:rPr lang="es-NI" b="1" dirty="0">
                <a:solidFill>
                  <a:srgbClr val="7030A0"/>
                </a:solidFill>
              </a:rPr>
              <a:t> </a:t>
            </a:r>
          </a:p>
          <a:p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AF8C941-4B1D-44C3-B618-DBF052CB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192697"/>
            <a:ext cx="4267200" cy="566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2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0260D0-DE0E-44EE-B742-85DEDFF1AC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" y="0"/>
            <a:ext cx="4837043" cy="6858000"/>
          </a:xfrm>
        </p:spPr>
        <p:txBody>
          <a:bodyPr>
            <a:normAutofit fontScale="92500" lnSpcReduction="20000"/>
          </a:bodyPr>
          <a:lstStyle/>
          <a:p>
            <a:r>
              <a:rPr lang="es-NI" b="1" dirty="0">
                <a:solidFill>
                  <a:srgbClr val="7030A0"/>
                </a:solidFill>
              </a:rPr>
              <a:t>5. La convicción es confianza en lo que somos y seremos frente a Dios.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I Juan.4:17.</a:t>
            </a:r>
          </a:p>
          <a:p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En esto se perfecciona el amor en nosotros, para que tengamos confianza en el día del juicio,</a:t>
            </a:r>
            <a:r>
              <a:rPr lang="es-NI" b="1" dirty="0">
                <a:solidFill>
                  <a:srgbClr val="7030A0"/>
                </a:solidFill>
              </a:rPr>
              <a:t> pues como El es, así somos también nosotros en este mundo. </a:t>
            </a:r>
          </a:p>
          <a:p>
            <a:r>
              <a:rPr lang="es-NI" b="1" dirty="0">
                <a:solidFill>
                  <a:srgbClr val="7030A0"/>
                </a:solidFill>
              </a:rPr>
              <a:t>6. La convicción es estar firme, como Daniel en orar a Dios aunque lo echaran a los leones.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Daniel.6:10, 24.</a:t>
            </a:r>
          </a:p>
          <a:p>
            <a:r>
              <a:rPr lang="es-NI" b="1" dirty="0">
                <a:solidFill>
                  <a:srgbClr val="7030A0"/>
                </a:solidFill>
              </a:rPr>
              <a:t>Cuando Daniel supo que había sido firmado el documento, </a:t>
            </a: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entró en su casa (en su aposento superior tenía ventanas abiertas en dirección a Jerusalén),</a:t>
            </a:r>
            <a:r>
              <a:rPr lang="es-NI" b="1" dirty="0">
                <a:solidFill>
                  <a:srgbClr val="7030A0"/>
                </a:solidFill>
              </a:rPr>
              <a:t> y como lo solía hacer antes, continuó arrodillándose tres veces al día, orando y dando gracias delante de su Dios. </a:t>
            </a:r>
            <a:endParaRPr lang="es-ES" b="1" dirty="0">
              <a:solidFill>
                <a:srgbClr val="7030A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BA9DAF0-C660-424E-BEB7-1EE95CE14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042" y="-1"/>
            <a:ext cx="43069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8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0260D0-DE0E-44EE-B742-85DEDFF1AC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" y="0"/>
            <a:ext cx="4969567" cy="6858000"/>
          </a:xfrm>
        </p:spPr>
        <p:txBody>
          <a:bodyPr>
            <a:normAutofit/>
          </a:bodyPr>
          <a:lstStyle/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V.24.</a:t>
            </a:r>
          </a:p>
          <a:p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El rey dio órdenes que trajeran a aquellos hombres que habían acusado falsamente a Daniel,</a:t>
            </a:r>
            <a:r>
              <a:rPr lang="es-NI" b="1" dirty="0">
                <a:solidFill>
                  <a:srgbClr val="7030A0"/>
                </a:solidFill>
              </a:rPr>
              <a:t> y que los echaran, a ellos, a sus hijos y a sus mujeres en el foso de los leones. No habían llegado aún al fondo del foso, cuando ya los leones se habían apoderado de ellos y triturado todos sus huesos. </a:t>
            </a:r>
          </a:p>
          <a:p>
            <a:r>
              <a:rPr lang="es-NI" b="1" dirty="0">
                <a:solidFill>
                  <a:srgbClr val="7030A0"/>
                </a:solidFill>
              </a:rPr>
              <a:t>La convicción es ser fiel en lo que cree, como el caso de los jóvenes fieles a Dios.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Daniel.3:6, 14-18, 24-27.</a:t>
            </a:r>
          </a:p>
          <a:p>
            <a:r>
              <a:rPr lang="es-NI" b="1" dirty="0">
                <a:solidFill>
                  <a:srgbClr val="7030A0"/>
                </a:solidFill>
              </a:rPr>
              <a:t>pero el que no se postre y adore, </a:t>
            </a:r>
            <a:r>
              <a:rPr lang="es-NI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será echado inmediatamente en un horno de fuego ardiente.</a:t>
            </a:r>
            <a:r>
              <a:rPr lang="es-NI" b="1" dirty="0">
                <a:solidFill>
                  <a:srgbClr val="7030A0"/>
                </a:solidFill>
              </a:rPr>
              <a:t> </a:t>
            </a:r>
            <a:endParaRPr lang="es-ES" b="1" dirty="0">
              <a:solidFill>
                <a:srgbClr val="7030A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5A2C0D5-0EB4-411E-BD2B-87B1DE407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566" y="-1"/>
            <a:ext cx="4174434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3712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0260D0-DE0E-44EE-B742-85DEDFF1AC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" y="0"/>
            <a:ext cx="4837043" cy="6858000"/>
          </a:xfrm>
        </p:spPr>
        <p:txBody>
          <a:bodyPr/>
          <a:lstStyle/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V.14.</a:t>
            </a:r>
          </a:p>
          <a:p>
            <a:r>
              <a:rPr lang="es-NI" b="1" dirty="0">
                <a:solidFill>
                  <a:srgbClr val="7030A0"/>
                </a:solidFill>
              </a:rPr>
              <a:t>Habló Nabucodonosor y les dijo: </a:t>
            </a:r>
            <a:r>
              <a:rPr lang="es-NI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¿Es verdad Sadrac, </a:t>
            </a:r>
            <a:r>
              <a:rPr lang="es-NI" b="1" u="sng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Mesac</a:t>
            </a:r>
            <a:r>
              <a:rPr lang="es-NI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 y Abed-</a:t>
            </a:r>
            <a:r>
              <a:rPr lang="es-NI" b="1" u="sng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nego</a:t>
            </a:r>
            <a:r>
              <a:rPr lang="es-NI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 que no servís a mis dioses ni adoráis</a:t>
            </a:r>
            <a:r>
              <a:rPr lang="es-NI" b="1" dirty="0">
                <a:solidFill>
                  <a:srgbClr val="7030A0"/>
                </a:solidFill>
              </a:rPr>
              <a:t> la estatua de oro que he levantado?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V.15.</a:t>
            </a:r>
          </a:p>
          <a:p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¿Estáis dispuestos ahora, para que cuando oigáis el sonido del cuerno, la flauta, la lira, el arpa, el salterio, la gaita y toda clase de música, os postréis y adoréis la estatua que he hecho?</a:t>
            </a:r>
            <a:r>
              <a:rPr lang="es-NI" b="1" dirty="0">
                <a:solidFill>
                  <a:srgbClr val="7030A0"/>
                </a:solidFill>
              </a:rPr>
              <a:t> Porque si no la adoráis, inmediatamente seréis echados en un horno de fuego ardiente; ¿y qué dios será el que os libre de mis manos? </a:t>
            </a:r>
            <a:endParaRPr lang="es-ES" b="1" dirty="0">
              <a:solidFill>
                <a:srgbClr val="7030A0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B44055B-35C6-4CAC-AC2C-F2C824D02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042" y="-1"/>
            <a:ext cx="430695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4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0260D0-DE0E-44EE-B742-85DEDFF1AC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" y="0"/>
            <a:ext cx="4837043" cy="6858000"/>
          </a:xfrm>
        </p:spPr>
        <p:txBody>
          <a:bodyPr/>
          <a:lstStyle/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V.16.</a:t>
            </a:r>
          </a:p>
          <a:p>
            <a:r>
              <a:rPr lang="es-NI" b="1" dirty="0">
                <a:solidFill>
                  <a:srgbClr val="7030A0"/>
                </a:solidFill>
              </a:rPr>
              <a:t>Sadrac, </a:t>
            </a:r>
            <a:r>
              <a:rPr lang="es-NI" b="1" dirty="0" err="1">
                <a:solidFill>
                  <a:srgbClr val="7030A0"/>
                </a:solidFill>
              </a:rPr>
              <a:t>Mesac</a:t>
            </a:r>
            <a:r>
              <a:rPr lang="es-NI" b="1" dirty="0">
                <a:solidFill>
                  <a:srgbClr val="7030A0"/>
                </a:solidFill>
              </a:rPr>
              <a:t> y Abed-</a:t>
            </a:r>
            <a:r>
              <a:rPr lang="es-NI" b="1" dirty="0" err="1">
                <a:solidFill>
                  <a:srgbClr val="7030A0"/>
                </a:solidFill>
              </a:rPr>
              <a:t>nego</a:t>
            </a:r>
            <a:r>
              <a:rPr lang="es-NI" b="1" dirty="0">
                <a:solidFill>
                  <a:srgbClr val="7030A0"/>
                </a:solidFill>
              </a:rPr>
              <a:t> respondieron y dijeron al rey Nabucodonosor: </a:t>
            </a: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No necesitamos darte una respuesta acerca de este asunto.</a:t>
            </a:r>
            <a:r>
              <a:rPr lang="es-NI" b="1" dirty="0">
                <a:solidFill>
                  <a:srgbClr val="7030A0"/>
                </a:solidFill>
              </a:rPr>
              <a:t>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V.17.</a:t>
            </a:r>
          </a:p>
          <a:p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Ciertamente nuestro Dios a quien servimos puede librarnos</a:t>
            </a:r>
            <a:r>
              <a:rPr lang="es-NI" b="1" dirty="0">
                <a:solidFill>
                  <a:srgbClr val="7030A0"/>
                </a:solidFill>
              </a:rPr>
              <a:t> del horno de fuego ardiente; y de tu mano, oh rey, nos librará.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V.18.</a:t>
            </a:r>
          </a:p>
          <a:p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Pero si no lo hace, has de saber, oh rey, que no serviremos a tus dioses</a:t>
            </a:r>
            <a:r>
              <a:rPr lang="es-NI" b="1" dirty="0">
                <a:solidFill>
                  <a:srgbClr val="7030A0"/>
                </a:solidFill>
              </a:rPr>
              <a:t> ni adoraremos la estatua de oro que has levantado.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3D2DDE9-1BCB-48AF-B161-1BF0A469E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041" y="-1"/>
            <a:ext cx="4306959" cy="6857999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399144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0260D0-DE0E-44EE-B742-85DEDFF1AC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" y="0"/>
            <a:ext cx="4837043" cy="6858000"/>
          </a:xfrm>
        </p:spPr>
        <p:txBody>
          <a:bodyPr/>
          <a:lstStyle/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V.24.</a:t>
            </a:r>
          </a:p>
          <a:p>
            <a:r>
              <a:rPr lang="es-NI" b="1" dirty="0">
                <a:solidFill>
                  <a:srgbClr val="7030A0"/>
                </a:solidFill>
              </a:rPr>
              <a:t>Entonces el rey Nabucodonosor se espantó, y levantándose apresuradamente preguntó a sus altos oficiales: </a:t>
            </a: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¿No eran tres los hombres que echamos atados en medio del fuego?</a:t>
            </a:r>
            <a:r>
              <a:rPr lang="es-NI" b="1" dirty="0">
                <a:solidFill>
                  <a:srgbClr val="7030A0"/>
                </a:solidFill>
              </a:rPr>
              <a:t> Ellos respondieron y dijeron al rey: Ciertamente, oh rey.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V.25.</a:t>
            </a:r>
          </a:p>
          <a:p>
            <a:r>
              <a:rPr lang="es-NI" b="1" dirty="0">
                <a:solidFill>
                  <a:srgbClr val="7030A0"/>
                </a:solidFill>
              </a:rPr>
              <a:t>El rey respondió y dijo: </a:t>
            </a: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¡Mirad! Veo a cuatro hombres sueltos que se pasean en medio del fuego sin sufrir daño alguno,</a:t>
            </a:r>
            <a:r>
              <a:rPr lang="es-NI" b="1" dirty="0">
                <a:solidFill>
                  <a:srgbClr val="7030A0"/>
                </a:solidFill>
              </a:rPr>
              <a:t> y el aspecto del cuarto es semejante al de un hijo de los dioses.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V.26.</a:t>
            </a:r>
            <a:endParaRPr lang="es-ES" b="1" u="sng" dirty="0">
              <a:solidFill>
                <a:srgbClr val="7030A0"/>
              </a:solidFill>
              <a:highlight>
                <a:srgbClr val="FFFF00"/>
              </a:highligh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664CE60-C293-4AE6-9AA4-3C8F5C3D8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042" y="-1"/>
            <a:ext cx="430695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7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0260D0-DE0E-44EE-B742-85DEDFF1AC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" y="0"/>
            <a:ext cx="4943061" cy="6858000"/>
          </a:xfrm>
        </p:spPr>
        <p:txBody>
          <a:bodyPr>
            <a:normAutofit lnSpcReduction="10000"/>
          </a:bodyPr>
          <a:lstStyle/>
          <a:p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Entonces Nabucodonosor se acercó a la puerta del horno de fuego ardiente y dijo:</a:t>
            </a:r>
            <a:r>
              <a:rPr lang="es-NI" b="1" dirty="0">
                <a:solidFill>
                  <a:srgbClr val="7030A0"/>
                </a:solidFill>
              </a:rPr>
              <a:t> Sadrac, </a:t>
            </a:r>
            <a:r>
              <a:rPr lang="es-NI" b="1" dirty="0" err="1">
                <a:solidFill>
                  <a:srgbClr val="7030A0"/>
                </a:solidFill>
              </a:rPr>
              <a:t>Mesac</a:t>
            </a:r>
            <a:r>
              <a:rPr lang="es-NI" b="1" dirty="0">
                <a:solidFill>
                  <a:srgbClr val="7030A0"/>
                </a:solidFill>
              </a:rPr>
              <a:t> y Abed-</a:t>
            </a:r>
            <a:r>
              <a:rPr lang="es-NI" b="1" dirty="0" err="1">
                <a:solidFill>
                  <a:srgbClr val="7030A0"/>
                </a:solidFill>
              </a:rPr>
              <a:t>nego</a:t>
            </a:r>
            <a:r>
              <a:rPr lang="es-NI" b="1" dirty="0">
                <a:solidFill>
                  <a:srgbClr val="7030A0"/>
                </a:solidFill>
              </a:rPr>
              <a:t>, siervos del Dios Altísimo, salid y venid acá. Entonces Sadrac, </a:t>
            </a:r>
            <a:r>
              <a:rPr lang="es-NI" b="1" dirty="0" err="1">
                <a:solidFill>
                  <a:srgbClr val="7030A0"/>
                </a:solidFill>
              </a:rPr>
              <a:t>Mesac</a:t>
            </a:r>
            <a:r>
              <a:rPr lang="es-NI" b="1" dirty="0">
                <a:solidFill>
                  <a:srgbClr val="7030A0"/>
                </a:solidFill>
              </a:rPr>
              <a:t> y Abed-</a:t>
            </a:r>
            <a:r>
              <a:rPr lang="es-NI" b="1" dirty="0" err="1">
                <a:solidFill>
                  <a:srgbClr val="7030A0"/>
                </a:solidFill>
              </a:rPr>
              <a:t>nego</a:t>
            </a:r>
            <a:r>
              <a:rPr lang="es-NI" b="1" dirty="0">
                <a:solidFill>
                  <a:srgbClr val="7030A0"/>
                </a:solidFill>
              </a:rPr>
              <a:t> salieron de en medio del fuego.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V.27.</a:t>
            </a:r>
          </a:p>
          <a:p>
            <a:r>
              <a:rPr lang="es-NI" b="1" dirty="0">
                <a:solidFill>
                  <a:srgbClr val="7030A0"/>
                </a:solidFill>
              </a:rPr>
              <a:t>Y los sátrapas, los prefectos, los gobernadores y los altos oficiales del rey se reunieron para ver a estos hombres, </a:t>
            </a: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cómo el fuego no había tenido efecto alguno sobre sus cuerpos, ni el cabello de sus cabezas se había chamuscado,</a:t>
            </a:r>
            <a:r>
              <a:rPr lang="es-NI" b="1" dirty="0">
                <a:solidFill>
                  <a:srgbClr val="7030A0"/>
                </a:solidFill>
              </a:rPr>
              <a:t> ni sus mantos habían sufrido daño alguno, ni aun olor del fuego había quedado en ellos.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06A8D5-0414-45AA-82D8-777EF0F6D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060" y="-1"/>
            <a:ext cx="420093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5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0260D0-DE0E-44EE-B742-85DEDFF1AC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" y="0"/>
            <a:ext cx="4837043" cy="6858000"/>
          </a:xfrm>
        </p:spPr>
        <p:txBody>
          <a:bodyPr>
            <a:normAutofit lnSpcReduction="10000"/>
          </a:bodyPr>
          <a:lstStyle/>
          <a:p>
            <a:r>
              <a:rPr lang="es-NI" b="1" dirty="0">
                <a:solidFill>
                  <a:srgbClr val="7030A0"/>
                </a:solidFill>
              </a:rPr>
              <a:t>La convicción es ser celoso de lo que cree. </a:t>
            </a:r>
          </a:p>
          <a:p>
            <a:r>
              <a:rPr lang="es-NI" b="1" dirty="0">
                <a:solidFill>
                  <a:srgbClr val="7030A0"/>
                </a:solidFill>
              </a:rPr>
              <a:t>Es mostrar su carácter y actitud de lo que cree.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Hechos.22:3. </a:t>
            </a:r>
          </a:p>
          <a:p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Yo soy judío, nacido en Tarso de Cilicia,</a:t>
            </a:r>
            <a:r>
              <a:rPr lang="es-NI" b="1" dirty="0">
                <a:solidFill>
                  <a:srgbClr val="7030A0"/>
                </a:solidFill>
              </a:rPr>
              <a:t> pero criado en esta ciudad, educado bajo Gamaliel en estricta conformidad a la ley de nuestros padres, siendo tan celoso de Dios como todos vosotros lo sois hoy.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Tito.2:14.</a:t>
            </a:r>
          </a:p>
          <a:p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quien se dio a sí mismo por nosotros,</a:t>
            </a:r>
            <a:r>
              <a:rPr lang="es-NI" b="1" dirty="0">
                <a:solidFill>
                  <a:srgbClr val="7030A0"/>
                </a:solidFill>
              </a:rPr>
              <a:t> para REDIMIRNOS DE TODA INIQUIDAD y PURIFICAR PARA SI UN PUEBLO PARA POSESION SUYA, celoso de buenas obras. </a:t>
            </a:r>
            <a:endParaRPr lang="es-ES" b="1" dirty="0">
              <a:solidFill>
                <a:srgbClr val="7030A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488C442-5B80-4822-90F5-5C16AFE59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043" y="0"/>
            <a:ext cx="43069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7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0260D0-DE0E-44EE-B742-85DEDFF1AC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" y="0"/>
            <a:ext cx="4837043" cy="6858000"/>
          </a:xfrm>
        </p:spPr>
        <p:txBody>
          <a:bodyPr>
            <a:normAutofit lnSpcReduction="10000"/>
          </a:bodyPr>
          <a:lstStyle/>
          <a:p>
            <a:r>
              <a:rPr lang="es-NI" b="1" dirty="0">
                <a:solidFill>
                  <a:srgbClr val="7030A0"/>
                </a:solidFill>
              </a:rPr>
              <a:t>La convicción es fuerza- valor. Que da animo, por la certeza de lo cree sintiéndose seguro en sí. </a:t>
            </a:r>
          </a:p>
          <a:p>
            <a:r>
              <a:rPr lang="es-NI" b="1" dirty="0">
                <a:solidFill>
                  <a:srgbClr val="7030A0"/>
                </a:solidFill>
              </a:rPr>
              <a:t>Como David al pelear con Goliat.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I SamUEL.17:23-51.</a:t>
            </a:r>
          </a:p>
          <a:p>
            <a:r>
              <a:rPr lang="es-NI" b="1" dirty="0">
                <a:solidFill>
                  <a:srgbClr val="7030A0"/>
                </a:solidFill>
              </a:rPr>
              <a:t>1. Israel paso el mar rojo por fe (Convicción). </a:t>
            </a:r>
          </a:p>
          <a:p>
            <a:r>
              <a:rPr lang="es-NI" b="1" dirty="0">
                <a:solidFill>
                  <a:srgbClr val="7030A0"/>
                </a:solidFill>
              </a:rPr>
              <a:t>Seguros que pasarían Salvos.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Hebreos.11:29.</a:t>
            </a:r>
          </a:p>
          <a:p>
            <a:r>
              <a:rPr lang="es-NI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Por la fe pasaron el mar Rojo como por tierra seca,</a:t>
            </a:r>
            <a:r>
              <a:rPr lang="es-NI" b="1" dirty="0">
                <a:solidFill>
                  <a:srgbClr val="7030A0"/>
                </a:solidFill>
              </a:rPr>
              <a:t> y cuando los egipcios lo intentaron hacer, se ahogaron. </a:t>
            </a:r>
          </a:p>
          <a:p>
            <a:r>
              <a:rPr lang="es-NI" b="1" dirty="0">
                <a:solidFill>
                  <a:srgbClr val="7030A0"/>
                </a:solidFill>
              </a:rPr>
              <a:t>2. Israel esperaba que cayeran los muros de Jericó, por fe (Convicción). </a:t>
            </a:r>
          </a:p>
          <a:p>
            <a:r>
              <a:rPr lang="es-NI" b="1" dirty="0">
                <a:solidFill>
                  <a:srgbClr val="7030A0"/>
                </a:solidFill>
              </a:rPr>
              <a:t>Rodeando siete días la ciudad. </a:t>
            </a:r>
            <a:endParaRPr lang="es-ES" b="1" dirty="0">
              <a:solidFill>
                <a:srgbClr val="7030A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170EB6C-0FA6-48E8-B937-1FA0A881F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042" y="0"/>
            <a:ext cx="4306958" cy="315401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B86D32A-4D5F-4359-9DF4-099EB28A0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041" y="3154016"/>
            <a:ext cx="4306957" cy="370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8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0260D0-DE0E-44EE-B742-85DEDFF1AC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" y="0"/>
            <a:ext cx="4837043" cy="6858000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rgbClr val="7030A0"/>
                </a:solidFill>
                <a:highlight>
                  <a:srgbClr val="FFFF00"/>
                </a:highlight>
              </a:rPr>
              <a:t>Hebreos.11:30.</a:t>
            </a:r>
          </a:p>
          <a:p>
            <a:r>
              <a:rPr lang="es-NI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Por la fe cayeron los muros de Jericó,</a:t>
            </a:r>
            <a:r>
              <a:rPr lang="es-NI" b="1" dirty="0">
                <a:solidFill>
                  <a:srgbClr val="7030A0"/>
                </a:solidFill>
              </a:rPr>
              <a:t> después de ser rodeados por siete días. </a:t>
            </a:r>
          </a:p>
          <a:p>
            <a:r>
              <a:rPr lang="es-NI" b="1" dirty="0">
                <a:solidFill>
                  <a:srgbClr val="7030A0"/>
                </a:solidFill>
              </a:rPr>
              <a:t>3. La convicción es dejar todo por seguir a Cristo.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Mateo.10:37-39. </a:t>
            </a:r>
          </a:p>
          <a:p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El que ama al padre o a la madre más que a mí,</a:t>
            </a:r>
            <a:r>
              <a:rPr lang="es-NI" b="1" dirty="0">
                <a:solidFill>
                  <a:srgbClr val="7030A0"/>
                </a:solidFill>
              </a:rPr>
              <a:t> no es digno de mí; y el que ama al hijo o a la hija más que a mí, no es digno de mí.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V.38.</a:t>
            </a:r>
          </a:p>
          <a:p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Y el que no toma su cruz y sigue en </a:t>
            </a:r>
            <a:r>
              <a:rPr lang="es-NI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pos</a:t>
            </a: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 de mí,</a:t>
            </a:r>
            <a:r>
              <a:rPr lang="es-NI" b="1" dirty="0">
                <a:solidFill>
                  <a:srgbClr val="7030A0"/>
                </a:solidFill>
              </a:rPr>
              <a:t> no es digno de mí.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V.39.</a:t>
            </a:r>
          </a:p>
          <a:p>
            <a:endParaRPr lang="es-ES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66A2A72-79DF-4C1C-B230-A1043DAEB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042" y="0"/>
            <a:ext cx="4306958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7722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0260D0-DE0E-44EE-B742-85DEDFF1AC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" y="0"/>
            <a:ext cx="4837043" cy="6858000"/>
          </a:xfrm>
        </p:spPr>
        <p:txBody>
          <a:bodyPr>
            <a:normAutofit fontScale="92500" lnSpcReduction="10000"/>
          </a:bodyPr>
          <a:lstStyle/>
          <a:p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El que ha hallado su vida, la perderá;</a:t>
            </a:r>
            <a:r>
              <a:rPr lang="es-NI" b="1" dirty="0">
                <a:solidFill>
                  <a:srgbClr val="7030A0"/>
                </a:solidFill>
              </a:rPr>
              <a:t> y el que ha perdido su vida por mi causa, la hallará. </a:t>
            </a:r>
          </a:p>
          <a:p>
            <a:r>
              <a:rPr lang="es-NI" b="1" dirty="0">
                <a:solidFill>
                  <a:srgbClr val="7030A0"/>
                </a:solidFill>
              </a:rPr>
              <a:t>Como Moisés que dejo todo.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Hebreos.11:24-27.</a:t>
            </a:r>
          </a:p>
          <a:p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Por la fe Moisés, cuando era ya grande,</a:t>
            </a:r>
            <a:r>
              <a:rPr lang="es-NI" b="1" dirty="0">
                <a:solidFill>
                  <a:srgbClr val="7030A0"/>
                </a:solidFill>
              </a:rPr>
              <a:t> rehusó ser llamado hijo de la hija de Faraón,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V.25.</a:t>
            </a:r>
          </a:p>
          <a:p>
            <a:r>
              <a:rPr lang="es-NI" b="1" dirty="0">
                <a:solidFill>
                  <a:srgbClr val="7030A0"/>
                </a:solidFill>
              </a:rPr>
              <a:t>escogiendo antes ser maltratado con el pueblo de Dios, </a:t>
            </a: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que gozar de los placeres temporales del pecado,</a:t>
            </a:r>
            <a:r>
              <a:rPr lang="es-NI" b="1" dirty="0">
                <a:solidFill>
                  <a:srgbClr val="7030A0"/>
                </a:solidFill>
              </a:rPr>
              <a:t>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V.26.</a:t>
            </a:r>
          </a:p>
          <a:p>
            <a:r>
              <a:rPr lang="es-NI" b="1" dirty="0">
                <a:solidFill>
                  <a:srgbClr val="7030A0"/>
                </a:solidFill>
              </a:rPr>
              <a:t>considerando como mayores riquezas el oprobio de Cristo que los tesoros de Egipto; </a:t>
            </a: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porque tenía la mirada puesta en la recompensa.</a:t>
            </a:r>
            <a:endParaRPr lang="es-ES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0080"/>
              </a:highligh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B66A540-CED0-4564-AD0D-A4B7A3500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042" y="-1"/>
            <a:ext cx="430695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3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0260D0-DE0E-44EE-B742-85DEDFF1AC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" y="0"/>
            <a:ext cx="4837043" cy="6858000"/>
          </a:xfrm>
        </p:spPr>
        <p:txBody>
          <a:bodyPr>
            <a:normAutofit fontScale="92500" lnSpcReduction="20000"/>
          </a:bodyPr>
          <a:lstStyle/>
          <a:p>
            <a:r>
              <a:rPr lang="es-NI" b="1" dirty="0">
                <a:solidFill>
                  <a:srgbClr val="7030A0"/>
                </a:solidFill>
              </a:rPr>
              <a:t>3. Creer sin acción (Convicción).  </a:t>
            </a:r>
          </a:p>
          <a:p>
            <a:r>
              <a:rPr lang="es-NI" b="1" dirty="0">
                <a:solidFill>
                  <a:srgbClr val="7030A0"/>
                </a:solidFill>
              </a:rPr>
              <a:t>Es creer en vano.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SANTIAGO.2:20.</a:t>
            </a:r>
          </a:p>
          <a:p>
            <a:r>
              <a:rPr lang="es-NI" b="1" dirty="0">
                <a:solidFill>
                  <a:srgbClr val="7030A0"/>
                </a:solidFill>
              </a:rPr>
              <a:t>Pero, ¿estás dispuesto a admitir, oh hombre vano, </a:t>
            </a: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que la fe sin obras es estéril?</a:t>
            </a:r>
            <a:r>
              <a:rPr lang="es-NI" b="1" dirty="0">
                <a:solidFill>
                  <a:srgbClr val="7030A0"/>
                </a:solidFill>
              </a:rPr>
              <a:t> </a:t>
            </a:r>
          </a:p>
          <a:p>
            <a:r>
              <a:rPr lang="es-NI" b="1" dirty="0">
                <a:solidFill>
                  <a:srgbClr val="7030A0"/>
                </a:solidFill>
              </a:rPr>
              <a:t>La Convicción hace al hombre sentirse seguro por lo que cree, y por la certeza de lo que cree, obedeciendo las instrucciones.</a:t>
            </a:r>
          </a:p>
          <a:p>
            <a:r>
              <a:rPr lang="es-NI" b="1" dirty="0">
                <a:solidFill>
                  <a:srgbClr val="7030A0"/>
                </a:solidFill>
              </a:rPr>
              <a:t>1. Enoc por la fe (Convicción) fue traspuesto para no ver  muerte.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HebREOS.11:5.</a:t>
            </a:r>
          </a:p>
          <a:p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Por la fe Enoc fue trasladado al cielo para que no viera muerte;</a:t>
            </a:r>
            <a:r>
              <a:rPr lang="es-NI" b="1" dirty="0">
                <a:solidFill>
                  <a:srgbClr val="7030A0"/>
                </a:solidFill>
              </a:rPr>
              <a:t> Y NO FUE HALLADO PORQUE DIOS LO TRASLADO; porque antes de ser trasladado recibió testimonio de haber agradado a Dios. </a:t>
            </a:r>
            <a:endParaRPr lang="es-ES" b="1" dirty="0">
              <a:solidFill>
                <a:srgbClr val="7030A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A113097-9FAF-45B8-A67B-B1D5EA4A4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042" y="-1"/>
            <a:ext cx="4306957" cy="6857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4411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0260D0-DE0E-44EE-B742-85DEDFF1AC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" y="0"/>
            <a:ext cx="4837043" cy="6858000"/>
          </a:xfrm>
        </p:spPr>
        <p:txBody>
          <a:bodyPr/>
          <a:lstStyle/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V.27.</a:t>
            </a:r>
          </a:p>
          <a:p>
            <a:r>
              <a:rPr lang="es-NI" b="1" dirty="0">
                <a:solidFill>
                  <a:srgbClr val="7030A0"/>
                </a:solidFill>
              </a:rPr>
              <a:t>Por la fe salió de Egipto sin temer la ira del rey, </a:t>
            </a: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porque se mantuvo firme como viendo al Invisible.</a:t>
            </a:r>
            <a:r>
              <a:rPr lang="es-NI" b="1" dirty="0">
                <a:solidFill>
                  <a:srgbClr val="7030A0"/>
                </a:solidFill>
              </a:rPr>
              <a:t> </a:t>
            </a:r>
          </a:p>
          <a:p>
            <a:r>
              <a:rPr lang="es-NI" b="1" dirty="0">
                <a:solidFill>
                  <a:srgbClr val="7030A0"/>
                </a:solidFill>
              </a:rPr>
              <a:t>La convicción sin valor es vana.</a:t>
            </a:r>
          </a:p>
          <a:p>
            <a:r>
              <a:rPr lang="es-ES" b="1" dirty="0">
                <a:solidFill>
                  <a:srgbClr val="7030A0"/>
                </a:solidFill>
              </a:rPr>
              <a:t>Sino tenemos valor para enfrentarnos a los retos que se nos presentan cuando dios nos manda a hacer lo que el dice no sirve de nada.</a:t>
            </a:r>
          </a:p>
          <a:p>
            <a:r>
              <a:rPr lang="es-ES" b="1" dirty="0">
                <a:solidFill>
                  <a:srgbClr val="7030A0"/>
                </a:solidFill>
              </a:rPr>
              <a:t>La convicción es tener valor para hacer lo que dios manda cueste lo que cueste.</a:t>
            </a:r>
          </a:p>
          <a:p>
            <a:r>
              <a:rPr lang="es-ES" b="1" dirty="0">
                <a:solidFill>
                  <a:srgbClr val="7030A0"/>
                </a:solidFill>
              </a:rPr>
              <a:t>No importa la dificultad que se nos presente.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415D32B-23D8-45EF-8A40-54A4221C1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042" y="0"/>
            <a:ext cx="43069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0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CB69FF-55F8-4F8D-B442-E2911E863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6825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s-ES" sz="8800" b="1" u="sng" cap="none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CONCLUSIÓN: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504CBA-8DD7-42E1-82E2-6B202980EB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266825"/>
            <a:ext cx="9144000" cy="5591175"/>
          </a:xfrm>
        </p:spPr>
        <p:txBody>
          <a:bodyPr>
            <a:normAutofit/>
          </a:bodyPr>
          <a:lstStyle/>
          <a:p>
            <a:r>
              <a:rPr lang="es-NI" b="1" dirty="0">
                <a:solidFill>
                  <a:srgbClr val="7030A0"/>
                </a:solidFill>
              </a:rPr>
              <a:t>La convicción es creer tener fe.</a:t>
            </a:r>
          </a:p>
          <a:p>
            <a:r>
              <a:rPr lang="es-NI" b="1" dirty="0">
                <a:solidFill>
                  <a:srgbClr val="7030A0"/>
                </a:solidFill>
              </a:rPr>
              <a:t>Es tener valor.  </a:t>
            </a:r>
          </a:p>
          <a:p>
            <a:r>
              <a:rPr lang="es-NI" b="1" dirty="0">
                <a:solidFill>
                  <a:srgbClr val="7030A0"/>
                </a:solidFill>
              </a:rPr>
              <a:t>Defender lo que uno cree.</a:t>
            </a:r>
          </a:p>
          <a:p>
            <a:r>
              <a:rPr lang="es-NI" b="1" dirty="0">
                <a:solidFill>
                  <a:srgbClr val="7030A0"/>
                </a:solidFill>
              </a:rPr>
              <a:t>Es decir siempre la verdad, aunque nos hagamos enemigos de la persona.</a:t>
            </a:r>
          </a:p>
          <a:p>
            <a:r>
              <a:rPr lang="es-NI" b="1" dirty="0">
                <a:solidFill>
                  <a:srgbClr val="7030A0"/>
                </a:solidFill>
              </a:rPr>
              <a:t>Recodemos el que tiene convicción tiene que probarlo como él que es sabio.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Santiago.3:13. </a:t>
            </a:r>
          </a:p>
          <a:p>
            <a:r>
              <a:rPr lang="es-NI" b="1" dirty="0">
                <a:solidFill>
                  <a:srgbClr val="7030A0"/>
                </a:solidFill>
              </a:rPr>
              <a:t>¿Quién es sabio y entendido entre vosotros? </a:t>
            </a: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Que muestre por su buena conducta sus obras en mansedumbre de sabiduría.</a:t>
            </a:r>
            <a:r>
              <a:rPr lang="es-NI" b="1" dirty="0">
                <a:solidFill>
                  <a:srgbClr val="7030A0"/>
                </a:solidFill>
              </a:rPr>
              <a:t> </a:t>
            </a:r>
          </a:p>
          <a:p>
            <a:r>
              <a:rPr lang="es-NI" b="1" dirty="0">
                <a:solidFill>
                  <a:srgbClr val="7030A0"/>
                </a:solidFill>
              </a:rPr>
              <a:t>Debemos de demostrar nuestras convicciones, aunque sea difícil en ciertas circunstancias.</a:t>
            </a:r>
          </a:p>
          <a:p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77322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B406AB1-57E3-4FBA-BC7B-F5249DA83FD9}"/>
              </a:ext>
            </a:extLst>
          </p:cNvPr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I" sz="5400" b="1" dirty="0"/>
              <a:t>DIOS NOS BENDIGA A TODOS.</a:t>
            </a:r>
            <a:endParaRPr lang="es-ES" sz="54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11D5819-7A20-4B4B-BDF2-F9C1AD464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734050"/>
          </a:xfrm>
          <a:prstGeom prst="rect">
            <a:avLst/>
          </a:prstGeom>
        </p:spPr>
      </p:pic>
      <p:sp>
        <p:nvSpPr>
          <p:cNvPr id="7" name="Bocadillo nube: nube 6">
            <a:extLst>
              <a:ext uri="{FF2B5EF4-FFF2-40B4-BE49-F238E27FC236}">
                <a16:creationId xmlns:a16="http://schemas.microsoft.com/office/drawing/2014/main" id="{D8DAE2BB-F8CA-4202-9E42-E42204041C18}"/>
              </a:ext>
            </a:extLst>
          </p:cNvPr>
          <p:cNvSpPr/>
          <p:nvPr/>
        </p:nvSpPr>
        <p:spPr>
          <a:xfrm>
            <a:off x="4772025" y="1"/>
            <a:ext cx="4371974" cy="3552824"/>
          </a:xfrm>
          <a:prstGeom prst="cloudCallout">
            <a:avLst>
              <a:gd name="adj1" fmla="val -61541"/>
              <a:gd name="adj2" fmla="val 52276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I" sz="4000" b="1" dirty="0"/>
              <a:t>POR SU FINA ATENCIÓN.</a:t>
            </a:r>
            <a:endParaRPr lang="es-ES" sz="4000" b="1" dirty="0"/>
          </a:p>
        </p:txBody>
      </p:sp>
    </p:spTree>
    <p:extLst>
      <p:ext uri="{BB962C8B-B14F-4D97-AF65-F5344CB8AC3E}">
        <p14:creationId xmlns:p14="http://schemas.microsoft.com/office/powerpoint/2010/main" val="320706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0260D0-DE0E-44EE-B742-85DEDFF1AC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" y="0"/>
            <a:ext cx="4837043" cy="6858000"/>
          </a:xfrm>
        </p:spPr>
        <p:txBody>
          <a:bodyPr>
            <a:normAutofit fontScale="92500" lnSpcReduction="10000"/>
          </a:bodyPr>
          <a:lstStyle/>
          <a:p>
            <a:r>
              <a:rPr lang="es-NI" b="1" dirty="0">
                <a:solidFill>
                  <a:srgbClr val="7030A0"/>
                </a:solidFill>
              </a:rPr>
              <a:t>2. Noé por la fe (Convicción)  cuando fue advertido por Dios acerca de cosas que aun no se veían, con temor preparo el arca. </a:t>
            </a:r>
          </a:p>
          <a:p>
            <a:r>
              <a:rPr lang="es-NI" b="1" dirty="0">
                <a:solidFill>
                  <a:srgbClr val="7030A0"/>
                </a:solidFill>
              </a:rPr>
              <a:t>(Se aseguro) para salvarse.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HebREOS.11:7.</a:t>
            </a:r>
          </a:p>
          <a:p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Por la fe Noé, siendo advertido por Dios acerca de cosas que aún no se veían,</a:t>
            </a:r>
            <a:r>
              <a:rPr lang="es-NI" b="1" dirty="0">
                <a:solidFill>
                  <a:srgbClr val="7030A0"/>
                </a:solidFill>
              </a:rPr>
              <a:t> con temor preparó un arca para la salvación de su casa, por la cual condenó al mundo, y llegó a ser heredero de la justicia que es según la fe. </a:t>
            </a:r>
          </a:p>
          <a:p>
            <a:r>
              <a:rPr lang="es-NI" b="1" dirty="0">
                <a:solidFill>
                  <a:srgbClr val="7030A0"/>
                </a:solidFill>
              </a:rPr>
              <a:t>3. Abraham por la fe (Convicción) siendo llamado, obedeció para salir al lugar que había de recibir como herencia (Se aseguro) salió para recibirla.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HebREOS.11:8.</a:t>
            </a:r>
          </a:p>
          <a:p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4A21A01-8FC0-49CA-BE71-06D1FCCD3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060" y="-1"/>
            <a:ext cx="420093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3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0260D0-DE0E-44EE-B742-85DEDFF1AC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" y="0"/>
            <a:ext cx="4837043" cy="6858000"/>
          </a:xfrm>
        </p:spPr>
        <p:txBody>
          <a:bodyPr/>
          <a:lstStyle/>
          <a:p>
            <a:r>
              <a:rPr lang="es-NI" b="1" dirty="0">
                <a:solidFill>
                  <a:srgbClr val="7030A0"/>
                </a:solidFill>
              </a:rPr>
              <a:t>Por la fe Abraham, al ser llamado, obedeció, saliendo para un lugar que había de recibir como herencia; </a:t>
            </a: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y salió sin saber adónde iba.</a:t>
            </a:r>
            <a:r>
              <a:rPr lang="es-NI" b="1" dirty="0">
                <a:solidFill>
                  <a:srgbClr val="7030A0"/>
                </a:solidFill>
              </a:rPr>
              <a:t> </a:t>
            </a:r>
          </a:p>
          <a:p>
            <a:r>
              <a:rPr lang="es-NI" b="1" dirty="0">
                <a:solidFill>
                  <a:srgbClr val="7030A0"/>
                </a:solidFill>
              </a:rPr>
              <a:t>Es en vano creer sin convicción.</a:t>
            </a:r>
          </a:p>
          <a:p>
            <a:r>
              <a:rPr lang="es-NI" b="1" dirty="0">
                <a:solidFill>
                  <a:srgbClr val="7030A0"/>
                </a:solidFill>
              </a:rPr>
              <a:t>Creer en Jesús.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Juan.3:16. </a:t>
            </a:r>
          </a:p>
          <a:p>
            <a:r>
              <a:rPr lang="es-NI" b="1" dirty="0">
                <a:solidFill>
                  <a:srgbClr val="7030A0"/>
                </a:solidFill>
              </a:rPr>
              <a:t>Porque de tal manera amó Dios al mundo, que dio a su Hijo unigénito, </a:t>
            </a: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para que todo aquel que cree en El, no se pierda, mas tenga vida eterna.</a:t>
            </a:r>
            <a:r>
              <a:rPr lang="es-NI" b="1" dirty="0">
                <a:solidFill>
                  <a:srgbClr val="7030A0"/>
                </a:solidFill>
              </a:rPr>
              <a:t> </a:t>
            </a:r>
          </a:p>
          <a:p>
            <a:r>
              <a:rPr lang="es-NI" b="1" dirty="0">
                <a:solidFill>
                  <a:srgbClr val="7030A0"/>
                </a:solidFill>
              </a:rPr>
              <a:t>Es obedecer.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II Juan.9. </a:t>
            </a:r>
          </a:p>
          <a:p>
            <a:endParaRPr lang="es-NI" b="1" dirty="0"/>
          </a:p>
          <a:p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610174D-E0C5-4935-8851-3988FFE26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042" y="-1"/>
            <a:ext cx="4306958" cy="355158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5F3FAB8-8424-4C88-905E-8A4850F9C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042" y="3551582"/>
            <a:ext cx="4324350" cy="330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2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0260D0-DE0E-44EE-B742-85DEDFF1AC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" y="0"/>
            <a:ext cx="4837043" cy="6858000"/>
          </a:xfrm>
        </p:spPr>
        <p:txBody>
          <a:bodyPr>
            <a:normAutofit lnSpcReduction="10000"/>
          </a:bodyPr>
          <a:lstStyle/>
          <a:p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Todo el que se desvía y no permanece en la enseñanza de Cristo, no tiene a Dios;</a:t>
            </a:r>
            <a:r>
              <a:rPr lang="es-NI" b="1" dirty="0">
                <a:solidFill>
                  <a:srgbClr val="7030A0"/>
                </a:solidFill>
              </a:rPr>
              <a:t> el que permanece en la enseñanza tiene tanto al Padre como al Hijo. </a:t>
            </a:r>
          </a:p>
          <a:p>
            <a:r>
              <a:rPr lang="es-NI" b="1" dirty="0">
                <a:solidFill>
                  <a:srgbClr val="7030A0"/>
                </a:solidFill>
              </a:rPr>
              <a:t>Por que nadie ama a Jesús sin primero creer en él.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HebREOS.11:6. </a:t>
            </a:r>
          </a:p>
          <a:p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Y sin fe es imposible agradar a Dios;</a:t>
            </a:r>
            <a:r>
              <a:rPr lang="es-NI" b="1" dirty="0">
                <a:solidFill>
                  <a:srgbClr val="7030A0"/>
                </a:solidFill>
              </a:rPr>
              <a:t> porque es necesario que el que se acerca a Dios crea que El existe, y que es remunerador de los que le buscan. </a:t>
            </a:r>
          </a:p>
          <a:p>
            <a:r>
              <a:rPr lang="es-NI" b="1" dirty="0">
                <a:solidFill>
                  <a:srgbClr val="7030A0"/>
                </a:solidFill>
              </a:rPr>
              <a:t>Y amar es obedecer.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Juan.14:15.</a:t>
            </a:r>
          </a:p>
          <a:p>
            <a:r>
              <a:rPr lang="es-NI" b="1" dirty="0">
                <a:solidFill>
                  <a:srgbClr val="7030A0"/>
                </a:solidFill>
              </a:rPr>
              <a:t>Si me amáis, </a:t>
            </a: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guardaréis mis mandamientos.</a:t>
            </a:r>
            <a:r>
              <a:rPr lang="es-NI" b="1" dirty="0">
                <a:solidFill>
                  <a:srgbClr val="7030A0"/>
                </a:solidFill>
              </a:rPr>
              <a:t> </a:t>
            </a:r>
            <a:endParaRPr lang="es-ES" b="1" dirty="0">
              <a:solidFill>
                <a:srgbClr val="7030A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549EE69-CF07-4F76-AB06-7BFC48CB6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522" y="-1"/>
            <a:ext cx="443947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1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0260D0-DE0E-44EE-B742-85DEDFF1AC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" y="0"/>
            <a:ext cx="4837043" cy="6858000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rgbClr val="7030A0"/>
                </a:solidFill>
                <a:highlight>
                  <a:srgbClr val="FFFF00"/>
                </a:highlight>
              </a:rPr>
              <a:t>JUAN.15:14.</a:t>
            </a:r>
          </a:p>
          <a:p>
            <a:r>
              <a:rPr lang="es-NI" b="1" dirty="0">
                <a:solidFill>
                  <a:srgbClr val="7030A0"/>
                </a:solidFill>
              </a:rPr>
              <a:t>Vosotros sois mis </a:t>
            </a: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amigos si hacéis lo que yo os mando.</a:t>
            </a:r>
            <a:r>
              <a:rPr lang="es-NI" b="1" dirty="0">
                <a:solidFill>
                  <a:srgbClr val="7030A0"/>
                </a:solidFill>
              </a:rPr>
              <a:t> </a:t>
            </a:r>
          </a:p>
          <a:p>
            <a:r>
              <a:rPr lang="es-ES" b="1" dirty="0">
                <a:solidFill>
                  <a:srgbClr val="7030A0"/>
                </a:solidFill>
              </a:rPr>
              <a:t>Tener convicción es creer en lo que Dios nos manda y nos dice.</a:t>
            </a:r>
          </a:p>
          <a:p>
            <a:r>
              <a:rPr lang="es-ES" b="1" dirty="0">
                <a:solidFill>
                  <a:srgbClr val="7030A0"/>
                </a:solidFill>
              </a:rPr>
              <a:t>No importa si es contrario a lo que nosotros creemos y hacemos.</a:t>
            </a:r>
          </a:p>
          <a:p>
            <a:r>
              <a:rPr lang="es-ES" b="1" dirty="0">
                <a:solidFill>
                  <a:srgbClr val="7030A0"/>
                </a:solidFill>
              </a:rPr>
              <a:t>La convicción es ser firme creer lo que dios nos manda en su palabra.</a:t>
            </a:r>
          </a:p>
          <a:p>
            <a:r>
              <a:rPr lang="es-ES" b="1" dirty="0">
                <a:solidFill>
                  <a:srgbClr val="7030A0"/>
                </a:solidFill>
              </a:rPr>
              <a:t>Nos parezca lógico o no tenemos que hacer lo que Dios nos dice si tenemos convicción.</a:t>
            </a:r>
          </a:p>
          <a:p>
            <a:r>
              <a:rPr lang="es-ES" b="1" dirty="0">
                <a:solidFill>
                  <a:srgbClr val="7030A0"/>
                </a:solidFill>
              </a:rPr>
              <a:t>Vamos a obedecer y creer lo que dios nos manda siempre.</a:t>
            </a:r>
          </a:p>
          <a:p>
            <a:endParaRPr lang="es-ES" b="1" dirty="0"/>
          </a:p>
          <a:p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C17BD02-3826-487C-B6E5-CDAC91DEE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042" y="-1"/>
            <a:ext cx="430695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3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44D3A6-BF44-44C4-AD22-8E6EB4189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8" cy="1323975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s-ES" sz="6000" b="1" u="sng" cap="none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CONVICCIÓN ES VALOR.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A86BFF-54A3-462D-A1E8-F2B1C1079D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390651"/>
            <a:ext cx="5075583" cy="5467350"/>
          </a:xfrm>
        </p:spPr>
        <p:txBody>
          <a:bodyPr>
            <a:normAutofit fontScale="92500" lnSpcReduction="10000"/>
          </a:bodyPr>
          <a:lstStyle/>
          <a:p>
            <a:r>
              <a:rPr lang="es-NI" b="1" dirty="0">
                <a:solidFill>
                  <a:srgbClr val="7030A0"/>
                </a:solidFill>
              </a:rPr>
              <a:t>La convicción defiende lo que cree.</a:t>
            </a:r>
          </a:p>
          <a:p>
            <a:r>
              <a:rPr lang="es-NI" b="1" dirty="0">
                <a:solidFill>
                  <a:srgbClr val="7030A0"/>
                </a:solidFill>
              </a:rPr>
              <a:t>1. La convicción hace frente a la oposición que sea.  </a:t>
            </a:r>
          </a:p>
          <a:p>
            <a:r>
              <a:rPr lang="es-NI" b="1" dirty="0">
                <a:solidFill>
                  <a:srgbClr val="7030A0"/>
                </a:solidFill>
              </a:rPr>
              <a:t>Como Esteban.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Hechos.6:8-13.</a:t>
            </a:r>
          </a:p>
          <a:p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Y Esteban, lleno de gracia y de poder,</a:t>
            </a:r>
            <a:r>
              <a:rPr lang="es-NI" b="1" dirty="0">
                <a:solidFill>
                  <a:srgbClr val="7030A0"/>
                </a:solidFill>
              </a:rPr>
              <a:t> hacía grandes prodigios y señales entre el pueblo.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V.9.</a:t>
            </a:r>
          </a:p>
          <a:p>
            <a:r>
              <a:rPr lang="es-NI" b="1" dirty="0">
                <a:solidFill>
                  <a:srgbClr val="7030A0"/>
                </a:solidFill>
              </a:rPr>
              <a:t>Pero se levantaron algunos de la sinagoga llamada de los Libertos, incluyendo tanto cireneos como alejandrinos, </a:t>
            </a:r>
            <a:r>
              <a:rPr lang="es-NI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y algunos de Cilicia y de Asia, y discutían con Esteban. </a:t>
            </a:r>
          </a:p>
          <a:p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51DCD1D-BF58-4EC9-9897-1107384A0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583" y="1323975"/>
            <a:ext cx="4068415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4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0260D0-DE0E-44EE-B742-85DEDFF1AC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" y="0"/>
            <a:ext cx="4837043" cy="6858000"/>
          </a:xfrm>
        </p:spPr>
        <p:txBody>
          <a:bodyPr/>
          <a:lstStyle/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V.10.</a:t>
            </a:r>
          </a:p>
          <a:p>
            <a:r>
              <a:rPr lang="es-NI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Pero no podían resistir a la sabiduría</a:t>
            </a:r>
            <a:r>
              <a:rPr lang="es-NI" b="1" dirty="0">
                <a:solidFill>
                  <a:srgbClr val="7030A0"/>
                </a:solidFill>
              </a:rPr>
              <a:t> y al Espíritu con que hablaba.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V.11.</a:t>
            </a:r>
          </a:p>
          <a:p>
            <a:r>
              <a:rPr lang="es-NI" b="1" dirty="0">
                <a:solidFill>
                  <a:srgbClr val="7030A0"/>
                </a:solidFill>
              </a:rPr>
              <a:t>Entonces, en secreto persuadieron a algunos hombres para que dijeran: </a:t>
            </a: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Le hemos oído hablar palabras blasfemas contra Moisés y contra Dios.</a:t>
            </a:r>
            <a:r>
              <a:rPr lang="es-NI" b="1" dirty="0">
                <a:solidFill>
                  <a:srgbClr val="7030A0"/>
                </a:solidFill>
              </a:rPr>
              <a:t> </a:t>
            </a:r>
          </a:p>
          <a:p>
            <a:pPr algn="ctr"/>
            <a:r>
              <a:rPr lang="es-NI" b="1" u="sng" dirty="0">
                <a:solidFill>
                  <a:srgbClr val="7030A0"/>
                </a:solidFill>
                <a:highlight>
                  <a:srgbClr val="FFFF00"/>
                </a:highlight>
              </a:rPr>
              <a:t>V.12.</a:t>
            </a:r>
          </a:p>
          <a:p>
            <a:r>
              <a:rPr lang="es-NI" b="1" dirty="0">
                <a:solidFill>
                  <a:srgbClr val="7030A0"/>
                </a:solidFill>
              </a:rPr>
              <a:t>Y alborotaron al pueblo, a los ancianos y a los escribas, y cayendo sobre él , </a:t>
            </a: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lo arrebataron y lo trajeron en presencia del concilio.</a:t>
            </a:r>
            <a:r>
              <a:rPr lang="es-NI" b="1" dirty="0">
                <a:solidFill>
                  <a:srgbClr val="7030A0"/>
                </a:solidFill>
              </a:rPr>
              <a:t> </a:t>
            </a:r>
            <a:endParaRPr lang="es-ES" b="1" dirty="0">
              <a:solidFill>
                <a:srgbClr val="7030A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80C96F6-B67F-4493-8F4F-50C13F173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042" y="0"/>
            <a:ext cx="4306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3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Gota">
  <a:themeElements>
    <a:clrScheme name="Gota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Got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TM04033925[[fn=Gota]]</Template>
  <TotalTime>157</TotalTime>
  <Words>3112</Words>
  <Application>Microsoft Office PowerPoint</Application>
  <PresentationFormat>Presentación en pantalla (4:3)</PresentationFormat>
  <Paragraphs>212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5" baseType="lpstr">
      <vt:lpstr>Arial</vt:lpstr>
      <vt:lpstr>Tw Cen MT</vt:lpstr>
      <vt:lpstr>Gota</vt:lpstr>
      <vt:lpstr>CONVICCIÓN</vt:lpstr>
      <vt:lpstr>CONVICCIÓN ES CREER. (FE).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CONVICCIÓN ES VALOR.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CONCLUSIÓN: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CONVICCIÓN</dc:title>
  <dc:creator>Lenovo X230 TABLET</dc:creator>
  <cp:lastModifiedBy>Mario Moreno</cp:lastModifiedBy>
  <cp:revision>23</cp:revision>
  <dcterms:created xsi:type="dcterms:W3CDTF">2019-06-12T14:14:18Z</dcterms:created>
  <dcterms:modified xsi:type="dcterms:W3CDTF">2025-08-25T16:50:19Z</dcterms:modified>
</cp:coreProperties>
</file>