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69" r:id="rId6"/>
    <p:sldId id="259" r:id="rId7"/>
    <p:sldId id="270" r:id="rId8"/>
    <p:sldId id="260" r:id="rId9"/>
    <p:sldId id="261" r:id="rId10"/>
    <p:sldId id="271" r:id="rId11"/>
    <p:sldId id="262" r:id="rId12"/>
    <p:sldId id="263" r:id="rId13"/>
    <p:sldId id="272" r:id="rId14"/>
    <p:sldId id="264" r:id="rId15"/>
    <p:sldId id="265" r:id="rId16"/>
    <p:sldId id="273" r:id="rId17"/>
    <p:sldId id="266" r:id="rId18"/>
    <p:sldId id="267" r:id="rId19"/>
    <p:sldId id="274" r:id="rId20"/>
    <p:sldId id="277"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410726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138342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234022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239952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121291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210469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40162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385763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427512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38437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6998CF8-B9D1-4338-8A57-30F194BB449A}" type="datetimeFigureOut">
              <a:rPr lang="es-ES" smtClean="0"/>
              <a:t>27/11/2022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4FE741-44B4-45BB-976C-DA56E4096CE7}" type="slidenum">
              <a:rPr lang="es-ES" smtClean="0"/>
              <a:t>‹Nº›</a:t>
            </a:fld>
            <a:endParaRPr lang="es-ES"/>
          </a:p>
        </p:txBody>
      </p:sp>
    </p:spTree>
    <p:extLst>
      <p:ext uri="{BB962C8B-B14F-4D97-AF65-F5344CB8AC3E}">
        <p14:creationId xmlns:p14="http://schemas.microsoft.com/office/powerpoint/2010/main" val="220639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8CF8-B9D1-4338-8A57-30F194BB449A}" type="datetimeFigureOut">
              <a:rPr lang="es-ES" smtClean="0"/>
              <a:t>27/11/2022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FE741-44B4-45BB-976C-DA56E4096CE7}" type="slidenum">
              <a:rPr lang="es-ES" smtClean="0"/>
              <a:t>‹Nº›</a:t>
            </a:fld>
            <a:endParaRPr lang="es-ES"/>
          </a:p>
        </p:txBody>
      </p:sp>
    </p:spTree>
    <p:extLst>
      <p:ext uri="{BB962C8B-B14F-4D97-AF65-F5344CB8AC3E}">
        <p14:creationId xmlns:p14="http://schemas.microsoft.com/office/powerpoint/2010/main" val="94988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Señales\Fondos\654980-big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00CCE648-D02A-4203-A695-CDB67FACD54E}"/>
              </a:ext>
            </a:extLst>
          </p:cNvPr>
          <p:cNvSpPr/>
          <p:nvPr/>
        </p:nvSpPr>
        <p:spPr>
          <a:xfrm>
            <a:off x="0" y="-1"/>
            <a:ext cx="9144000" cy="10527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Título"/>
          <p:cNvSpPr>
            <a:spLocks noGrp="1"/>
          </p:cNvSpPr>
          <p:nvPr>
            <p:ph type="title"/>
          </p:nvPr>
        </p:nvSpPr>
        <p:spPr>
          <a:xfrm>
            <a:off x="0" y="-2"/>
            <a:ext cx="9144000" cy="1052738"/>
          </a:xfrm>
        </p:spPr>
        <p:txBody>
          <a:bodyPr>
            <a:normAutofit fontScale="90000"/>
          </a:bodyPr>
          <a:lstStyle/>
          <a:p>
            <a:r>
              <a:rPr lang="es-ES" b="1" u="sng" dirty="0">
                <a:solidFill>
                  <a:schemeClr val="bg1"/>
                </a:solidFill>
              </a:rPr>
              <a:t>COSAS QUE EL MUNDO NO COMPRENDE.</a:t>
            </a:r>
          </a:p>
        </p:txBody>
      </p:sp>
      <p:sp>
        <p:nvSpPr>
          <p:cNvPr id="5" name="4 Marcador de contenido"/>
          <p:cNvSpPr>
            <a:spLocks noGrp="1"/>
          </p:cNvSpPr>
          <p:nvPr>
            <p:ph idx="1"/>
          </p:nvPr>
        </p:nvSpPr>
        <p:spPr>
          <a:xfrm>
            <a:off x="0" y="1052736"/>
            <a:ext cx="9144000" cy="5805264"/>
          </a:xfrm>
        </p:spPr>
        <p:txBody>
          <a:bodyPr>
            <a:normAutofit/>
          </a:bodyPr>
          <a:lstStyle/>
          <a:p>
            <a:r>
              <a:rPr lang="es-ES" b="1" u="sng" dirty="0">
                <a:solidFill>
                  <a:srgbClr val="FF0000"/>
                </a:solidFill>
              </a:rPr>
              <a:t>INTRODUCCIÓN:</a:t>
            </a:r>
          </a:p>
          <a:p>
            <a:r>
              <a:rPr lang="es-ES" b="1" dirty="0">
                <a:solidFill>
                  <a:schemeClr val="bg1"/>
                </a:solidFill>
              </a:rPr>
              <a:t>El mundo no comprende muchas cosas que el cristiano si entiende, veremos en este estudio, algunas cosas que para la gente que no es cristiana es locura, pero que para el cristiano son muy importante en su vida.</a:t>
            </a:r>
          </a:p>
          <a:p>
            <a:r>
              <a:rPr lang="es-ES" b="1" dirty="0">
                <a:solidFill>
                  <a:schemeClr val="bg1"/>
                </a:solidFill>
              </a:rPr>
              <a:t>Para el mundo todo lo que vamos a ver seria contrario a lo que ellos piensan, pero para nosotros no. </a:t>
            </a:r>
          </a:p>
          <a:p>
            <a:r>
              <a:rPr lang="es-ES" b="1" dirty="0">
                <a:solidFill>
                  <a:schemeClr val="bg1"/>
                </a:solidFill>
              </a:rPr>
              <a:t>Por que la Biblia lo dice y estamos seguros que es la verdad de Dios.</a:t>
            </a:r>
          </a:p>
          <a:p>
            <a:endParaRPr lang="es-ES" dirty="0">
              <a:solidFill>
                <a:schemeClr val="bg1"/>
              </a:solidFill>
            </a:endParaRPr>
          </a:p>
        </p:txBody>
      </p:sp>
    </p:spTree>
    <p:extLst>
      <p:ext uri="{BB962C8B-B14F-4D97-AF65-F5344CB8AC3E}">
        <p14:creationId xmlns:p14="http://schemas.microsoft.com/office/powerpoint/2010/main" val="126061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arn(inVertical)">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8F8F0D54-41EB-429B-A71A-ECE671069300}"/>
              </a:ext>
            </a:extLst>
          </p:cNvPr>
          <p:cNvSpPr/>
          <p:nvPr/>
        </p:nvSpPr>
        <p:spPr>
          <a:xfrm>
            <a:off x="0" y="0"/>
            <a:ext cx="9144000" cy="1143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0"/>
            <a:ext cx="9144000" cy="1143000"/>
          </a:xfrm>
          <a:solidFill>
            <a:srgbClr val="00B050"/>
          </a:solidFill>
        </p:spPr>
        <p:txBody>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ES MEJOR DAR QUE RECIBIR.</a:t>
            </a:r>
          </a:p>
        </p:txBody>
      </p:sp>
      <p:sp>
        <p:nvSpPr>
          <p:cNvPr id="3" name="2 Marcador de contenido"/>
          <p:cNvSpPr>
            <a:spLocks noGrp="1"/>
          </p:cNvSpPr>
          <p:nvPr>
            <p:ph idx="1"/>
          </p:nvPr>
        </p:nvSpPr>
        <p:spPr>
          <a:xfrm>
            <a:off x="0" y="1143000"/>
            <a:ext cx="5652120" cy="5715000"/>
          </a:xfrm>
        </p:spPr>
        <p:txBody>
          <a:bodyPr>
            <a:normAutofit fontScale="92500" lnSpcReduction="10000"/>
          </a:bodyPr>
          <a:lstStyle/>
          <a:p>
            <a:r>
              <a:rPr lang="es-ES" b="1" dirty="0">
                <a:solidFill>
                  <a:schemeClr val="bg1"/>
                </a:solidFill>
              </a:rPr>
              <a:t>Si anhelamos recibir, primero debemos de estar dispuesto a dar.</a:t>
            </a:r>
          </a:p>
          <a:p>
            <a:pPr algn="ctr"/>
            <a:r>
              <a:rPr lang="es-ES" b="1" u="sng" dirty="0">
                <a:solidFill>
                  <a:schemeClr val="bg1"/>
                </a:solidFill>
                <a:highlight>
                  <a:srgbClr val="FF0000"/>
                </a:highlight>
              </a:rPr>
              <a:t>Proverbios.11:25.</a:t>
            </a:r>
          </a:p>
          <a:p>
            <a:r>
              <a:rPr lang="es-ES" b="1" u="sng" dirty="0">
                <a:highlight>
                  <a:srgbClr val="00FFFF"/>
                </a:highlight>
              </a:rPr>
              <a:t>El alma generosa será prosperada,</a:t>
            </a:r>
            <a:r>
              <a:rPr lang="es-ES" b="1" dirty="0">
                <a:solidFill>
                  <a:schemeClr val="bg1"/>
                </a:solidFill>
              </a:rPr>
              <a:t> y el que riega será también regado. </a:t>
            </a:r>
          </a:p>
          <a:p>
            <a:pPr algn="ctr"/>
            <a:r>
              <a:rPr lang="es-ES" b="1" u="sng" dirty="0">
                <a:solidFill>
                  <a:schemeClr val="bg1"/>
                </a:solidFill>
                <a:highlight>
                  <a:srgbClr val="FF0000"/>
                </a:highlight>
              </a:rPr>
              <a:t>Proverbios.11:24.</a:t>
            </a:r>
          </a:p>
          <a:p>
            <a:r>
              <a:rPr lang="es-ES" b="1" u="sng" dirty="0">
                <a:solidFill>
                  <a:schemeClr val="bg1"/>
                </a:solidFill>
                <a:highlight>
                  <a:srgbClr val="FF00FF"/>
                </a:highlight>
              </a:rPr>
              <a:t>Hay quien reparte, y le es añadido más,</a:t>
            </a:r>
            <a:r>
              <a:rPr lang="es-ES" b="1" dirty="0">
                <a:solidFill>
                  <a:schemeClr val="bg1"/>
                </a:solidFill>
              </a:rPr>
              <a:t> y hay quien retiene lo que es justo, sólo para venir a menos. </a:t>
            </a:r>
          </a:p>
        </p:txBody>
      </p:sp>
      <p:pic>
        <p:nvPicPr>
          <p:cNvPr id="1026" name="Picture 2" descr="C:\Users\Mario Moreno\Desktop\Señales\Imagen Animadas\5vbuvo.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96752"/>
            <a:ext cx="3457781"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9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796136" cy="6858000"/>
          </a:xfrm>
        </p:spPr>
        <p:txBody>
          <a:bodyPr>
            <a:normAutofit fontScale="92500" lnSpcReduction="10000"/>
          </a:bodyPr>
          <a:lstStyle/>
          <a:p>
            <a:pPr algn="ctr"/>
            <a:r>
              <a:rPr lang="es-ES" b="1" u="sng" dirty="0">
                <a:solidFill>
                  <a:schemeClr val="bg1"/>
                </a:solidFill>
                <a:highlight>
                  <a:srgbClr val="FF0000"/>
                </a:highlight>
              </a:rPr>
              <a:t>Hechos.20:35.</a:t>
            </a:r>
          </a:p>
          <a:p>
            <a:r>
              <a:rPr lang="es-ES" b="1" dirty="0">
                <a:solidFill>
                  <a:schemeClr val="bg1"/>
                </a:solidFill>
              </a:rPr>
              <a:t>En todo os mostré que así, trabajando, debéis ayudar a los débiles, y recordar las palabras del Señor Jesús, </a:t>
            </a:r>
            <a:r>
              <a:rPr lang="es-ES" b="1" u="sng" dirty="0">
                <a:solidFill>
                  <a:schemeClr val="bg1"/>
                </a:solidFill>
                <a:highlight>
                  <a:srgbClr val="0000FF"/>
                </a:highlight>
              </a:rPr>
              <a:t>que dijo: "Más bienaventurado es dar que recibir."</a:t>
            </a:r>
            <a:r>
              <a:rPr lang="es-ES" b="1" dirty="0">
                <a:solidFill>
                  <a:schemeClr val="bg1"/>
                </a:solidFill>
              </a:rPr>
              <a:t> </a:t>
            </a:r>
          </a:p>
          <a:p>
            <a:r>
              <a:rPr lang="es-ES" b="1" dirty="0">
                <a:solidFill>
                  <a:schemeClr val="bg1"/>
                </a:solidFill>
              </a:rPr>
              <a:t>Pero para el mundo es lo contrario, para ellos es mas bienaventurado recibir y recibir y entre mas reciben mas felices son ellos. </a:t>
            </a:r>
          </a:p>
          <a:p>
            <a:r>
              <a:rPr lang="es-ES" b="1" dirty="0">
                <a:solidFill>
                  <a:schemeClr val="bg1"/>
                </a:solidFill>
              </a:rPr>
              <a:t>Pero para el cristiano es lo contrario somos mas felices cuando damos.</a:t>
            </a:r>
          </a:p>
        </p:txBody>
      </p:sp>
      <p:pic>
        <p:nvPicPr>
          <p:cNvPr id="2050" name="Picture 2" descr="C:\Users\Mario Moreno\Desktop\Señales\Imagen Animadas\926334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0"/>
            <a:ext cx="3419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508104" cy="6858000"/>
          </a:xfrm>
        </p:spPr>
        <p:txBody>
          <a:bodyPr/>
          <a:lstStyle/>
          <a:p>
            <a:r>
              <a:rPr lang="es-ES" b="1" dirty="0">
                <a:solidFill>
                  <a:schemeClr val="bg1"/>
                </a:solidFill>
              </a:rPr>
              <a:t>Cristo nos dio ejemplo de dar, El dio su vida por nosotros.</a:t>
            </a:r>
          </a:p>
          <a:p>
            <a:pPr algn="ctr"/>
            <a:r>
              <a:rPr lang="es-ES" b="1" u="sng" dirty="0">
                <a:solidFill>
                  <a:schemeClr val="bg1"/>
                </a:solidFill>
                <a:highlight>
                  <a:srgbClr val="FF0000"/>
                </a:highlight>
              </a:rPr>
              <a:t>Romanos.5:8.</a:t>
            </a:r>
          </a:p>
          <a:p>
            <a:r>
              <a:rPr lang="es-ES" b="1" dirty="0">
                <a:solidFill>
                  <a:schemeClr val="bg1"/>
                </a:solidFill>
              </a:rPr>
              <a:t>Pero Dios demuestra su amor para con nosotros, en que siendo aún pecadores, </a:t>
            </a:r>
            <a:r>
              <a:rPr lang="es-ES" b="1" u="sng" dirty="0">
                <a:solidFill>
                  <a:schemeClr val="bg1"/>
                </a:solidFill>
                <a:highlight>
                  <a:srgbClr val="000080"/>
                </a:highlight>
              </a:rPr>
              <a:t>Cristo murió por nosotros.</a:t>
            </a:r>
            <a:r>
              <a:rPr lang="es-ES" b="1" dirty="0">
                <a:solidFill>
                  <a:schemeClr val="bg1"/>
                </a:solidFill>
              </a:rPr>
              <a:t> </a:t>
            </a:r>
          </a:p>
          <a:p>
            <a:r>
              <a:rPr lang="es-ES" b="1" dirty="0">
                <a:solidFill>
                  <a:schemeClr val="bg1"/>
                </a:solidFill>
              </a:rPr>
              <a:t>Debemos de ser dadivosos, la biblia lo demanda.</a:t>
            </a:r>
          </a:p>
          <a:p>
            <a:r>
              <a:rPr lang="es-ES" b="1" dirty="0">
                <a:solidFill>
                  <a:schemeClr val="bg1"/>
                </a:solidFill>
              </a:rPr>
              <a:t>No seamos como el mundo que solo quiere recibir y recibir y nunca dar.</a:t>
            </a:r>
          </a:p>
        </p:txBody>
      </p:sp>
      <p:pic>
        <p:nvPicPr>
          <p:cNvPr id="10242" name="Picture 2" descr="C:\Users\Mario Moreno\Desktop\Señales\Imagen Animadas\81749fb9b06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0"/>
            <a:ext cx="3159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435AB2E9-2553-4CA0-8DEF-5D2ADEE86085}"/>
              </a:ext>
            </a:extLst>
          </p:cNvPr>
          <p:cNvSpPr/>
          <p:nvPr/>
        </p:nvSpPr>
        <p:spPr>
          <a:xfrm>
            <a:off x="0" y="0"/>
            <a:ext cx="9144000" cy="1143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0"/>
            <a:ext cx="9144000" cy="1143000"/>
          </a:xfrm>
          <a:solidFill>
            <a:srgbClr val="00B050"/>
          </a:solidFill>
        </p:spPr>
        <p:txBody>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EL MAYOR ES EL QUE SIRVE.</a:t>
            </a:r>
          </a:p>
        </p:txBody>
      </p:sp>
      <p:sp>
        <p:nvSpPr>
          <p:cNvPr id="3" name="2 Marcador de contenido"/>
          <p:cNvSpPr>
            <a:spLocks noGrp="1"/>
          </p:cNvSpPr>
          <p:nvPr>
            <p:ph idx="1"/>
          </p:nvPr>
        </p:nvSpPr>
        <p:spPr>
          <a:xfrm>
            <a:off x="0" y="1143000"/>
            <a:ext cx="5076056" cy="5715000"/>
          </a:xfrm>
        </p:spPr>
        <p:txBody>
          <a:bodyPr>
            <a:normAutofit lnSpcReduction="10000"/>
          </a:bodyPr>
          <a:lstStyle/>
          <a:p>
            <a:r>
              <a:rPr lang="es-ES" b="1" dirty="0">
                <a:solidFill>
                  <a:schemeClr val="bg1"/>
                </a:solidFill>
              </a:rPr>
              <a:t>El mayor en el reino es el que sirve a los demás.</a:t>
            </a:r>
          </a:p>
          <a:p>
            <a:pPr algn="ctr"/>
            <a:r>
              <a:rPr lang="es-ES" b="1" u="sng" dirty="0">
                <a:solidFill>
                  <a:schemeClr val="bg1"/>
                </a:solidFill>
                <a:highlight>
                  <a:srgbClr val="FF0000"/>
                </a:highlight>
              </a:rPr>
              <a:t>Mateo.20:25-28.</a:t>
            </a:r>
          </a:p>
          <a:p>
            <a:r>
              <a:rPr lang="es-ES" b="1" dirty="0">
                <a:solidFill>
                  <a:schemeClr val="bg1"/>
                </a:solidFill>
              </a:rPr>
              <a:t>Pero Jesús, llamándolos junto a sí, dijo: Sabéis que los gobernantes de los gentiles se enseñorean de ellos, </a:t>
            </a:r>
            <a:r>
              <a:rPr lang="es-ES" b="1" u="sng" dirty="0">
                <a:solidFill>
                  <a:schemeClr val="bg1"/>
                </a:solidFill>
                <a:highlight>
                  <a:srgbClr val="008000"/>
                </a:highlight>
              </a:rPr>
              <a:t>y que los grandes ejercen autoridad sobre ellos.</a:t>
            </a:r>
            <a:r>
              <a:rPr lang="es-ES" b="1" dirty="0">
                <a:solidFill>
                  <a:schemeClr val="bg1"/>
                </a:solidFill>
              </a:rPr>
              <a:t> </a:t>
            </a:r>
          </a:p>
          <a:p>
            <a:pPr algn="ctr"/>
            <a:r>
              <a:rPr lang="es-ES" b="1" u="sng" dirty="0">
                <a:solidFill>
                  <a:schemeClr val="bg1"/>
                </a:solidFill>
                <a:highlight>
                  <a:srgbClr val="FF0000"/>
                </a:highlight>
              </a:rPr>
              <a:t>V.26.</a:t>
            </a:r>
          </a:p>
        </p:txBody>
      </p:sp>
      <p:pic>
        <p:nvPicPr>
          <p:cNvPr id="11266" name="Picture 2" descr="C:\Users\Mario Moreno\Desktop\Señales\Imagen Animadas\barrer-gregar-blogdeimagenes-7-yonosoygent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43000"/>
            <a:ext cx="385192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1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868144" cy="6858000"/>
          </a:xfrm>
        </p:spPr>
        <p:txBody>
          <a:bodyPr>
            <a:normAutofit/>
          </a:bodyPr>
          <a:lstStyle/>
          <a:p>
            <a:r>
              <a:rPr lang="es-ES" b="1" dirty="0">
                <a:solidFill>
                  <a:schemeClr val="bg1"/>
                </a:solidFill>
              </a:rPr>
              <a:t>No ha de ser así entre vosotros, sino que </a:t>
            </a:r>
            <a:r>
              <a:rPr lang="es-ES" b="1" u="sng" dirty="0">
                <a:solidFill>
                  <a:schemeClr val="bg1"/>
                </a:solidFill>
                <a:highlight>
                  <a:srgbClr val="800080"/>
                </a:highlight>
              </a:rPr>
              <a:t>el que quiera entre vosotros llegar a ser grande, será vuestro servidor,</a:t>
            </a:r>
            <a:r>
              <a:rPr lang="es-ES" b="1" dirty="0">
                <a:solidFill>
                  <a:schemeClr val="bg1"/>
                </a:solidFill>
              </a:rPr>
              <a:t> </a:t>
            </a:r>
          </a:p>
          <a:p>
            <a:pPr algn="ctr"/>
            <a:r>
              <a:rPr lang="es-ES" b="1" u="sng" dirty="0">
                <a:solidFill>
                  <a:schemeClr val="bg1"/>
                </a:solidFill>
                <a:highlight>
                  <a:srgbClr val="FF0000"/>
                </a:highlight>
              </a:rPr>
              <a:t>V.27.</a:t>
            </a:r>
          </a:p>
          <a:p>
            <a:r>
              <a:rPr lang="es-ES" b="1" dirty="0">
                <a:solidFill>
                  <a:schemeClr val="bg1"/>
                </a:solidFill>
              </a:rPr>
              <a:t>y el que quiera entre vosotros ser el primero, </a:t>
            </a:r>
            <a:r>
              <a:rPr lang="es-ES" b="1" u="sng" dirty="0">
                <a:solidFill>
                  <a:schemeClr val="bg1"/>
                </a:solidFill>
                <a:highlight>
                  <a:srgbClr val="808000"/>
                </a:highlight>
              </a:rPr>
              <a:t>será vuestro siervo;</a:t>
            </a:r>
            <a:r>
              <a:rPr lang="es-ES" b="1" dirty="0">
                <a:solidFill>
                  <a:schemeClr val="bg1"/>
                </a:solidFill>
              </a:rPr>
              <a:t> </a:t>
            </a:r>
          </a:p>
          <a:p>
            <a:pPr algn="ctr"/>
            <a:r>
              <a:rPr lang="es-ES" b="1" u="sng" dirty="0">
                <a:solidFill>
                  <a:schemeClr val="bg1"/>
                </a:solidFill>
                <a:highlight>
                  <a:srgbClr val="FF0000"/>
                </a:highlight>
              </a:rPr>
              <a:t>V.28.</a:t>
            </a:r>
          </a:p>
          <a:p>
            <a:r>
              <a:rPr lang="es-ES" b="1" dirty="0">
                <a:solidFill>
                  <a:schemeClr val="bg1"/>
                </a:solidFill>
              </a:rPr>
              <a:t>así como el Hijo del Hombre no vino para ser servido, </a:t>
            </a:r>
            <a:r>
              <a:rPr lang="es-ES" b="1" u="sng" dirty="0">
                <a:solidFill>
                  <a:schemeClr val="bg1"/>
                </a:solidFill>
                <a:highlight>
                  <a:srgbClr val="000000"/>
                </a:highlight>
              </a:rPr>
              <a:t>sino para servir y para dar su vida en rescate por muchos.</a:t>
            </a:r>
            <a:r>
              <a:rPr lang="es-ES" b="1" dirty="0">
                <a:solidFill>
                  <a:schemeClr val="bg1"/>
                </a:solidFill>
              </a:rPr>
              <a:t> </a:t>
            </a:r>
          </a:p>
        </p:txBody>
      </p:sp>
      <p:pic>
        <p:nvPicPr>
          <p:cNvPr id="12290" name="Picture 2" descr="C:\Users\Mario Moreno\Desktop\Señales\Imagen Animadas\camarero-1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0"/>
            <a:ext cx="32443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364088" cy="6858000"/>
          </a:xfrm>
        </p:spPr>
        <p:txBody>
          <a:bodyPr/>
          <a:lstStyle/>
          <a:p>
            <a:r>
              <a:rPr lang="es-ES" b="1" dirty="0">
                <a:solidFill>
                  <a:schemeClr val="bg1"/>
                </a:solidFill>
              </a:rPr>
              <a:t>Para el mundo esto es incompresible, ya que para ellos el, Él mayor- el grande es al que le sirven. </a:t>
            </a:r>
          </a:p>
          <a:p>
            <a:r>
              <a:rPr lang="es-ES" b="1" dirty="0">
                <a:solidFill>
                  <a:schemeClr val="bg1"/>
                </a:solidFill>
              </a:rPr>
              <a:t>Él que tiene todo, el que manda. </a:t>
            </a:r>
          </a:p>
          <a:p>
            <a:r>
              <a:rPr lang="es-ES" b="1" dirty="0">
                <a:solidFill>
                  <a:schemeClr val="bg1"/>
                </a:solidFill>
              </a:rPr>
              <a:t>Él que es jefe. </a:t>
            </a:r>
          </a:p>
          <a:p>
            <a:r>
              <a:rPr lang="es-ES" b="1" dirty="0">
                <a:solidFill>
                  <a:schemeClr val="bg1"/>
                </a:solidFill>
              </a:rPr>
              <a:t>Él que ejerce autoridad sobre los demás. Ese es Él mayor. </a:t>
            </a:r>
          </a:p>
          <a:p>
            <a:r>
              <a:rPr lang="es-ES" b="1" dirty="0">
                <a:solidFill>
                  <a:schemeClr val="bg1"/>
                </a:solidFill>
              </a:rPr>
              <a:t>Pero para Cristo, para los cristianos el mayor Él grande es Él que sirve a los demás.</a:t>
            </a:r>
          </a:p>
        </p:txBody>
      </p:sp>
      <p:pic>
        <p:nvPicPr>
          <p:cNvPr id="13314" name="Picture 2" descr="C:\Users\Mario Moreno\Desktop\Señales\Imagen Animadas\Coffee3-26-0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02"/>
            <a:ext cx="3707904" cy="685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0E91332A-C111-482E-9935-E91EB1B5A2E7}"/>
              </a:ext>
            </a:extLst>
          </p:cNvPr>
          <p:cNvSpPr/>
          <p:nvPr/>
        </p:nvSpPr>
        <p:spPr>
          <a:xfrm>
            <a:off x="0" y="0"/>
            <a:ext cx="9144000" cy="14176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3175"/>
            <a:ext cx="9144000" cy="1414463"/>
          </a:xfrm>
        </p:spPr>
        <p:txBody>
          <a:bodyPr>
            <a:normAutofit fontScale="90000"/>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PARA SER EXALTADO, DEBEMOS HUMILLARNOS.</a:t>
            </a:r>
          </a:p>
        </p:txBody>
      </p:sp>
      <p:sp>
        <p:nvSpPr>
          <p:cNvPr id="3" name="2 Marcador de contenido"/>
          <p:cNvSpPr>
            <a:spLocks noGrp="1"/>
          </p:cNvSpPr>
          <p:nvPr>
            <p:ph idx="1"/>
          </p:nvPr>
        </p:nvSpPr>
        <p:spPr>
          <a:xfrm>
            <a:off x="0" y="1417638"/>
            <a:ext cx="5436096" cy="5440362"/>
          </a:xfrm>
        </p:spPr>
        <p:txBody>
          <a:bodyPr/>
          <a:lstStyle/>
          <a:p>
            <a:r>
              <a:rPr lang="es-ES" b="1" dirty="0">
                <a:solidFill>
                  <a:schemeClr val="bg1"/>
                </a:solidFill>
              </a:rPr>
              <a:t>Para ser exaltados, primeramente debemos de estar dispuesto a ser humillados. </a:t>
            </a:r>
          </a:p>
          <a:p>
            <a:pPr algn="ctr"/>
            <a:r>
              <a:rPr lang="es-ES" b="1" u="sng" dirty="0">
                <a:solidFill>
                  <a:schemeClr val="bg1"/>
                </a:solidFill>
                <a:highlight>
                  <a:srgbClr val="FF0000"/>
                </a:highlight>
              </a:rPr>
              <a:t>Mateo.18:4.</a:t>
            </a:r>
          </a:p>
          <a:p>
            <a:r>
              <a:rPr lang="es-ES" b="1" u="sng" dirty="0">
                <a:highlight>
                  <a:srgbClr val="FFFF00"/>
                </a:highlight>
              </a:rPr>
              <a:t>Así pues, cualquiera que se humille como este niño,</a:t>
            </a:r>
            <a:r>
              <a:rPr lang="es-ES" b="1" dirty="0">
                <a:solidFill>
                  <a:schemeClr val="bg1"/>
                </a:solidFill>
              </a:rPr>
              <a:t> ése es el mayor en el reino de los cielos.</a:t>
            </a:r>
          </a:p>
        </p:txBody>
      </p:sp>
      <p:pic>
        <p:nvPicPr>
          <p:cNvPr id="14338" name="Picture 2" descr="C:\Users\Mario Moreno\Desktop\Señales\Imagen Animadas\d606999fbc5bac92b1ebced59b93a234_publicadas-por-maria-eulalia-imagenes-educativas-gif-en-movimiento_390-28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14463"/>
            <a:ext cx="3707904" cy="544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8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652120" cy="6858000"/>
          </a:xfrm>
        </p:spPr>
        <p:txBody>
          <a:bodyPr/>
          <a:lstStyle/>
          <a:p>
            <a:pPr algn="ctr"/>
            <a:r>
              <a:rPr lang="es-ES" b="1" u="sng" dirty="0">
                <a:solidFill>
                  <a:schemeClr val="bg1"/>
                </a:solidFill>
                <a:highlight>
                  <a:srgbClr val="FF0000"/>
                </a:highlight>
              </a:rPr>
              <a:t>Mateo.23:12.</a:t>
            </a:r>
          </a:p>
          <a:p>
            <a:r>
              <a:rPr lang="es-ES" b="1" dirty="0">
                <a:solidFill>
                  <a:schemeClr val="bg1"/>
                </a:solidFill>
              </a:rPr>
              <a:t>Y cualquiera que se ensalce, será humillado, </a:t>
            </a:r>
            <a:r>
              <a:rPr lang="es-ES" b="1" u="sng" dirty="0">
                <a:highlight>
                  <a:srgbClr val="00FF00"/>
                </a:highlight>
              </a:rPr>
              <a:t>y cualquiera que se humille, será ensalzado.</a:t>
            </a:r>
            <a:r>
              <a:rPr lang="es-ES" b="1" dirty="0">
                <a:solidFill>
                  <a:schemeClr val="bg1"/>
                </a:solidFill>
              </a:rPr>
              <a:t> </a:t>
            </a:r>
          </a:p>
          <a:p>
            <a:r>
              <a:rPr lang="es-ES" b="1" dirty="0">
                <a:solidFill>
                  <a:schemeClr val="bg1"/>
                </a:solidFill>
              </a:rPr>
              <a:t>Para ser exaltado debemos humillarnos bajo la mano poderosa de nuestro Dios. </a:t>
            </a:r>
          </a:p>
          <a:p>
            <a:pPr algn="ctr"/>
            <a:r>
              <a:rPr lang="es-ES" b="1" u="sng" dirty="0">
                <a:solidFill>
                  <a:schemeClr val="bg1"/>
                </a:solidFill>
                <a:highlight>
                  <a:srgbClr val="FF0000"/>
                </a:highlight>
              </a:rPr>
              <a:t>I Pedro.5:6.</a:t>
            </a:r>
          </a:p>
          <a:p>
            <a:r>
              <a:rPr lang="es-ES" b="1" u="sng" dirty="0">
                <a:highlight>
                  <a:srgbClr val="00FFFF"/>
                </a:highlight>
              </a:rPr>
              <a:t>Humillaos, pues, bajo la poderosa mano de Dios,</a:t>
            </a:r>
            <a:r>
              <a:rPr lang="es-ES" b="1" dirty="0">
                <a:solidFill>
                  <a:schemeClr val="bg1"/>
                </a:solidFill>
              </a:rPr>
              <a:t> para que El os exalte a su debido tiempo, </a:t>
            </a:r>
          </a:p>
        </p:txBody>
      </p:sp>
      <p:pic>
        <p:nvPicPr>
          <p:cNvPr id="15362" name="Picture 2" descr="C:\Users\Mario Moreno\Desktop\Señales\Imagen Animadas\man_shakingman_h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0"/>
            <a:ext cx="3563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436096" cy="6858000"/>
          </a:xfrm>
        </p:spPr>
        <p:txBody>
          <a:bodyPr>
            <a:normAutofit fontScale="92500" lnSpcReduction="20000"/>
          </a:bodyPr>
          <a:lstStyle/>
          <a:p>
            <a:r>
              <a:rPr lang="es-ES" b="1" dirty="0">
                <a:solidFill>
                  <a:schemeClr val="bg1"/>
                </a:solidFill>
              </a:rPr>
              <a:t>Para que nos exalte a su tiempo. </a:t>
            </a:r>
          </a:p>
          <a:p>
            <a:r>
              <a:rPr lang="es-ES" b="1" dirty="0">
                <a:solidFill>
                  <a:schemeClr val="bg1"/>
                </a:solidFill>
              </a:rPr>
              <a:t>Pero para el mundo humillarse es acto de cobardía, de debilidad, pero para el cristiano es un acto de valor, por que solo los valerosos se humillan bajo la mano poderosa de Dios.</a:t>
            </a:r>
          </a:p>
          <a:p>
            <a:r>
              <a:rPr lang="es-ES" b="1" dirty="0">
                <a:solidFill>
                  <a:schemeClr val="bg1"/>
                </a:solidFill>
              </a:rPr>
              <a:t>Jesús se humillo hasta la muerte.</a:t>
            </a:r>
          </a:p>
          <a:p>
            <a:pPr algn="ctr"/>
            <a:r>
              <a:rPr lang="es-ES" b="1" u="sng" dirty="0">
                <a:solidFill>
                  <a:schemeClr val="bg1"/>
                </a:solidFill>
                <a:highlight>
                  <a:srgbClr val="FF0000"/>
                </a:highlight>
              </a:rPr>
              <a:t>Filipenses.2:8.</a:t>
            </a:r>
          </a:p>
          <a:p>
            <a:r>
              <a:rPr lang="es-ES" b="1" dirty="0">
                <a:solidFill>
                  <a:schemeClr val="bg1"/>
                </a:solidFill>
              </a:rPr>
              <a:t>Y hallándose en forma de hombre, </a:t>
            </a:r>
            <a:r>
              <a:rPr lang="es-ES" b="1" u="sng" dirty="0">
                <a:solidFill>
                  <a:schemeClr val="bg1"/>
                </a:solidFill>
                <a:highlight>
                  <a:srgbClr val="FF00FF"/>
                </a:highlight>
              </a:rPr>
              <a:t>se humilló a sí mismo,</a:t>
            </a:r>
            <a:r>
              <a:rPr lang="es-ES" b="1" dirty="0">
                <a:solidFill>
                  <a:schemeClr val="bg1"/>
                </a:solidFill>
              </a:rPr>
              <a:t> haciéndose obediente hasta la muerte, y muerte de cruz.</a:t>
            </a:r>
          </a:p>
        </p:txBody>
      </p:sp>
      <p:pic>
        <p:nvPicPr>
          <p:cNvPr id="16387" name="Picture 3" descr="C:\Users\Mario Moreno\Desktop\Señales\Imagen Animadas\Animated_crucirfixion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502"/>
            <a:ext cx="3574458" cy="685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364088" cy="6858000"/>
          </a:xfrm>
        </p:spPr>
        <p:txBody>
          <a:bodyPr/>
          <a:lstStyle/>
          <a:p>
            <a:r>
              <a:rPr lang="es-ES" b="1" dirty="0">
                <a:solidFill>
                  <a:schemeClr val="bg1"/>
                </a:solidFill>
              </a:rPr>
              <a:t>Pero después que fue humillado, fue exaltado.</a:t>
            </a:r>
          </a:p>
          <a:p>
            <a:pPr algn="ctr"/>
            <a:r>
              <a:rPr lang="es-ES" b="1" u="sng" dirty="0">
                <a:solidFill>
                  <a:schemeClr val="bg1"/>
                </a:solidFill>
                <a:highlight>
                  <a:srgbClr val="FF0000"/>
                </a:highlight>
              </a:rPr>
              <a:t>Hechos.2:36.</a:t>
            </a:r>
          </a:p>
          <a:p>
            <a:r>
              <a:rPr lang="es-ES" b="1" dirty="0">
                <a:solidFill>
                  <a:schemeClr val="bg1"/>
                </a:solidFill>
              </a:rPr>
              <a:t>Sepa, pues, con certeza toda la casa de Israel, que a este Jesús a quien vosotros crucificasteis, </a:t>
            </a:r>
            <a:r>
              <a:rPr lang="es-ES" b="1" u="sng" dirty="0">
                <a:solidFill>
                  <a:schemeClr val="bg1"/>
                </a:solidFill>
                <a:highlight>
                  <a:srgbClr val="0000FF"/>
                </a:highlight>
              </a:rPr>
              <a:t>Dios le ha hecho Señor y Cristo.</a:t>
            </a:r>
          </a:p>
          <a:p>
            <a:r>
              <a:rPr lang="es-ES" b="1" dirty="0">
                <a:solidFill>
                  <a:schemeClr val="bg1"/>
                </a:solidFill>
              </a:rPr>
              <a:t>Así nosotros para ser exaltado por Dios debemos ser humillado primero.</a:t>
            </a:r>
          </a:p>
          <a:p>
            <a:r>
              <a:rPr lang="es-ES" b="1" dirty="0">
                <a:solidFill>
                  <a:schemeClr val="bg1"/>
                </a:solidFill>
              </a:rPr>
              <a:t>Pero el mundo no comprende nada de esto. </a:t>
            </a:r>
          </a:p>
        </p:txBody>
      </p:sp>
      <p:pic>
        <p:nvPicPr>
          <p:cNvPr id="17410" name="Picture 2" descr="C:\Users\Mario Moreno\Desktop\Señales\Imagen Animadas\8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
            <a:ext cx="377991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6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r>
              <a:rPr lang="es-ES" b="1" dirty="0">
                <a:solidFill>
                  <a:schemeClr val="bg1"/>
                </a:solidFill>
              </a:rPr>
              <a:t>El mundo físico no percibe no entiende las cosas espirituales.</a:t>
            </a:r>
          </a:p>
          <a:p>
            <a:pPr algn="ctr"/>
            <a:r>
              <a:rPr lang="es-ES" b="1" u="sng" dirty="0">
                <a:solidFill>
                  <a:schemeClr val="bg1"/>
                </a:solidFill>
                <a:highlight>
                  <a:srgbClr val="FF0000"/>
                </a:highlight>
              </a:rPr>
              <a:t>I Corintios.2:14.</a:t>
            </a:r>
          </a:p>
          <a:p>
            <a:r>
              <a:rPr lang="es-ES" b="1" dirty="0">
                <a:solidFill>
                  <a:schemeClr val="bg1"/>
                </a:solidFill>
              </a:rPr>
              <a:t>Pero el hombre natural no acepta las cosas del Espíritu de Dios, </a:t>
            </a:r>
            <a:r>
              <a:rPr lang="es-ES" b="1" u="sng" dirty="0">
                <a:highlight>
                  <a:srgbClr val="FFFF00"/>
                </a:highlight>
              </a:rPr>
              <a:t>porque para él son necedad; y no las puede entender,</a:t>
            </a:r>
            <a:r>
              <a:rPr lang="es-ES" b="1" dirty="0">
                <a:solidFill>
                  <a:schemeClr val="bg1"/>
                </a:solidFill>
              </a:rPr>
              <a:t> porque se disciernen espiritualmente. </a:t>
            </a:r>
          </a:p>
          <a:p>
            <a:r>
              <a:rPr lang="es-ES" b="1" dirty="0">
                <a:solidFill>
                  <a:schemeClr val="bg1"/>
                </a:solidFill>
              </a:rPr>
              <a:t>Es por eso que el mundo no comprende ni va comprender jamás las cosas espirituales para el son locuras.</a:t>
            </a:r>
          </a:p>
          <a:p>
            <a:r>
              <a:rPr lang="es-ES" b="1" dirty="0">
                <a:solidFill>
                  <a:schemeClr val="bg1"/>
                </a:solidFill>
              </a:rPr>
              <a:t>Para el seria muestra de debilidad, de cobardía, pero para Dios no lo son.</a:t>
            </a:r>
          </a:p>
        </p:txBody>
      </p:sp>
    </p:spTree>
    <p:extLst>
      <p:ext uri="{BB962C8B-B14F-4D97-AF65-F5344CB8AC3E}">
        <p14:creationId xmlns:p14="http://schemas.microsoft.com/office/powerpoint/2010/main" val="458130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6618B818-9496-4F53-9BC9-7DD23CD7577B}"/>
              </a:ext>
            </a:extLst>
          </p:cNvPr>
          <p:cNvSpPr/>
          <p:nvPr/>
        </p:nvSpPr>
        <p:spPr>
          <a:xfrm>
            <a:off x="0" y="0"/>
            <a:ext cx="9144000" cy="10527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3175"/>
            <a:ext cx="9144000" cy="1049561"/>
          </a:xfrm>
        </p:spPr>
        <p:txBody>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CONCLUSIÓN:</a:t>
            </a:r>
          </a:p>
        </p:txBody>
      </p:sp>
      <p:sp>
        <p:nvSpPr>
          <p:cNvPr id="3" name="2 Marcador de contenido"/>
          <p:cNvSpPr>
            <a:spLocks noGrp="1"/>
          </p:cNvSpPr>
          <p:nvPr>
            <p:ph idx="1"/>
          </p:nvPr>
        </p:nvSpPr>
        <p:spPr>
          <a:xfrm>
            <a:off x="0" y="1052736"/>
            <a:ext cx="9144000" cy="5805264"/>
          </a:xfrm>
        </p:spPr>
        <p:txBody>
          <a:bodyPr/>
          <a:lstStyle/>
          <a:p>
            <a:r>
              <a:rPr lang="es-ES" b="1" dirty="0">
                <a:solidFill>
                  <a:schemeClr val="bg1"/>
                </a:solidFill>
              </a:rPr>
              <a:t>Estas son algunas cosas que el mundo no comprenden pero que para Él cristiano son de mucho valor. </a:t>
            </a:r>
          </a:p>
          <a:p>
            <a:r>
              <a:rPr lang="es-ES" b="1" dirty="0">
                <a:solidFill>
                  <a:schemeClr val="bg1"/>
                </a:solidFill>
              </a:rPr>
              <a:t>Por que deseamos servir a Dios y tener la vida eterna. </a:t>
            </a:r>
          </a:p>
          <a:p>
            <a:r>
              <a:rPr lang="es-ES" b="1" dirty="0">
                <a:solidFill>
                  <a:schemeClr val="bg1"/>
                </a:solidFill>
              </a:rPr>
              <a:t>Y aunque el mundo nos llame loco, sabemos que Dios nos va a recompensar por todo esto.</a:t>
            </a:r>
          </a:p>
          <a:p>
            <a:r>
              <a:rPr lang="es-ES" b="1" dirty="0">
                <a:solidFill>
                  <a:schemeClr val="bg1"/>
                </a:solidFill>
              </a:rPr>
              <a:t>El mundo no las conoce pero para nosotros son verdades irrefutables.</a:t>
            </a:r>
          </a:p>
          <a:p>
            <a:r>
              <a:rPr lang="es-ES" b="1" dirty="0">
                <a:solidFill>
                  <a:schemeClr val="bg1"/>
                </a:solidFill>
              </a:rPr>
              <a:t>Que debemos de creer y practicar siempre.</a:t>
            </a:r>
          </a:p>
        </p:txBody>
      </p:sp>
    </p:spTree>
    <p:extLst>
      <p:ext uri="{BB962C8B-B14F-4D97-AF65-F5344CB8AC3E}">
        <p14:creationId xmlns:p14="http://schemas.microsoft.com/office/powerpoint/2010/main" val="583120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ario Moreno\Desktop\Señales\Gracias\Gracias Animadas\gracia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51723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5517231"/>
            <a:ext cx="9143999" cy="13407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DIOS NOS BENDIGA A TODOS.</a:t>
            </a:r>
          </a:p>
        </p:txBody>
      </p:sp>
      <p:sp>
        <p:nvSpPr>
          <p:cNvPr id="3" name="Bocadillo nube: nube 2">
            <a:extLst>
              <a:ext uri="{FF2B5EF4-FFF2-40B4-BE49-F238E27FC236}">
                <a16:creationId xmlns:a16="http://schemas.microsoft.com/office/drawing/2014/main" id="{28A0FBCE-79EB-43E4-9F2F-8000CC01DD01}"/>
              </a:ext>
            </a:extLst>
          </p:cNvPr>
          <p:cNvSpPr/>
          <p:nvPr/>
        </p:nvSpPr>
        <p:spPr>
          <a:xfrm>
            <a:off x="4572000" y="0"/>
            <a:ext cx="4572000" cy="3429000"/>
          </a:xfrm>
          <a:prstGeom prst="cloudCallout">
            <a:avLst>
              <a:gd name="adj1" fmla="val -65368"/>
              <a:gd name="adj2" fmla="val 5306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ln w="6600">
                  <a:solidFill>
                    <a:schemeClr val="accent2"/>
                  </a:solidFill>
                  <a:prstDash val="solid"/>
                </a:ln>
                <a:solidFill>
                  <a:srgbClr val="FFFFFF"/>
                </a:solidFill>
                <a:effectLst>
                  <a:outerShdw dist="38100" dir="2700000" algn="tl" rotWithShape="0">
                    <a:schemeClr val="accent2"/>
                  </a:outerShdw>
                </a:effectLst>
              </a:rPr>
              <a:t>POR SU FINA ATENCION.</a:t>
            </a:r>
          </a:p>
        </p:txBody>
      </p:sp>
    </p:spTree>
    <p:extLst>
      <p:ext uri="{BB962C8B-B14F-4D97-AF65-F5344CB8AC3E}">
        <p14:creationId xmlns:p14="http://schemas.microsoft.com/office/powerpoint/2010/main" val="19589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2"/>
                                        </p:tgtEl>
                                        <p:attrNameLst>
                                          <p:attrName>style.visibility</p:attrName>
                                        </p:attrNameLst>
                                      </p:cBhvr>
                                      <p:to>
                                        <p:strVal val="visible"/>
                                      </p:to>
                                    </p:set>
                                    <p:set>
                                      <p:cBhvr>
                                        <p:cTn id="20" dur="455" fill="hold">
                                          <p:stCondLst>
                                            <p:cond delay="0"/>
                                          </p:stCondLst>
                                        </p:cTn>
                                        <p:tgtEl>
                                          <p:spTgt spid="2"/>
                                        </p:tgtEl>
                                        <p:attrNameLst>
                                          <p:attrName>style.rotation</p:attrName>
                                        </p:attrNameLst>
                                      </p:cBhvr>
                                      <p:to>
                                        <p:strVal val="-45.0"/>
                                      </p:to>
                                    </p:set>
                                    <p:anim calcmode="lin" valueType="num">
                                      <p:cBhvr>
                                        <p:cTn id="21"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DD05491D-38EF-4679-A48B-A0CD6F09C2FA}"/>
              </a:ext>
            </a:extLst>
          </p:cNvPr>
          <p:cNvSpPr/>
          <p:nvPr/>
        </p:nvSpPr>
        <p:spPr>
          <a:xfrm>
            <a:off x="0" y="0"/>
            <a:ext cx="9144000" cy="1143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3175"/>
            <a:ext cx="9144000" cy="1139825"/>
          </a:xfrm>
        </p:spPr>
        <p:txBody>
          <a:bodyPr>
            <a:normAutofit/>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EL OFENDIDO BUSCAR AL OFENSOR.</a:t>
            </a:r>
          </a:p>
        </p:txBody>
      </p:sp>
      <p:sp>
        <p:nvSpPr>
          <p:cNvPr id="3" name="2 Marcador de contenido"/>
          <p:cNvSpPr>
            <a:spLocks noGrp="1"/>
          </p:cNvSpPr>
          <p:nvPr>
            <p:ph idx="1"/>
          </p:nvPr>
        </p:nvSpPr>
        <p:spPr>
          <a:xfrm>
            <a:off x="-10999" y="1143000"/>
            <a:ext cx="5879143" cy="5715000"/>
          </a:xfrm>
        </p:spPr>
        <p:txBody>
          <a:bodyPr>
            <a:normAutofit fontScale="92500" lnSpcReduction="10000"/>
          </a:bodyPr>
          <a:lstStyle/>
          <a:p>
            <a:r>
              <a:rPr lang="es-ES" b="1" dirty="0">
                <a:solidFill>
                  <a:schemeClr val="bg1"/>
                </a:solidFill>
              </a:rPr>
              <a:t>La biblia nos enseña claramente que al que ofendieron tiene que buscar al ofensor.</a:t>
            </a:r>
          </a:p>
          <a:p>
            <a:pPr algn="ctr"/>
            <a:r>
              <a:rPr lang="es-ES" b="1" u="sng" dirty="0">
                <a:solidFill>
                  <a:schemeClr val="bg1"/>
                </a:solidFill>
                <a:highlight>
                  <a:srgbClr val="FF0000"/>
                </a:highlight>
              </a:rPr>
              <a:t>Mateo.18:15.</a:t>
            </a:r>
          </a:p>
          <a:p>
            <a:r>
              <a:rPr lang="es-ES" b="1" u="sng" dirty="0">
                <a:highlight>
                  <a:srgbClr val="00FF00"/>
                </a:highlight>
              </a:rPr>
              <a:t>Y si tu hermano peca, ve y repréndelo a solas;</a:t>
            </a:r>
            <a:r>
              <a:rPr lang="es-ES" b="1" dirty="0">
                <a:solidFill>
                  <a:schemeClr val="bg1"/>
                </a:solidFill>
              </a:rPr>
              <a:t> si te escucha, has ganado a tu hermano. </a:t>
            </a:r>
          </a:p>
          <a:p>
            <a:pPr algn="ctr"/>
            <a:r>
              <a:rPr lang="es-ES" b="1" u="sng" dirty="0">
                <a:solidFill>
                  <a:schemeClr val="bg1"/>
                </a:solidFill>
                <a:highlight>
                  <a:srgbClr val="FF0000"/>
                </a:highlight>
              </a:rPr>
              <a:t>Mateo.5:23-24.</a:t>
            </a:r>
          </a:p>
          <a:p>
            <a:r>
              <a:rPr lang="es-ES" b="1" dirty="0">
                <a:solidFill>
                  <a:schemeClr val="bg1"/>
                </a:solidFill>
              </a:rPr>
              <a:t>Por tanto, si estás presentando tu ofrenda en el altar, </a:t>
            </a:r>
            <a:r>
              <a:rPr lang="es-ES" b="1" u="sng" dirty="0">
                <a:highlight>
                  <a:srgbClr val="00FFFF"/>
                </a:highlight>
              </a:rPr>
              <a:t>y allí te acuerdas que tu hermano tiene algo contra ti,</a:t>
            </a:r>
            <a:r>
              <a:rPr lang="es-ES" b="1" dirty="0">
                <a:solidFill>
                  <a:schemeClr val="bg1"/>
                </a:solidFill>
              </a:rPr>
              <a:t> </a:t>
            </a:r>
          </a:p>
        </p:txBody>
      </p:sp>
      <p:pic>
        <p:nvPicPr>
          <p:cNvPr id="3074" name="Picture 2" descr="C:\Users\Mario Moreno\Desktop\Señales\Imagen Animadas\billy_bully_chasing_bobby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46175"/>
            <a:ext cx="3275856" cy="571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3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1"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004048" cy="6858000"/>
          </a:xfrm>
        </p:spPr>
        <p:txBody>
          <a:bodyPr/>
          <a:lstStyle/>
          <a:p>
            <a:pPr algn="ctr"/>
            <a:r>
              <a:rPr lang="es-ES" b="1" u="sng" dirty="0">
                <a:solidFill>
                  <a:schemeClr val="bg1"/>
                </a:solidFill>
                <a:highlight>
                  <a:srgbClr val="FF0000"/>
                </a:highlight>
              </a:rPr>
              <a:t>V.24.</a:t>
            </a:r>
          </a:p>
          <a:p>
            <a:r>
              <a:rPr lang="es-ES" b="1" dirty="0">
                <a:solidFill>
                  <a:schemeClr val="bg1"/>
                </a:solidFill>
              </a:rPr>
              <a:t>deja tu ofrenda allí delante del altar, </a:t>
            </a:r>
            <a:r>
              <a:rPr lang="es-ES" b="1" u="sng" dirty="0">
                <a:solidFill>
                  <a:schemeClr val="bg1"/>
                </a:solidFill>
                <a:highlight>
                  <a:srgbClr val="FF00FF"/>
                </a:highlight>
              </a:rPr>
              <a:t>y ve, reconcíliate primero con tu hermano,</a:t>
            </a:r>
            <a:r>
              <a:rPr lang="es-ES" b="1" dirty="0">
                <a:solidFill>
                  <a:schemeClr val="bg1"/>
                </a:solidFill>
              </a:rPr>
              <a:t> y entonces ven y presenta tu ofrenda. </a:t>
            </a:r>
          </a:p>
          <a:p>
            <a:r>
              <a:rPr lang="es-ES" b="1" dirty="0">
                <a:solidFill>
                  <a:schemeClr val="bg1"/>
                </a:solidFill>
              </a:rPr>
              <a:t>El mundo no comprende esto, muchos dicen, el fue el que me ofendió el tiene que venir a pedirme perdón yo no lo voy hacer.</a:t>
            </a:r>
          </a:p>
          <a:p>
            <a:r>
              <a:rPr lang="es-ES" b="1" dirty="0">
                <a:solidFill>
                  <a:schemeClr val="bg1"/>
                </a:solidFill>
              </a:rPr>
              <a:t>El me ofendió yo no le hice nada.</a:t>
            </a:r>
          </a:p>
        </p:txBody>
      </p:sp>
      <p:pic>
        <p:nvPicPr>
          <p:cNvPr id="4098" name="Picture 2" descr="C:\Users\Mario Moreno\Desktop\Señales\Imagen Animadas\billy_bully_holding_bobby_l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221"/>
            <a:ext cx="4139953" cy="682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esquinas redondeadas 4">
            <a:extLst>
              <a:ext uri="{FF2B5EF4-FFF2-40B4-BE49-F238E27FC236}">
                <a16:creationId xmlns:a16="http://schemas.microsoft.com/office/drawing/2014/main" id="{651AC6BF-F96B-4564-9A43-D604F7F00574}"/>
              </a:ext>
            </a:extLst>
          </p:cNvPr>
          <p:cNvSpPr/>
          <p:nvPr/>
        </p:nvSpPr>
        <p:spPr>
          <a:xfrm>
            <a:off x="0" y="0"/>
            <a:ext cx="9144000" cy="11935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0"/>
            <a:ext cx="9144000" cy="1143000"/>
          </a:xfrm>
          <a:solidFill>
            <a:srgbClr val="00B050"/>
          </a:solidFill>
        </p:spPr>
        <p:txBody>
          <a:bodyPr>
            <a:normAutofit fontScale="90000"/>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SI TE DAN EN LA MEJILLA DEBES PONER LA OTRA.</a:t>
            </a:r>
          </a:p>
        </p:txBody>
      </p:sp>
      <p:sp>
        <p:nvSpPr>
          <p:cNvPr id="3" name="2 Marcador de contenido"/>
          <p:cNvSpPr>
            <a:spLocks noGrp="1"/>
          </p:cNvSpPr>
          <p:nvPr>
            <p:ph idx="1"/>
          </p:nvPr>
        </p:nvSpPr>
        <p:spPr>
          <a:xfrm>
            <a:off x="0" y="1193576"/>
            <a:ext cx="5220072" cy="5664423"/>
          </a:xfrm>
        </p:spPr>
        <p:txBody>
          <a:bodyPr>
            <a:normAutofit fontScale="85000" lnSpcReduction="20000"/>
          </a:bodyPr>
          <a:lstStyle/>
          <a:p>
            <a:r>
              <a:rPr lang="es-ES" b="1" dirty="0">
                <a:solidFill>
                  <a:schemeClr val="bg1"/>
                </a:solidFill>
              </a:rPr>
              <a:t>Dios desea que si nos dan en la mejilla pongamos la obra.</a:t>
            </a:r>
          </a:p>
          <a:p>
            <a:pPr algn="ctr"/>
            <a:r>
              <a:rPr lang="es-ES" b="1" u="sng" dirty="0">
                <a:solidFill>
                  <a:schemeClr val="bg1"/>
                </a:solidFill>
                <a:highlight>
                  <a:srgbClr val="FF0000"/>
                </a:highlight>
              </a:rPr>
              <a:t>Mateo.5:39.</a:t>
            </a:r>
          </a:p>
          <a:p>
            <a:r>
              <a:rPr lang="es-ES" b="1" dirty="0">
                <a:solidFill>
                  <a:schemeClr val="bg1"/>
                </a:solidFill>
              </a:rPr>
              <a:t>Pero yo os digo: no resistáis al que es malo; antes bien, </a:t>
            </a:r>
            <a:r>
              <a:rPr lang="es-ES" b="1" u="sng" dirty="0">
                <a:solidFill>
                  <a:schemeClr val="bg1"/>
                </a:solidFill>
                <a:highlight>
                  <a:srgbClr val="0000FF"/>
                </a:highlight>
              </a:rPr>
              <a:t>a cualquiera que te abofetee en la mejilla derecha, vuélvele también la otra.</a:t>
            </a:r>
          </a:p>
          <a:p>
            <a:r>
              <a:rPr lang="es-ES" b="1" dirty="0">
                <a:solidFill>
                  <a:schemeClr val="bg1"/>
                </a:solidFill>
              </a:rPr>
              <a:t>Poner la otra mejilla es:</a:t>
            </a:r>
          </a:p>
          <a:p>
            <a:pPr algn="ctr"/>
            <a:r>
              <a:rPr lang="es-ES" b="1" u="sng" dirty="0">
                <a:solidFill>
                  <a:schemeClr val="bg1"/>
                </a:solidFill>
                <a:highlight>
                  <a:srgbClr val="FF0000"/>
                </a:highlight>
              </a:rPr>
              <a:t>Juan.18:22-23.</a:t>
            </a:r>
          </a:p>
          <a:p>
            <a:r>
              <a:rPr lang="es-ES" b="1" dirty="0">
                <a:solidFill>
                  <a:schemeClr val="bg1"/>
                </a:solidFill>
              </a:rPr>
              <a:t>Cuando dijo esto, uno de los alguaciles que estaba cerca, </a:t>
            </a:r>
            <a:r>
              <a:rPr lang="es-ES" b="1" u="sng" dirty="0">
                <a:solidFill>
                  <a:schemeClr val="bg1"/>
                </a:solidFill>
                <a:highlight>
                  <a:srgbClr val="000080"/>
                </a:highlight>
              </a:rPr>
              <a:t>dio una bofetada a Jesús,</a:t>
            </a:r>
            <a:r>
              <a:rPr lang="es-ES" b="1" dirty="0">
                <a:solidFill>
                  <a:schemeClr val="bg1"/>
                </a:solidFill>
              </a:rPr>
              <a:t> diciendo: ¿Así respondes al sumo sacerdote? </a:t>
            </a:r>
          </a:p>
          <a:p>
            <a:endParaRPr lang="es-ES" b="1" dirty="0"/>
          </a:p>
        </p:txBody>
      </p:sp>
      <p:pic>
        <p:nvPicPr>
          <p:cNvPr id="5122" name="Picture 2" descr="C:\Users\Mario Moreno\Desktop\Señales\Imagen Animadas\billy_bully_money_shake_l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96752"/>
            <a:ext cx="3941259"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8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508104" cy="6858000"/>
          </a:xfrm>
        </p:spPr>
        <p:txBody>
          <a:bodyPr>
            <a:normAutofit fontScale="85000" lnSpcReduction="20000"/>
          </a:bodyPr>
          <a:lstStyle/>
          <a:p>
            <a:pPr algn="ctr"/>
            <a:r>
              <a:rPr lang="es-ES" b="1" u="sng" dirty="0">
                <a:solidFill>
                  <a:schemeClr val="bg1"/>
                </a:solidFill>
                <a:highlight>
                  <a:srgbClr val="FF0000"/>
                </a:highlight>
              </a:rPr>
              <a:t>V.23.</a:t>
            </a:r>
          </a:p>
          <a:p>
            <a:r>
              <a:rPr lang="es-ES" b="1" u="sng" dirty="0">
                <a:solidFill>
                  <a:schemeClr val="bg1"/>
                </a:solidFill>
                <a:highlight>
                  <a:srgbClr val="008000"/>
                </a:highlight>
              </a:rPr>
              <a:t>Jesús le respondió: Si he hablado mal, da testimonio de lo que he hablado mal;</a:t>
            </a:r>
            <a:r>
              <a:rPr lang="es-ES" b="1" dirty="0">
                <a:solidFill>
                  <a:schemeClr val="bg1"/>
                </a:solidFill>
              </a:rPr>
              <a:t> pero si hablé bien, ¿por qué me pegas?</a:t>
            </a:r>
          </a:p>
          <a:p>
            <a:r>
              <a:rPr lang="es-ES" b="1" dirty="0">
                <a:solidFill>
                  <a:schemeClr val="bg1"/>
                </a:solidFill>
              </a:rPr>
              <a:t>Aquí vemos un claro ejemplo de poner la otra mejilla.</a:t>
            </a:r>
          </a:p>
          <a:p>
            <a:r>
              <a:rPr lang="es-ES" b="1" dirty="0">
                <a:solidFill>
                  <a:schemeClr val="bg1"/>
                </a:solidFill>
              </a:rPr>
              <a:t>Es no responder de la misma manera que la otra persona. </a:t>
            </a:r>
          </a:p>
          <a:p>
            <a:r>
              <a:rPr lang="es-ES" b="1" dirty="0">
                <a:solidFill>
                  <a:schemeClr val="bg1"/>
                </a:solidFill>
              </a:rPr>
              <a:t>Dios desea que no nos venguemos nosotros mismos.</a:t>
            </a:r>
          </a:p>
          <a:p>
            <a:pPr algn="ctr"/>
            <a:r>
              <a:rPr lang="es-ES" b="1" u="sng" dirty="0">
                <a:solidFill>
                  <a:schemeClr val="bg1"/>
                </a:solidFill>
                <a:highlight>
                  <a:srgbClr val="FF0000"/>
                </a:highlight>
              </a:rPr>
              <a:t>Romanos.12:19.</a:t>
            </a:r>
          </a:p>
          <a:p>
            <a:r>
              <a:rPr lang="es-ES" b="1" dirty="0">
                <a:solidFill>
                  <a:schemeClr val="bg1"/>
                </a:solidFill>
              </a:rPr>
              <a:t>Amados, nunca os venguéis vosotros mismos, sino dad lugar a la ira de Dios, </a:t>
            </a:r>
            <a:r>
              <a:rPr lang="es-ES" b="1" u="sng" dirty="0">
                <a:solidFill>
                  <a:schemeClr val="bg1"/>
                </a:solidFill>
                <a:highlight>
                  <a:srgbClr val="800080"/>
                </a:highlight>
              </a:rPr>
              <a:t>porque escrito está: MIA ES LA VENGANZA, YO PAGARE, dice el Señor.</a:t>
            </a:r>
            <a:r>
              <a:rPr lang="es-ES" b="1" dirty="0">
                <a:solidFill>
                  <a:schemeClr val="bg1"/>
                </a:solidFill>
              </a:rPr>
              <a:t>  </a:t>
            </a:r>
          </a:p>
        </p:txBody>
      </p:sp>
      <p:pic>
        <p:nvPicPr>
          <p:cNvPr id="6146" name="Picture 2" descr="C:\Users\Mario Moreno\Desktop\Señales\Imagen Animadas\bully-kid-wedgie-bo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008"/>
            <a:ext cx="3635896" cy="685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esquinas redondeadas 3">
            <a:extLst>
              <a:ext uri="{FF2B5EF4-FFF2-40B4-BE49-F238E27FC236}">
                <a16:creationId xmlns:a16="http://schemas.microsoft.com/office/drawing/2014/main" id="{A6933E2E-F9F1-4BCA-8389-2EA61F6CF91F}"/>
              </a:ext>
            </a:extLst>
          </p:cNvPr>
          <p:cNvSpPr/>
          <p:nvPr/>
        </p:nvSpPr>
        <p:spPr>
          <a:xfrm>
            <a:off x="0" y="0"/>
            <a:ext cx="9144000" cy="13316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0"/>
            <a:ext cx="9133294" cy="1331640"/>
          </a:xfrm>
          <a:solidFill>
            <a:srgbClr val="00B050"/>
          </a:solidFill>
        </p:spPr>
        <p:txBody>
          <a:bodyPr>
            <a:normAutofit fontScale="90000"/>
          </a:bodyPr>
          <a:lstStyle/>
          <a:p>
            <a:r>
              <a:rPr lang="es-ES" b="1" u="sng" dirty="0">
                <a:ln w="6600">
                  <a:solidFill>
                    <a:schemeClr val="accent2"/>
                  </a:solidFill>
                  <a:prstDash val="solid"/>
                </a:ln>
                <a:solidFill>
                  <a:srgbClr val="FFFFFF"/>
                </a:solidFill>
                <a:effectLst>
                  <a:outerShdw dist="38100" dir="2700000" algn="tl" rotWithShape="0">
                    <a:schemeClr val="accent2"/>
                  </a:outerShdw>
                </a:effectLst>
              </a:rPr>
              <a:t>SI DESEAMOS SALVAR NUESTRA VIDA, DEBEMOS PERDERLA.</a:t>
            </a:r>
          </a:p>
        </p:txBody>
      </p:sp>
      <p:sp>
        <p:nvSpPr>
          <p:cNvPr id="3" name="2 Marcador de contenido"/>
          <p:cNvSpPr>
            <a:spLocks noGrp="1"/>
          </p:cNvSpPr>
          <p:nvPr>
            <p:ph idx="1"/>
          </p:nvPr>
        </p:nvSpPr>
        <p:spPr>
          <a:xfrm>
            <a:off x="0" y="1331640"/>
            <a:ext cx="5508104" cy="5526360"/>
          </a:xfrm>
        </p:spPr>
        <p:txBody>
          <a:bodyPr>
            <a:normAutofit fontScale="85000" lnSpcReduction="10000"/>
          </a:bodyPr>
          <a:lstStyle/>
          <a:p>
            <a:r>
              <a:rPr lang="es-ES" b="1" dirty="0">
                <a:solidFill>
                  <a:schemeClr val="bg1"/>
                </a:solidFill>
              </a:rPr>
              <a:t>Si deseamos salvar nuestra vida, debemos estar dispuestos a perderla.</a:t>
            </a:r>
          </a:p>
          <a:p>
            <a:pPr algn="ctr"/>
            <a:r>
              <a:rPr lang="es-ES" b="1" u="sng" dirty="0">
                <a:solidFill>
                  <a:schemeClr val="bg1"/>
                </a:solidFill>
                <a:highlight>
                  <a:srgbClr val="FF0000"/>
                </a:highlight>
              </a:rPr>
              <a:t>Juan.12:23-25.</a:t>
            </a:r>
          </a:p>
          <a:p>
            <a:r>
              <a:rPr lang="es-ES" b="1" dirty="0">
                <a:solidFill>
                  <a:schemeClr val="bg1"/>
                </a:solidFill>
              </a:rPr>
              <a:t>Jesús les respondió*, diciendo: Ha llegado la hora </a:t>
            </a:r>
            <a:r>
              <a:rPr lang="es-ES" b="1" u="sng" dirty="0">
                <a:solidFill>
                  <a:schemeClr val="bg1"/>
                </a:solidFill>
                <a:highlight>
                  <a:srgbClr val="808000"/>
                </a:highlight>
              </a:rPr>
              <a:t>para que el Hijo del Hombre sea glorificado.</a:t>
            </a:r>
            <a:r>
              <a:rPr lang="es-ES" b="1" dirty="0">
                <a:solidFill>
                  <a:schemeClr val="bg1"/>
                </a:solidFill>
              </a:rPr>
              <a:t> </a:t>
            </a:r>
          </a:p>
          <a:p>
            <a:pPr algn="ctr"/>
            <a:r>
              <a:rPr lang="es-ES" b="1" u="sng" dirty="0">
                <a:solidFill>
                  <a:schemeClr val="bg1"/>
                </a:solidFill>
                <a:highlight>
                  <a:srgbClr val="FF0000"/>
                </a:highlight>
              </a:rPr>
              <a:t>V.24.</a:t>
            </a:r>
          </a:p>
          <a:p>
            <a:r>
              <a:rPr lang="es-ES" b="1" dirty="0">
                <a:solidFill>
                  <a:schemeClr val="bg1"/>
                </a:solidFill>
              </a:rPr>
              <a:t>En verdad, en verdad os digo que si el grano de trigo no cae en tierra y muere, queda él solo; </a:t>
            </a:r>
            <a:r>
              <a:rPr lang="es-ES" b="1" u="sng" dirty="0">
                <a:solidFill>
                  <a:schemeClr val="bg1"/>
                </a:solidFill>
                <a:highlight>
                  <a:srgbClr val="000000"/>
                </a:highlight>
              </a:rPr>
              <a:t>pero si muere, produce mucho fruto.</a:t>
            </a:r>
            <a:r>
              <a:rPr lang="es-ES" b="1" dirty="0">
                <a:solidFill>
                  <a:schemeClr val="bg1"/>
                </a:solidFill>
              </a:rPr>
              <a:t> </a:t>
            </a:r>
          </a:p>
          <a:p>
            <a:pPr algn="ctr"/>
            <a:r>
              <a:rPr lang="es-ES" b="1" u="sng" dirty="0">
                <a:solidFill>
                  <a:schemeClr val="bg1"/>
                </a:solidFill>
                <a:highlight>
                  <a:srgbClr val="FF0000"/>
                </a:highlight>
              </a:rPr>
              <a:t>V.25.</a:t>
            </a:r>
          </a:p>
        </p:txBody>
      </p:sp>
      <p:pic>
        <p:nvPicPr>
          <p:cNvPr id="8194" name="Picture 2" descr="C:\Users\Mario Moreno\Desktop\Señales\Imagen Animadas\20tihqf.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1331640"/>
            <a:ext cx="3625191" cy="552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5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292080" cy="6858000"/>
          </a:xfrm>
        </p:spPr>
        <p:txBody>
          <a:bodyPr>
            <a:normAutofit fontScale="92500"/>
          </a:bodyPr>
          <a:lstStyle/>
          <a:p>
            <a:r>
              <a:rPr lang="es-ES" b="1" dirty="0">
                <a:solidFill>
                  <a:schemeClr val="bg1"/>
                </a:solidFill>
              </a:rPr>
              <a:t>El que ama su vida la pierde; y el que aborrece su vida en este mundo, </a:t>
            </a:r>
            <a:r>
              <a:rPr lang="es-ES" b="1" u="sng" dirty="0">
                <a:highlight>
                  <a:srgbClr val="FFFF00"/>
                </a:highlight>
              </a:rPr>
              <a:t>la conservará para vida eterna.</a:t>
            </a:r>
            <a:r>
              <a:rPr lang="es-ES" b="1" dirty="0">
                <a:solidFill>
                  <a:schemeClr val="bg1"/>
                </a:solidFill>
              </a:rPr>
              <a:t> </a:t>
            </a:r>
          </a:p>
          <a:p>
            <a:r>
              <a:rPr lang="es-ES" b="1" dirty="0">
                <a:solidFill>
                  <a:schemeClr val="bg1"/>
                </a:solidFill>
              </a:rPr>
              <a:t>El mundo no desea perder su vida, nunca quieren morir a lo terrenal.</a:t>
            </a:r>
          </a:p>
          <a:p>
            <a:pPr algn="ctr"/>
            <a:r>
              <a:rPr lang="es-ES" b="1" u="sng" dirty="0">
                <a:solidFill>
                  <a:schemeClr val="bg1"/>
                </a:solidFill>
                <a:highlight>
                  <a:srgbClr val="FF0000"/>
                </a:highlight>
              </a:rPr>
              <a:t>Colosenses.3:5.</a:t>
            </a:r>
          </a:p>
          <a:p>
            <a:r>
              <a:rPr lang="es-ES" b="1" dirty="0">
                <a:solidFill>
                  <a:schemeClr val="bg1"/>
                </a:solidFill>
              </a:rPr>
              <a:t>Por tanto, </a:t>
            </a:r>
            <a:r>
              <a:rPr lang="es-ES" b="1" u="sng" dirty="0">
                <a:highlight>
                  <a:srgbClr val="00FF00"/>
                </a:highlight>
              </a:rPr>
              <a:t>considerad los miembros de vuestro cuerpo terrenal como muertos</a:t>
            </a:r>
            <a:r>
              <a:rPr lang="es-ES" b="1" dirty="0">
                <a:solidFill>
                  <a:schemeClr val="bg1"/>
                </a:solidFill>
              </a:rPr>
              <a:t> a la fornicación, la impureza, las pasiones, los malos deseos y la avaricia, que es idolatría. </a:t>
            </a:r>
          </a:p>
        </p:txBody>
      </p:sp>
      <p:pic>
        <p:nvPicPr>
          <p:cNvPr id="7170" name="Picture 2" descr="C:\Users\Mario Moreno\Desktop\Señales\Imagen Animadas\giphy (12344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0"/>
            <a:ext cx="387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076056" cy="6858000"/>
          </a:xfrm>
        </p:spPr>
        <p:txBody>
          <a:bodyPr/>
          <a:lstStyle/>
          <a:p>
            <a:r>
              <a:rPr lang="es-ES" b="1" dirty="0">
                <a:solidFill>
                  <a:schemeClr val="bg1"/>
                </a:solidFill>
              </a:rPr>
              <a:t>Para salvar nuestra vida primero debemos de estar dispuesto a perderla. </a:t>
            </a:r>
          </a:p>
          <a:p>
            <a:r>
              <a:rPr lang="es-ES" b="1" dirty="0">
                <a:solidFill>
                  <a:schemeClr val="bg1"/>
                </a:solidFill>
              </a:rPr>
              <a:t>Pero para el mundo eso es locura no lo comprende.</a:t>
            </a:r>
          </a:p>
          <a:p>
            <a:r>
              <a:rPr lang="es-ES" b="1" dirty="0">
                <a:solidFill>
                  <a:schemeClr val="bg1"/>
                </a:solidFill>
              </a:rPr>
              <a:t>Nunca van a querer perder su vida por algo que aman tanto.</a:t>
            </a:r>
          </a:p>
          <a:p>
            <a:r>
              <a:rPr lang="es-ES" b="1" dirty="0">
                <a:solidFill>
                  <a:schemeClr val="bg1"/>
                </a:solidFill>
              </a:rPr>
              <a:t>Pero para nosotros poder salvar y obtener la vida eterna debemos perderla por la causa de Cristo.</a:t>
            </a:r>
          </a:p>
        </p:txBody>
      </p:sp>
      <p:pic>
        <p:nvPicPr>
          <p:cNvPr id="9218" name="Picture 2" descr="C:\Users\Mario Moreno\Desktop\Señales\Imagen Animadas\127982449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50506"/>
            <a:ext cx="3796974" cy="680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1460</Words>
  <Application>Microsoft Office PowerPoint</Application>
  <PresentationFormat>Presentación en pantalla (4:3)</PresentationFormat>
  <Paragraphs>106</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Arial Black</vt:lpstr>
      <vt:lpstr>Calibri</vt:lpstr>
      <vt:lpstr>Tema de Office</vt:lpstr>
      <vt:lpstr>COSAS QUE EL MUNDO NO COMPRENDE.</vt:lpstr>
      <vt:lpstr>Presentación de PowerPoint</vt:lpstr>
      <vt:lpstr>EL OFENDIDO BUSCAR AL OFENSOR.</vt:lpstr>
      <vt:lpstr>Presentación de PowerPoint</vt:lpstr>
      <vt:lpstr>SI TE DAN EN LA MEJILLA DEBES PONER LA OTRA.</vt:lpstr>
      <vt:lpstr>Presentación de PowerPoint</vt:lpstr>
      <vt:lpstr>SI DESEAMOS SALVAR NUESTRA VIDA, DEBEMOS PERDERLA.</vt:lpstr>
      <vt:lpstr>Presentación de PowerPoint</vt:lpstr>
      <vt:lpstr>Presentación de PowerPoint</vt:lpstr>
      <vt:lpstr>ES MEJOR DAR QUE RECIBIR.</vt:lpstr>
      <vt:lpstr>Presentación de PowerPoint</vt:lpstr>
      <vt:lpstr>Presentación de PowerPoint</vt:lpstr>
      <vt:lpstr>EL MAYOR ES EL QUE SIRVE.</vt:lpstr>
      <vt:lpstr>Presentación de PowerPoint</vt:lpstr>
      <vt:lpstr>Presentación de PowerPoint</vt:lpstr>
      <vt:lpstr>PARA SER EXALTADO, DEBEMOS HUMILLARNOS.</vt:lpstr>
      <vt:lpstr>Presentación de PowerPoint</vt:lpstr>
      <vt:lpstr>Presentación de PowerPoint</vt:lpstr>
      <vt:lpstr>Presentación de PowerPoint</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COSAS QUE EL MUNDO NO COMPRENDE.</dc:title>
  <dc:creator>Mario Moreno</dc:creator>
  <cp:lastModifiedBy>Word Group</cp:lastModifiedBy>
  <cp:revision>19</cp:revision>
  <dcterms:created xsi:type="dcterms:W3CDTF">2017-12-27T15:10:02Z</dcterms:created>
  <dcterms:modified xsi:type="dcterms:W3CDTF">2022-11-28T04:06:01Z</dcterms:modified>
</cp:coreProperties>
</file>