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7" r:id="rId2"/>
    <p:sldId id="329" r:id="rId3"/>
    <p:sldId id="330" r:id="rId4"/>
    <p:sldId id="324" r:id="rId5"/>
    <p:sldId id="356" r:id="rId6"/>
    <p:sldId id="357" r:id="rId7"/>
    <p:sldId id="285" r:id="rId8"/>
    <p:sldId id="258" r:id="rId9"/>
    <p:sldId id="331" r:id="rId10"/>
    <p:sldId id="332" r:id="rId11"/>
    <p:sldId id="325" r:id="rId12"/>
    <p:sldId id="259" r:id="rId13"/>
    <p:sldId id="260" r:id="rId14"/>
    <p:sldId id="336" r:id="rId15"/>
    <p:sldId id="334" r:id="rId16"/>
    <p:sldId id="289" r:id="rId17"/>
    <p:sldId id="278" r:id="rId18"/>
    <p:sldId id="335" r:id="rId19"/>
    <p:sldId id="290" r:id="rId20"/>
    <p:sldId id="261" r:id="rId21"/>
    <p:sldId id="333" r:id="rId22"/>
    <p:sldId id="273" r:id="rId23"/>
    <p:sldId id="337" r:id="rId24"/>
    <p:sldId id="262" r:id="rId25"/>
    <p:sldId id="338" r:id="rId26"/>
    <p:sldId id="263" r:id="rId27"/>
    <p:sldId id="295" r:id="rId28"/>
    <p:sldId id="274" r:id="rId29"/>
    <p:sldId id="264" r:id="rId30"/>
    <p:sldId id="340" r:id="rId31"/>
    <p:sldId id="339" r:id="rId32"/>
    <p:sldId id="280" r:id="rId33"/>
    <p:sldId id="341" r:id="rId34"/>
    <p:sldId id="265" r:id="rId35"/>
    <p:sldId id="281" r:id="rId36"/>
    <p:sldId id="304" r:id="rId37"/>
    <p:sldId id="302" r:id="rId38"/>
    <p:sldId id="301" r:id="rId39"/>
    <p:sldId id="300" r:id="rId40"/>
    <p:sldId id="266" r:id="rId41"/>
    <p:sldId id="346" r:id="rId42"/>
    <p:sldId id="342" r:id="rId43"/>
    <p:sldId id="347" r:id="rId44"/>
    <p:sldId id="348" r:id="rId45"/>
    <p:sldId id="308" r:id="rId46"/>
    <p:sldId id="310" r:id="rId47"/>
    <p:sldId id="305" r:id="rId48"/>
    <p:sldId id="306" r:id="rId49"/>
    <p:sldId id="267" r:id="rId50"/>
    <p:sldId id="309" r:id="rId51"/>
    <p:sldId id="268" r:id="rId52"/>
    <p:sldId id="275" r:id="rId53"/>
    <p:sldId id="343" r:id="rId54"/>
    <p:sldId id="269" r:id="rId55"/>
    <p:sldId id="344" r:id="rId56"/>
    <p:sldId id="345" r:id="rId57"/>
    <p:sldId id="349" r:id="rId58"/>
    <p:sldId id="350" r:id="rId59"/>
    <p:sldId id="354" r:id="rId60"/>
    <p:sldId id="314" r:id="rId61"/>
    <p:sldId id="312" r:id="rId62"/>
    <p:sldId id="276" r:id="rId63"/>
    <p:sldId id="355" r:id="rId64"/>
    <p:sldId id="351" r:id="rId65"/>
    <p:sldId id="315" r:id="rId66"/>
    <p:sldId id="270" r:id="rId67"/>
    <p:sldId id="352" r:id="rId68"/>
    <p:sldId id="317" r:id="rId69"/>
    <p:sldId id="277" r:id="rId70"/>
    <p:sldId id="353" r:id="rId71"/>
    <p:sldId id="321" r:id="rId72"/>
    <p:sldId id="283" r:id="rId73"/>
  </p:sldIdLst>
  <p:sldSz cx="9144000" cy="6858000" type="screen4x3"/>
  <p:notesSz cx="6858000" cy="9144000"/>
  <p:defaultTextStyle>
    <a:defPPr>
      <a:defRPr lang="es-N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CA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8" autoAdjust="0"/>
    <p:restoredTop sz="94660"/>
  </p:normalViewPr>
  <p:slideViewPr>
    <p:cSldViewPr>
      <p:cViewPr varScale="1">
        <p:scale>
          <a:sx n="59" d="100"/>
          <a:sy n="59" d="100"/>
        </p:scale>
        <p:origin x="149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NI"/>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NI"/>
          </a:p>
        </p:txBody>
      </p:sp>
      <p:sp>
        <p:nvSpPr>
          <p:cNvPr id="4" name="3 Marcador de fecha"/>
          <p:cNvSpPr>
            <a:spLocks noGrp="1"/>
          </p:cNvSpPr>
          <p:nvPr>
            <p:ph type="dt" sz="half" idx="10"/>
          </p:nvPr>
        </p:nvSpPr>
        <p:spPr/>
        <p:txBody>
          <a:bodyPr/>
          <a:lstStyle/>
          <a:p>
            <a:fld id="{2B26EF6F-3FAE-4FC7-BD2B-09D399CB0F0B}" type="datetimeFigureOut">
              <a:rPr lang="es-NI" smtClean="0"/>
              <a:pPr/>
              <a:t>13/3/2025</a:t>
            </a:fld>
            <a:endParaRPr lang="es-NI"/>
          </a:p>
        </p:txBody>
      </p:sp>
      <p:sp>
        <p:nvSpPr>
          <p:cNvPr id="5" name="4 Marcador de pie de página"/>
          <p:cNvSpPr>
            <a:spLocks noGrp="1"/>
          </p:cNvSpPr>
          <p:nvPr>
            <p:ph type="ftr" sz="quarter" idx="11"/>
          </p:nvPr>
        </p:nvSpPr>
        <p:spPr/>
        <p:txBody>
          <a:bodyPr/>
          <a:lstStyle/>
          <a:p>
            <a:endParaRPr lang="es-NI"/>
          </a:p>
        </p:txBody>
      </p:sp>
      <p:sp>
        <p:nvSpPr>
          <p:cNvPr id="6" name="5 Marcador de número de diapositiva"/>
          <p:cNvSpPr>
            <a:spLocks noGrp="1"/>
          </p:cNvSpPr>
          <p:nvPr>
            <p:ph type="sldNum" sz="quarter" idx="12"/>
          </p:nvPr>
        </p:nvSpPr>
        <p:spPr/>
        <p:txBody>
          <a:bodyPr/>
          <a:lstStyle/>
          <a:p>
            <a:fld id="{D32D3CA8-75E7-4018-9347-64D3F31B8843}" type="slidenum">
              <a:rPr lang="es-NI" smtClean="0"/>
              <a:pPr/>
              <a:t>‹Nº›</a:t>
            </a:fld>
            <a:endParaRPr lang="es-N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NI"/>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3 Marcador de fecha"/>
          <p:cNvSpPr>
            <a:spLocks noGrp="1"/>
          </p:cNvSpPr>
          <p:nvPr>
            <p:ph type="dt" sz="half" idx="10"/>
          </p:nvPr>
        </p:nvSpPr>
        <p:spPr/>
        <p:txBody>
          <a:bodyPr/>
          <a:lstStyle/>
          <a:p>
            <a:fld id="{2B26EF6F-3FAE-4FC7-BD2B-09D399CB0F0B}" type="datetimeFigureOut">
              <a:rPr lang="es-NI" smtClean="0"/>
              <a:pPr/>
              <a:t>13/3/2025</a:t>
            </a:fld>
            <a:endParaRPr lang="es-NI"/>
          </a:p>
        </p:txBody>
      </p:sp>
      <p:sp>
        <p:nvSpPr>
          <p:cNvPr id="5" name="4 Marcador de pie de página"/>
          <p:cNvSpPr>
            <a:spLocks noGrp="1"/>
          </p:cNvSpPr>
          <p:nvPr>
            <p:ph type="ftr" sz="quarter" idx="11"/>
          </p:nvPr>
        </p:nvSpPr>
        <p:spPr/>
        <p:txBody>
          <a:bodyPr/>
          <a:lstStyle/>
          <a:p>
            <a:endParaRPr lang="es-NI"/>
          </a:p>
        </p:txBody>
      </p:sp>
      <p:sp>
        <p:nvSpPr>
          <p:cNvPr id="6" name="5 Marcador de número de diapositiva"/>
          <p:cNvSpPr>
            <a:spLocks noGrp="1"/>
          </p:cNvSpPr>
          <p:nvPr>
            <p:ph type="sldNum" sz="quarter" idx="12"/>
          </p:nvPr>
        </p:nvSpPr>
        <p:spPr/>
        <p:txBody>
          <a:bodyPr/>
          <a:lstStyle/>
          <a:p>
            <a:fld id="{D32D3CA8-75E7-4018-9347-64D3F31B8843}" type="slidenum">
              <a:rPr lang="es-NI" smtClean="0"/>
              <a:pPr/>
              <a:t>‹Nº›</a:t>
            </a:fld>
            <a:endParaRPr lang="es-N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NI"/>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3 Marcador de fecha"/>
          <p:cNvSpPr>
            <a:spLocks noGrp="1"/>
          </p:cNvSpPr>
          <p:nvPr>
            <p:ph type="dt" sz="half" idx="10"/>
          </p:nvPr>
        </p:nvSpPr>
        <p:spPr/>
        <p:txBody>
          <a:bodyPr/>
          <a:lstStyle/>
          <a:p>
            <a:fld id="{2B26EF6F-3FAE-4FC7-BD2B-09D399CB0F0B}" type="datetimeFigureOut">
              <a:rPr lang="es-NI" smtClean="0"/>
              <a:pPr/>
              <a:t>13/3/2025</a:t>
            </a:fld>
            <a:endParaRPr lang="es-NI"/>
          </a:p>
        </p:txBody>
      </p:sp>
      <p:sp>
        <p:nvSpPr>
          <p:cNvPr id="5" name="4 Marcador de pie de página"/>
          <p:cNvSpPr>
            <a:spLocks noGrp="1"/>
          </p:cNvSpPr>
          <p:nvPr>
            <p:ph type="ftr" sz="quarter" idx="11"/>
          </p:nvPr>
        </p:nvSpPr>
        <p:spPr/>
        <p:txBody>
          <a:bodyPr/>
          <a:lstStyle/>
          <a:p>
            <a:endParaRPr lang="es-NI"/>
          </a:p>
        </p:txBody>
      </p:sp>
      <p:sp>
        <p:nvSpPr>
          <p:cNvPr id="6" name="5 Marcador de número de diapositiva"/>
          <p:cNvSpPr>
            <a:spLocks noGrp="1"/>
          </p:cNvSpPr>
          <p:nvPr>
            <p:ph type="sldNum" sz="quarter" idx="12"/>
          </p:nvPr>
        </p:nvSpPr>
        <p:spPr/>
        <p:txBody>
          <a:bodyPr/>
          <a:lstStyle/>
          <a:p>
            <a:fld id="{D32D3CA8-75E7-4018-9347-64D3F31B8843}" type="slidenum">
              <a:rPr lang="es-NI" smtClean="0"/>
              <a:pPr/>
              <a:t>‹Nº›</a:t>
            </a:fld>
            <a:endParaRPr lang="es-N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NI"/>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3 Marcador de fecha"/>
          <p:cNvSpPr>
            <a:spLocks noGrp="1"/>
          </p:cNvSpPr>
          <p:nvPr>
            <p:ph type="dt" sz="half" idx="10"/>
          </p:nvPr>
        </p:nvSpPr>
        <p:spPr/>
        <p:txBody>
          <a:bodyPr/>
          <a:lstStyle/>
          <a:p>
            <a:fld id="{2B26EF6F-3FAE-4FC7-BD2B-09D399CB0F0B}" type="datetimeFigureOut">
              <a:rPr lang="es-NI" smtClean="0"/>
              <a:pPr/>
              <a:t>13/3/2025</a:t>
            </a:fld>
            <a:endParaRPr lang="es-NI"/>
          </a:p>
        </p:txBody>
      </p:sp>
      <p:sp>
        <p:nvSpPr>
          <p:cNvPr id="5" name="4 Marcador de pie de página"/>
          <p:cNvSpPr>
            <a:spLocks noGrp="1"/>
          </p:cNvSpPr>
          <p:nvPr>
            <p:ph type="ftr" sz="quarter" idx="11"/>
          </p:nvPr>
        </p:nvSpPr>
        <p:spPr/>
        <p:txBody>
          <a:bodyPr/>
          <a:lstStyle/>
          <a:p>
            <a:endParaRPr lang="es-NI"/>
          </a:p>
        </p:txBody>
      </p:sp>
      <p:sp>
        <p:nvSpPr>
          <p:cNvPr id="6" name="5 Marcador de número de diapositiva"/>
          <p:cNvSpPr>
            <a:spLocks noGrp="1"/>
          </p:cNvSpPr>
          <p:nvPr>
            <p:ph type="sldNum" sz="quarter" idx="12"/>
          </p:nvPr>
        </p:nvSpPr>
        <p:spPr/>
        <p:txBody>
          <a:bodyPr/>
          <a:lstStyle/>
          <a:p>
            <a:fld id="{D32D3CA8-75E7-4018-9347-64D3F31B8843}" type="slidenum">
              <a:rPr lang="es-NI" smtClean="0"/>
              <a:pPr/>
              <a:t>‹Nº›</a:t>
            </a:fld>
            <a:endParaRPr lang="es-N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NI"/>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2B26EF6F-3FAE-4FC7-BD2B-09D399CB0F0B}" type="datetimeFigureOut">
              <a:rPr lang="es-NI" smtClean="0"/>
              <a:pPr/>
              <a:t>13/3/2025</a:t>
            </a:fld>
            <a:endParaRPr lang="es-NI"/>
          </a:p>
        </p:txBody>
      </p:sp>
      <p:sp>
        <p:nvSpPr>
          <p:cNvPr id="5" name="4 Marcador de pie de página"/>
          <p:cNvSpPr>
            <a:spLocks noGrp="1"/>
          </p:cNvSpPr>
          <p:nvPr>
            <p:ph type="ftr" sz="quarter" idx="11"/>
          </p:nvPr>
        </p:nvSpPr>
        <p:spPr/>
        <p:txBody>
          <a:bodyPr/>
          <a:lstStyle/>
          <a:p>
            <a:endParaRPr lang="es-NI"/>
          </a:p>
        </p:txBody>
      </p:sp>
      <p:sp>
        <p:nvSpPr>
          <p:cNvPr id="6" name="5 Marcador de número de diapositiva"/>
          <p:cNvSpPr>
            <a:spLocks noGrp="1"/>
          </p:cNvSpPr>
          <p:nvPr>
            <p:ph type="sldNum" sz="quarter" idx="12"/>
          </p:nvPr>
        </p:nvSpPr>
        <p:spPr/>
        <p:txBody>
          <a:bodyPr/>
          <a:lstStyle/>
          <a:p>
            <a:fld id="{D32D3CA8-75E7-4018-9347-64D3F31B8843}" type="slidenum">
              <a:rPr lang="es-NI" smtClean="0"/>
              <a:pPr/>
              <a:t>‹Nº›</a:t>
            </a:fld>
            <a:endParaRPr lang="es-NI"/>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NI"/>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5" name="4 Marcador de fecha"/>
          <p:cNvSpPr>
            <a:spLocks noGrp="1"/>
          </p:cNvSpPr>
          <p:nvPr>
            <p:ph type="dt" sz="half" idx="10"/>
          </p:nvPr>
        </p:nvSpPr>
        <p:spPr/>
        <p:txBody>
          <a:bodyPr/>
          <a:lstStyle/>
          <a:p>
            <a:fld id="{2B26EF6F-3FAE-4FC7-BD2B-09D399CB0F0B}" type="datetimeFigureOut">
              <a:rPr lang="es-NI" smtClean="0"/>
              <a:pPr/>
              <a:t>13/3/2025</a:t>
            </a:fld>
            <a:endParaRPr lang="es-NI"/>
          </a:p>
        </p:txBody>
      </p:sp>
      <p:sp>
        <p:nvSpPr>
          <p:cNvPr id="6" name="5 Marcador de pie de página"/>
          <p:cNvSpPr>
            <a:spLocks noGrp="1"/>
          </p:cNvSpPr>
          <p:nvPr>
            <p:ph type="ftr" sz="quarter" idx="11"/>
          </p:nvPr>
        </p:nvSpPr>
        <p:spPr/>
        <p:txBody>
          <a:bodyPr/>
          <a:lstStyle/>
          <a:p>
            <a:endParaRPr lang="es-NI"/>
          </a:p>
        </p:txBody>
      </p:sp>
      <p:sp>
        <p:nvSpPr>
          <p:cNvPr id="7" name="6 Marcador de número de diapositiva"/>
          <p:cNvSpPr>
            <a:spLocks noGrp="1"/>
          </p:cNvSpPr>
          <p:nvPr>
            <p:ph type="sldNum" sz="quarter" idx="12"/>
          </p:nvPr>
        </p:nvSpPr>
        <p:spPr/>
        <p:txBody>
          <a:bodyPr/>
          <a:lstStyle/>
          <a:p>
            <a:fld id="{D32D3CA8-75E7-4018-9347-64D3F31B8843}" type="slidenum">
              <a:rPr lang="es-NI" smtClean="0"/>
              <a:pPr/>
              <a:t>‹Nº›</a:t>
            </a:fld>
            <a:endParaRPr lang="es-N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NI"/>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7" name="6 Marcador de fecha"/>
          <p:cNvSpPr>
            <a:spLocks noGrp="1"/>
          </p:cNvSpPr>
          <p:nvPr>
            <p:ph type="dt" sz="half" idx="10"/>
          </p:nvPr>
        </p:nvSpPr>
        <p:spPr/>
        <p:txBody>
          <a:bodyPr/>
          <a:lstStyle/>
          <a:p>
            <a:fld id="{2B26EF6F-3FAE-4FC7-BD2B-09D399CB0F0B}" type="datetimeFigureOut">
              <a:rPr lang="es-NI" smtClean="0"/>
              <a:pPr/>
              <a:t>13/3/2025</a:t>
            </a:fld>
            <a:endParaRPr lang="es-NI"/>
          </a:p>
        </p:txBody>
      </p:sp>
      <p:sp>
        <p:nvSpPr>
          <p:cNvPr id="8" name="7 Marcador de pie de página"/>
          <p:cNvSpPr>
            <a:spLocks noGrp="1"/>
          </p:cNvSpPr>
          <p:nvPr>
            <p:ph type="ftr" sz="quarter" idx="11"/>
          </p:nvPr>
        </p:nvSpPr>
        <p:spPr/>
        <p:txBody>
          <a:bodyPr/>
          <a:lstStyle/>
          <a:p>
            <a:endParaRPr lang="es-NI"/>
          </a:p>
        </p:txBody>
      </p:sp>
      <p:sp>
        <p:nvSpPr>
          <p:cNvPr id="9" name="8 Marcador de número de diapositiva"/>
          <p:cNvSpPr>
            <a:spLocks noGrp="1"/>
          </p:cNvSpPr>
          <p:nvPr>
            <p:ph type="sldNum" sz="quarter" idx="12"/>
          </p:nvPr>
        </p:nvSpPr>
        <p:spPr/>
        <p:txBody>
          <a:bodyPr/>
          <a:lstStyle/>
          <a:p>
            <a:fld id="{D32D3CA8-75E7-4018-9347-64D3F31B8843}" type="slidenum">
              <a:rPr lang="es-NI" smtClean="0"/>
              <a:pPr/>
              <a:t>‹Nº›</a:t>
            </a:fld>
            <a:endParaRPr lang="es-N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NI"/>
          </a:p>
        </p:txBody>
      </p:sp>
      <p:sp>
        <p:nvSpPr>
          <p:cNvPr id="3" name="2 Marcador de fecha"/>
          <p:cNvSpPr>
            <a:spLocks noGrp="1"/>
          </p:cNvSpPr>
          <p:nvPr>
            <p:ph type="dt" sz="half" idx="10"/>
          </p:nvPr>
        </p:nvSpPr>
        <p:spPr/>
        <p:txBody>
          <a:bodyPr/>
          <a:lstStyle/>
          <a:p>
            <a:fld id="{2B26EF6F-3FAE-4FC7-BD2B-09D399CB0F0B}" type="datetimeFigureOut">
              <a:rPr lang="es-NI" smtClean="0"/>
              <a:pPr/>
              <a:t>13/3/2025</a:t>
            </a:fld>
            <a:endParaRPr lang="es-NI"/>
          </a:p>
        </p:txBody>
      </p:sp>
      <p:sp>
        <p:nvSpPr>
          <p:cNvPr id="4" name="3 Marcador de pie de página"/>
          <p:cNvSpPr>
            <a:spLocks noGrp="1"/>
          </p:cNvSpPr>
          <p:nvPr>
            <p:ph type="ftr" sz="quarter" idx="11"/>
          </p:nvPr>
        </p:nvSpPr>
        <p:spPr/>
        <p:txBody>
          <a:bodyPr/>
          <a:lstStyle/>
          <a:p>
            <a:endParaRPr lang="es-NI"/>
          </a:p>
        </p:txBody>
      </p:sp>
      <p:sp>
        <p:nvSpPr>
          <p:cNvPr id="5" name="4 Marcador de número de diapositiva"/>
          <p:cNvSpPr>
            <a:spLocks noGrp="1"/>
          </p:cNvSpPr>
          <p:nvPr>
            <p:ph type="sldNum" sz="quarter" idx="12"/>
          </p:nvPr>
        </p:nvSpPr>
        <p:spPr/>
        <p:txBody>
          <a:bodyPr/>
          <a:lstStyle/>
          <a:p>
            <a:fld id="{D32D3CA8-75E7-4018-9347-64D3F31B8843}" type="slidenum">
              <a:rPr lang="es-NI" smtClean="0"/>
              <a:pPr/>
              <a:t>‹Nº›</a:t>
            </a:fld>
            <a:endParaRPr lang="es-N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B26EF6F-3FAE-4FC7-BD2B-09D399CB0F0B}" type="datetimeFigureOut">
              <a:rPr lang="es-NI" smtClean="0"/>
              <a:pPr/>
              <a:t>13/3/2025</a:t>
            </a:fld>
            <a:endParaRPr lang="es-NI"/>
          </a:p>
        </p:txBody>
      </p:sp>
      <p:sp>
        <p:nvSpPr>
          <p:cNvPr id="3" name="2 Marcador de pie de página"/>
          <p:cNvSpPr>
            <a:spLocks noGrp="1"/>
          </p:cNvSpPr>
          <p:nvPr>
            <p:ph type="ftr" sz="quarter" idx="11"/>
          </p:nvPr>
        </p:nvSpPr>
        <p:spPr/>
        <p:txBody>
          <a:bodyPr/>
          <a:lstStyle/>
          <a:p>
            <a:endParaRPr lang="es-NI"/>
          </a:p>
        </p:txBody>
      </p:sp>
      <p:sp>
        <p:nvSpPr>
          <p:cNvPr id="4" name="3 Marcador de número de diapositiva"/>
          <p:cNvSpPr>
            <a:spLocks noGrp="1"/>
          </p:cNvSpPr>
          <p:nvPr>
            <p:ph type="sldNum" sz="quarter" idx="12"/>
          </p:nvPr>
        </p:nvSpPr>
        <p:spPr/>
        <p:txBody>
          <a:bodyPr/>
          <a:lstStyle/>
          <a:p>
            <a:fld id="{D32D3CA8-75E7-4018-9347-64D3F31B8843}" type="slidenum">
              <a:rPr lang="es-NI" smtClean="0"/>
              <a:pPr/>
              <a:t>‹Nº›</a:t>
            </a:fld>
            <a:endParaRPr lang="es-N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NI"/>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2B26EF6F-3FAE-4FC7-BD2B-09D399CB0F0B}" type="datetimeFigureOut">
              <a:rPr lang="es-NI" smtClean="0"/>
              <a:pPr/>
              <a:t>13/3/2025</a:t>
            </a:fld>
            <a:endParaRPr lang="es-NI"/>
          </a:p>
        </p:txBody>
      </p:sp>
      <p:sp>
        <p:nvSpPr>
          <p:cNvPr id="6" name="5 Marcador de pie de página"/>
          <p:cNvSpPr>
            <a:spLocks noGrp="1"/>
          </p:cNvSpPr>
          <p:nvPr>
            <p:ph type="ftr" sz="quarter" idx="11"/>
          </p:nvPr>
        </p:nvSpPr>
        <p:spPr/>
        <p:txBody>
          <a:bodyPr/>
          <a:lstStyle/>
          <a:p>
            <a:endParaRPr lang="es-NI"/>
          </a:p>
        </p:txBody>
      </p:sp>
      <p:sp>
        <p:nvSpPr>
          <p:cNvPr id="7" name="6 Marcador de número de diapositiva"/>
          <p:cNvSpPr>
            <a:spLocks noGrp="1"/>
          </p:cNvSpPr>
          <p:nvPr>
            <p:ph type="sldNum" sz="quarter" idx="12"/>
          </p:nvPr>
        </p:nvSpPr>
        <p:spPr/>
        <p:txBody>
          <a:bodyPr/>
          <a:lstStyle/>
          <a:p>
            <a:fld id="{D32D3CA8-75E7-4018-9347-64D3F31B8843}" type="slidenum">
              <a:rPr lang="es-NI" smtClean="0"/>
              <a:pPr/>
              <a:t>‹Nº›</a:t>
            </a:fld>
            <a:endParaRPr lang="es-N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NI"/>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NI"/>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2B26EF6F-3FAE-4FC7-BD2B-09D399CB0F0B}" type="datetimeFigureOut">
              <a:rPr lang="es-NI" smtClean="0"/>
              <a:pPr/>
              <a:t>13/3/2025</a:t>
            </a:fld>
            <a:endParaRPr lang="es-NI"/>
          </a:p>
        </p:txBody>
      </p:sp>
      <p:sp>
        <p:nvSpPr>
          <p:cNvPr id="6" name="5 Marcador de pie de página"/>
          <p:cNvSpPr>
            <a:spLocks noGrp="1"/>
          </p:cNvSpPr>
          <p:nvPr>
            <p:ph type="ftr" sz="quarter" idx="11"/>
          </p:nvPr>
        </p:nvSpPr>
        <p:spPr/>
        <p:txBody>
          <a:bodyPr/>
          <a:lstStyle/>
          <a:p>
            <a:endParaRPr lang="es-NI"/>
          </a:p>
        </p:txBody>
      </p:sp>
      <p:sp>
        <p:nvSpPr>
          <p:cNvPr id="7" name="6 Marcador de número de diapositiva"/>
          <p:cNvSpPr>
            <a:spLocks noGrp="1"/>
          </p:cNvSpPr>
          <p:nvPr>
            <p:ph type="sldNum" sz="quarter" idx="12"/>
          </p:nvPr>
        </p:nvSpPr>
        <p:spPr/>
        <p:txBody>
          <a:bodyPr/>
          <a:lstStyle/>
          <a:p>
            <a:fld id="{D32D3CA8-75E7-4018-9347-64D3F31B8843}" type="slidenum">
              <a:rPr lang="es-NI" smtClean="0"/>
              <a:pPr/>
              <a:t>‹Nº›</a:t>
            </a:fld>
            <a:endParaRPr lang="es-N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NI"/>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26EF6F-3FAE-4FC7-BD2B-09D399CB0F0B}" type="datetimeFigureOut">
              <a:rPr lang="es-NI" smtClean="0"/>
              <a:pPr/>
              <a:t>13/3/2025</a:t>
            </a:fld>
            <a:endParaRPr lang="es-NI"/>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NI"/>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2D3CA8-75E7-4018-9347-64D3F31B8843}" type="slidenum">
              <a:rPr lang="es-NI" smtClean="0"/>
              <a:pPr/>
              <a:t>‹Nº›</a:t>
            </a:fld>
            <a:endParaRPr lang="es-N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N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51.gif"/><Relationship Id="rId4" Type="http://schemas.openxmlformats.org/officeDocument/2006/relationships/image" Target="../media/image50.gif"/></Relationships>
</file>

<file path=ppt/slides/_rels/slide58.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Mario Moreno\Desktop\Señales\Fondos\imagesCA8MYN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esquinas redondeadas 3">
            <a:extLst>
              <a:ext uri="{FF2B5EF4-FFF2-40B4-BE49-F238E27FC236}">
                <a16:creationId xmlns:a16="http://schemas.microsoft.com/office/drawing/2014/main" id="{DE8DF3B3-D65A-4485-8C00-9536FD6027A3}"/>
              </a:ext>
            </a:extLst>
          </p:cNvPr>
          <p:cNvSpPr/>
          <p:nvPr/>
        </p:nvSpPr>
        <p:spPr>
          <a:xfrm>
            <a:off x="0" y="0"/>
            <a:ext cx="9144000" cy="98072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0" y="0"/>
            <a:ext cx="9144000" cy="980728"/>
          </a:xfrm>
        </p:spPr>
        <p:txBody>
          <a:bodyPr>
            <a:normAutofit/>
          </a:bodyPr>
          <a:lstStyle/>
          <a:p>
            <a:r>
              <a:rPr lang="es-ES" sz="4800"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COSAS QUE SE PROHIBEN.</a:t>
            </a:r>
            <a:endParaRPr lang="es-NI" sz="4800"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endParaRPr>
          </a:p>
        </p:txBody>
      </p:sp>
      <p:sp>
        <p:nvSpPr>
          <p:cNvPr id="3" name="2 Marcador de contenido"/>
          <p:cNvSpPr>
            <a:spLocks noGrp="1"/>
          </p:cNvSpPr>
          <p:nvPr>
            <p:ph idx="1"/>
          </p:nvPr>
        </p:nvSpPr>
        <p:spPr>
          <a:xfrm>
            <a:off x="0" y="980727"/>
            <a:ext cx="9144000" cy="5877273"/>
          </a:xfrm>
        </p:spPr>
        <p:txBody>
          <a:bodyPr>
            <a:normAutofit/>
          </a:bodyPr>
          <a:lstStyle/>
          <a:p>
            <a:r>
              <a:rPr lang="es-ES" b="1" u="sng" dirty="0">
                <a:solidFill>
                  <a:srgbClr val="FF0000"/>
                </a:solidFill>
                <a:latin typeface="Maiandra GD" panose="020E0502030308020204" pitchFamily="34" charset="0"/>
              </a:rPr>
              <a:t>INTRODUCCIÒN:</a:t>
            </a:r>
            <a:endParaRPr lang="es-NI" b="1" u="sng" dirty="0">
              <a:solidFill>
                <a:srgbClr val="FF0000"/>
              </a:solidFill>
              <a:latin typeface="Maiandra GD" panose="020E0502030308020204" pitchFamily="34" charset="0"/>
            </a:endParaRPr>
          </a:p>
          <a:p>
            <a:pPr lvl="0"/>
            <a:r>
              <a:rPr lang="es-ES" b="1" dirty="0">
                <a:latin typeface="Maiandra GD" panose="020E0502030308020204" pitchFamily="34" charset="0"/>
              </a:rPr>
              <a:t>En este estudio quiero tocar algunas cosas que se prohíben dentro de la iglesia de Cristo. </a:t>
            </a:r>
          </a:p>
          <a:p>
            <a:pPr lvl="0"/>
            <a:r>
              <a:rPr lang="es-ES" b="1" dirty="0">
                <a:latin typeface="Maiandra GD" panose="020E0502030308020204" pitchFamily="34" charset="0"/>
              </a:rPr>
              <a:t>Se que estos temas son muy delicados muchos no van a estar de acuerdo, pero es mi deseo siempre decir lo que Dios manda, no la opinión de nadie.</a:t>
            </a:r>
            <a:endParaRPr lang="es-NI" b="1" dirty="0">
              <a:latin typeface="Maiandra GD" panose="020E0502030308020204" pitchFamily="34" charset="0"/>
            </a:endParaRPr>
          </a:p>
          <a:p>
            <a:pPr lvl="0"/>
            <a:r>
              <a:rPr lang="es-ES" b="1" dirty="0">
                <a:latin typeface="Maiandra GD" panose="020E0502030308020204" pitchFamily="34" charset="0"/>
              </a:rPr>
              <a:t>Desde que obedecí al evangelio siempre he oído, y yo mismo siempre lo he dicho que nuestro lema siempre ha sido:</a:t>
            </a:r>
            <a:endParaRPr lang="es-NI" dirty="0">
              <a:latin typeface="Maiandra GD" panose="020E0502030308020204" pitchFamily="34" charset="0"/>
            </a:endParaRPr>
          </a:p>
        </p:txBody>
      </p:sp>
    </p:spTree>
    <p:extLst>
      <p:ext uri="{BB962C8B-B14F-4D97-AF65-F5344CB8AC3E}">
        <p14:creationId xmlns:p14="http://schemas.microsoft.com/office/powerpoint/2010/main" val="23025375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lstStyle/>
          <a:p>
            <a:pPr algn="ctr"/>
            <a:r>
              <a:rPr lang="es-ES" b="1" u="sng" dirty="0">
                <a:highlight>
                  <a:srgbClr val="00FF00"/>
                </a:highlight>
                <a:latin typeface="Maiandra GD" panose="020E0502030308020204" pitchFamily="34" charset="0"/>
              </a:rPr>
              <a:t>Hechos.20:7. </a:t>
            </a:r>
          </a:p>
          <a:p>
            <a:r>
              <a:rPr lang="es-ES" b="1" dirty="0">
                <a:latin typeface="Maiandra GD" panose="020E0502030308020204" pitchFamily="34" charset="0"/>
              </a:rPr>
              <a:t>Por inferencia necesaria aprendemos que la cena del Señor, debe ser observada semanalmente, cada semana tiene un primer día, es el día del Señor, el domingo.</a:t>
            </a:r>
          </a:p>
          <a:p>
            <a:r>
              <a:rPr lang="es-ES" b="1" dirty="0">
                <a:latin typeface="Maiandra GD" panose="020E0502030308020204" pitchFamily="34" charset="0"/>
              </a:rPr>
              <a:t>De esas tres formas se puede violar la ley de Dios, si violamos la ley de Dios de una de estas formas pecados. </a:t>
            </a:r>
            <a:endParaRPr lang="es-NI" b="1" dirty="0">
              <a:latin typeface="Maiandra GD" panose="020E0502030308020204" pitchFamily="34" charset="0"/>
            </a:endParaRPr>
          </a:p>
        </p:txBody>
      </p:sp>
      <p:pic>
        <p:nvPicPr>
          <p:cNvPr id="5" name="Imagen 4">
            <a:extLst>
              <a:ext uri="{FF2B5EF4-FFF2-40B4-BE49-F238E27FC236}">
                <a16:creationId xmlns:a16="http://schemas.microsoft.com/office/drawing/2014/main" id="{1079115F-7D24-465D-88BD-A52B1A8D5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0"/>
            <a:ext cx="3995936" cy="6857998"/>
          </a:xfrm>
          <a:prstGeom prst="rect">
            <a:avLst/>
          </a:prstGeom>
          <a:solidFill>
            <a:srgbClr val="00B0F0"/>
          </a:solidFill>
        </p:spPr>
      </p:pic>
    </p:spTree>
    <p:extLst>
      <p:ext uri="{BB962C8B-B14F-4D97-AF65-F5344CB8AC3E}">
        <p14:creationId xmlns:p14="http://schemas.microsoft.com/office/powerpoint/2010/main" val="643527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MARIO MORENO\Desktop\Cosas Que Se Prohiben\la-mujer-puede-predicar-en-la-iglesia-49-72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1839411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imagesCA8MYN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0" y="0"/>
            <a:ext cx="9144000" cy="6858000"/>
          </a:xfrm>
        </p:spPr>
        <p:txBody>
          <a:bodyPr>
            <a:normAutofit fontScale="92500" lnSpcReduction="10000"/>
          </a:bodyPr>
          <a:lstStyle/>
          <a:p>
            <a:pPr lvl="0"/>
            <a:r>
              <a:rPr lang="es-ES" sz="3000" b="1" dirty="0">
                <a:latin typeface="Maiandra GD" panose="020E0502030308020204" pitchFamily="34" charset="0"/>
              </a:rPr>
              <a:t>Pero por más que he buscado e investigado no he encontrado que se viole la ley de Dios en estos temas.</a:t>
            </a:r>
            <a:endParaRPr lang="es-NI" sz="3000" b="1" dirty="0">
              <a:latin typeface="Maiandra GD" panose="020E0502030308020204" pitchFamily="34" charset="0"/>
            </a:endParaRPr>
          </a:p>
          <a:p>
            <a:pPr lvl="0"/>
            <a:r>
              <a:rPr lang="es-ES" sz="3000" b="1" dirty="0">
                <a:latin typeface="Maiandra GD" panose="020E0502030308020204" pitchFamily="34" charset="0"/>
              </a:rPr>
              <a:t>Los temas que voy a tocar en este estudio son:</a:t>
            </a:r>
            <a:endParaRPr lang="es-NI" sz="3000" b="1" dirty="0">
              <a:latin typeface="Maiandra GD" panose="020E0502030308020204" pitchFamily="34" charset="0"/>
            </a:endParaRPr>
          </a:p>
          <a:p>
            <a:pPr lvl="3"/>
            <a:r>
              <a:rPr lang="es-ES" sz="3000" b="1" dirty="0">
                <a:latin typeface="Maiandra GD" panose="020E0502030308020204" pitchFamily="34" charset="0"/>
              </a:rPr>
              <a:t>Escuchar Música.</a:t>
            </a:r>
            <a:endParaRPr lang="es-NI" sz="3000" b="1" dirty="0">
              <a:latin typeface="Maiandra GD" panose="020E0502030308020204" pitchFamily="34" charset="0"/>
            </a:endParaRPr>
          </a:p>
          <a:p>
            <a:pPr lvl="3"/>
            <a:r>
              <a:rPr lang="es-ES" sz="3000" b="1" dirty="0">
                <a:latin typeface="Maiandra GD" panose="020E0502030308020204" pitchFamily="34" charset="0"/>
              </a:rPr>
              <a:t>Ver Televisión.</a:t>
            </a:r>
            <a:endParaRPr lang="es-NI" sz="3000" b="1" dirty="0">
              <a:latin typeface="Maiandra GD" panose="020E0502030308020204" pitchFamily="34" charset="0"/>
            </a:endParaRPr>
          </a:p>
          <a:p>
            <a:pPr lvl="3"/>
            <a:r>
              <a:rPr lang="es-ES" sz="3000" b="1" dirty="0">
                <a:latin typeface="Maiandra GD" panose="020E0502030308020204" pitchFamily="34" charset="0"/>
              </a:rPr>
              <a:t>Que La Mujer Use Pantalón.</a:t>
            </a:r>
            <a:endParaRPr lang="es-NI" sz="3000" b="1" dirty="0">
              <a:latin typeface="Maiandra GD" panose="020E0502030308020204" pitchFamily="34" charset="0"/>
            </a:endParaRPr>
          </a:p>
          <a:p>
            <a:pPr lvl="3"/>
            <a:r>
              <a:rPr lang="es-ES" sz="3000" b="1" dirty="0">
                <a:latin typeface="Maiandra GD" panose="020E0502030308020204" pitchFamily="34" charset="0"/>
              </a:rPr>
              <a:t>Que La Mujer Se Pinte.</a:t>
            </a:r>
            <a:endParaRPr lang="es-NI" sz="3000" b="1" dirty="0">
              <a:latin typeface="Maiandra GD" panose="020E0502030308020204" pitchFamily="34" charset="0"/>
            </a:endParaRPr>
          </a:p>
          <a:p>
            <a:pPr lvl="3"/>
            <a:r>
              <a:rPr lang="es-ES" sz="3000" b="1" dirty="0">
                <a:latin typeface="Maiandra GD" panose="020E0502030308020204" pitchFamily="34" charset="0"/>
              </a:rPr>
              <a:t>Que La Mujer Se Corte El Cabello.</a:t>
            </a:r>
            <a:endParaRPr lang="es-NI" sz="3000" b="1" dirty="0">
              <a:latin typeface="Maiandra GD" panose="020E0502030308020204" pitchFamily="34" charset="0"/>
            </a:endParaRPr>
          </a:p>
          <a:p>
            <a:pPr lvl="0"/>
            <a:r>
              <a:rPr lang="es-ES" sz="3000" b="1" dirty="0">
                <a:latin typeface="Maiandra GD" panose="020E0502030308020204" pitchFamily="34" charset="0"/>
              </a:rPr>
              <a:t>Muchos hermanos por muchos años he estado oyendo que prohíben todas estas cosas, pero la pregunta es: </a:t>
            </a:r>
          </a:p>
          <a:p>
            <a:pPr lvl="0"/>
            <a:r>
              <a:rPr lang="es-ES" sz="3000" b="1" dirty="0">
                <a:latin typeface="Maiandra GD" panose="020E0502030308020204" pitchFamily="34" charset="0"/>
              </a:rPr>
              <a:t>¿Con texto condenan esto? </a:t>
            </a:r>
          </a:p>
          <a:p>
            <a:pPr lvl="0"/>
            <a:r>
              <a:rPr lang="es-ES" sz="3000" b="1" dirty="0">
                <a:latin typeface="Maiandra GD" panose="020E0502030308020204" pitchFamily="34" charset="0"/>
              </a:rPr>
              <a:t>Donde hallan texto para prohibir estas cosas. </a:t>
            </a:r>
          </a:p>
          <a:p>
            <a:pPr lvl="0"/>
            <a:r>
              <a:rPr lang="es-ES" sz="3000" b="1" dirty="0">
                <a:latin typeface="Maiandra GD" panose="020E0502030308020204" pitchFamily="34" charset="0"/>
              </a:rPr>
              <a:t>Lamentablemente muchos hermanos se han dejado influenciar por las iglesias evangélicas donde se prohíben todas estas cosas. </a:t>
            </a:r>
          </a:p>
          <a:p>
            <a:endParaRPr lang="es-NI" dirty="0"/>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arn(inVertical)">
                                      <p:cBhvr>
                                        <p:cTn id="24" dur="500"/>
                                        <p:tgtEl>
                                          <p:spTgt spid="3">
                                            <p:txEl>
                                              <p:pRg st="5" end="5"/>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arn(inVertic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arn(inVertical)">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barn(inVertical)">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barn(inVertical)">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barn(inVertical)">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imagesCA8MYN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0" y="0"/>
            <a:ext cx="9144000" cy="6858000"/>
          </a:xfrm>
        </p:spPr>
        <p:txBody>
          <a:bodyPr>
            <a:normAutofit lnSpcReduction="10000"/>
          </a:bodyPr>
          <a:lstStyle/>
          <a:p>
            <a:pPr lvl="0"/>
            <a:r>
              <a:rPr lang="es-ES" b="1" dirty="0">
                <a:latin typeface="Maiandra GD" panose="020E0502030308020204" pitchFamily="34" charset="0"/>
              </a:rPr>
              <a:t>Muchos dicen que lo hacen porque los evangélicos nos tildan que estamos mal porque en la iglesia se permite estas cosas, y por eso muchos lo prohíben para no ofender la conciencia de las personas. </a:t>
            </a:r>
          </a:p>
          <a:p>
            <a:pPr lvl="0"/>
            <a:r>
              <a:rPr lang="es-ES" b="1" dirty="0">
                <a:latin typeface="Maiandra GD" panose="020E0502030308020204" pitchFamily="34" charset="0"/>
              </a:rPr>
              <a:t>¿Pero cuál conciencia ofenden? </a:t>
            </a:r>
          </a:p>
          <a:p>
            <a:pPr lvl="0"/>
            <a:r>
              <a:rPr lang="es-ES" b="1" dirty="0">
                <a:latin typeface="Maiandra GD" panose="020E0502030308020204" pitchFamily="34" charset="0"/>
              </a:rPr>
              <a:t>Si hablamos de eso entonces comencemos a usar instrumentos musicales en la adoración, porque cuando no lo hacemos ofendemos a los evangélicos. </a:t>
            </a:r>
          </a:p>
          <a:p>
            <a:pPr lvl="0"/>
            <a:r>
              <a:rPr lang="es-ES" b="1" dirty="0">
                <a:latin typeface="Maiandra GD" panose="020E0502030308020204" pitchFamily="34" charset="0"/>
              </a:rPr>
              <a:t>Comencemos a diezmar porque cuando no lo hacemos ofendemos a los evangélicos, </a:t>
            </a:r>
          </a:p>
          <a:p>
            <a:pPr lvl="0"/>
            <a:r>
              <a:rPr lang="es-ES" b="1" dirty="0">
                <a:latin typeface="Maiandra GD" panose="020E0502030308020204" pitchFamily="34" charset="0"/>
              </a:rPr>
              <a:t>Comencemos a orar a María, porque cuando no lo hacemos ofendemos a los católicos. </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lstStyle/>
          <a:p>
            <a:r>
              <a:rPr lang="es-ES" b="1" dirty="0">
                <a:latin typeface="Maiandra GD" panose="020E0502030308020204" pitchFamily="34" charset="0"/>
              </a:rPr>
              <a:t>Muchos dirán allí no. </a:t>
            </a:r>
          </a:p>
          <a:p>
            <a:r>
              <a:rPr lang="es-ES" b="1" dirty="0">
                <a:latin typeface="Maiandra GD" panose="020E0502030308020204" pitchFamily="34" charset="0"/>
              </a:rPr>
              <a:t>¿Pero por qué no? </a:t>
            </a:r>
          </a:p>
          <a:p>
            <a:r>
              <a:rPr lang="es-ES" b="1" dirty="0">
                <a:latin typeface="Maiandra GD" panose="020E0502030308020204" pitchFamily="34" charset="0"/>
              </a:rPr>
              <a:t>Si vamos a aplicar una regla en algo tenemos que aplicar en todo, no solo en algunas cosas.</a:t>
            </a:r>
          </a:p>
          <a:p>
            <a:r>
              <a:rPr lang="es-ES" b="1" dirty="0">
                <a:latin typeface="Maiandra GD" panose="020E0502030308020204" pitchFamily="34" charset="0"/>
              </a:rPr>
              <a:t>Es mi deseo que podamos aplicar lo que Dios dice en su palabra y no lo que la gente diga o piense.</a:t>
            </a:r>
          </a:p>
          <a:p>
            <a:r>
              <a:rPr lang="es-ES" b="1" dirty="0">
                <a:latin typeface="Maiandra GD" panose="020E0502030308020204" pitchFamily="34" charset="0"/>
              </a:rPr>
              <a:t>Sino hacer lo que Dios nos manda atravez de su palabra.</a:t>
            </a:r>
          </a:p>
          <a:p>
            <a:endParaRPr lang="es-ES" b="1" dirty="0">
              <a:latin typeface="Maiandra GD" panose="020E0502030308020204" pitchFamily="34" charset="0"/>
            </a:endParaRPr>
          </a:p>
          <a:p>
            <a:endParaRPr lang="es-NI" b="1" dirty="0">
              <a:latin typeface="Maiandra GD" panose="020E0502030308020204" pitchFamily="34" charset="0"/>
            </a:endParaRPr>
          </a:p>
        </p:txBody>
      </p:sp>
      <p:pic>
        <p:nvPicPr>
          <p:cNvPr id="5" name="Imagen 4">
            <a:extLst>
              <a:ext uri="{FF2B5EF4-FFF2-40B4-BE49-F238E27FC236}">
                <a16:creationId xmlns:a16="http://schemas.microsoft.com/office/drawing/2014/main" id="{CA2B47C2-5160-4033-A255-636EF1180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27957"/>
            <a:ext cx="3851920" cy="6830041"/>
          </a:xfrm>
          <a:prstGeom prst="rect">
            <a:avLst/>
          </a:prstGeom>
        </p:spPr>
      </p:pic>
    </p:spTree>
    <p:extLst>
      <p:ext uri="{BB962C8B-B14F-4D97-AF65-F5344CB8AC3E}">
        <p14:creationId xmlns:p14="http://schemas.microsoft.com/office/powerpoint/2010/main" val="7522186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normAutofit fontScale="92500" lnSpcReduction="10000"/>
          </a:bodyPr>
          <a:lstStyle/>
          <a:p>
            <a:r>
              <a:rPr lang="es-ES" b="1" dirty="0">
                <a:latin typeface="Maiandra GD" panose="020E0502030308020204" pitchFamily="34" charset="0"/>
              </a:rPr>
              <a:t>Sin tener ninguna autoridad para hacerlo. Cuidado estamos enseñando como doctrinas mandamientos de hombres. </a:t>
            </a:r>
          </a:p>
          <a:p>
            <a:pPr algn="ctr"/>
            <a:r>
              <a:rPr lang="es-ES" b="1" u="sng" dirty="0">
                <a:highlight>
                  <a:srgbClr val="00FF00"/>
                </a:highlight>
                <a:latin typeface="Maiandra GD" panose="020E0502030308020204" pitchFamily="34" charset="0"/>
              </a:rPr>
              <a:t>Mateo.15:7-9.</a:t>
            </a:r>
          </a:p>
          <a:p>
            <a:r>
              <a:rPr lang="es-ES" b="1" u="sng" dirty="0">
                <a:solidFill>
                  <a:schemeClr val="bg1"/>
                </a:solidFill>
                <a:highlight>
                  <a:srgbClr val="800080"/>
                </a:highlight>
                <a:latin typeface="Maiandra GD" panose="020E0502030308020204" pitchFamily="34" charset="0"/>
              </a:rPr>
              <a:t>¡Hipócritas!</a:t>
            </a:r>
            <a:r>
              <a:rPr lang="es-ES" b="1" dirty="0">
                <a:latin typeface="Maiandra GD" panose="020E0502030308020204" pitchFamily="34" charset="0"/>
              </a:rPr>
              <a:t> Bien profetizó Isaías de vosotros cuando dijo: </a:t>
            </a:r>
          </a:p>
          <a:p>
            <a:pPr algn="ctr"/>
            <a:r>
              <a:rPr lang="es-ES" b="1" u="sng" dirty="0">
                <a:highlight>
                  <a:srgbClr val="00FF00"/>
                </a:highlight>
                <a:latin typeface="Maiandra GD" panose="020E0502030308020204" pitchFamily="34" charset="0"/>
              </a:rPr>
              <a:t>V.8.  </a:t>
            </a:r>
          </a:p>
          <a:p>
            <a:r>
              <a:rPr lang="es-ES" b="1" u="sng" dirty="0">
                <a:highlight>
                  <a:srgbClr val="FFFF00"/>
                </a:highlight>
                <a:latin typeface="Maiandra GD" panose="020E0502030308020204" pitchFamily="34" charset="0"/>
              </a:rPr>
              <a:t>"ESTE PUEBLO CON LOS LABIOS ME HONRA,</a:t>
            </a:r>
            <a:r>
              <a:rPr lang="es-ES" b="1" dirty="0">
                <a:latin typeface="Maiandra GD" panose="020E0502030308020204" pitchFamily="34" charset="0"/>
              </a:rPr>
              <a:t> PERO SU CORAZON ESTA MUY LEJOS DE MI. </a:t>
            </a:r>
          </a:p>
          <a:p>
            <a:pPr algn="ctr"/>
            <a:r>
              <a:rPr lang="es-ES" b="1" u="sng" dirty="0">
                <a:highlight>
                  <a:srgbClr val="00FF00"/>
                </a:highlight>
                <a:latin typeface="Maiandra GD" panose="020E0502030308020204" pitchFamily="34" charset="0"/>
              </a:rPr>
              <a:t>V.9.</a:t>
            </a:r>
          </a:p>
        </p:txBody>
      </p:sp>
      <p:sp>
        <p:nvSpPr>
          <p:cNvPr id="5" name="CuadroTexto 4">
            <a:extLst>
              <a:ext uri="{FF2B5EF4-FFF2-40B4-BE49-F238E27FC236}">
                <a16:creationId xmlns:a16="http://schemas.microsoft.com/office/drawing/2014/main" id="{5A163AE8-CDE5-467E-894D-5EC5D89E2870}"/>
              </a:ext>
            </a:extLst>
          </p:cNvPr>
          <p:cNvSpPr txBox="1"/>
          <p:nvPr/>
        </p:nvSpPr>
        <p:spPr>
          <a:xfrm>
            <a:off x="5004049" y="4180343"/>
            <a:ext cx="4139952" cy="2677656"/>
          </a:xfrm>
          <a:prstGeom prst="rect">
            <a:avLst/>
          </a:prstGeom>
          <a:noFill/>
        </p:spPr>
        <p:txBody>
          <a:bodyPr wrap="square">
            <a:spAutoFit/>
          </a:bodyPr>
          <a:lstStyle/>
          <a:p>
            <a:pPr algn="ctr"/>
            <a:r>
              <a:rPr lang="es-ES" sz="2800" b="1" u="sng" dirty="0">
                <a:highlight>
                  <a:srgbClr val="00FFFF"/>
                </a:highlight>
                <a:latin typeface="Maiandra GD" panose="020E0502030308020204" pitchFamily="34" charset="0"/>
              </a:rPr>
              <a:t>"MAS EN VANO ME RINDEN CULTO,</a:t>
            </a:r>
            <a:r>
              <a:rPr lang="es-ES" sz="2800" b="1" dirty="0">
                <a:latin typeface="Maiandra GD" panose="020E0502030308020204" pitchFamily="34" charset="0"/>
              </a:rPr>
              <a:t> ENSEÑANDO COMO DOCTRINAS PRECEPTOS DE HOMBRES." </a:t>
            </a:r>
            <a:endParaRPr lang="es-NI" sz="2800" b="1" dirty="0">
              <a:latin typeface="Maiandra GD" panose="020E0502030308020204" pitchFamily="34" charset="0"/>
            </a:endParaRPr>
          </a:p>
        </p:txBody>
      </p:sp>
      <p:pic>
        <p:nvPicPr>
          <p:cNvPr id="6" name="Imagen 5">
            <a:extLst>
              <a:ext uri="{FF2B5EF4-FFF2-40B4-BE49-F238E27FC236}">
                <a16:creationId xmlns:a16="http://schemas.microsoft.com/office/drawing/2014/main" id="{E6CDC7F9-9043-400F-8D55-30EED74ED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3997" y="21278"/>
            <a:ext cx="3760003" cy="4055793"/>
          </a:xfrm>
          <a:prstGeom prst="rect">
            <a:avLst/>
          </a:prstGeom>
        </p:spPr>
      </p:pic>
    </p:spTree>
    <p:extLst>
      <p:ext uri="{BB962C8B-B14F-4D97-AF65-F5344CB8AC3E}">
        <p14:creationId xmlns:p14="http://schemas.microsoft.com/office/powerpoint/2010/main" val="6177014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barn(inVertical)">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ARIO MORENO\Desktop\Cosas Que Se Prohiben\slide_8.jpg"/>
          <p:cNvPicPr>
            <a:picLocks noChangeAspect="1" noChangeArrowheads="1"/>
          </p:cNvPicPr>
          <p:nvPr/>
        </p:nvPicPr>
        <p:blipFill>
          <a:blip r:embed="rId2" cstate="print"/>
          <a:srcRect/>
          <a:stretch>
            <a:fillRect/>
          </a:stretch>
        </p:blipFill>
        <p:spPr bwMode="auto">
          <a:xfrm>
            <a:off x="0" y="-23490"/>
            <a:ext cx="9144000" cy="6858000"/>
          </a:xfrm>
          <a:prstGeom prst="rect">
            <a:avLst/>
          </a:prstGeom>
          <a:noFill/>
        </p:spPr>
      </p:pic>
    </p:spTree>
    <p:extLst>
      <p:ext uri="{BB962C8B-B14F-4D97-AF65-F5344CB8AC3E}">
        <p14:creationId xmlns:p14="http://schemas.microsoft.com/office/powerpoint/2010/main" val="38779000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imagesCA8MYN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esquinas redondeadas 4">
            <a:extLst>
              <a:ext uri="{FF2B5EF4-FFF2-40B4-BE49-F238E27FC236}">
                <a16:creationId xmlns:a16="http://schemas.microsoft.com/office/drawing/2014/main" id="{16137324-E7F6-4609-807D-CF36903D4C96}"/>
              </a:ext>
            </a:extLst>
          </p:cNvPr>
          <p:cNvSpPr/>
          <p:nvPr/>
        </p:nvSpPr>
        <p:spPr>
          <a:xfrm>
            <a:off x="0" y="8253"/>
            <a:ext cx="9144001" cy="90872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0" y="0"/>
            <a:ext cx="9144000" cy="908720"/>
          </a:xfrm>
        </p:spPr>
        <p:txBody>
          <a:bodyPr>
            <a:normAutofit fontScale="90000"/>
          </a:bodyPr>
          <a:lstStyle/>
          <a:p>
            <a:br>
              <a:rPr lang="es-ES" b="1" u="sng" dirty="0"/>
            </a:br>
            <a:r>
              <a:rPr lang="es-ES"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ESCUCHAR MUSICA.</a:t>
            </a:r>
            <a:br>
              <a:rPr lang="es-NI" dirty="0"/>
            </a:br>
            <a:endParaRPr lang="es-NI" dirty="0"/>
          </a:p>
        </p:txBody>
      </p:sp>
      <p:sp>
        <p:nvSpPr>
          <p:cNvPr id="3" name="2 Marcador de contenido"/>
          <p:cNvSpPr>
            <a:spLocks noGrp="1"/>
          </p:cNvSpPr>
          <p:nvPr>
            <p:ph idx="1"/>
          </p:nvPr>
        </p:nvSpPr>
        <p:spPr>
          <a:xfrm>
            <a:off x="0" y="1052736"/>
            <a:ext cx="9144000" cy="5805264"/>
          </a:xfrm>
        </p:spPr>
        <p:txBody>
          <a:bodyPr>
            <a:normAutofit fontScale="92500"/>
          </a:bodyPr>
          <a:lstStyle/>
          <a:p>
            <a:pPr lvl="0"/>
            <a:r>
              <a:rPr lang="es-ES" b="1" dirty="0">
                <a:latin typeface="Maiandra GD" panose="020E0502030308020204" pitchFamily="34" charset="0"/>
              </a:rPr>
              <a:t>Por más que he buscado y escudriñado no he hallado: </a:t>
            </a:r>
          </a:p>
          <a:p>
            <a:pPr lvl="0"/>
            <a:r>
              <a:rPr lang="es-ES" b="1" dirty="0">
                <a:latin typeface="Maiandra GD" panose="020E0502030308020204" pitchFamily="34" charset="0"/>
              </a:rPr>
              <a:t>Mandamiento directo. </a:t>
            </a:r>
          </a:p>
          <a:p>
            <a:pPr lvl="0"/>
            <a:r>
              <a:rPr lang="es-ES" b="1" dirty="0">
                <a:latin typeface="Maiandra GD" panose="020E0502030308020204" pitchFamily="34" charset="0"/>
              </a:rPr>
              <a:t>Ni por ejemplo aprobado. </a:t>
            </a:r>
          </a:p>
          <a:p>
            <a:pPr lvl="0"/>
            <a:r>
              <a:rPr lang="es-ES" b="1" dirty="0">
                <a:latin typeface="Maiandra GD" panose="020E0502030308020204" pitchFamily="34" charset="0"/>
              </a:rPr>
              <a:t>Ni por inferencia que la Biblia hable del tema de escuchar música.</a:t>
            </a:r>
            <a:endParaRPr lang="es-NI" b="1" dirty="0">
              <a:latin typeface="Maiandra GD" panose="020E0502030308020204" pitchFamily="34" charset="0"/>
            </a:endParaRPr>
          </a:p>
          <a:p>
            <a:pPr lvl="0"/>
            <a:r>
              <a:rPr lang="es-ES" b="1" dirty="0">
                <a:latin typeface="Maiandra GD" panose="020E0502030308020204" pitchFamily="34" charset="0"/>
              </a:rPr>
              <a:t>Muchos hermanos y predicadores prohíben como mandamiento que los hermanos escuchen música. </a:t>
            </a:r>
          </a:p>
          <a:p>
            <a:pPr lvl="0"/>
            <a:r>
              <a:rPr lang="es-ES" b="1" dirty="0">
                <a:latin typeface="Maiandra GD" panose="020E0502030308020204" pitchFamily="34" charset="0"/>
              </a:rPr>
              <a:t>¿Pero dónde hay texto para prohibirlo? </a:t>
            </a:r>
          </a:p>
          <a:p>
            <a:pPr lvl="0"/>
            <a:r>
              <a:rPr lang="es-ES" b="1" dirty="0">
                <a:latin typeface="Maiandra GD" panose="020E0502030308020204" pitchFamily="34" charset="0"/>
              </a:rPr>
              <a:t>Muchos de estos hermanos quieren clasificar ciertas músicas. </a:t>
            </a:r>
            <a:endParaRPr lang="es-NI" dirty="0">
              <a:latin typeface="Maiandra GD" panose="020E0502030308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arn(inVertical)">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barn(inVertical)">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barn(inVertical)">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barn(inVertical)">
                                      <p:cBhvr>
                                        <p:cTn id="43" dur="5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barn(inVertical)">
                                      <p:cBhvr>
                                        <p:cTn id="4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normAutofit lnSpcReduction="10000"/>
          </a:bodyPr>
          <a:lstStyle/>
          <a:p>
            <a:r>
              <a:rPr lang="es-ES" b="1" dirty="0">
                <a:latin typeface="Maiandra GD" panose="020E0502030308020204" pitchFamily="34" charset="0"/>
              </a:rPr>
              <a:t>Muchos que condenan la música, también dicen que cierta música se puede oír, </a:t>
            </a:r>
          </a:p>
          <a:p>
            <a:r>
              <a:rPr lang="es-ES" b="1" dirty="0">
                <a:latin typeface="Maiandra GD" panose="020E0502030308020204" pitchFamily="34" charset="0"/>
              </a:rPr>
              <a:t>Por ejemplo ellos dicen que se puede oír música instrumental, o música suave, o música romántica. </a:t>
            </a:r>
          </a:p>
          <a:p>
            <a:r>
              <a:rPr lang="es-ES" b="1" dirty="0">
                <a:latin typeface="Maiandra GD" panose="020E0502030308020204" pitchFamily="34" charset="0"/>
              </a:rPr>
              <a:t>Pero oír música merengue, reggaetón, rock, ese tipo de música está prohibido según ellos.</a:t>
            </a:r>
          </a:p>
          <a:p>
            <a:endParaRPr lang="es-NI" b="1" dirty="0">
              <a:latin typeface="Maiandra GD" panose="020E0502030308020204" pitchFamily="34" charset="0"/>
            </a:endParaRPr>
          </a:p>
        </p:txBody>
      </p:sp>
      <p:pic>
        <p:nvPicPr>
          <p:cNvPr id="5" name="Imagen 4">
            <a:extLst>
              <a:ext uri="{FF2B5EF4-FFF2-40B4-BE49-F238E27FC236}">
                <a16:creationId xmlns:a16="http://schemas.microsoft.com/office/drawing/2014/main" id="{96A669A1-E614-4807-8335-E68EF1330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1"/>
            <a:ext cx="3851920" cy="6857999"/>
          </a:xfrm>
          <a:prstGeom prst="rect">
            <a:avLst/>
          </a:prstGeom>
        </p:spPr>
      </p:pic>
    </p:spTree>
    <p:extLst>
      <p:ext uri="{BB962C8B-B14F-4D97-AF65-F5344CB8AC3E}">
        <p14:creationId xmlns:p14="http://schemas.microsoft.com/office/powerpoint/2010/main" val="31277299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21441"/>
            <a:ext cx="9143999" cy="584775"/>
          </a:xfrm>
          <a:prstGeom prst="rect">
            <a:avLst/>
          </a:prstGeom>
        </p:spPr>
        <p:txBody>
          <a:bodyPr wrap="square">
            <a:spAutoFit/>
          </a:bodyPr>
          <a:lstStyle/>
          <a:p>
            <a:pPr algn="ctr"/>
            <a:r>
              <a:rPr lang="es-NI" sz="3200" b="1" u="sng" dirty="0">
                <a:highlight>
                  <a:srgbClr val="00FF00"/>
                </a:highlight>
                <a:latin typeface="Maiandra GD" panose="020E0502030308020204" pitchFamily="34" charset="0"/>
                <a:cs typeface="Aharoni" pitchFamily="2" charset="-79"/>
              </a:rPr>
              <a:t>Prohibir la música es mandamiento de hombre. </a:t>
            </a:r>
          </a:p>
        </p:txBody>
      </p:sp>
      <p:sp>
        <p:nvSpPr>
          <p:cNvPr id="3" name="2 Rectángulo"/>
          <p:cNvSpPr/>
          <p:nvPr/>
        </p:nvSpPr>
        <p:spPr>
          <a:xfrm>
            <a:off x="2113389" y="6243019"/>
            <a:ext cx="4478597" cy="646331"/>
          </a:xfrm>
          <a:prstGeom prst="rect">
            <a:avLst/>
          </a:prstGeom>
        </p:spPr>
        <p:txBody>
          <a:bodyPr wrap="none">
            <a:spAutoFit/>
          </a:bodyPr>
          <a:lstStyle/>
          <a:p>
            <a:pPr algn="ctr"/>
            <a:r>
              <a:rPr lang="es-NI" sz="3600" b="1" dirty="0">
                <a:highlight>
                  <a:srgbClr val="FFFF00"/>
                </a:highlight>
                <a:latin typeface="Maiandra GD" panose="020E0502030308020204" pitchFamily="34" charset="0"/>
                <a:cs typeface="Aharoni" pitchFamily="2" charset="-79"/>
              </a:rPr>
              <a:t>¿Dónde está el texto?</a:t>
            </a:r>
          </a:p>
        </p:txBody>
      </p:sp>
      <p:pic>
        <p:nvPicPr>
          <p:cNvPr id="6" name="Imagen 5">
            <a:extLst>
              <a:ext uri="{FF2B5EF4-FFF2-40B4-BE49-F238E27FC236}">
                <a16:creationId xmlns:a16="http://schemas.microsoft.com/office/drawing/2014/main" id="{7723A635-A29A-4DD6-AC65-5C5CF0AFB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06215"/>
            <a:ext cx="9143998" cy="5636803"/>
          </a:xfrm>
          <a:prstGeom prst="rect">
            <a:avLst/>
          </a:prstGeom>
        </p:spPr>
      </p:pic>
    </p:spTree>
    <p:extLst>
      <p:ext uri="{BB962C8B-B14F-4D97-AF65-F5344CB8AC3E}">
        <p14:creationId xmlns:p14="http://schemas.microsoft.com/office/powerpoint/2010/main" val="14253165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293E884-630D-413A-BDD6-D4767045535D}"/>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normAutofit/>
          </a:bodyPr>
          <a:lstStyle/>
          <a:p>
            <a:r>
              <a:rPr lang="es-ES" sz="3000" b="1" dirty="0">
                <a:latin typeface="Maiandra GD" panose="020E0502030308020204" pitchFamily="34" charset="0"/>
              </a:rPr>
              <a:t>“Hablar Donde La Biblia, Y Callar Donde Ella Calla”. </a:t>
            </a:r>
          </a:p>
          <a:p>
            <a:pPr algn="ctr"/>
            <a:r>
              <a:rPr lang="es-ES" sz="3000" b="1" u="sng" dirty="0">
                <a:highlight>
                  <a:srgbClr val="00FF00"/>
                </a:highlight>
                <a:latin typeface="Maiandra GD" panose="020E0502030308020204" pitchFamily="34" charset="0"/>
              </a:rPr>
              <a:t>I Pedro.4:11. </a:t>
            </a:r>
          </a:p>
          <a:p>
            <a:r>
              <a:rPr lang="es-ES" sz="3000" b="1" u="sng" dirty="0">
                <a:highlight>
                  <a:srgbClr val="FFFF00"/>
                </a:highlight>
                <a:latin typeface="Maiandra GD" panose="020E0502030308020204" pitchFamily="34" charset="0"/>
              </a:rPr>
              <a:t>El que habla, que hable conforme a las palabras de Dios;</a:t>
            </a:r>
            <a:r>
              <a:rPr lang="es-ES" sz="3000" b="1" dirty="0">
                <a:latin typeface="Maiandra GD" panose="020E0502030308020204" pitchFamily="34" charset="0"/>
              </a:rPr>
              <a:t> el que sirve, que lo haga por la fortaleza que Dios da, para que en todo Dios sea glorificado mediante Jesucristo, a quien pertenecen la gloria y el dominio por los siglos de los siglos. Amén. </a:t>
            </a:r>
          </a:p>
          <a:p>
            <a:pPr algn="ctr"/>
            <a:r>
              <a:rPr lang="es-ES" sz="3000" b="1" u="sng" dirty="0">
                <a:highlight>
                  <a:srgbClr val="00FF00"/>
                </a:highlight>
                <a:latin typeface="Maiandra GD" panose="020E0502030308020204" pitchFamily="34" charset="0"/>
              </a:rPr>
              <a:t>I Corintios.4:6. </a:t>
            </a:r>
          </a:p>
          <a:p>
            <a:endParaRPr lang="es-NI" dirty="0">
              <a:latin typeface="Maiandra GD" panose="020E0502030308020204" pitchFamily="34" charset="0"/>
            </a:endParaRPr>
          </a:p>
        </p:txBody>
      </p:sp>
      <p:pic>
        <p:nvPicPr>
          <p:cNvPr id="5" name="Imagen 4">
            <a:extLst>
              <a:ext uri="{FF2B5EF4-FFF2-40B4-BE49-F238E27FC236}">
                <a16:creationId xmlns:a16="http://schemas.microsoft.com/office/drawing/2014/main" id="{002CA63C-6AFA-4C36-92AA-5B38ADCDC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0"/>
            <a:ext cx="3851920" cy="6857998"/>
          </a:xfrm>
          <a:prstGeom prst="rect">
            <a:avLst/>
          </a:prstGeom>
        </p:spPr>
      </p:pic>
    </p:spTree>
    <p:extLst>
      <p:ext uri="{BB962C8B-B14F-4D97-AF65-F5344CB8AC3E}">
        <p14:creationId xmlns:p14="http://schemas.microsoft.com/office/powerpoint/2010/main" val="40916090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imagesCA8MYN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0" y="0"/>
            <a:ext cx="9144000" cy="6858000"/>
          </a:xfrm>
        </p:spPr>
        <p:txBody>
          <a:bodyPr>
            <a:normAutofit fontScale="92500"/>
          </a:bodyPr>
          <a:lstStyle/>
          <a:p>
            <a:pPr lvl="0"/>
            <a:r>
              <a:rPr lang="es-ES" b="1" dirty="0">
                <a:latin typeface="Maiandra GD" panose="020E0502030308020204" pitchFamily="34" charset="0"/>
              </a:rPr>
              <a:t>¿Pero quién les dio autoridad a ellos para clasificar que tipo de música tienen que oír los miembros? </a:t>
            </a:r>
          </a:p>
          <a:p>
            <a:pPr lvl="0" algn="ctr"/>
            <a:r>
              <a:rPr lang="es-ES" b="1" u="sng" dirty="0">
                <a:highlight>
                  <a:srgbClr val="32CAEE"/>
                </a:highlight>
                <a:latin typeface="Maiandra GD" panose="020E0502030308020204" pitchFamily="34" charset="0"/>
              </a:rPr>
              <a:t>Solo Cristo es el dador de la ley.</a:t>
            </a:r>
            <a:r>
              <a:rPr lang="es-ES" b="1" dirty="0">
                <a:latin typeface="Maiandra GD" panose="020E0502030308020204" pitchFamily="34" charset="0"/>
              </a:rPr>
              <a:t> </a:t>
            </a:r>
          </a:p>
          <a:p>
            <a:pPr lvl="0" algn="ctr"/>
            <a:r>
              <a:rPr lang="es-ES" b="1" u="sng" dirty="0">
                <a:highlight>
                  <a:srgbClr val="00FF00"/>
                </a:highlight>
                <a:latin typeface="Maiandra GD" panose="020E0502030308020204" pitchFamily="34" charset="0"/>
              </a:rPr>
              <a:t>Santiago.4:12.</a:t>
            </a:r>
          </a:p>
          <a:p>
            <a:pPr lvl="0"/>
            <a:r>
              <a:rPr lang="es-ES" b="1" u="sng" dirty="0">
                <a:solidFill>
                  <a:schemeClr val="bg1"/>
                </a:solidFill>
                <a:highlight>
                  <a:srgbClr val="FF00FF"/>
                </a:highlight>
                <a:latin typeface="Maiandra GD" panose="020E0502030308020204" pitchFamily="34" charset="0"/>
              </a:rPr>
              <a:t>Sólo hay un dador de la ley y juez,</a:t>
            </a:r>
            <a:r>
              <a:rPr lang="es-ES" b="1" dirty="0">
                <a:latin typeface="Maiandra GD" panose="020E0502030308020204" pitchFamily="34" charset="0"/>
              </a:rPr>
              <a:t> que es poderoso para salvar y para destruir; pero tú, ¿quién eres que juzgas a tu prójimo?  </a:t>
            </a:r>
          </a:p>
          <a:p>
            <a:pPr lvl="0"/>
            <a:r>
              <a:rPr lang="es-ES" b="1" dirty="0">
                <a:latin typeface="Maiandra GD" panose="020E0502030308020204" pitchFamily="34" charset="0"/>
              </a:rPr>
              <a:t>Hermano si algo es pecado tiene que ser pecado en todo no solo una música y otra no.</a:t>
            </a:r>
            <a:endParaRPr lang="es-NI" b="1" dirty="0">
              <a:latin typeface="Maiandra GD" panose="020E0502030308020204" pitchFamily="34" charset="0"/>
            </a:endParaRPr>
          </a:p>
          <a:p>
            <a:pPr lvl="0"/>
            <a:r>
              <a:rPr lang="es-ES" b="1" dirty="0">
                <a:latin typeface="Maiandra GD" panose="020E0502030308020204" pitchFamily="34" charset="0"/>
              </a:rPr>
              <a:t>Algunos de estos hermanos que condenan la música, ellos mismo oyen música evangélica, donde muchas de esas músicas evangélicas sus ritmos son igual que el merengue, la salsa, el reggaetón. </a:t>
            </a:r>
            <a:endParaRPr lang="es-NI" dirty="0">
              <a:latin typeface="Maiandra GD" panose="020E0502030308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lstStyle/>
          <a:p>
            <a:r>
              <a:rPr lang="es-ES" b="1" dirty="0">
                <a:latin typeface="Maiandra GD" panose="020E0502030308020204" pitchFamily="34" charset="0"/>
              </a:rPr>
              <a:t>Y es peor porque los evangélicos la usan para adorar a Dios.</a:t>
            </a:r>
          </a:p>
          <a:p>
            <a:r>
              <a:rPr lang="es-ES" b="1" dirty="0">
                <a:latin typeface="Maiandra GD" panose="020E0502030308020204" pitchFamily="34" charset="0"/>
              </a:rPr>
              <a:t>No encuentro por ningún lado que la Biblia prohíba el escuchar música, ya queda de cada uno de nosotros, escucharla o no. Pero yo no puedo prohibir algo donde hay libertad.</a:t>
            </a:r>
          </a:p>
          <a:p>
            <a:r>
              <a:rPr lang="es-ES" b="1" dirty="0">
                <a:latin typeface="Maiandra GD" panose="020E0502030308020204" pitchFamily="34" charset="0"/>
              </a:rPr>
              <a:t>No queramos imponer nuestras opiniones.</a:t>
            </a:r>
          </a:p>
          <a:p>
            <a:endParaRPr lang="es-NI" b="1" dirty="0">
              <a:latin typeface="Maiandra GD" panose="020E0502030308020204" pitchFamily="34" charset="0"/>
            </a:endParaRPr>
          </a:p>
        </p:txBody>
      </p:sp>
      <p:pic>
        <p:nvPicPr>
          <p:cNvPr id="5" name="Imagen 4">
            <a:extLst>
              <a:ext uri="{FF2B5EF4-FFF2-40B4-BE49-F238E27FC236}">
                <a16:creationId xmlns:a16="http://schemas.microsoft.com/office/drawing/2014/main" id="{D19AD62B-2CDA-4474-BB5E-A89A85107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0"/>
            <a:ext cx="3995936" cy="6857998"/>
          </a:xfrm>
          <a:prstGeom prst="rect">
            <a:avLst/>
          </a:prstGeom>
        </p:spPr>
      </p:pic>
    </p:spTree>
    <p:extLst>
      <p:ext uri="{BB962C8B-B14F-4D97-AF65-F5344CB8AC3E}">
        <p14:creationId xmlns:p14="http://schemas.microsoft.com/office/powerpoint/2010/main" val="11034837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imagesCA8MYN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esquinas redondeadas 4">
            <a:extLst>
              <a:ext uri="{FF2B5EF4-FFF2-40B4-BE49-F238E27FC236}">
                <a16:creationId xmlns:a16="http://schemas.microsoft.com/office/drawing/2014/main" id="{B88D0A6B-55B7-43CA-B03E-B7871A8F9BC3}"/>
              </a:ext>
            </a:extLst>
          </p:cNvPr>
          <p:cNvSpPr/>
          <p:nvPr/>
        </p:nvSpPr>
        <p:spPr>
          <a:xfrm>
            <a:off x="0" y="-8253"/>
            <a:ext cx="9144000" cy="98898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0" y="0"/>
            <a:ext cx="9144000" cy="980728"/>
          </a:xfrm>
        </p:spPr>
        <p:txBody>
          <a:bodyPr>
            <a:normAutofit fontScale="90000"/>
          </a:bodyPr>
          <a:lstStyle/>
          <a:p>
            <a:br>
              <a:rPr lang="es-ES" b="1" u="sng" dirty="0"/>
            </a:br>
            <a:r>
              <a:rPr lang="es-ES"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VER TELEVISIÓN.</a:t>
            </a:r>
            <a:br>
              <a:rPr lang="es-NI" dirty="0"/>
            </a:br>
            <a:endParaRPr lang="es-NI" dirty="0"/>
          </a:p>
        </p:txBody>
      </p:sp>
      <p:sp>
        <p:nvSpPr>
          <p:cNvPr id="3" name="2 Marcador de contenido"/>
          <p:cNvSpPr>
            <a:spLocks noGrp="1"/>
          </p:cNvSpPr>
          <p:nvPr>
            <p:ph idx="1"/>
          </p:nvPr>
        </p:nvSpPr>
        <p:spPr>
          <a:xfrm>
            <a:off x="0" y="1124744"/>
            <a:ext cx="9144000" cy="5733256"/>
          </a:xfrm>
        </p:spPr>
        <p:txBody>
          <a:bodyPr>
            <a:normAutofit/>
          </a:bodyPr>
          <a:lstStyle/>
          <a:p>
            <a:pPr lvl="0"/>
            <a:r>
              <a:rPr lang="es-ES" b="1" dirty="0">
                <a:latin typeface="Maiandra GD" panose="020E0502030308020204" pitchFamily="34" charset="0"/>
              </a:rPr>
              <a:t>Otro de los temas que ha dado mucho problema, porque hay hermanos que lo prohíben es el ver televisión. </a:t>
            </a:r>
          </a:p>
          <a:p>
            <a:pPr lvl="0"/>
            <a:r>
              <a:rPr lang="es-ES" b="1" dirty="0">
                <a:latin typeface="Maiandra GD" panose="020E0502030308020204" pitchFamily="34" charset="0"/>
              </a:rPr>
              <a:t>Para muchos es pecado ver televisión. </a:t>
            </a:r>
          </a:p>
          <a:p>
            <a:pPr lvl="0"/>
            <a:r>
              <a:rPr lang="es-ES" b="1" dirty="0">
                <a:latin typeface="Maiandra GD" panose="020E0502030308020204" pitchFamily="34" charset="0"/>
              </a:rPr>
              <a:t>Siempre influenciado por los evangélicos quienes dicen que el televisor es Satanás.</a:t>
            </a:r>
            <a:endParaRPr lang="es-NI" b="1" dirty="0">
              <a:latin typeface="Maiandra GD" panose="020E0502030308020204" pitchFamily="34" charset="0"/>
            </a:endParaRPr>
          </a:p>
          <a:p>
            <a:pPr lvl="0"/>
            <a:r>
              <a:rPr lang="es-ES" b="1" dirty="0">
                <a:latin typeface="Maiandra GD" panose="020E0502030308020204" pitchFamily="34" charset="0"/>
              </a:rPr>
              <a:t>Recuerdo de un predicador que prohibía la televisión a los miembros y los hacía que la vendieran a quien tuviera un televisor. </a:t>
            </a:r>
          </a:p>
          <a:p>
            <a:pPr lvl="0"/>
            <a:r>
              <a:rPr lang="es-ES" b="1" dirty="0">
                <a:latin typeface="Maiandra GD" panose="020E0502030308020204" pitchFamily="34" charset="0"/>
              </a:rPr>
              <a:t>Pero El tenía varios televisores en su casa.</a:t>
            </a:r>
          </a:p>
          <a:p>
            <a:endParaRPr lang="es-NI" dirty="0"/>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arn(inVertical)">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barn(inVertical)">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barn(inVertical)">
                                      <p:cBhvr>
                                        <p:cTn id="3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normAutofit fontScale="92500" lnSpcReduction="10000"/>
          </a:bodyPr>
          <a:lstStyle/>
          <a:p>
            <a:r>
              <a:rPr lang="es-ES" b="1" dirty="0">
                <a:latin typeface="Maiandra GD" panose="020E0502030308020204" pitchFamily="34" charset="0"/>
              </a:rPr>
              <a:t>Igual como la música no hay autoridad bíblica para prohibir tampoco la televisión.</a:t>
            </a:r>
          </a:p>
          <a:p>
            <a:r>
              <a:rPr lang="es-ES" b="1" dirty="0">
                <a:latin typeface="Maiandra GD" panose="020E0502030308020204" pitchFamily="34" charset="0"/>
              </a:rPr>
              <a:t>Estos hermanos también quieren clasificar que tipo de programas ver y que tipo de programas no, según su juicio. </a:t>
            </a:r>
          </a:p>
          <a:p>
            <a:r>
              <a:rPr lang="es-ES" b="1" dirty="0">
                <a:latin typeface="Maiandra GD" panose="020E0502030308020204" pitchFamily="34" charset="0"/>
              </a:rPr>
              <a:t>Pero esto no es correcto si la televisión es pecado, no podríamos ver absolutamente nada en ella, ningún tipo de programa.</a:t>
            </a:r>
          </a:p>
          <a:p>
            <a:endParaRPr lang="es-NI" b="1" dirty="0">
              <a:latin typeface="Maiandra GD" panose="020E0502030308020204" pitchFamily="34" charset="0"/>
            </a:endParaRPr>
          </a:p>
        </p:txBody>
      </p:sp>
      <p:pic>
        <p:nvPicPr>
          <p:cNvPr id="5" name="Imagen 4">
            <a:extLst>
              <a:ext uri="{FF2B5EF4-FFF2-40B4-BE49-F238E27FC236}">
                <a16:creationId xmlns:a16="http://schemas.microsoft.com/office/drawing/2014/main" id="{8F7FF74B-F3CF-4E10-97F8-D58E5203AD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1"/>
            <a:ext cx="4211959" cy="6857999"/>
          </a:xfrm>
          <a:prstGeom prst="rect">
            <a:avLst/>
          </a:prstGeom>
        </p:spPr>
      </p:pic>
    </p:spTree>
    <p:extLst>
      <p:ext uri="{BB962C8B-B14F-4D97-AF65-F5344CB8AC3E}">
        <p14:creationId xmlns:p14="http://schemas.microsoft.com/office/powerpoint/2010/main" val="6904262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imagesCA8MYN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0" y="-1"/>
            <a:ext cx="9144000" cy="6849747"/>
          </a:xfrm>
        </p:spPr>
        <p:txBody>
          <a:bodyPr>
            <a:normAutofit/>
          </a:bodyPr>
          <a:lstStyle/>
          <a:p>
            <a:pPr lvl="0"/>
            <a:r>
              <a:rPr lang="es-ES" b="1" dirty="0">
                <a:latin typeface="Maiandra GD" panose="020E0502030308020204" pitchFamily="34" charset="0"/>
              </a:rPr>
              <a:t>Yo no puedo prohibir algo que la Biblia ni toca el tema. </a:t>
            </a:r>
          </a:p>
          <a:p>
            <a:pPr lvl="0"/>
            <a:r>
              <a:rPr lang="es-ES" b="1" dirty="0">
                <a:latin typeface="Maiandra GD" panose="020E0502030308020204" pitchFamily="34" charset="0"/>
              </a:rPr>
              <a:t>Hablemos donde la Biblia habla. </a:t>
            </a:r>
          </a:p>
          <a:p>
            <a:pPr lvl="0"/>
            <a:r>
              <a:rPr lang="es-ES" b="1" dirty="0">
                <a:latin typeface="Maiandra GD" panose="020E0502030308020204" pitchFamily="34" charset="0"/>
              </a:rPr>
              <a:t>Cuando nosotros ponemos mandamientos, caemos en pecado. </a:t>
            </a:r>
          </a:p>
          <a:p>
            <a:pPr lvl="0"/>
            <a:r>
              <a:rPr lang="es-ES" b="1" dirty="0">
                <a:latin typeface="Maiandra GD" panose="020E0502030308020204" pitchFamily="34" charset="0"/>
              </a:rPr>
              <a:t>Por qué estaríamos pasando más allá de la ley de Dios. </a:t>
            </a:r>
          </a:p>
          <a:p>
            <a:pPr lvl="0" algn="ctr"/>
            <a:r>
              <a:rPr lang="es-ES" b="1" u="sng" dirty="0">
                <a:highlight>
                  <a:srgbClr val="00FF00"/>
                </a:highlight>
                <a:latin typeface="Maiandra GD" panose="020E0502030308020204" pitchFamily="34" charset="0"/>
              </a:rPr>
              <a:t>Apocalipsis.22:18.</a:t>
            </a:r>
            <a:endParaRPr lang="es-NI" b="1" u="sng" dirty="0">
              <a:highlight>
                <a:srgbClr val="00FF00"/>
              </a:highlight>
              <a:latin typeface="Maiandra GD" panose="020E0502030308020204" pitchFamily="34" charset="0"/>
            </a:endParaRPr>
          </a:p>
          <a:p>
            <a:r>
              <a:rPr lang="es-ES" b="1" dirty="0">
                <a:latin typeface="Maiandra GD" panose="020E0502030308020204" pitchFamily="34" charset="0"/>
              </a:rPr>
              <a:t>Yo testifico a todos los que oyen las palabras de la profecía de este libro: </a:t>
            </a:r>
            <a:r>
              <a:rPr lang="es-ES" b="1" u="sng" dirty="0">
                <a:solidFill>
                  <a:schemeClr val="bg1"/>
                </a:solidFill>
                <a:highlight>
                  <a:srgbClr val="0000FF"/>
                </a:highlight>
                <a:latin typeface="Maiandra GD" panose="020E0502030308020204" pitchFamily="34" charset="0"/>
              </a:rPr>
              <a:t>Si alguno añade a ellas, Dios traerá sobre él las plagas que están escritas en este libro;</a:t>
            </a:r>
            <a:r>
              <a:rPr lang="es-ES" b="1" dirty="0">
                <a:latin typeface="Maiandra GD" panose="020E0502030308020204" pitchFamily="34" charset="0"/>
              </a:rPr>
              <a:t> </a:t>
            </a:r>
            <a:endParaRPr lang="es-NI" b="1" dirty="0">
              <a:latin typeface="Maiandra GD" panose="020E0502030308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normAutofit lnSpcReduction="10000"/>
          </a:bodyPr>
          <a:lstStyle/>
          <a:p>
            <a:r>
              <a:rPr lang="es-ES" b="1" dirty="0">
                <a:latin typeface="Maiandra GD" panose="020E0502030308020204" pitchFamily="34" charset="0"/>
              </a:rPr>
              <a:t>Algunos hermanos que clasifican que tipo de programas ver en la televisión. </a:t>
            </a:r>
          </a:p>
          <a:p>
            <a:r>
              <a:rPr lang="es-ES" b="1" dirty="0">
                <a:latin typeface="Maiandra GD" panose="020E0502030308020204" pitchFamily="34" charset="0"/>
              </a:rPr>
              <a:t>Animan a sus miembros a ver predicas de evangélicos, aun ellos mismo oyen predicas falsas de estos evangélicos y hasta ellos predican algunos temas que escuchan que ilógico esto. </a:t>
            </a:r>
          </a:p>
          <a:p>
            <a:r>
              <a:rPr lang="es-ES" b="1" dirty="0">
                <a:latin typeface="Maiandra GD" panose="020E0502030308020204" pitchFamily="34" charset="0"/>
              </a:rPr>
              <a:t>Seamos consecuentes hermanos.</a:t>
            </a:r>
          </a:p>
        </p:txBody>
      </p:sp>
      <p:pic>
        <p:nvPicPr>
          <p:cNvPr id="5" name="Imagen 4">
            <a:extLst>
              <a:ext uri="{FF2B5EF4-FFF2-40B4-BE49-F238E27FC236}">
                <a16:creationId xmlns:a16="http://schemas.microsoft.com/office/drawing/2014/main" id="{7B436728-6147-4501-8806-E340AFE8F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0"/>
            <a:ext cx="3995936" cy="6857999"/>
          </a:xfrm>
          <a:prstGeom prst="rect">
            <a:avLst/>
          </a:prstGeom>
        </p:spPr>
      </p:pic>
    </p:spTree>
    <p:extLst>
      <p:ext uri="{BB962C8B-B14F-4D97-AF65-F5344CB8AC3E}">
        <p14:creationId xmlns:p14="http://schemas.microsoft.com/office/powerpoint/2010/main" val="21116192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imagesCA8MYN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0" y="-1"/>
            <a:ext cx="5652120" cy="6849747"/>
          </a:xfrm>
        </p:spPr>
        <p:txBody>
          <a:bodyPr>
            <a:normAutofit fontScale="92500" lnSpcReduction="10000"/>
          </a:bodyPr>
          <a:lstStyle/>
          <a:p>
            <a:pPr lvl="0"/>
            <a:r>
              <a:rPr lang="es-ES" b="1" dirty="0">
                <a:latin typeface="Maiandra GD" panose="020E0502030308020204" pitchFamily="34" charset="0"/>
              </a:rPr>
              <a:t>La televisión como aparatado no tiene nada de malo, es como el cuchillo que usamos para cortar carne o fruta, le damos un buen uso. </a:t>
            </a:r>
          </a:p>
          <a:p>
            <a:pPr lvl="0"/>
            <a:r>
              <a:rPr lang="es-ES" b="1" dirty="0">
                <a:latin typeface="Maiandra GD" panose="020E0502030308020204" pitchFamily="34" charset="0"/>
              </a:rPr>
              <a:t>Pero también puede ser usado para algo malo, con el ponemos matar a alguien, pero en si el cuchillo no es malo. </a:t>
            </a:r>
          </a:p>
          <a:p>
            <a:pPr lvl="0"/>
            <a:r>
              <a:rPr lang="es-ES" b="1" dirty="0">
                <a:latin typeface="Maiandra GD" panose="020E0502030308020204" pitchFamily="34" charset="0"/>
              </a:rPr>
              <a:t>El uso que le damos determinara si lo usamos para lo bueno o lo malo, si con el violamos un mandamiento de Dios.</a:t>
            </a:r>
          </a:p>
          <a:p>
            <a:pPr lvl="0"/>
            <a:endParaRPr lang="es-ES" b="1" dirty="0"/>
          </a:p>
          <a:p>
            <a:endParaRPr lang="es-NI" dirty="0"/>
          </a:p>
        </p:txBody>
      </p:sp>
      <p:pic>
        <p:nvPicPr>
          <p:cNvPr id="5" name="Imagen 4">
            <a:extLst>
              <a:ext uri="{FF2B5EF4-FFF2-40B4-BE49-F238E27FC236}">
                <a16:creationId xmlns:a16="http://schemas.microsoft.com/office/drawing/2014/main" id="{A216EA8F-3BFC-47FA-A957-11DE6B48E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8255"/>
            <a:ext cx="3491880" cy="68497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6163562"/>
            <a:ext cx="9144000" cy="584775"/>
          </a:xfrm>
          <a:prstGeom prst="rect">
            <a:avLst/>
          </a:prstGeom>
        </p:spPr>
        <p:txBody>
          <a:bodyPr wrap="square">
            <a:spAutoFit/>
          </a:bodyPr>
          <a:lstStyle/>
          <a:p>
            <a:pPr algn="ctr"/>
            <a:r>
              <a:rPr lang="es-NI" sz="3200" b="1" u="sng" dirty="0">
                <a:highlight>
                  <a:srgbClr val="00FFFF"/>
                </a:highlight>
                <a:latin typeface="Aharoni" pitchFamily="2" charset="-79"/>
                <a:cs typeface="Aharoni" pitchFamily="2" charset="-79"/>
              </a:rPr>
              <a:t>No encontramos ningún texto para prohibir.</a:t>
            </a:r>
            <a:endParaRPr lang="es-ES" sz="3200" u="sng" dirty="0">
              <a:highlight>
                <a:srgbClr val="00FFFF"/>
              </a:highlight>
            </a:endParaRPr>
          </a:p>
        </p:txBody>
      </p:sp>
      <p:sp>
        <p:nvSpPr>
          <p:cNvPr id="6" name="5 Rectángulo"/>
          <p:cNvSpPr/>
          <p:nvPr/>
        </p:nvSpPr>
        <p:spPr>
          <a:xfrm>
            <a:off x="0" y="188640"/>
            <a:ext cx="9144000" cy="1077218"/>
          </a:xfrm>
          <a:prstGeom prst="rect">
            <a:avLst/>
          </a:prstGeom>
        </p:spPr>
        <p:txBody>
          <a:bodyPr wrap="square">
            <a:spAutoFit/>
          </a:bodyPr>
          <a:lstStyle/>
          <a:p>
            <a:pPr algn="ctr"/>
            <a:r>
              <a:rPr lang="es-NI" sz="3200" b="1" u="sng" dirty="0">
                <a:highlight>
                  <a:srgbClr val="00FFFF"/>
                </a:highlight>
                <a:latin typeface="Aharoni" pitchFamily="2" charset="-79"/>
                <a:cs typeface="Aharoni" pitchFamily="2" charset="-79"/>
              </a:rPr>
              <a:t>Prohibir la televisión es mandamiento de hombre. </a:t>
            </a:r>
          </a:p>
        </p:txBody>
      </p:sp>
      <p:pic>
        <p:nvPicPr>
          <p:cNvPr id="3" name="Imagen 2">
            <a:extLst>
              <a:ext uri="{FF2B5EF4-FFF2-40B4-BE49-F238E27FC236}">
                <a16:creationId xmlns:a16="http://schemas.microsoft.com/office/drawing/2014/main" id="{DA6D7885-3FF6-4BD7-B6FA-0CC72C84E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5858"/>
            <a:ext cx="9144000" cy="4897704"/>
          </a:xfrm>
          <a:prstGeom prst="rect">
            <a:avLst/>
          </a:prstGeom>
        </p:spPr>
      </p:pic>
    </p:spTree>
    <p:extLst>
      <p:ext uri="{BB962C8B-B14F-4D97-AF65-F5344CB8AC3E}">
        <p14:creationId xmlns:p14="http://schemas.microsoft.com/office/powerpoint/2010/main" val="38452301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imagesCA8MYN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esquinas redondeadas 4">
            <a:extLst>
              <a:ext uri="{FF2B5EF4-FFF2-40B4-BE49-F238E27FC236}">
                <a16:creationId xmlns:a16="http://schemas.microsoft.com/office/drawing/2014/main" id="{0FE9C053-4D65-4100-849D-393173A0DB48}"/>
              </a:ext>
            </a:extLst>
          </p:cNvPr>
          <p:cNvSpPr/>
          <p:nvPr/>
        </p:nvSpPr>
        <p:spPr>
          <a:xfrm>
            <a:off x="0" y="-8253"/>
            <a:ext cx="9144000" cy="91697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0" y="0"/>
            <a:ext cx="9144000" cy="922114"/>
          </a:xfrm>
        </p:spPr>
        <p:txBody>
          <a:bodyPr>
            <a:normAutofit fontScale="90000"/>
          </a:bodyPr>
          <a:lstStyle/>
          <a:p>
            <a:br>
              <a:rPr lang="es-ES" b="1" u="sng" dirty="0"/>
            </a:br>
            <a:r>
              <a:rPr lang="es-ES" b="1" u="sng" dirty="0">
                <a:ln w="6600">
                  <a:solidFill>
                    <a:schemeClr val="accent2"/>
                  </a:solidFill>
                  <a:prstDash val="solid"/>
                </a:ln>
                <a:solidFill>
                  <a:srgbClr val="FFFFFF"/>
                </a:solidFill>
                <a:effectLst>
                  <a:outerShdw dist="38100" dir="2700000" algn="tl" rotWithShape="0">
                    <a:schemeClr val="accent2"/>
                  </a:outerShdw>
                </a:effectLst>
              </a:rPr>
              <a:t>QUE LA MUJER USE PANTALÓN.</a:t>
            </a:r>
            <a:br>
              <a:rPr lang="es-NI" dirty="0"/>
            </a:br>
            <a:endParaRPr lang="es-NI" dirty="0"/>
          </a:p>
        </p:txBody>
      </p:sp>
      <p:sp>
        <p:nvSpPr>
          <p:cNvPr id="3" name="2 Marcador de contenido"/>
          <p:cNvSpPr>
            <a:spLocks noGrp="1"/>
          </p:cNvSpPr>
          <p:nvPr>
            <p:ph idx="1"/>
          </p:nvPr>
        </p:nvSpPr>
        <p:spPr>
          <a:xfrm>
            <a:off x="0" y="1052736"/>
            <a:ext cx="9144000" cy="5805264"/>
          </a:xfrm>
        </p:spPr>
        <p:txBody>
          <a:bodyPr>
            <a:normAutofit/>
          </a:bodyPr>
          <a:lstStyle/>
          <a:p>
            <a:r>
              <a:rPr lang="es-ES" b="1" dirty="0"/>
              <a:t>Este es otro de los temas que se predica mucho que la mujer no debe usar pantalón porque es pecado. </a:t>
            </a:r>
          </a:p>
          <a:p>
            <a:r>
              <a:rPr lang="es-ES" b="1" dirty="0"/>
              <a:t>¿Pero dónde está el texto que lo prohíba? </a:t>
            </a:r>
          </a:p>
          <a:p>
            <a:r>
              <a:rPr lang="es-ES" b="1" dirty="0"/>
              <a:t>Muchos usan. </a:t>
            </a:r>
          </a:p>
          <a:p>
            <a:pPr algn="ctr"/>
            <a:r>
              <a:rPr lang="es-ES" b="1" u="sng" dirty="0">
                <a:highlight>
                  <a:srgbClr val="00FF00"/>
                </a:highlight>
              </a:rPr>
              <a:t>Deuteronomio.22.5. </a:t>
            </a:r>
          </a:p>
          <a:p>
            <a:r>
              <a:rPr lang="es-ES" b="1" u="sng" dirty="0">
                <a:solidFill>
                  <a:schemeClr val="bg1"/>
                </a:solidFill>
                <a:highlight>
                  <a:srgbClr val="FF0000"/>
                </a:highlight>
              </a:rPr>
              <a:t>“No vestirá la mujer ropa de hombre, ni el hombre vestirá ropa de mujer,</a:t>
            </a:r>
            <a:r>
              <a:rPr lang="es-ES" b="1" dirty="0"/>
              <a:t> por que abominación es a Jehová, cualquiera que esto hace”. </a:t>
            </a:r>
          </a:p>
          <a:p>
            <a:r>
              <a:rPr lang="es-ES" b="1" dirty="0"/>
              <a:t>Para prohibir el pantalón en la mujer.</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arn(inVertical)">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barn(inVertical)">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barn(inVertical)">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barn(inVertical)">
                                      <p:cBhvr>
                                        <p:cTn id="4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imagesCA8MYN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0" y="0"/>
            <a:ext cx="9144000" cy="6858000"/>
          </a:xfrm>
        </p:spPr>
        <p:txBody>
          <a:bodyPr>
            <a:normAutofit/>
          </a:bodyPr>
          <a:lstStyle/>
          <a:p>
            <a:r>
              <a:rPr lang="es-ES" b="1" u="sng" dirty="0"/>
              <a:t>Vestir ropa de material mezclado.</a:t>
            </a:r>
            <a:r>
              <a:rPr lang="es-ES" b="1" dirty="0"/>
              <a:t> </a:t>
            </a:r>
          </a:p>
          <a:p>
            <a:pPr algn="ctr"/>
            <a:r>
              <a:rPr lang="es-ES" b="1" u="sng" dirty="0">
                <a:highlight>
                  <a:srgbClr val="00FF00"/>
                </a:highlight>
              </a:rPr>
              <a:t>Deuteronomio.22:11.</a:t>
            </a:r>
          </a:p>
          <a:p>
            <a:r>
              <a:rPr lang="es-ES" b="1" u="sng" dirty="0">
                <a:highlight>
                  <a:srgbClr val="FFFF00"/>
                </a:highlight>
              </a:rPr>
              <a:t>No vestirás ropa de material mezclado</a:t>
            </a:r>
            <a:r>
              <a:rPr lang="es-ES" b="1" dirty="0"/>
              <a:t> de lana y lino.  </a:t>
            </a:r>
          </a:p>
          <a:p>
            <a:r>
              <a:rPr lang="es-ES" b="1" u="sng" dirty="0"/>
              <a:t>Y Hacer Borlas- Flecos en las puntas.</a:t>
            </a:r>
            <a:r>
              <a:rPr lang="es-ES" b="1" dirty="0"/>
              <a:t> </a:t>
            </a:r>
          </a:p>
          <a:p>
            <a:pPr algn="ctr"/>
            <a:r>
              <a:rPr lang="es-ES" b="1" u="sng" dirty="0">
                <a:highlight>
                  <a:srgbClr val="00FF00"/>
                </a:highlight>
              </a:rPr>
              <a:t>Deuteronomio.22:12. </a:t>
            </a:r>
          </a:p>
          <a:p>
            <a:r>
              <a:rPr lang="es-ES" b="1" u="sng" dirty="0">
                <a:solidFill>
                  <a:schemeClr val="bg1"/>
                </a:solidFill>
                <a:highlight>
                  <a:srgbClr val="008080"/>
                </a:highlight>
              </a:rPr>
              <a:t>Te harás borlas en las cuatro puntas del manto</a:t>
            </a:r>
            <a:r>
              <a:rPr lang="es-ES" b="1" dirty="0"/>
              <a:t> con que te cubras. </a:t>
            </a:r>
          </a:p>
          <a:p>
            <a:r>
              <a:rPr lang="es-ES" b="1" dirty="0"/>
              <a:t>Flecos- Adorno de cordel trenzado que los israelitas usaban en sus vestimentas exteriores para acordarse de que debían ser leales a Dios. </a:t>
            </a:r>
          </a:p>
          <a:p>
            <a:pPr algn="ctr"/>
            <a:r>
              <a:rPr lang="es-ES" b="1" u="sng" dirty="0">
                <a:highlight>
                  <a:srgbClr val="00FF00"/>
                </a:highlight>
              </a:rPr>
              <a:t>Número.15:38-39.</a:t>
            </a:r>
            <a:r>
              <a:rPr lang="es-ES" b="1" dirty="0"/>
              <a:t> </a:t>
            </a:r>
          </a:p>
          <a:p>
            <a:endParaRPr lang="es-ES" b="1" dirty="0"/>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F911414-2BE3-450E-86D2-47CC116CC08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normAutofit fontScale="92500" lnSpcReduction="10000"/>
          </a:bodyPr>
          <a:lstStyle/>
          <a:p>
            <a:r>
              <a:rPr lang="es-ES" b="1" dirty="0">
                <a:latin typeface="Maiandra GD" panose="020E0502030308020204" pitchFamily="34" charset="0"/>
              </a:rPr>
              <a:t>Esto, hermanos, lo he aplicado en sentido figurado a mí mismo y a Apolos por amor a vosotros, </a:t>
            </a:r>
            <a:r>
              <a:rPr lang="es-ES" b="1" u="sng" dirty="0">
                <a:highlight>
                  <a:srgbClr val="00FFFF"/>
                </a:highlight>
                <a:latin typeface="Maiandra GD" panose="020E0502030308020204" pitchFamily="34" charset="0"/>
              </a:rPr>
              <a:t>para que en nosotros aprendáis a no sobrepasar lo que está escrito,</a:t>
            </a:r>
            <a:r>
              <a:rPr lang="es-ES" b="1" dirty="0">
                <a:latin typeface="Maiandra GD" panose="020E0502030308020204" pitchFamily="34" charset="0"/>
              </a:rPr>
              <a:t> para que ninguno de vosotros se vuelva arrogante a favor del uno contra el otro. </a:t>
            </a:r>
          </a:p>
          <a:p>
            <a:r>
              <a:rPr lang="es-ES" b="1" dirty="0">
                <a:latin typeface="Maiandra GD" panose="020E0502030308020204" pitchFamily="34" charset="0"/>
              </a:rPr>
              <a:t>Siempre tenemos que respetar lo que la Biblia dice, hablar donde ella habla, y callar donde ella calla.</a:t>
            </a:r>
          </a:p>
          <a:p>
            <a:endParaRPr lang="es-NI" dirty="0">
              <a:latin typeface="Maiandra GD" panose="020E0502030308020204" pitchFamily="34" charset="0"/>
            </a:endParaRPr>
          </a:p>
        </p:txBody>
      </p:sp>
      <p:pic>
        <p:nvPicPr>
          <p:cNvPr id="5" name="Imagen 4">
            <a:extLst>
              <a:ext uri="{FF2B5EF4-FFF2-40B4-BE49-F238E27FC236}">
                <a16:creationId xmlns:a16="http://schemas.microsoft.com/office/drawing/2014/main" id="{1AC7A75D-3B50-4F71-B824-DE7DCFFE0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1"/>
            <a:ext cx="4211960" cy="6857999"/>
          </a:xfrm>
          <a:prstGeom prst="rect">
            <a:avLst/>
          </a:prstGeom>
        </p:spPr>
      </p:pic>
    </p:spTree>
    <p:extLst>
      <p:ext uri="{BB962C8B-B14F-4D97-AF65-F5344CB8AC3E}">
        <p14:creationId xmlns:p14="http://schemas.microsoft.com/office/powerpoint/2010/main" val="20746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normAutofit fontScale="92500" lnSpcReduction="10000"/>
          </a:bodyPr>
          <a:lstStyle/>
          <a:p>
            <a:r>
              <a:rPr lang="es-ES" b="1" dirty="0">
                <a:latin typeface="Maiandra GD" panose="020E0502030308020204" pitchFamily="34" charset="0"/>
              </a:rPr>
              <a:t>Habla a los hijos de Israel y </a:t>
            </a:r>
            <a:r>
              <a:rPr lang="es-ES" b="1" u="sng" dirty="0">
                <a:highlight>
                  <a:srgbClr val="00FFFF"/>
                </a:highlight>
                <a:latin typeface="Maiandra GD" panose="020E0502030308020204" pitchFamily="34" charset="0"/>
              </a:rPr>
              <a:t>diles que se hagan flecos en los bordes de sus vestidos,</a:t>
            </a:r>
            <a:r>
              <a:rPr lang="es-ES" b="1" dirty="0">
                <a:latin typeface="Maiandra GD" panose="020E0502030308020204" pitchFamily="34" charset="0"/>
              </a:rPr>
              <a:t> por sus generaciones, y que pongan en el fleco de cada borde un cordón azul. </a:t>
            </a:r>
          </a:p>
          <a:p>
            <a:pPr algn="ctr"/>
            <a:r>
              <a:rPr lang="es-ES" b="1" u="sng" dirty="0">
                <a:highlight>
                  <a:srgbClr val="00FF00"/>
                </a:highlight>
                <a:latin typeface="Maiandra GD" panose="020E0502030308020204" pitchFamily="34" charset="0"/>
              </a:rPr>
              <a:t>V.39.  </a:t>
            </a:r>
          </a:p>
          <a:p>
            <a:r>
              <a:rPr lang="es-ES" b="1" u="sng" dirty="0">
                <a:solidFill>
                  <a:schemeClr val="bg1"/>
                </a:solidFill>
                <a:highlight>
                  <a:srgbClr val="FF00FF"/>
                </a:highlight>
                <a:latin typeface="Maiandra GD" panose="020E0502030308020204" pitchFamily="34" charset="0"/>
              </a:rPr>
              <a:t>Y os servirá el fleco, para que cuando lo veáis os acordéis de todos los mandamientos</a:t>
            </a:r>
            <a:r>
              <a:rPr lang="es-ES" b="1" dirty="0">
                <a:latin typeface="Maiandra GD" panose="020E0502030308020204" pitchFamily="34" charset="0"/>
              </a:rPr>
              <a:t> del SEÑOR, a fin de que los cumpláis y no sigáis vuestro corazón ni vuestros ojos, tras los cuales os habéis prostituido, </a:t>
            </a:r>
            <a:endParaRPr lang="es-NI" b="1" dirty="0">
              <a:latin typeface="Maiandra GD" panose="020E0502030308020204" pitchFamily="34" charset="0"/>
            </a:endParaRPr>
          </a:p>
        </p:txBody>
      </p:sp>
      <p:pic>
        <p:nvPicPr>
          <p:cNvPr id="4" name="Imagen 3">
            <a:extLst>
              <a:ext uri="{FF2B5EF4-FFF2-40B4-BE49-F238E27FC236}">
                <a16:creationId xmlns:a16="http://schemas.microsoft.com/office/drawing/2014/main" id="{3A9770FC-95AC-46BF-B061-7A1C91D57987}"/>
              </a:ext>
            </a:extLst>
          </p:cNvPr>
          <p:cNvPicPr>
            <a:picLocks noChangeAspect="1"/>
          </p:cNvPicPr>
          <p:nvPr/>
        </p:nvPicPr>
        <p:blipFill>
          <a:blip r:embed="rId3"/>
          <a:stretch>
            <a:fillRect/>
          </a:stretch>
        </p:blipFill>
        <p:spPr>
          <a:xfrm>
            <a:off x="5148064" y="0"/>
            <a:ext cx="4004530" cy="6857999"/>
          </a:xfrm>
          <a:prstGeom prst="rect">
            <a:avLst/>
          </a:prstGeom>
        </p:spPr>
      </p:pic>
    </p:spTree>
    <p:extLst>
      <p:ext uri="{BB962C8B-B14F-4D97-AF65-F5344CB8AC3E}">
        <p14:creationId xmlns:p14="http://schemas.microsoft.com/office/powerpoint/2010/main" val="70466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normAutofit fontScale="92500" lnSpcReduction="10000"/>
          </a:bodyPr>
          <a:lstStyle/>
          <a:p>
            <a:r>
              <a:rPr lang="es-ES" b="1" dirty="0">
                <a:latin typeface="Maiandra GD" panose="020E0502030308020204" pitchFamily="34" charset="0"/>
              </a:rPr>
              <a:t>¿Por qué no lo hacen? </a:t>
            </a:r>
          </a:p>
          <a:p>
            <a:r>
              <a:rPr lang="es-ES" b="1" dirty="0">
                <a:latin typeface="Maiandra GD" panose="020E0502030308020204" pitchFamily="34" charset="0"/>
              </a:rPr>
              <a:t>Solo aplican el otro versículo para condenar a la hermana que usa pantalón. </a:t>
            </a:r>
          </a:p>
          <a:p>
            <a:r>
              <a:rPr lang="es-ES" b="1" dirty="0">
                <a:latin typeface="Maiandra GD" panose="020E0502030308020204" pitchFamily="34" charset="0"/>
              </a:rPr>
              <a:t>Aunque esta ley se haya en la ley de Moisés, el propósito de tal ley, es hacer distinción entre el hombre y la mujer, pero no se puede probar que el pantalón fue ropa exclusiva del hombre, cuando Dios dio la ley de. </a:t>
            </a:r>
          </a:p>
          <a:p>
            <a:pPr algn="ctr"/>
            <a:r>
              <a:rPr lang="es-ES" b="1" u="sng" dirty="0">
                <a:highlight>
                  <a:srgbClr val="00FF00"/>
                </a:highlight>
                <a:latin typeface="Maiandra GD" panose="020E0502030308020204" pitchFamily="34" charset="0"/>
              </a:rPr>
              <a:t>Deuteronomio.22:5. </a:t>
            </a:r>
          </a:p>
          <a:p>
            <a:endParaRPr lang="es-NI" b="1" dirty="0">
              <a:latin typeface="Maiandra GD" panose="020E0502030308020204" pitchFamily="34" charset="0"/>
            </a:endParaRPr>
          </a:p>
        </p:txBody>
      </p:sp>
      <p:pic>
        <p:nvPicPr>
          <p:cNvPr id="4" name="Imagen 3">
            <a:extLst>
              <a:ext uri="{FF2B5EF4-FFF2-40B4-BE49-F238E27FC236}">
                <a16:creationId xmlns:a16="http://schemas.microsoft.com/office/drawing/2014/main" id="{1D0834FF-6219-48B1-A4FC-BBB7D03BB2F0}"/>
              </a:ext>
            </a:extLst>
          </p:cNvPr>
          <p:cNvPicPr>
            <a:picLocks noChangeAspect="1"/>
          </p:cNvPicPr>
          <p:nvPr/>
        </p:nvPicPr>
        <p:blipFill>
          <a:blip r:embed="rId3"/>
          <a:stretch>
            <a:fillRect/>
          </a:stretch>
        </p:blipFill>
        <p:spPr>
          <a:xfrm>
            <a:off x="5148064" y="0"/>
            <a:ext cx="3994512" cy="6857999"/>
          </a:xfrm>
          <a:prstGeom prst="rect">
            <a:avLst/>
          </a:prstGeom>
        </p:spPr>
      </p:pic>
    </p:spTree>
    <p:extLst>
      <p:ext uri="{BB962C8B-B14F-4D97-AF65-F5344CB8AC3E}">
        <p14:creationId xmlns:p14="http://schemas.microsoft.com/office/powerpoint/2010/main" val="4912242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5FD31D6-3BBC-418B-B4C8-ABCF2F51BF75}"/>
              </a:ext>
            </a:extLst>
          </p:cNvPr>
          <p:cNvPicPr>
            <a:picLocks noChangeAspect="1"/>
          </p:cNvPicPr>
          <p:nvPr/>
        </p:nvPicPr>
        <p:blipFill>
          <a:blip r:embed="rId2"/>
          <a:stretch>
            <a:fillRect/>
          </a:stretch>
        </p:blipFill>
        <p:spPr>
          <a:xfrm>
            <a:off x="0" y="0"/>
            <a:ext cx="9144000" cy="6857999"/>
          </a:xfrm>
          <a:prstGeom prst="rect">
            <a:avLst/>
          </a:prstGeom>
        </p:spPr>
      </p:pic>
      <p:sp>
        <p:nvSpPr>
          <p:cNvPr id="3" name="2 Marcador de contenido"/>
          <p:cNvSpPr>
            <a:spLocks noGrp="1"/>
          </p:cNvSpPr>
          <p:nvPr>
            <p:ph idx="1"/>
          </p:nvPr>
        </p:nvSpPr>
        <p:spPr>
          <a:xfrm>
            <a:off x="0" y="0"/>
            <a:ext cx="9144000" cy="6858000"/>
          </a:xfrm>
        </p:spPr>
        <p:txBody>
          <a:bodyPr>
            <a:normAutofit/>
          </a:bodyPr>
          <a:lstStyle/>
          <a:p>
            <a:r>
              <a:rPr lang="es-ES" sz="4000" b="1" dirty="0">
                <a:latin typeface="Maiandra GD" panose="020E0502030308020204" pitchFamily="34" charset="0"/>
              </a:rPr>
              <a:t>Pero en primer lugar este texto es del Antiguo Testamento no es ley para nosotros. </a:t>
            </a:r>
          </a:p>
          <a:p>
            <a:r>
              <a:rPr lang="es-ES" sz="4000" b="1" dirty="0">
                <a:latin typeface="Maiandra GD" panose="020E0502030308020204" pitchFamily="34" charset="0"/>
              </a:rPr>
              <a:t>Si vamos a aplicar este texto, tenemos que aplicar todo el contexto. Donde también se prohíbe. </a:t>
            </a:r>
          </a:p>
          <a:p>
            <a:pPr algn="ctr"/>
            <a:r>
              <a:rPr lang="es-ES" sz="4000" b="1" u="sng" dirty="0">
                <a:highlight>
                  <a:srgbClr val="00FF00"/>
                </a:highlight>
                <a:latin typeface="Maiandra GD" panose="020E0502030308020204" pitchFamily="34" charset="0"/>
              </a:rPr>
              <a:t>Deuteronomio.22:9. </a:t>
            </a:r>
          </a:p>
          <a:p>
            <a:r>
              <a:rPr lang="es-ES" sz="4000" b="1" u="sng" dirty="0">
                <a:latin typeface="Maiandra GD" panose="020E0502030308020204" pitchFamily="34" charset="0"/>
              </a:rPr>
              <a:t>Sembrar dos clases de semillas. </a:t>
            </a:r>
          </a:p>
          <a:p>
            <a:r>
              <a:rPr lang="es-ES" sz="4000" b="1" u="sng" dirty="0">
                <a:latin typeface="Maiandra GD" panose="020E0502030308020204" pitchFamily="34" charset="0"/>
              </a:rPr>
              <a:t>Arar con buey y asnos juntos.</a:t>
            </a:r>
            <a:r>
              <a:rPr lang="es-ES" sz="4000" b="1" dirty="0">
                <a:latin typeface="Maiandra GD" panose="020E0502030308020204" pitchFamily="34" charset="0"/>
              </a:rPr>
              <a:t> </a:t>
            </a:r>
          </a:p>
          <a:p>
            <a:pPr algn="ctr"/>
            <a:r>
              <a:rPr lang="es-ES" sz="4000" b="1" u="sng" dirty="0">
                <a:highlight>
                  <a:srgbClr val="00FF00"/>
                </a:highlight>
                <a:latin typeface="Maiandra GD" panose="020E0502030308020204" pitchFamily="34" charset="0"/>
              </a:rPr>
              <a:t>Deuteronomio.22:10.</a:t>
            </a:r>
            <a:endParaRPr lang="es-NI" sz="4000" b="1" u="sng" dirty="0">
              <a:highlight>
                <a:srgbClr val="00FF00"/>
              </a:highlight>
              <a:latin typeface="Maiandra GD" panose="020E0502030308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normAutofit fontScale="92500"/>
          </a:bodyPr>
          <a:lstStyle/>
          <a:p>
            <a:r>
              <a:rPr lang="es-ES" b="1" u="sng" dirty="0">
                <a:solidFill>
                  <a:schemeClr val="bg1"/>
                </a:solidFill>
                <a:highlight>
                  <a:srgbClr val="0000FF"/>
                </a:highlight>
                <a:latin typeface="Maiandra GD" panose="020E0502030308020204" pitchFamily="34" charset="0"/>
              </a:rPr>
              <a:t>La mujer no vestirá ropa de hombre, ni el hombre se pondrá ropa de mujer;</a:t>
            </a:r>
            <a:r>
              <a:rPr lang="es-ES" b="1" dirty="0">
                <a:latin typeface="Maiandra GD" panose="020E0502030308020204" pitchFamily="34" charset="0"/>
              </a:rPr>
              <a:t> porque cualquiera que hace esto es abominación al SEÑOR tu Dios. </a:t>
            </a:r>
          </a:p>
          <a:p>
            <a:r>
              <a:rPr lang="es-ES" b="1" dirty="0">
                <a:latin typeface="Maiandra GD" panose="020E0502030308020204" pitchFamily="34" charset="0"/>
              </a:rPr>
              <a:t>Y aun durante el primer siglo, cuando el Nuevo Testamento fue escrito, nadie llevaba pantalón como ropa de vestir. </a:t>
            </a:r>
          </a:p>
          <a:p>
            <a:r>
              <a:rPr lang="es-ES" b="1" dirty="0">
                <a:latin typeface="Maiandra GD" panose="020E0502030308020204" pitchFamily="34" charset="0"/>
              </a:rPr>
              <a:t>Los Israelita tanto hombres como mujeres y sus vecinos paganos llevaban túnicas.</a:t>
            </a:r>
            <a:endParaRPr lang="es-NI" b="1" dirty="0">
              <a:latin typeface="Maiandra GD" panose="020E0502030308020204" pitchFamily="34" charset="0"/>
            </a:endParaRPr>
          </a:p>
        </p:txBody>
      </p:sp>
      <p:pic>
        <p:nvPicPr>
          <p:cNvPr id="4" name="Imagen 3">
            <a:extLst>
              <a:ext uri="{FF2B5EF4-FFF2-40B4-BE49-F238E27FC236}">
                <a16:creationId xmlns:a16="http://schemas.microsoft.com/office/drawing/2014/main" id="{383EB407-5AE2-4D78-BBDC-47F713779BD4}"/>
              </a:ext>
            </a:extLst>
          </p:cNvPr>
          <p:cNvPicPr>
            <a:picLocks noChangeAspect="1"/>
          </p:cNvPicPr>
          <p:nvPr/>
        </p:nvPicPr>
        <p:blipFill>
          <a:blip r:embed="rId3"/>
          <a:stretch>
            <a:fillRect/>
          </a:stretch>
        </p:blipFill>
        <p:spPr>
          <a:xfrm>
            <a:off x="5241032" y="0"/>
            <a:ext cx="3902968" cy="6858000"/>
          </a:xfrm>
          <a:prstGeom prst="rect">
            <a:avLst/>
          </a:prstGeom>
        </p:spPr>
      </p:pic>
    </p:spTree>
    <p:extLst>
      <p:ext uri="{BB962C8B-B14F-4D97-AF65-F5344CB8AC3E}">
        <p14:creationId xmlns:p14="http://schemas.microsoft.com/office/powerpoint/2010/main" val="17679145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imagesCA8MYN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0" y="0"/>
            <a:ext cx="5076056" cy="6858000"/>
          </a:xfrm>
        </p:spPr>
        <p:txBody>
          <a:bodyPr>
            <a:normAutofit fontScale="92500" lnSpcReduction="20000"/>
          </a:bodyPr>
          <a:lstStyle/>
          <a:p>
            <a:r>
              <a:rPr lang="es-ES" b="1" dirty="0">
                <a:latin typeface="Maiandra GD" panose="020E0502030308020204" pitchFamily="34" charset="0"/>
              </a:rPr>
              <a:t>No llevaban pantalones y vestidos como los usamos ahora. </a:t>
            </a:r>
          </a:p>
          <a:p>
            <a:r>
              <a:rPr lang="es-ES" b="1" dirty="0">
                <a:latin typeface="Maiandra GD" panose="020E0502030308020204" pitchFamily="34" charset="0"/>
              </a:rPr>
              <a:t>Sin embargo aunque todos llevaban túnicas, había túnicas para hombres y túnicas para mujeres, había distinción entre ellas, lo mismo que ahora, hay distinción entre los pantalones de mujer y los de los hombres. </a:t>
            </a:r>
          </a:p>
          <a:p>
            <a:r>
              <a:rPr lang="es-ES" b="1" dirty="0">
                <a:latin typeface="Maiandra GD" panose="020E0502030308020204" pitchFamily="34" charset="0"/>
              </a:rPr>
              <a:t>Los predicadores que dicen que el pantalón es ropa de hombre, nunca se pondrían un pantalón de mujer, porque solamente los homosexuales lo hacen.</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EE280E66-E703-4CFD-A9AF-CBE07B8FCDC8}"/>
              </a:ext>
            </a:extLst>
          </p:cNvPr>
          <p:cNvPicPr>
            <a:picLocks noChangeAspect="1"/>
          </p:cNvPicPr>
          <p:nvPr/>
        </p:nvPicPr>
        <p:blipFill>
          <a:blip r:embed="rId3"/>
          <a:stretch>
            <a:fillRect/>
          </a:stretch>
        </p:blipFill>
        <p:spPr>
          <a:xfrm>
            <a:off x="5076056" y="14753"/>
            <a:ext cx="4139766" cy="68349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2286000" y="3105835"/>
            <a:ext cx="1133872" cy="369332"/>
          </a:xfrm>
          <a:prstGeom prst="rect">
            <a:avLst/>
          </a:prstGeom>
        </p:spPr>
        <p:txBody>
          <a:bodyPr wrap="square">
            <a:spAutoFit/>
          </a:bodyPr>
          <a:lstStyle/>
          <a:p>
            <a:endParaRPr lang="es-NI" dirty="0"/>
          </a:p>
        </p:txBody>
      </p:sp>
      <p:pic>
        <p:nvPicPr>
          <p:cNvPr id="9" name="Picture 2" descr="C:\Users\MARIO MORENO\Desktop\Cosas Que Se Prohiben\jesus.png"/>
          <p:cNvPicPr>
            <a:picLocks noChangeAspect="1" noChangeArrowheads="1"/>
          </p:cNvPicPr>
          <p:nvPr/>
        </p:nvPicPr>
        <p:blipFill>
          <a:blip r:embed="rId2" cstate="print"/>
          <a:srcRect/>
          <a:stretch>
            <a:fillRect/>
          </a:stretch>
        </p:blipFill>
        <p:spPr bwMode="auto">
          <a:xfrm>
            <a:off x="25400" y="1"/>
            <a:ext cx="9118600" cy="675798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ARIO MORENO\Desktop\Cosas Que Se Prohiben\tunicas 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8155155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MARIO MORENO\Desktop\Cosas Que Se Prohiben\la-vestimenta-del-cristiano-8-638.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extLst>
      <p:ext uri="{BB962C8B-B14F-4D97-AF65-F5344CB8AC3E}">
        <p14:creationId xmlns:p14="http://schemas.microsoft.com/office/powerpoint/2010/main" val="17559175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MARIO MORENO\Desktop\Cosas Que Se Prohiben\4-vestimenta_001.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extLst>
      <p:ext uri="{BB962C8B-B14F-4D97-AF65-F5344CB8AC3E}">
        <p14:creationId xmlns:p14="http://schemas.microsoft.com/office/powerpoint/2010/main" val="41375441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46714"/>
            <a:ext cx="9144000" cy="830997"/>
          </a:xfrm>
          <a:prstGeom prst="rect">
            <a:avLst/>
          </a:prstGeom>
        </p:spPr>
        <p:txBody>
          <a:bodyPr wrap="square">
            <a:spAutoFit/>
          </a:bodyPr>
          <a:lstStyle/>
          <a:p>
            <a:pPr algn="ctr"/>
            <a:r>
              <a:rPr lang="es-NI" sz="2400" b="1" u="sng" dirty="0">
                <a:highlight>
                  <a:srgbClr val="00FF00"/>
                </a:highlight>
                <a:latin typeface="Arial Black" pitchFamily="34" charset="0"/>
              </a:rPr>
              <a:t>También hay diferencia entre el pantalón del hombre y el de la mujer.</a:t>
            </a:r>
          </a:p>
        </p:txBody>
      </p:sp>
      <p:pic>
        <p:nvPicPr>
          <p:cNvPr id="3" name="Imagen 2">
            <a:extLst>
              <a:ext uri="{FF2B5EF4-FFF2-40B4-BE49-F238E27FC236}">
                <a16:creationId xmlns:a16="http://schemas.microsoft.com/office/drawing/2014/main" id="{36A62358-F949-4B84-B802-00CE391F4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30305088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Cosas Que Se Prohiben\slide_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582911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imagesCA8MYN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0" y="0"/>
            <a:ext cx="9144000" cy="6858000"/>
          </a:xfrm>
        </p:spPr>
        <p:txBody>
          <a:bodyPr>
            <a:normAutofit fontScale="92500" lnSpcReduction="10000"/>
          </a:bodyPr>
          <a:lstStyle/>
          <a:p>
            <a:pPr lvl="0"/>
            <a:r>
              <a:rPr lang="es-ES" b="1" dirty="0"/>
              <a:t>Hay hermanos que condenan el pantalón pero solo en el local, ellos dicen es pecado venir al local con pantalón, que inconsecuencia en esto, si es pecado, es pecado en todo lugar.</a:t>
            </a:r>
            <a:endParaRPr lang="es-NI" b="1" dirty="0"/>
          </a:p>
          <a:p>
            <a:pPr lvl="0"/>
            <a:r>
              <a:rPr lang="es-ES" b="1" dirty="0"/>
              <a:t>Lo que yo encuentro es que la Biblia </a:t>
            </a:r>
            <a:r>
              <a:rPr lang="es-ES" b="1" u="sng" dirty="0"/>
              <a:t>si prohíbe la ropa indecorosa, inmodesta, sin pudor.</a:t>
            </a:r>
            <a:r>
              <a:rPr lang="es-ES" b="1" dirty="0"/>
              <a:t> </a:t>
            </a:r>
          </a:p>
          <a:p>
            <a:pPr lvl="0" algn="ctr"/>
            <a:r>
              <a:rPr lang="es-ES" b="1" u="sng" dirty="0">
                <a:highlight>
                  <a:srgbClr val="00FF00"/>
                </a:highlight>
              </a:rPr>
              <a:t>I Timoteo.2:9.</a:t>
            </a:r>
            <a:r>
              <a:rPr lang="es-ES" b="1" u="sng" dirty="0">
                <a:highlight>
                  <a:srgbClr val="FFFF00"/>
                </a:highlight>
              </a:rPr>
              <a:t> </a:t>
            </a:r>
          </a:p>
          <a:p>
            <a:pPr lvl="0"/>
            <a:r>
              <a:rPr lang="es-ES" b="1" dirty="0"/>
              <a:t>Asimismo, </a:t>
            </a:r>
            <a:r>
              <a:rPr lang="es-ES" b="1" u="sng" dirty="0">
                <a:solidFill>
                  <a:schemeClr val="bg1"/>
                </a:solidFill>
                <a:highlight>
                  <a:srgbClr val="FF0000"/>
                </a:highlight>
              </a:rPr>
              <a:t>que las mujeres se vistan con ropa decorosa, con pudor y modestia,</a:t>
            </a:r>
            <a:r>
              <a:rPr lang="es-ES" b="1" dirty="0"/>
              <a:t> no con peinado ostentoso, no con oro, o perlas, o vestidos costosos; </a:t>
            </a:r>
          </a:p>
          <a:p>
            <a:pPr lvl="0"/>
            <a:r>
              <a:rPr lang="es-ES" b="1" dirty="0"/>
              <a:t>Tres palabras importantes:</a:t>
            </a:r>
          </a:p>
          <a:p>
            <a:pPr lvl="0"/>
            <a:r>
              <a:rPr lang="es-ES" b="1" u="sng" dirty="0">
                <a:highlight>
                  <a:srgbClr val="FFFF00"/>
                </a:highlight>
              </a:rPr>
              <a:t>Decorosa-</a:t>
            </a:r>
            <a:r>
              <a:rPr lang="es-ES" b="1" dirty="0"/>
              <a:t> </a:t>
            </a:r>
            <a:r>
              <a:rPr lang="es-ES" b="1" dirty="0" err="1"/>
              <a:t>eusquemon</a:t>
            </a:r>
            <a:r>
              <a:rPr lang="es-ES" b="1" dirty="0"/>
              <a:t> (</a:t>
            </a:r>
            <a:r>
              <a:rPr lang="es-ES" b="1" dirty="0" err="1"/>
              <a:t>εὐσχήμων</a:t>
            </a:r>
            <a:r>
              <a:rPr lang="es-ES" b="1" dirty="0"/>
              <a:t>, G2158), relacionado con </a:t>
            </a:r>
            <a:r>
              <a:rPr lang="es-ES" b="1" dirty="0" err="1"/>
              <a:t>euschemosune</a:t>
            </a:r>
            <a:r>
              <a:rPr lang="es-ES" b="1" dirty="0"/>
              <a:t>, DECORO, elegante de figura, bien formado, donoso. «decoroso», de las partes del cuerpo; VINE.</a:t>
            </a:r>
          </a:p>
          <a:p>
            <a:endParaRPr lang="es-NI" dirty="0"/>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lstStyle/>
          <a:p>
            <a:r>
              <a:rPr lang="es-ES" b="1" u="sng" dirty="0">
                <a:highlight>
                  <a:srgbClr val="FFFF00"/>
                </a:highlight>
                <a:latin typeface="Maiandra GD" panose="020E0502030308020204" pitchFamily="34" charset="0"/>
              </a:rPr>
              <a:t>Pudor-</a:t>
            </a:r>
            <a:r>
              <a:rPr lang="es-ES" b="1" dirty="0">
                <a:latin typeface="Maiandra GD" panose="020E0502030308020204" pitchFamily="34" charset="0"/>
              </a:rPr>
              <a:t> </a:t>
            </a:r>
            <a:r>
              <a:rPr lang="es-ES" b="1" dirty="0" err="1">
                <a:latin typeface="Maiandra GD" panose="020E0502030308020204" pitchFamily="34" charset="0"/>
              </a:rPr>
              <a:t>aidos</a:t>
            </a:r>
            <a:r>
              <a:rPr lang="es-ES" b="1" dirty="0">
                <a:latin typeface="Maiandra GD" panose="020E0502030308020204" pitchFamily="34" charset="0"/>
              </a:rPr>
              <a:t> (α</a:t>
            </a:r>
            <a:r>
              <a:rPr lang="es-ES" b="1" dirty="0" err="1">
                <a:latin typeface="Maiandra GD" panose="020E0502030308020204" pitchFamily="34" charset="0"/>
              </a:rPr>
              <a:t>ἰδώς</a:t>
            </a:r>
            <a:r>
              <a:rPr lang="es-ES" b="1" dirty="0">
                <a:latin typeface="Maiandra GD" panose="020E0502030308020204" pitchFamily="34" charset="0"/>
              </a:rPr>
              <a:t>, G127), un sentido de vergüenza, modestia.</a:t>
            </a:r>
          </a:p>
          <a:p>
            <a:r>
              <a:rPr lang="es-ES" b="1" dirty="0">
                <a:latin typeface="Maiandra GD" panose="020E0502030308020204" pitchFamily="34" charset="0"/>
              </a:rPr>
              <a:t>El pudor es aquella modestia que está arraigada en el carácter; el término vergüenza, «</a:t>
            </a:r>
            <a:r>
              <a:rPr lang="es-ES" b="1" dirty="0" err="1">
                <a:latin typeface="Maiandra GD" panose="020E0502030308020204" pitchFamily="34" charset="0"/>
              </a:rPr>
              <a:t>Aidos</a:t>
            </a:r>
            <a:r>
              <a:rPr lang="es-ES" b="1" dirty="0">
                <a:latin typeface="Maiandra GD" panose="020E0502030308020204" pitchFamily="34" charset="0"/>
              </a:rPr>
              <a:t> siempre detendría a una persona buena de cometer un acto indigno, </a:t>
            </a:r>
            <a:r>
              <a:rPr lang="es-ES" b="1" dirty="0" err="1">
                <a:latin typeface="Maiandra GD" panose="020E0502030308020204" pitchFamily="34" charset="0"/>
              </a:rPr>
              <a:t>aiscune</a:t>
            </a:r>
            <a:r>
              <a:rPr lang="es-ES" b="1" dirty="0">
                <a:latin typeface="Maiandra GD" panose="020E0502030308020204" pitchFamily="34" charset="0"/>
              </a:rPr>
              <a:t> detendría en ocasiones a una persona mala» VINE.</a:t>
            </a:r>
            <a:endParaRPr lang="es-NI" b="1" dirty="0">
              <a:latin typeface="Maiandra GD" panose="020E0502030308020204" pitchFamily="34" charset="0"/>
            </a:endParaRPr>
          </a:p>
        </p:txBody>
      </p:sp>
      <p:pic>
        <p:nvPicPr>
          <p:cNvPr id="4" name="Imagen 3">
            <a:extLst>
              <a:ext uri="{FF2B5EF4-FFF2-40B4-BE49-F238E27FC236}">
                <a16:creationId xmlns:a16="http://schemas.microsoft.com/office/drawing/2014/main" id="{87E08A15-47E3-4E7F-8293-154EDDC34B9A}"/>
              </a:ext>
            </a:extLst>
          </p:cNvPr>
          <p:cNvPicPr>
            <a:picLocks noChangeAspect="1"/>
          </p:cNvPicPr>
          <p:nvPr/>
        </p:nvPicPr>
        <p:blipFill>
          <a:blip r:embed="rId3"/>
          <a:stretch>
            <a:fillRect/>
          </a:stretch>
        </p:blipFill>
        <p:spPr>
          <a:xfrm>
            <a:off x="5148064" y="0"/>
            <a:ext cx="3995936" cy="6857999"/>
          </a:xfrm>
          <a:prstGeom prst="rect">
            <a:avLst/>
          </a:prstGeom>
        </p:spPr>
      </p:pic>
    </p:spTree>
    <p:extLst>
      <p:ext uri="{BB962C8B-B14F-4D97-AF65-F5344CB8AC3E}">
        <p14:creationId xmlns:p14="http://schemas.microsoft.com/office/powerpoint/2010/main" val="24841101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normAutofit lnSpcReduction="10000"/>
          </a:bodyPr>
          <a:lstStyle/>
          <a:p>
            <a:r>
              <a:rPr lang="es-ES" b="1" u="sng" dirty="0">
                <a:highlight>
                  <a:srgbClr val="FFFF00"/>
                </a:highlight>
                <a:latin typeface="Maiandra GD" panose="020E0502030308020204" pitchFamily="34" charset="0"/>
              </a:rPr>
              <a:t>Modestia-</a:t>
            </a:r>
            <a:r>
              <a:rPr lang="es-ES" b="1" dirty="0">
                <a:latin typeface="Maiandra GD" panose="020E0502030308020204" pitchFamily="34" charset="0"/>
              </a:rPr>
              <a:t> La segunda palabra es SOFROSUNE, palabra compuesta de "seguro" y "mente". Indica el tener control de las pasiones y deseos, la sanidad, el ser de buen juicio.</a:t>
            </a:r>
          </a:p>
          <a:p>
            <a:r>
              <a:rPr lang="es-ES" b="1" dirty="0">
                <a:latin typeface="Maiandra GD" panose="020E0502030308020204" pitchFamily="34" charset="0"/>
              </a:rPr>
              <a:t>Y esta puede ser vestido, falda, pantalón. </a:t>
            </a:r>
          </a:p>
          <a:p>
            <a:r>
              <a:rPr lang="es-ES" b="1" dirty="0">
                <a:latin typeface="Maiandra GD" panose="020E0502030308020204" pitchFamily="34" charset="0"/>
              </a:rPr>
              <a:t>Pablo no dice que la mujer cristiana deba vestir ropas viejas o fuera de moda. </a:t>
            </a:r>
          </a:p>
        </p:txBody>
      </p:sp>
      <p:pic>
        <p:nvPicPr>
          <p:cNvPr id="4" name="Imagen 3">
            <a:extLst>
              <a:ext uri="{FF2B5EF4-FFF2-40B4-BE49-F238E27FC236}">
                <a16:creationId xmlns:a16="http://schemas.microsoft.com/office/drawing/2014/main" id="{71E22E61-6C44-458D-8865-AB2A098B34B4}"/>
              </a:ext>
            </a:extLst>
          </p:cNvPr>
          <p:cNvPicPr>
            <a:picLocks noChangeAspect="1"/>
          </p:cNvPicPr>
          <p:nvPr/>
        </p:nvPicPr>
        <p:blipFill>
          <a:blip r:embed="rId3"/>
          <a:stretch>
            <a:fillRect/>
          </a:stretch>
        </p:blipFill>
        <p:spPr>
          <a:xfrm>
            <a:off x="5134490" y="1955"/>
            <a:ext cx="4009510" cy="6856043"/>
          </a:xfrm>
          <a:prstGeom prst="rect">
            <a:avLst/>
          </a:prstGeom>
        </p:spPr>
      </p:pic>
    </p:spTree>
    <p:extLst>
      <p:ext uri="{BB962C8B-B14F-4D97-AF65-F5344CB8AC3E}">
        <p14:creationId xmlns:p14="http://schemas.microsoft.com/office/powerpoint/2010/main" val="8777531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normAutofit lnSpcReduction="10000"/>
          </a:bodyPr>
          <a:lstStyle/>
          <a:p>
            <a:r>
              <a:rPr lang="es-ES" b="1" dirty="0">
                <a:latin typeface="Maiandra GD" panose="020E0502030308020204" pitchFamily="34" charset="0"/>
              </a:rPr>
              <a:t>Más bien recalca que el ser interior es más importante que la apariencia externa. </a:t>
            </a:r>
          </a:p>
          <a:p>
            <a:r>
              <a:rPr lang="es-ES" b="1" dirty="0">
                <a:latin typeface="Maiandra GD" panose="020E0502030308020204" pitchFamily="34" charset="0"/>
              </a:rPr>
              <a:t>Los vestidos modestos glorifican a Cristo; las modas exageradas sólo hacen hincapié en la persona y hacen que el cristiano parezca mundano. </a:t>
            </a:r>
          </a:p>
          <a:p>
            <a:r>
              <a:rPr lang="es-ES" b="1" dirty="0">
                <a:latin typeface="Maiandra GD" panose="020E0502030308020204" pitchFamily="34" charset="0"/>
              </a:rPr>
              <a:t>Es posible que el cristiano sea moderno y sin embargo modesto.</a:t>
            </a:r>
          </a:p>
          <a:p>
            <a:endParaRPr lang="es-ES" b="1" dirty="0">
              <a:latin typeface="Maiandra GD" panose="020E0502030308020204" pitchFamily="34" charset="0"/>
            </a:endParaRPr>
          </a:p>
          <a:p>
            <a:endParaRPr lang="es-NI" b="1" dirty="0">
              <a:latin typeface="Maiandra GD" panose="020E0502030308020204" pitchFamily="34" charset="0"/>
            </a:endParaRPr>
          </a:p>
        </p:txBody>
      </p:sp>
      <p:pic>
        <p:nvPicPr>
          <p:cNvPr id="5" name="Imagen 4">
            <a:extLst>
              <a:ext uri="{FF2B5EF4-FFF2-40B4-BE49-F238E27FC236}">
                <a16:creationId xmlns:a16="http://schemas.microsoft.com/office/drawing/2014/main" id="{6ACF4537-BFCB-44BD-A7EB-90E97E8B6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146503" y="-6856"/>
            <a:ext cx="3999057" cy="6857999"/>
          </a:xfrm>
          <a:prstGeom prst="rect">
            <a:avLst/>
          </a:prstGeom>
        </p:spPr>
      </p:pic>
    </p:spTree>
    <p:extLst>
      <p:ext uri="{BB962C8B-B14F-4D97-AF65-F5344CB8AC3E}">
        <p14:creationId xmlns:p14="http://schemas.microsoft.com/office/powerpoint/2010/main" val="39813109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normAutofit lnSpcReduction="10000"/>
          </a:bodyPr>
          <a:lstStyle/>
          <a:p>
            <a:r>
              <a:rPr lang="es-ES" b="1" dirty="0">
                <a:latin typeface="Maiandra GD" panose="020E0502030308020204" pitchFamily="34" charset="0"/>
              </a:rPr>
              <a:t>La ropa que nos pongamos tiene que ser con: </a:t>
            </a:r>
          </a:p>
          <a:p>
            <a:r>
              <a:rPr lang="es-ES" b="1" dirty="0">
                <a:latin typeface="Maiandra GD" panose="020E0502030308020204" pitchFamily="34" charset="0"/>
              </a:rPr>
              <a:t>Decorosa. </a:t>
            </a:r>
          </a:p>
          <a:p>
            <a:r>
              <a:rPr lang="es-ES" b="1" dirty="0">
                <a:latin typeface="Maiandra GD" panose="020E0502030308020204" pitchFamily="34" charset="0"/>
              </a:rPr>
              <a:t>Pudor.  </a:t>
            </a:r>
          </a:p>
          <a:p>
            <a:r>
              <a:rPr lang="es-ES" b="1" dirty="0">
                <a:latin typeface="Maiandra GD" panose="020E0502030308020204" pitchFamily="34" charset="0"/>
              </a:rPr>
              <a:t>Modestia. </a:t>
            </a:r>
          </a:p>
          <a:p>
            <a:r>
              <a:rPr lang="es-ES" b="1" dirty="0">
                <a:latin typeface="Maiandra GD" panose="020E0502030308020204" pitchFamily="34" charset="0"/>
              </a:rPr>
              <a:t>Sino con cumple con estas tres características es pecado. </a:t>
            </a:r>
          </a:p>
          <a:p>
            <a:r>
              <a:rPr lang="es-ES" b="1" dirty="0">
                <a:latin typeface="Maiandra GD" panose="020E0502030308020204" pitchFamily="34" charset="0"/>
              </a:rPr>
              <a:t>No solo el pantalón es inmodesto, indecoroso, también lo puede ser el vestido, la falda.</a:t>
            </a:r>
          </a:p>
          <a:p>
            <a:endParaRPr lang="es-NI" b="1" dirty="0">
              <a:latin typeface="Maiandra GD" panose="020E0502030308020204" pitchFamily="34" charset="0"/>
            </a:endParaRPr>
          </a:p>
        </p:txBody>
      </p:sp>
      <p:pic>
        <p:nvPicPr>
          <p:cNvPr id="4" name="Imagen 3">
            <a:extLst>
              <a:ext uri="{FF2B5EF4-FFF2-40B4-BE49-F238E27FC236}">
                <a16:creationId xmlns:a16="http://schemas.microsoft.com/office/drawing/2014/main" id="{909BA6C4-B01B-4B5E-B619-C9B1A75BF7FA}"/>
              </a:ext>
            </a:extLst>
          </p:cNvPr>
          <p:cNvPicPr>
            <a:picLocks noChangeAspect="1"/>
          </p:cNvPicPr>
          <p:nvPr/>
        </p:nvPicPr>
        <p:blipFill>
          <a:blip r:embed="rId3"/>
          <a:stretch>
            <a:fillRect/>
          </a:stretch>
        </p:blipFill>
        <p:spPr>
          <a:xfrm>
            <a:off x="5364088" y="0"/>
            <a:ext cx="3779912" cy="2204864"/>
          </a:xfrm>
          <a:prstGeom prst="rect">
            <a:avLst/>
          </a:prstGeom>
        </p:spPr>
      </p:pic>
      <p:pic>
        <p:nvPicPr>
          <p:cNvPr id="5" name="Imagen 4">
            <a:extLst>
              <a:ext uri="{FF2B5EF4-FFF2-40B4-BE49-F238E27FC236}">
                <a16:creationId xmlns:a16="http://schemas.microsoft.com/office/drawing/2014/main" id="{4BB8D74E-2372-41DE-BD93-98862806A18F}"/>
              </a:ext>
            </a:extLst>
          </p:cNvPr>
          <p:cNvPicPr>
            <a:picLocks noChangeAspect="1"/>
          </p:cNvPicPr>
          <p:nvPr/>
        </p:nvPicPr>
        <p:blipFill>
          <a:blip r:embed="rId4"/>
          <a:stretch>
            <a:fillRect/>
          </a:stretch>
        </p:blipFill>
        <p:spPr>
          <a:xfrm>
            <a:off x="5364088" y="2204864"/>
            <a:ext cx="3787795" cy="2304256"/>
          </a:xfrm>
          <a:prstGeom prst="rect">
            <a:avLst/>
          </a:prstGeom>
        </p:spPr>
      </p:pic>
      <p:pic>
        <p:nvPicPr>
          <p:cNvPr id="6" name="Imagen 5">
            <a:extLst>
              <a:ext uri="{FF2B5EF4-FFF2-40B4-BE49-F238E27FC236}">
                <a16:creationId xmlns:a16="http://schemas.microsoft.com/office/drawing/2014/main" id="{084B07A5-FE51-43BB-8D34-EA4631918F6F}"/>
              </a:ext>
            </a:extLst>
          </p:cNvPr>
          <p:cNvPicPr>
            <a:picLocks noChangeAspect="1"/>
          </p:cNvPicPr>
          <p:nvPr/>
        </p:nvPicPr>
        <p:blipFill>
          <a:blip r:embed="rId5"/>
          <a:stretch>
            <a:fillRect/>
          </a:stretch>
        </p:blipFill>
        <p:spPr>
          <a:xfrm>
            <a:off x="5364088" y="4509119"/>
            <a:ext cx="3800440" cy="2348879"/>
          </a:xfrm>
          <a:prstGeom prst="rect">
            <a:avLst/>
          </a:prstGeom>
        </p:spPr>
      </p:pic>
    </p:spTree>
    <p:extLst>
      <p:ext uri="{BB962C8B-B14F-4D97-AF65-F5344CB8AC3E}">
        <p14:creationId xmlns:p14="http://schemas.microsoft.com/office/powerpoint/2010/main" val="10456525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barn(inVertical)">
                                      <p:cBhvr>
                                        <p:cTn id="48" dur="500"/>
                                        <p:tgtEl>
                                          <p:spTgt spid="3">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barn(inVertical)">
                                      <p:cBhvr>
                                        <p:cTn id="5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Cosas Que Se Prohiben\Arreglo en la mujer.jpg"/>
          <p:cNvPicPr>
            <a:picLocks noChangeAspect="1" noChangeArrowheads="1"/>
          </p:cNvPicPr>
          <p:nvPr/>
        </p:nvPicPr>
        <p:blipFill>
          <a:blip r:embed="rId2" cstate="print"/>
          <a:srcRect/>
          <a:stretch>
            <a:fillRect/>
          </a:stretch>
        </p:blipFill>
        <p:spPr bwMode="auto">
          <a:xfrm>
            <a:off x="0" y="1"/>
            <a:ext cx="9144000" cy="6938962"/>
          </a:xfrm>
          <a:prstGeom prst="rect">
            <a:avLst/>
          </a:prstGeom>
          <a:noFill/>
        </p:spPr>
      </p:pic>
    </p:spTree>
    <p:extLst>
      <p:ext uri="{BB962C8B-B14F-4D97-AF65-F5344CB8AC3E}">
        <p14:creationId xmlns:p14="http://schemas.microsoft.com/office/powerpoint/2010/main" val="36211916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Cosas Que Se Prohiben\03cebb86763663c943a7c8d815b3633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8129093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Users\MARIO MORENO\Desktop\Cosas Que Se Prohiben\slide_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5189994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Users\MARIO MORENO\Desktop\Cosas Que Se Prohiben\slide_7.jpg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5789172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fontScale="92500"/>
          </a:bodyPr>
          <a:lstStyle/>
          <a:p>
            <a:pPr lvl="0"/>
            <a:r>
              <a:rPr lang="es-ES" b="1" dirty="0"/>
              <a:t>Muchos hermanos en su afán por prohibir el pantalón pierden de vista lo que realmente la Biblia prohíbe. </a:t>
            </a:r>
          </a:p>
          <a:p>
            <a:pPr lvl="0"/>
            <a:r>
              <a:rPr lang="es-ES" b="1" dirty="0"/>
              <a:t>Una ves que visitaba una iglesia donde el predicador condena el pantalón en la mujer, entro una hermana de pantalón, y toda la membrecía la quedo viendo, no le quitaron la vista de encima a la hermana por que iba de pantalón, pero al rato entro una hermana con una mini falda, y nadie la quedo viendo. </a:t>
            </a:r>
          </a:p>
          <a:p>
            <a:pPr lvl="0"/>
            <a:r>
              <a:rPr lang="es-ES" b="1" dirty="0"/>
              <a:t>La pregunta es ¿Por qué no la quedaron viendo? ¿Por qué no la juzgaron? </a:t>
            </a:r>
          </a:p>
          <a:p>
            <a:pPr lvl="0"/>
            <a:r>
              <a:rPr lang="es-ES" b="1" dirty="0"/>
              <a:t>Si ella la hermana de minifalda si esta en pecado por que violaba I Tim.2:9. </a:t>
            </a:r>
          </a:p>
          <a:p>
            <a:pPr lvl="0"/>
            <a:r>
              <a:rPr lang="es-ES" b="1" dirty="0"/>
              <a:t>Andaba con ropa indecorosa. Indecente.</a:t>
            </a:r>
            <a:endParaRPr lang="es-NI" b="1" dirty="0"/>
          </a:p>
          <a:p>
            <a:endParaRPr lang="es-NI" dirty="0"/>
          </a:p>
        </p:txBody>
      </p:sp>
      <p:pic>
        <p:nvPicPr>
          <p:cNvPr id="5123" name="Picture 3" descr="C:\Users\MARIO MORENO\Desktop\Cosas Que Se Prohiben\como-debe-vestirse-una-cristiana-por-dr-ruby-saez-35-638.jp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pic>
        <p:nvPicPr>
          <p:cNvPr id="5124" name="Picture 4" descr="C:\Users\MARIO MORENO\Desktop\Cosas Que Se Prohiben\guas-de-vestimenta-para-las-cantantes-ministerio-de-adoracin-13-638.jpg"/>
          <p:cNvPicPr>
            <a:picLocks noChangeAspect="1" noChangeArrowheads="1"/>
          </p:cNvPicPr>
          <p:nvPr/>
        </p:nvPicPr>
        <p:blipFill>
          <a:blip r:embed="rId3" cstate="print"/>
          <a:srcRect/>
          <a:stretch>
            <a:fillRect/>
          </a:stretch>
        </p:blipFill>
        <p:spPr bwMode="auto">
          <a:xfrm>
            <a:off x="0" y="0"/>
            <a:ext cx="9143999" cy="685799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amond(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123"/>
                                        </p:tgtEl>
                                        <p:attrNameLst>
                                          <p:attrName>style.visibility</p:attrName>
                                        </p:attrNameLst>
                                      </p:cBhvr>
                                      <p:to>
                                        <p:strVal val="visible"/>
                                      </p:to>
                                    </p:set>
                                    <p:anim calcmode="lin" valueType="num">
                                      <p:cBhvr additive="base">
                                        <p:cTn id="32" dur="500" fill="hold"/>
                                        <p:tgtEl>
                                          <p:spTgt spid="5123"/>
                                        </p:tgtEl>
                                        <p:attrNameLst>
                                          <p:attrName>ppt_x</p:attrName>
                                        </p:attrNameLst>
                                      </p:cBhvr>
                                      <p:tavLst>
                                        <p:tav tm="0">
                                          <p:val>
                                            <p:strVal val="#ppt_x"/>
                                          </p:val>
                                        </p:tav>
                                        <p:tav tm="100000">
                                          <p:val>
                                            <p:strVal val="#ppt_x"/>
                                          </p:val>
                                        </p:tav>
                                      </p:tavLst>
                                    </p:anim>
                                    <p:anim calcmode="lin" valueType="num">
                                      <p:cBhvr additive="base">
                                        <p:cTn id="33"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5124"/>
                                        </p:tgtEl>
                                        <p:attrNameLst>
                                          <p:attrName>style.visibility</p:attrName>
                                        </p:attrNameLst>
                                      </p:cBhvr>
                                      <p:to>
                                        <p:strVal val="visible"/>
                                      </p:to>
                                    </p:set>
                                    <p:animEffect transition="in" filter="blinds(horizontal)">
                                      <p:cBhvr>
                                        <p:cTn id="38"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F911414-2BE3-450E-86D2-47CC116CC08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999732"/>
            <a:ext cx="5222946" cy="5858268"/>
          </a:xfrm>
        </p:spPr>
        <p:txBody>
          <a:bodyPr>
            <a:normAutofit fontScale="92500" lnSpcReduction="20000"/>
          </a:bodyPr>
          <a:lstStyle/>
          <a:p>
            <a:r>
              <a:rPr lang="es-ES" b="1" dirty="0">
                <a:latin typeface="Maiandra GD" panose="020E0502030308020204" pitchFamily="34" charset="0"/>
              </a:rPr>
              <a:t>Confiando en otros hombres por encima de lo que está escrito.</a:t>
            </a:r>
          </a:p>
          <a:p>
            <a:r>
              <a:rPr lang="es-ES" b="1" dirty="0">
                <a:latin typeface="Maiandra GD" panose="020E0502030308020204" pitchFamily="34" charset="0"/>
              </a:rPr>
              <a:t>Esto, hermanos, lo he aplicado en sentido figurado a mí mismo y a Apolos por amor a vosotros, </a:t>
            </a:r>
            <a:r>
              <a:rPr lang="es-ES" b="1" u="sng" dirty="0">
                <a:highlight>
                  <a:srgbClr val="FFFF00"/>
                </a:highlight>
                <a:latin typeface="Maiandra GD" panose="020E0502030308020204" pitchFamily="34" charset="0"/>
              </a:rPr>
              <a:t>para que en nosotros aprendáis a no sobrepasar lo que está escrito,</a:t>
            </a:r>
            <a:r>
              <a:rPr lang="es-ES" b="1" dirty="0">
                <a:latin typeface="Maiandra GD" panose="020E0502030308020204" pitchFamily="34" charset="0"/>
              </a:rPr>
              <a:t> para que ninguno de vosotros se vuelva arrogante a favor del uno contra el otro. </a:t>
            </a:r>
            <a:endParaRPr lang="es-NI" b="1" dirty="0">
              <a:latin typeface="Maiandra GD" panose="020E0502030308020204" pitchFamily="34" charset="0"/>
            </a:endParaRPr>
          </a:p>
        </p:txBody>
      </p:sp>
      <p:pic>
        <p:nvPicPr>
          <p:cNvPr id="4" name="Imagen 3">
            <a:extLst>
              <a:ext uri="{FF2B5EF4-FFF2-40B4-BE49-F238E27FC236}">
                <a16:creationId xmlns:a16="http://schemas.microsoft.com/office/drawing/2014/main" id="{E5131FB2-ABBB-05EA-84E2-19CBD69E5221}"/>
              </a:ext>
            </a:extLst>
          </p:cNvPr>
          <p:cNvPicPr>
            <a:picLocks noChangeAspect="1"/>
          </p:cNvPicPr>
          <p:nvPr/>
        </p:nvPicPr>
        <p:blipFill>
          <a:blip r:embed="rId3"/>
          <a:stretch>
            <a:fillRect/>
          </a:stretch>
        </p:blipFill>
        <p:spPr>
          <a:xfrm>
            <a:off x="0" y="0"/>
            <a:ext cx="9144000" cy="999731"/>
          </a:xfrm>
          <a:prstGeom prst="rect">
            <a:avLst/>
          </a:prstGeom>
        </p:spPr>
      </p:pic>
      <p:sp>
        <p:nvSpPr>
          <p:cNvPr id="7" name="CuadroTexto 6">
            <a:extLst>
              <a:ext uri="{FF2B5EF4-FFF2-40B4-BE49-F238E27FC236}">
                <a16:creationId xmlns:a16="http://schemas.microsoft.com/office/drawing/2014/main" id="{E8E8B30A-1D55-2413-C31C-638A0B12CB06}"/>
              </a:ext>
            </a:extLst>
          </p:cNvPr>
          <p:cNvSpPr txBox="1"/>
          <p:nvPr/>
        </p:nvSpPr>
        <p:spPr>
          <a:xfrm>
            <a:off x="0" y="0"/>
            <a:ext cx="9143999" cy="1015663"/>
          </a:xfrm>
          <a:prstGeom prst="rect">
            <a:avLst/>
          </a:prstGeom>
          <a:noFill/>
        </p:spPr>
        <p:txBody>
          <a:bodyPr wrap="square">
            <a:spAutoFit/>
          </a:bodyPr>
          <a:lstStyle/>
          <a:p>
            <a:pPr algn="ctr"/>
            <a:r>
              <a:rPr lang="es-NI" sz="6000" b="1" u="sng" dirty="0">
                <a:latin typeface="Algerian" panose="04020705040A02060702" pitchFamily="82" charset="0"/>
              </a:rPr>
              <a:t>I Corintios.4:6.</a:t>
            </a:r>
          </a:p>
        </p:txBody>
      </p:sp>
      <p:pic>
        <p:nvPicPr>
          <p:cNvPr id="9" name="Imagen 8">
            <a:extLst>
              <a:ext uri="{FF2B5EF4-FFF2-40B4-BE49-F238E27FC236}">
                <a16:creationId xmlns:a16="http://schemas.microsoft.com/office/drawing/2014/main" id="{A48A60D3-9466-7EF7-7198-7650AF90D5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6454" y="999730"/>
            <a:ext cx="3897546" cy="5858267"/>
          </a:xfrm>
          <a:prstGeom prst="rect">
            <a:avLst/>
          </a:prstGeom>
        </p:spPr>
      </p:pic>
    </p:spTree>
    <p:extLst>
      <p:ext uri="{BB962C8B-B14F-4D97-AF65-F5344CB8AC3E}">
        <p14:creationId xmlns:p14="http://schemas.microsoft.com/office/powerpoint/2010/main" val="26232973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ARIO MORENO\Desktop\Cosas Que Se Prohiben\reverencia-en-los-templos-de-dios-68-638.jpg"/>
          <p:cNvPicPr>
            <a:picLocks noChangeAspect="1" noChangeArrowheads="1"/>
          </p:cNvPicPr>
          <p:nvPr/>
        </p:nvPicPr>
        <p:blipFill>
          <a:blip r:embed="rId2" cstate="print"/>
          <a:srcRect/>
          <a:stretch>
            <a:fillRect/>
          </a:stretch>
        </p:blipFill>
        <p:spPr bwMode="auto">
          <a:xfrm>
            <a:off x="0" y="0"/>
            <a:ext cx="9143999" cy="6857999"/>
          </a:xfrm>
          <a:prstGeom prst="rect">
            <a:avLst/>
          </a:prstGeom>
          <a:noFill/>
        </p:spPr>
      </p:pic>
    </p:spTree>
    <p:extLst>
      <p:ext uri="{BB962C8B-B14F-4D97-AF65-F5344CB8AC3E}">
        <p14:creationId xmlns:p14="http://schemas.microsoft.com/office/powerpoint/2010/main" val="39265128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imagesCA8MYN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0" y="0"/>
            <a:ext cx="4860032" cy="6858000"/>
          </a:xfrm>
        </p:spPr>
        <p:txBody>
          <a:bodyPr>
            <a:normAutofit fontScale="85000" lnSpcReduction="10000"/>
          </a:bodyPr>
          <a:lstStyle/>
          <a:p>
            <a:pPr lvl="0"/>
            <a:r>
              <a:rPr lang="es-ES" sz="3300" b="1" dirty="0">
                <a:latin typeface="Maiandra GD" panose="020E0502030308020204" pitchFamily="34" charset="0"/>
              </a:rPr>
              <a:t>Hermano es mi opinión que la mujer se ve más femenina con vestido y falda. </a:t>
            </a:r>
          </a:p>
          <a:p>
            <a:pPr lvl="0"/>
            <a:r>
              <a:rPr lang="es-ES" sz="3300" b="1" dirty="0">
                <a:latin typeface="Maiandra GD" panose="020E0502030308020204" pitchFamily="34" charset="0"/>
              </a:rPr>
              <a:t>Pero es mi opinión, no condeno a una hermana que use pantalón si este cumple con I Timoteo.2:9. </a:t>
            </a:r>
          </a:p>
          <a:p>
            <a:pPr lvl="0"/>
            <a:r>
              <a:rPr lang="es-ES" sz="3300" b="1" dirty="0">
                <a:latin typeface="Maiandra GD" panose="020E0502030308020204" pitchFamily="34" charset="0"/>
              </a:rPr>
              <a:t>La modestia, el decoro, el pudor. </a:t>
            </a:r>
          </a:p>
          <a:p>
            <a:pPr lvl="0"/>
            <a:r>
              <a:rPr lang="es-ES" sz="3300" b="1" dirty="0">
                <a:latin typeface="Maiandra GD" panose="020E0502030308020204" pitchFamily="34" charset="0"/>
              </a:rPr>
              <a:t>No hagamos leyes donde la Biblia no hace, reflexiones sobre esto hermano, cuando hacemos leyes que Dios no hace, daremos cuenta a Dios por ello.</a:t>
            </a:r>
          </a:p>
          <a:p>
            <a:endParaRPr lang="es-NI" dirty="0"/>
          </a:p>
        </p:txBody>
      </p:sp>
      <p:pic>
        <p:nvPicPr>
          <p:cNvPr id="2" name="Imagen 1">
            <a:extLst>
              <a:ext uri="{FF2B5EF4-FFF2-40B4-BE49-F238E27FC236}">
                <a16:creationId xmlns:a16="http://schemas.microsoft.com/office/drawing/2014/main" id="{51E08E45-B09C-423A-837A-A97D54AED635}"/>
              </a:ext>
            </a:extLst>
          </p:cNvPr>
          <p:cNvPicPr>
            <a:picLocks noChangeAspect="1"/>
          </p:cNvPicPr>
          <p:nvPr/>
        </p:nvPicPr>
        <p:blipFill>
          <a:blip r:embed="rId3"/>
          <a:stretch>
            <a:fillRect/>
          </a:stretch>
        </p:blipFill>
        <p:spPr>
          <a:xfrm>
            <a:off x="4860032" y="-16506"/>
            <a:ext cx="426251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imagesCA8MYN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esquinas redondeadas 4">
            <a:extLst>
              <a:ext uri="{FF2B5EF4-FFF2-40B4-BE49-F238E27FC236}">
                <a16:creationId xmlns:a16="http://schemas.microsoft.com/office/drawing/2014/main" id="{59E4122B-1D82-4A15-BE14-3C963843C910}"/>
              </a:ext>
            </a:extLst>
          </p:cNvPr>
          <p:cNvSpPr/>
          <p:nvPr/>
        </p:nvSpPr>
        <p:spPr>
          <a:xfrm>
            <a:off x="0" y="0"/>
            <a:ext cx="9144000" cy="105273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0" y="0"/>
            <a:ext cx="9144000" cy="1066130"/>
          </a:xfrm>
        </p:spPr>
        <p:txBody>
          <a:bodyPr>
            <a:normAutofit fontScale="90000"/>
          </a:bodyPr>
          <a:lstStyle/>
          <a:p>
            <a:br>
              <a:rPr lang="es-ES" b="1" dirty="0"/>
            </a:br>
            <a:r>
              <a:rPr lang="es-ES"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QUE LA MUJER SE PINTE.</a:t>
            </a:r>
            <a:br>
              <a:rPr lang="es-NI" dirty="0"/>
            </a:br>
            <a:endParaRPr lang="es-NI" dirty="0"/>
          </a:p>
        </p:txBody>
      </p:sp>
      <p:sp>
        <p:nvSpPr>
          <p:cNvPr id="3" name="2 Marcador de contenido"/>
          <p:cNvSpPr>
            <a:spLocks noGrp="1"/>
          </p:cNvSpPr>
          <p:nvPr>
            <p:ph idx="1"/>
          </p:nvPr>
        </p:nvSpPr>
        <p:spPr>
          <a:xfrm>
            <a:off x="0" y="1196752"/>
            <a:ext cx="9144000" cy="5661248"/>
          </a:xfrm>
        </p:spPr>
        <p:txBody>
          <a:bodyPr>
            <a:noAutofit/>
          </a:bodyPr>
          <a:lstStyle/>
          <a:p>
            <a:pPr lvl="1"/>
            <a:r>
              <a:rPr lang="es-ES" sz="3200" b="1" dirty="0">
                <a:latin typeface="Maiandra GD" panose="020E0502030308020204" pitchFamily="34" charset="0"/>
              </a:rPr>
              <a:t>Este es otro de los temas que muchos condenan que las hermanas se pinten, hay predicadores que condenan eso. </a:t>
            </a:r>
          </a:p>
          <a:p>
            <a:pPr lvl="1"/>
            <a:r>
              <a:rPr lang="es-ES" sz="3200" b="1" dirty="0">
                <a:latin typeface="Maiandra GD" panose="020E0502030308020204" pitchFamily="34" charset="0"/>
              </a:rPr>
              <a:t>No quieren que las hermanas usen ningún tipo de maquillaje porque es pecado.</a:t>
            </a:r>
            <a:endParaRPr lang="es-NI" sz="3200" b="1" dirty="0">
              <a:latin typeface="Maiandra GD" panose="020E0502030308020204" pitchFamily="34" charset="0"/>
            </a:endParaRPr>
          </a:p>
          <a:p>
            <a:r>
              <a:rPr lang="es-ES" b="1" dirty="0">
                <a:latin typeface="Maiandra GD" panose="020E0502030308020204" pitchFamily="34" charset="0"/>
              </a:rPr>
              <a:t>Siempre influenciados por los evangélicos que condenan eso, y cuando pedimos texto para prohibir dicen que Jezabel se pintó y que Dios la condeno. </a:t>
            </a:r>
          </a:p>
          <a:p>
            <a:r>
              <a:rPr lang="es-ES" b="1" dirty="0">
                <a:latin typeface="Maiandra GD" panose="020E0502030308020204" pitchFamily="34" charset="0"/>
              </a:rPr>
              <a:t>Pero esto no es cierto, Jezabel no fue condenada por haberse pintado. </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barn(inVertical)">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barn(inVertical)">
                                      <p:cBhvr>
                                        <p:cTn id="3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lstStyle/>
          <a:p>
            <a:r>
              <a:rPr lang="es-ES" b="1" dirty="0">
                <a:latin typeface="Maiandra GD" panose="020E0502030308020204" pitchFamily="34" charset="0"/>
              </a:rPr>
              <a:t>Fue condenada por sus actos contra Dios. </a:t>
            </a:r>
          </a:p>
          <a:p>
            <a:r>
              <a:rPr lang="es-ES" b="1" dirty="0">
                <a:latin typeface="Maiandra GD" panose="020E0502030308020204" pitchFamily="34" charset="0"/>
              </a:rPr>
              <a:t>Por hacer lo malo, mandar a matar a los profetas. </a:t>
            </a:r>
          </a:p>
          <a:p>
            <a:r>
              <a:rPr lang="es-ES" b="1" dirty="0">
                <a:latin typeface="Maiandra GD" panose="020E0502030308020204" pitchFamily="34" charset="0"/>
              </a:rPr>
              <a:t>Pero muchos quieren usar </a:t>
            </a:r>
          </a:p>
          <a:p>
            <a:pPr algn="ctr"/>
            <a:r>
              <a:rPr lang="es-ES" b="1" u="sng" dirty="0">
                <a:highlight>
                  <a:srgbClr val="00FF00"/>
                </a:highlight>
                <a:latin typeface="Maiandra GD" panose="020E0502030308020204" pitchFamily="34" charset="0"/>
              </a:rPr>
              <a:t>II Reyes.9:30. </a:t>
            </a:r>
          </a:p>
          <a:p>
            <a:r>
              <a:rPr lang="es-ES" b="1" dirty="0">
                <a:latin typeface="Maiandra GD" panose="020E0502030308020204" pitchFamily="34" charset="0"/>
              </a:rPr>
              <a:t>Y llegó Jehú a Jezreel, y cuando Jezabel lo oyó, </a:t>
            </a:r>
            <a:r>
              <a:rPr lang="es-ES" b="1" u="sng" dirty="0">
                <a:highlight>
                  <a:srgbClr val="FFFF00"/>
                </a:highlight>
                <a:latin typeface="Maiandra GD" panose="020E0502030308020204" pitchFamily="34" charset="0"/>
              </a:rPr>
              <a:t>se pintó los ojos,</a:t>
            </a:r>
            <a:r>
              <a:rPr lang="es-ES" b="1" dirty="0">
                <a:latin typeface="Maiandra GD" panose="020E0502030308020204" pitchFamily="34" charset="0"/>
              </a:rPr>
              <a:t> adornó su cabeza y se asomó por la ventana. </a:t>
            </a:r>
          </a:p>
          <a:p>
            <a:endParaRPr lang="es-NI" b="1" dirty="0">
              <a:latin typeface="Maiandra GD" panose="020E0502030308020204" pitchFamily="34" charset="0"/>
            </a:endParaRPr>
          </a:p>
        </p:txBody>
      </p:sp>
      <p:pic>
        <p:nvPicPr>
          <p:cNvPr id="5" name="Imagen 4">
            <a:extLst>
              <a:ext uri="{FF2B5EF4-FFF2-40B4-BE49-F238E27FC236}">
                <a16:creationId xmlns:a16="http://schemas.microsoft.com/office/drawing/2014/main" id="{65879D41-B24C-49D8-AB16-B36EABCE3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7" y="0"/>
            <a:ext cx="3778489" cy="6857999"/>
          </a:xfrm>
          <a:prstGeom prst="rect">
            <a:avLst/>
          </a:prstGeom>
        </p:spPr>
      </p:pic>
    </p:spTree>
    <p:extLst>
      <p:ext uri="{BB962C8B-B14F-4D97-AF65-F5344CB8AC3E}">
        <p14:creationId xmlns:p14="http://schemas.microsoft.com/office/powerpoint/2010/main" val="24009139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rio Moreno\Desktop\Señales\Fondos\imagesCA8MYN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 y="-26130"/>
            <a:ext cx="9143999" cy="6858000"/>
          </a:xfrm>
        </p:spPr>
        <p:txBody>
          <a:bodyPr>
            <a:normAutofit fontScale="92500"/>
          </a:bodyPr>
          <a:lstStyle/>
          <a:p>
            <a:pPr lvl="1"/>
            <a:r>
              <a:rPr lang="es-ES" sz="3200" b="1" dirty="0">
                <a:latin typeface="Maiandra GD" panose="020E0502030308020204" pitchFamily="34" charset="0"/>
              </a:rPr>
              <a:t>Para decir que murió por pintarse. </a:t>
            </a:r>
          </a:p>
          <a:p>
            <a:pPr lvl="1"/>
            <a:r>
              <a:rPr lang="es-ES" sz="3200" b="1" dirty="0">
                <a:latin typeface="Maiandra GD" panose="020E0502030308020204" pitchFamily="34" charset="0"/>
              </a:rPr>
              <a:t>Y que por eso es pecado pintarse, Pero el texto no dice eso.</a:t>
            </a:r>
            <a:endParaRPr lang="es-NI" sz="3200" b="1" dirty="0">
              <a:latin typeface="Maiandra GD" panose="020E0502030308020204" pitchFamily="34" charset="0"/>
            </a:endParaRPr>
          </a:p>
          <a:p>
            <a:pPr lvl="1"/>
            <a:r>
              <a:rPr lang="es-ES" sz="3200" b="1" dirty="0">
                <a:latin typeface="Maiandra GD" panose="020E0502030308020204" pitchFamily="34" charset="0"/>
              </a:rPr>
              <a:t>Es como los testigos de Jehová que no celebran cumpleaños porque dicen que Juan El Bautista murió en un cumpleaños y que por eso no se debe celebrar cumpleaños, pero eso es aplicar mal el texto, eso no es enseñar la verdad.</a:t>
            </a:r>
          </a:p>
          <a:p>
            <a:pPr lvl="1"/>
            <a:r>
              <a:rPr lang="es-ES" sz="3200" b="1" u="sng" dirty="0">
                <a:latin typeface="Maiandra GD" panose="020E0502030308020204" pitchFamily="34" charset="0"/>
              </a:rPr>
              <a:t>La Biblia prohíbe la extravagancia.</a:t>
            </a:r>
            <a:r>
              <a:rPr lang="es-ES" sz="3200" b="1" dirty="0">
                <a:latin typeface="Maiandra GD" panose="020E0502030308020204" pitchFamily="34" charset="0"/>
              </a:rPr>
              <a:t> </a:t>
            </a:r>
          </a:p>
          <a:p>
            <a:pPr lvl="1" algn="ctr"/>
            <a:r>
              <a:rPr lang="es-ES" sz="3200" b="1" u="sng" dirty="0">
                <a:highlight>
                  <a:srgbClr val="00FF00"/>
                </a:highlight>
                <a:latin typeface="Maiandra GD" panose="020E0502030308020204" pitchFamily="34" charset="0"/>
              </a:rPr>
              <a:t>I Pedro.3:3. </a:t>
            </a:r>
          </a:p>
          <a:p>
            <a:pPr lvl="1"/>
            <a:r>
              <a:rPr lang="es-ES" sz="3200" b="1" u="sng" dirty="0">
                <a:highlight>
                  <a:srgbClr val="00FFFF"/>
                </a:highlight>
                <a:latin typeface="Maiandra GD" panose="020E0502030308020204" pitchFamily="34" charset="0"/>
              </a:rPr>
              <a:t>Y que vuestro adorno no sea externo:</a:t>
            </a:r>
            <a:r>
              <a:rPr lang="es-ES" sz="3200" b="1" dirty="0">
                <a:latin typeface="Maiandra GD" panose="020E0502030308020204" pitchFamily="34" charset="0"/>
              </a:rPr>
              <a:t> peinados ostentosos, joyas de oro o vestidos lujosos, </a:t>
            </a:r>
          </a:p>
          <a:p>
            <a:pPr lvl="1"/>
            <a:r>
              <a:rPr lang="es-ES" sz="3200" b="1" dirty="0">
                <a:latin typeface="Maiandra GD" panose="020E0502030308020204" pitchFamily="34" charset="0"/>
              </a:rPr>
              <a:t>Lo ostentoso, lo pomposo, la vanagloria. </a:t>
            </a:r>
            <a:endParaRPr lang="es-NI" sz="3200" dirty="0"/>
          </a:p>
          <a:p>
            <a:endParaRPr lang="es-NI" dirty="0"/>
          </a:p>
        </p:txBody>
      </p:sp>
      <p:sp>
        <p:nvSpPr>
          <p:cNvPr id="5" name="4 Rectángulo"/>
          <p:cNvSpPr/>
          <p:nvPr/>
        </p:nvSpPr>
        <p:spPr>
          <a:xfrm>
            <a:off x="-1764703" y="2132856"/>
            <a:ext cx="2682552" cy="369332"/>
          </a:xfrm>
          <a:prstGeom prst="rect">
            <a:avLst/>
          </a:prstGeom>
        </p:spPr>
        <p:txBody>
          <a:bodyPr wrap="square">
            <a:spAutoFit/>
          </a:bodyPr>
          <a:lstStyle/>
          <a:p>
            <a:pPr algn="ctr"/>
            <a:r>
              <a:rPr lang="es-NI" b="1" dirty="0">
                <a:solidFill>
                  <a:schemeClr val="bg1"/>
                </a:solidFill>
                <a:latin typeface="Arial Black" pitchFamily="34" charset="0"/>
              </a:rPr>
              <a:t>.</a:t>
            </a:r>
          </a:p>
        </p:txBody>
      </p:sp>
      <p:sp>
        <p:nvSpPr>
          <p:cNvPr id="9" name="8 Rectángulo"/>
          <p:cNvSpPr/>
          <p:nvPr/>
        </p:nvSpPr>
        <p:spPr>
          <a:xfrm>
            <a:off x="7773656" y="4941168"/>
            <a:ext cx="2740687" cy="369332"/>
          </a:xfrm>
          <a:prstGeom prst="rect">
            <a:avLst/>
          </a:prstGeom>
        </p:spPr>
        <p:txBody>
          <a:bodyPr wrap="square">
            <a:spAutoFit/>
          </a:bodyPr>
          <a:lstStyle/>
          <a:p>
            <a:pPr algn="ctr"/>
            <a:r>
              <a:rPr lang="es-NI" dirty="0"/>
              <a:t>.</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barn(inVertical)">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normAutofit lnSpcReduction="10000"/>
          </a:bodyPr>
          <a:lstStyle/>
          <a:p>
            <a:r>
              <a:rPr lang="es-ES" b="1" dirty="0">
                <a:latin typeface="Maiandra GD" panose="020E0502030308020204" pitchFamily="34" charset="0"/>
              </a:rPr>
              <a:t>Se refiere a ropas decorativas en particular, las «cosas adicionales extravagantes» que llaman la atención. </a:t>
            </a:r>
          </a:p>
          <a:p>
            <a:r>
              <a:rPr lang="es-ES" b="1" dirty="0">
                <a:latin typeface="Maiandra GD" panose="020E0502030308020204" pitchFamily="34" charset="0"/>
              </a:rPr>
              <a:t>Las mujeres cristianas pueden ser atractivas sin ser mundanas. </a:t>
            </a:r>
          </a:p>
          <a:p>
            <a:r>
              <a:rPr lang="es-ES" b="1" dirty="0">
                <a:latin typeface="Maiandra GD" panose="020E0502030308020204" pitchFamily="34" charset="0"/>
              </a:rPr>
              <a:t>Es más, las modas ostentosas que el mundo acostumbra mucho a vestir, abochornaría a la mujer cristiana devota y haría difícil su testimonio.</a:t>
            </a:r>
          </a:p>
        </p:txBody>
      </p:sp>
      <p:pic>
        <p:nvPicPr>
          <p:cNvPr id="5" name="Imagen 4">
            <a:extLst>
              <a:ext uri="{FF2B5EF4-FFF2-40B4-BE49-F238E27FC236}">
                <a16:creationId xmlns:a16="http://schemas.microsoft.com/office/drawing/2014/main" id="{0CB8E0BA-5ED6-4A36-BADB-E2B19C206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79" y="-1"/>
            <a:ext cx="3875787" cy="6857999"/>
          </a:xfrm>
          <a:prstGeom prst="rect">
            <a:avLst/>
          </a:prstGeom>
        </p:spPr>
      </p:pic>
    </p:spTree>
    <p:extLst>
      <p:ext uri="{BB962C8B-B14F-4D97-AF65-F5344CB8AC3E}">
        <p14:creationId xmlns:p14="http://schemas.microsoft.com/office/powerpoint/2010/main" val="27431072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normAutofit lnSpcReduction="10000"/>
          </a:bodyPr>
          <a:lstStyle/>
          <a:p>
            <a:r>
              <a:rPr lang="es-ES" b="1" dirty="0">
                <a:latin typeface="Maiandra GD" panose="020E0502030308020204" pitchFamily="34" charset="0"/>
              </a:rPr>
              <a:t>Si vamos a prohibir el maquillaje, la pintura en las hermanas, prohibamos el shampoo, el perfume. </a:t>
            </a:r>
          </a:p>
          <a:p>
            <a:pPr algn="ctr"/>
            <a:r>
              <a:rPr lang="es-ES" b="1" u="sng" dirty="0">
                <a:highlight>
                  <a:srgbClr val="00FF00"/>
                </a:highlight>
                <a:latin typeface="Maiandra GD" panose="020E0502030308020204" pitchFamily="34" charset="0"/>
              </a:rPr>
              <a:t>Isaias.3:18-23.</a:t>
            </a:r>
          </a:p>
          <a:p>
            <a:r>
              <a:rPr lang="es-ES" b="1" u="sng" dirty="0">
                <a:solidFill>
                  <a:schemeClr val="bg1"/>
                </a:solidFill>
                <a:highlight>
                  <a:srgbClr val="FF00FF"/>
                </a:highlight>
                <a:latin typeface="Maiandra GD" panose="020E0502030308020204" pitchFamily="34" charset="0"/>
              </a:rPr>
              <a:t>Aquel día el Señor les quitará el adorno</a:t>
            </a:r>
            <a:r>
              <a:rPr lang="es-ES" b="1" dirty="0">
                <a:latin typeface="Maiandra GD" panose="020E0502030308020204" pitchFamily="34" charset="0"/>
              </a:rPr>
              <a:t> de las ajorcas, los tocados y las lunetas, </a:t>
            </a:r>
          </a:p>
          <a:p>
            <a:pPr algn="ctr"/>
            <a:r>
              <a:rPr lang="es-ES" b="1" u="sng" dirty="0">
                <a:highlight>
                  <a:srgbClr val="00FF00"/>
                </a:highlight>
                <a:latin typeface="Maiandra GD" panose="020E0502030308020204" pitchFamily="34" charset="0"/>
              </a:rPr>
              <a:t>V.19.  </a:t>
            </a:r>
          </a:p>
          <a:p>
            <a:r>
              <a:rPr lang="es-ES" b="1" dirty="0">
                <a:latin typeface="Maiandra GD" panose="020E0502030308020204" pitchFamily="34" charset="0"/>
              </a:rPr>
              <a:t>los pendientes, </a:t>
            </a:r>
            <a:r>
              <a:rPr lang="es-ES" b="1" u="sng" dirty="0">
                <a:solidFill>
                  <a:schemeClr val="bg1"/>
                </a:solidFill>
                <a:highlight>
                  <a:srgbClr val="0000FF"/>
                </a:highlight>
                <a:latin typeface="Maiandra GD" panose="020E0502030308020204" pitchFamily="34" charset="0"/>
              </a:rPr>
              <a:t>los brazaletes</a:t>
            </a:r>
            <a:r>
              <a:rPr lang="es-ES" b="1" dirty="0">
                <a:latin typeface="Maiandra GD" panose="020E0502030308020204" pitchFamily="34" charset="0"/>
              </a:rPr>
              <a:t> y los velos, </a:t>
            </a:r>
          </a:p>
          <a:p>
            <a:pPr algn="ctr"/>
            <a:r>
              <a:rPr lang="es-ES" b="1" u="sng" dirty="0">
                <a:highlight>
                  <a:srgbClr val="00FF00"/>
                </a:highlight>
                <a:latin typeface="Maiandra GD" panose="020E0502030308020204" pitchFamily="34" charset="0"/>
              </a:rPr>
              <a:t>V.20.  </a:t>
            </a:r>
          </a:p>
          <a:p>
            <a:endParaRPr lang="es-NI" b="1" dirty="0">
              <a:latin typeface="Maiandra GD" panose="020E0502030308020204" pitchFamily="34" charset="0"/>
            </a:endParaRPr>
          </a:p>
        </p:txBody>
      </p:sp>
      <p:pic>
        <p:nvPicPr>
          <p:cNvPr id="5" name="Imagen 4">
            <a:extLst>
              <a:ext uri="{FF2B5EF4-FFF2-40B4-BE49-F238E27FC236}">
                <a16:creationId xmlns:a16="http://schemas.microsoft.com/office/drawing/2014/main" id="{6B51B9B7-5917-4C7B-8533-819D40B06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0"/>
            <a:ext cx="3982115" cy="6857998"/>
          </a:xfrm>
          <a:prstGeom prst="rect">
            <a:avLst/>
          </a:prstGeom>
        </p:spPr>
      </p:pic>
    </p:spTree>
    <p:extLst>
      <p:ext uri="{BB962C8B-B14F-4D97-AF65-F5344CB8AC3E}">
        <p14:creationId xmlns:p14="http://schemas.microsoft.com/office/powerpoint/2010/main" val="7998830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normAutofit fontScale="92500"/>
          </a:bodyPr>
          <a:lstStyle/>
          <a:p>
            <a:r>
              <a:rPr lang="es-ES" b="1" dirty="0">
                <a:latin typeface="Maiandra GD" panose="020E0502030308020204" pitchFamily="34" charset="0"/>
              </a:rPr>
              <a:t>las redecillas, las cadenillas de los pies, las cintas, </a:t>
            </a:r>
            <a:r>
              <a:rPr lang="es-ES" b="1" u="sng" dirty="0">
                <a:solidFill>
                  <a:schemeClr val="bg1"/>
                </a:solidFill>
                <a:highlight>
                  <a:srgbClr val="FF0000"/>
                </a:highlight>
                <a:latin typeface="Maiandra GD" panose="020E0502030308020204" pitchFamily="34" charset="0"/>
              </a:rPr>
              <a:t>las cajitas de perfume</a:t>
            </a:r>
            <a:r>
              <a:rPr lang="es-ES" b="1" dirty="0">
                <a:latin typeface="Maiandra GD" panose="020E0502030308020204" pitchFamily="34" charset="0"/>
              </a:rPr>
              <a:t> y los amuletos, </a:t>
            </a:r>
          </a:p>
          <a:p>
            <a:pPr algn="ctr"/>
            <a:r>
              <a:rPr lang="es-ES" b="1" u="sng" dirty="0">
                <a:highlight>
                  <a:srgbClr val="00FF00"/>
                </a:highlight>
                <a:latin typeface="Maiandra GD" panose="020E0502030308020204" pitchFamily="34" charset="0"/>
              </a:rPr>
              <a:t>V.21.</a:t>
            </a:r>
          </a:p>
          <a:p>
            <a:r>
              <a:rPr lang="es-ES" b="1" u="sng" dirty="0">
                <a:solidFill>
                  <a:schemeClr val="bg1"/>
                </a:solidFill>
                <a:highlight>
                  <a:srgbClr val="008080"/>
                </a:highlight>
                <a:latin typeface="Maiandra GD" panose="020E0502030308020204" pitchFamily="34" charset="0"/>
              </a:rPr>
              <a:t>los anillos</a:t>
            </a:r>
            <a:r>
              <a:rPr lang="es-ES" b="1" dirty="0">
                <a:latin typeface="Maiandra GD" panose="020E0502030308020204" pitchFamily="34" charset="0"/>
              </a:rPr>
              <a:t> y aretes de nariz, </a:t>
            </a:r>
          </a:p>
          <a:p>
            <a:pPr algn="ctr"/>
            <a:r>
              <a:rPr lang="es-ES" b="1" u="sng" dirty="0">
                <a:highlight>
                  <a:srgbClr val="00FF00"/>
                </a:highlight>
                <a:latin typeface="Maiandra GD" panose="020E0502030308020204" pitchFamily="34" charset="0"/>
              </a:rPr>
              <a:t>V.22.  </a:t>
            </a:r>
          </a:p>
          <a:p>
            <a:r>
              <a:rPr lang="es-ES" b="1" dirty="0">
                <a:latin typeface="Maiandra GD" panose="020E0502030308020204" pitchFamily="34" charset="0"/>
              </a:rPr>
              <a:t>las ropas de gala, las túnicas, los mantos y </a:t>
            </a:r>
            <a:r>
              <a:rPr lang="es-ES" b="1" u="sng" dirty="0">
                <a:highlight>
                  <a:srgbClr val="FFFF00"/>
                </a:highlight>
                <a:latin typeface="Maiandra GD" panose="020E0502030308020204" pitchFamily="34" charset="0"/>
              </a:rPr>
              <a:t>las bolsas,</a:t>
            </a:r>
            <a:r>
              <a:rPr lang="es-ES" b="1" dirty="0">
                <a:latin typeface="Maiandra GD" panose="020E0502030308020204" pitchFamily="34" charset="0"/>
              </a:rPr>
              <a:t> </a:t>
            </a:r>
          </a:p>
          <a:p>
            <a:pPr algn="ctr"/>
            <a:r>
              <a:rPr lang="es-ES" b="1" u="sng" dirty="0">
                <a:highlight>
                  <a:srgbClr val="00FF00"/>
                </a:highlight>
                <a:latin typeface="Maiandra GD" panose="020E0502030308020204" pitchFamily="34" charset="0"/>
              </a:rPr>
              <a:t>V.23.  </a:t>
            </a:r>
          </a:p>
          <a:p>
            <a:r>
              <a:rPr lang="es-ES" b="1" u="sng" dirty="0">
                <a:highlight>
                  <a:srgbClr val="00FFFF"/>
                </a:highlight>
                <a:latin typeface="Maiandra GD" panose="020E0502030308020204" pitchFamily="34" charset="0"/>
              </a:rPr>
              <a:t>los espejos,</a:t>
            </a:r>
            <a:r>
              <a:rPr lang="es-ES" b="1" dirty="0">
                <a:latin typeface="Maiandra GD" panose="020E0502030308020204" pitchFamily="34" charset="0"/>
              </a:rPr>
              <a:t> </a:t>
            </a:r>
            <a:r>
              <a:rPr lang="es-ES" b="1" u="sng" dirty="0">
                <a:solidFill>
                  <a:schemeClr val="bg1"/>
                </a:solidFill>
                <a:highlight>
                  <a:srgbClr val="FF00FF"/>
                </a:highlight>
                <a:latin typeface="Maiandra GD" panose="020E0502030308020204" pitchFamily="34" charset="0"/>
              </a:rPr>
              <a:t>la ropa interior,</a:t>
            </a:r>
            <a:r>
              <a:rPr lang="es-ES" b="1" dirty="0">
                <a:latin typeface="Maiandra GD" panose="020E0502030308020204" pitchFamily="34" charset="0"/>
              </a:rPr>
              <a:t> los turbantes y los velos.</a:t>
            </a:r>
          </a:p>
        </p:txBody>
      </p:sp>
      <p:sp>
        <p:nvSpPr>
          <p:cNvPr id="5" name="CuadroTexto 4">
            <a:extLst>
              <a:ext uri="{FF2B5EF4-FFF2-40B4-BE49-F238E27FC236}">
                <a16:creationId xmlns:a16="http://schemas.microsoft.com/office/drawing/2014/main" id="{7CDDF07D-FCE9-4EFF-A089-761261B22273}"/>
              </a:ext>
            </a:extLst>
          </p:cNvPr>
          <p:cNvSpPr txBox="1"/>
          <p:nvPr/>
        </p:nvSpPr>
        <p:spPr>
          <a:xfrm>
            <a:off x="5148064" y="5903893"/>
            <a:ext cx="3995936" cy="954107"/>
          </a:xfrm>
          <a:prstGeom prst="rect">
            <a:avLst/>
          </a:prstGeom>
          <a:noFill/>
        </p:spPr>
        <p:txBody>
          <a:bodyPr wrap="square">
            <a:spAutoFit/>
          </a:bodyPr>
          <a:lstStyle/>
          <a:p>
            <a:pPr algn="ctr"/>
            <a:r>
              <a:rPr lang="es-ES" sz="2800" b="1" dirty="0">
                <a:latin typeface="Maiandra GD" panose="020E0502030308020204" pitchFamily="34" charset="0"/>
              </a:rPr>
              <a:t>Apliquemos la regla para todos.</a:t>
            </a:r>
          </a:p>
        </p:txBody>
      </p:sp>
      <p:pic>
        <p:nvPicPr>
          <p:cNvPr id="6" name="Imagen 5">
            <a:extLst>
              <a:ext uri="{FF2B5EF4-FFF2-40B4-BE49-F238E27FC236}">
                <a16:creationId xmlns:a16="http://schemas.microsoft.com/office/drawing/2014/main" id="{DC9A06D9-132B-42FA-BF1B-DA0012C7E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
            <a:ext cx="3995936" cy="2132856"/>
          </a:xfrm>
          <a:prstGeom prst="rect">
            <a:avLst/>
          </a:prstGeom>
        </p:spPr>
      </p:pic>
      <p:pic>
        <p:nvPicPr>
          <p:cNvPr id="8" name="Imagen 7">
            <a:extLst>
              <a:ext uri="{FF2B5EF4-FFF2-40B4-BE49-F238E27FC236}">
                <a16:creationId xmlns:a16="http://schemas.microsoft.com/office/drawing/2014/main" id="{5F035621-808D-4C0B-ACF5-037E94D0AF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2276872"/>
            <a:ext cx="3995936" cy="1933005"/>
          </a:xfrm>
          <a:prstGeom prst="rect">
            <a:avLst/>
          </a:prstGeom>
        </p:spPr>
      </p:pic>
      <p:pic>
        <p:nvPicPr>
          <p:cNvPr id="10" name="Imagen 9">
            <a:extLst>
              <a:ext uri="{FF2B5EF4-FFF2-40B4-BE49-F238E27FC236}">
                <a16:creationId xmlns:a16="http://schemas.microsoft.com/office/drawing/2014/main" id="{D1B95D35-B5F7-4D9D-82F1-13061A6BE5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072" y="4209877"/>
            <a:ext cx="3923928" cy="1694015"/>
          </a:xfrm>
          <a:prstGeom prst="rect">
            <a:avLst/>
          </a:prstGeom>
        </p:spPr>
      </p:pic>
    </p:spTree>
    <p:extLst>
      <p:ext uri="{BB962C8B-B14F-4D97-AF65-F5344CB8AC3E}">
        <p14:creationId xmlns:p14="http://schemas.microsoft.com/office/powerpoint/2010/main" val="34111964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barn(inVertical)">
                                      <p:cBhvr>
                                        <p:cTn id="36" dur="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barn(inVertical)">
                                      <p:cBhvr>
                                        <p:cTn id="41" dur="500"/>
                                        <p:tgtEl>
                                          <p:spTgt spid="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barn(inVertical)">
                                      <p:cBhvr>
                                        <p:cTn id="46" dur="500"/>
                                        <p:tgtEl>
                                          <p:spTgt spid="3">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barn(inVertical)">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barn(inVertical)">
                                      <p:cBhvr>
                                        <p:cTn id="6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normAutofit lnSpcReduction="10000"/>
          </a:bodyPr>
          <a:lstStyle/>
          <a:p>
            <a:r>
              <a:rPr lang="es-ES" b="1" dirty="0">
                <a:latin typeface="Maiandra GD" panose="020E0502030308020204" pitchFamily="34" charset="0"/>
              </a:rPr>
              <a:t>Para Dios que su pueblo se adorne no es pecado.</a:t>
            </a:r>
          </a:p>
          <a:p>
            <a:pPr algn="ctr"/>
            <a:r>
              <a:rPr lang="es-NI" b="1" u="sng" dirty="0">
                <a:highlight>
                  <a:srgbClr val="00FF00"/>
                </a:highlight>
                <a:latin typeface="Maiandra GD" panose="020E0502030308020204" pitchFamily="34" charset="0"/>
              </a:rPr>
              <a:t>Ezequiel.16:10-14.</a:t>
            </a:r>
          </a:p>
          <a:p>
            <a:r>
              <a:rPr lang="es-ES" b="1" dirty="0">
                <a:latin typeface="Maiandra GD" panose="020E0502030308020204" pitchFamily="34" charset="0"/>
              </a:rPr>
              <a:t>'Te vestí con tela bordada y puse en tus pies sandalias de piel de marsopa; te envolví con lino fino y te cubrí con seda. </a:t>
            </a:r>
          </a:p>
          <a:p>
            <a:pPr algn="ctr"/>
            <a:r>
              <a:rPr lang="es-ES" b="1" u="sng" dirty="0">
                <a:highlight>
                  <a:srgbClr val="00FF00"/>
                </a:highlight>
                <a:latin typeface="Maiandra GD" panose="020E0502030308020204" pitchFamily="34" charset="0"/>
              </a:rPr>
              <a:t>V.11.  </a:t>
            </a:r>
          </a:p>
          <a:p>
            <a:r>
              <a:rPr lang="es-ES" b="1" dirty="0">
                <a:latin typeface="Maiandra GD" panose="020E0502030308020204" pitchFamily="34" charset="0"/>
              </a:rPr>
              <a:t>'Te engalané con adornos, puse brazaletes en tus manos y un collar a tu cuello. </a:t>
            </a:r>
            <a:endParaRPr lang="es-NI" b="1" dirty="0">
              <a:latin typeface="Maiandra GD" panose="020E0502030308020204" pitchFamily="34" charset="0"/>
            </a:endParaRPr>
          </a:p>
        </p:txBody>
      </p:sp>
      <p:pic>
        <p:nvPicPr>
          <p:cNvPr id="5" name="Imagen 4">
            <a:extLst>
              <a:ext uri="{FF2B5EF4-FFF2-40B4-BE49-F238E27FC236}">
                <a16:creationId xmlns:a16="http://schemas.microsoft.com/office/drawing/2014/main" id="{33FA077F-6613-4792-8E44-7F61CE0D7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
            <a:ext cx="3995936" cy="6857999"/>
          </a:xfrm>
          <a:prstGeom prst="rect">
            <a:avLst/>
          </a:prstGeom>
        </p:spPr>
      </p:pic>
    </p:spTree>
    <p:extLst>
      <p:ext uri="{BB962C8B-B14F-4D97-AF65-F5344CB8AC3E}">
        <p14:creationId xmlns:p14="http://schemas.microsoft.com/office/powerpoint/2010/main" val="18975626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noAutofit/>
          </a:bodyPr>
          <a:lstStyle/>
          <a:p>
            <a:r>
              <a:rPr lang="es-ES" sz="2800" b="1" dirty="0">
                <a:latin typeface="Maiandra GD" panose="020E0502030308020204" pitchFamily="34" charset="0"/>
              </a:rPr>
              <a:t>'Puse un anillo en tu nariz, pendientes en tus orejas y una hermosa corona en tu cabeza. </a:t>
            </a:r>
          </a:p>
          <a:p>
            <a:pPr algn="ctr"/>
            <a:r>
              <a:rPr lang="es-ES" sz="2800" b="1" u="sng" dirty="0">
                <a:highlight>
                  <a:srgbClr val="00FF00"/>
                </a:highlight>
                <a:latin typeface="Maiandra GD" panose="020E0502030308020204" pitchFamily="34" charset="0"/>
              </a:rPr>
              <a:t>V.13.  </a:t>
            </a:r>
          </a:p>
          <a:p>
            <a:r>
              <a:rPr lang="es-ES" sz="2800" b="1" u="sng" dirty="0">
                <a:solidFill>
                  <a:schemeClr val="bg1"/>
                </a:solidFill>
                <a:highlight>
                  <a:srgbClr val="0000FF"/>
                </a:highlight>
                <a:latin typeface="Maiandra GD" panose="020E0502030308020204" pitchFamily="34" charset="0"/>
              </a:rPr>
              <a:t>'Estabas adornada con oro y plata,</a:t>
            </a:r>
            <a:r>
              <a:rPr lang="es-ES" sz="2800" b="1" dirty="0">
                <a:latin typeface="Maiandra GD" panose="020E0502030308020204" pitchFamily="34" charset="0"/>
              </a:rPr>
              <a:t> y tu vestido era de lino fino, seda y tela bordada. Comías flor de harina, miel y aceite; eras hermosa en extremo y llegaste a la realeza. </a:t>
            </a:r>
          </a:p>
          <a:p>
            <a:pPr algn="ctr"/>
            <a:r>
              <a:rPr lang="es-ES" sz="2800" b="1" u="sng" dirty="0">
                <a:highlight>
                  <a:srgbClr val="00FF00"/>
                </a:highlight>
                <a:latin typeface="Maiandra GD" panose="020E0502030308020204" pitchFamily="34" charset="0"/>
              </a:rPr>
              <a:t>V.14.  </a:t>
            </a:r>
          </a:p>
          <a:p>
            <a:r>
              <a:rPr lang="es-ES" sz="2800" b="1" dirty="0">
                <a:latin typeface="Maiandra GD" panose="020E0502030308020204" pitchFamily="34" charset="0"/>
              </a:rPr>
              <a:t>No sigamos usando mal las escrituras.</a:t>
            </a:r>
          </a:p>
        </p:txBody>
      </p:sp>
      <p:sp>
        <p:nvSpPr>
          <p:cNvPr id="5" name="CuadroTexto 4">
            <a:extLst>
              <a:ext uri="{FF2B5EF4-FFF2-40B4-BE49-F238E27FC236}">
                <a16:creationId xmlns:a16="http://schemas.microsoft.com/office/drawing/2014/main" id="{8A8FCE2D-75F8-446A-BC4F-A131A2F5BBE9}"/>
              </a:ext>
            </a:extLst>
          </p:cNvPr>
          <p:cNvSpPr txBox="1"/>
          <p:nvPr/>
        </p:nvSpPr>
        <p:spPr>
          <a:xfrm>
            <a:off x="5148064" y="3292637"/>
            <a:ext cx="3995936" cy="3539430"/>
          </a:xfrm>
          <a:prstGeom prst="rect">
            <a:avLst/>
          </a:prstGeom>
          <a:noFill/>
        </p:spPr>
        <p:txBody>
          <a:bodyPr wrap="square">
            <a:spAutoFit/>
          </a:bodyPr>
          <a:lstStyle/>
          <a:p>
            <a:pPr algn="ctr"/>
            <a:r>
              <a:rPr lang="es-ES" sz="2800" b="1" dirty="0">
                <a:latin typeface="Maiandra GD" panose="020E0502030308020204" pitchFamily="34" charset="0"/>
              </a:rPr>
              <a:t>'Entonces tu fama se divulgó entre las naciones por tu hermosura, que era perfecta, </a:t>
            </a:r>
            <a:r>
              <a:rPr lang="es-ES" sz="2800" b="1" u="sng" dirty="0">
                <a:solidFill>
                  <a:schemeClr val="bg1"/>
                </a:solidFill>
                <a:highlight>
                  <a:srgbClr val="FF0000"/>
                </a:highlight>
                <a:latin typeface="Maiandra GD" panose="020E0502030308020204" pitchFamily="34" charset="0"/>
              </a:rPr>
              <a:t>gracias al esplendor que yo puse en ti'--declara el Señor DIOS.</a:t>
            </a:r>
            <a:r>
              <a:rPr lang="es-ES" sz="2800" b="1" dirty="0">
                <a:latin typeface="Maiandra GD" panose="020E0502030308020204" pitchFamily="34" charset="0"/>
              </a:rPr>
              <a:t> </a:t>
            </a:r>
          </a:p>
        </p:txBody>
      </p:sp>
      <p:pic>
        <p:nvPicPr>
          <p:cNvPr id="6" name="Imagen 5">
            <a:extLst>
              <a:ext uri="{FF2B5EF4-FFF2-40B4-BE49-F238E27FC236}">
                <a16:creationId xmlns:a16="http://schemas.microsoft.com/office/drawing/2014/main" id="{1294C714-4081-480F-B9D2-49F37D773393}"/>
              </a:ext>
            </a:extLst>
          </p:cNvPr>
          <p:cNvPicPr>
            <a:picLocks noChangeAspect="1"/>
          </p:cNvPicPr>
          <p:nvPr/>
        </p:nvPicPr>
        <p:blipFill>
          <a:blip r:embed="rId3"/>
          <a:stretch>
            <a:fillRect/>
          </a:stretch>
        </p:blipFill>
        <p:spPr>
          <a:xfrm>
            <a:off x="5148064" y="0"/>
            <a:ext cx="3995936" cy="3068960"/>
          </a:xfrm>
          <a:prstGeom prst="rect">
            <a:avLst/>
          </a:prstGeom>
        </p:spPr>
      </p:pic>
    </p:spTree>
    <p:extLst>
      <p:ext uri="{BB962C8B-B14F-4D97-AF65-F5344CB8AC3E}">
        <p14:creationId xmlns:p14="http://schemas.microsoft.com/office/powerpoint/2010/main" val="30042462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barn(inVertical)">
                                      <p:cBhvr>
                                        <p:cTn id="3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F911414-2BE3-450E-86D2-47CC116CC08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2113449"/>
            <a:ext cx="5222946" cy="4744551"/>
          </a:xfrm>
        </p:spPr>
        <p:txBody>
          <a:bodyPr>
            <a:normAutofit/>
          </a:bodyPr>
          <a:lstStyle/>
          <a:p>
            <a:r>
              <a:rPr lang="es-ES" b="1" dirty="0">
                <a:latin typeface="Maiandra GD" panose="020E0502030308020204" pitchFamily="34" charset="0"/>
              </a:rPr>
              <a:t>Es respetar la Autoridad de la Biblia.</a:t>
            </a:r>
          </a:p>
          <a:p>
            <a:r>
              <a:rPr lang="es-ES" b="1" dirty="0">
                <a:latin typeface="Maiandra GD" panose="020E0502030308020204" pitchFamily="34" charset="0"/>
              </a:rPr>
              <a:t>Y todo lo que hacéis, de palabra o de hecho, </a:t>
            </a:r>
            <a:r>
              <a:rPr lang="es-ES" b="1" u="sng" dirty="0">
                <a:highlight>
                  <a:srgbClr val="00FF00"/>
                </a:highlight>
                <a:latin typeface="Maiandra GD" panose="020E0502030308020204" pitchFamily="34" charset="0"/>
              </a:rPr>
              <a:t>hacedlo todo en el nombre del Señor Jesús,</a:t>
            </a:r>
            <a:r>
              <a:rPr lang="es-ES" b="1" dirty="0">
                <a:latin typeface="Maiandra GD" panose="020E0502030308020204" pitchFamily="34" charset="0"/>
              </a:rPr>
              <a:t> dando gracias por medio de El a Dios el Padre.  </a:t>
            </a:r>
          </a:p>
        </p:txBody>
      </p:sp>
      <p:pic>
        <p:nvPicPr>
          <p:cNvPr id="4" name="Imagen 3">
            <a:extLst>
              <a:ext uri="{FF2B5EF4-FFF2-40B4-BE49-F238E27FC236}">
                <a16:creationId xmlns:a16="http://schemas.microsoft.com/office/drawing/2014/main" id="{E5131FB2-ABBB-05EA-84E2-19CBD69E5221}"/>
              </a:ext>
            </a:extLst>
          </p:cNvPr>
          <p:cNvPicPr>
            <a:picLocks noChangeAspect="1"/>
          </p:cNvPicPr>
          <p:nvPr/>
        </p:nvPicPr>
        <p:blipFill>
          <a:blip r:embed="rId3"/>
          <a:stretch>
            <a:fillRect/>
          </a:stretch>
        </p:blipFill>
        <p:spPr>
          <a:xfrm>
            <a:off x="0" y="0"/>
            <a:ext cx="9144000" cy="999731"/>
          </a:xfrm>
          <a:prstGeom prst="rect">
            <a:avLst/>
          </a:prstGeom>
        </p:spPr>
      </p:pic>
      <p:sp>
        <p:nvSpPr>
          <p:cNvPr id="7" name="CuadroTexto 6">
            <a:extLst>
              <a:ext uri="{FF2B5EF4-FFF2-40B4-BE49-F238E27FC236}">
                <a16:creationId xmlns:a16="http://schemas.microsoft.com/office/drawing/2014/main" id="{E8E8B30A-1D55-2413-C31C-638A0B12CB06}"/>
              </a:ext>
            </a:extLst>
          </p:cNvPr>
          <p:cNvSpPr txBox="1"/>
          <p:nvPr/>
        </p:nvSpPr>
        <p:spPr>
          <a:xfrm>
            <a:off x="0" y="0"/>
            <a:ext cx="9144000" cy="1200329"/>
          </a:xfrm>
          <a:prstGeom prst="rect">
            <a:avLst/>
          </a:prstGeom>
          <a:noFill/>
        </p:spPr>
        <p:txBody>
          <a:bodyPr wrap="square">
            <a:spAutoFit/>
          </a:bodyPr>
          <a:lstStyle/>
          <a:p>
            <a:pPr algn="ctr"/>
            <a:r>
              <a:rPr lang="es-NI" sz="7200" b="1" u="sng" dirty="0">
                <a:latin typeface="Algerian" panose="04020705040A02060702" pitchFamily="82" charset="0"/>
              </a:rPr>
              <a:t>CoLOSENSES.3:17.</a:t>
            </a:r>
          </a:p>
        </p:txBody>
      </p:sp>
      <p:sp>
        <p:nvSpPr>
          <p:cNvPr id="6" name="CuadroTexto 5">
            <a:extLst>
              <a:ext uri="{FF2B5EF4-FFF2-40B4-BE49-F238E27FC236}">
                <a16:creationId xmlns:a16="http://schemas.microsoft.com/office/drawing/2014/main" id="{C01C8025-095A-EED6-8360-DFFC10D788C5}"/>
              </a:ext>
            </a:extLst>
          </p:cNvPr>
          <p:cNvSpPr txBox="1"/>
          <p:nvPr/>
        </p:nvSpPr>
        <p:spPr>
          <a:xfrm>
            <a:off x="-2874" y="1282452"/>
            <a:ext cx="9146874" cy="830997"/>
          </a:xfrm>
          <a:prstGeom prst="rect">
            <a:avLst/>
          </a:prstGeom>
          <a:solidFill>
            <a:srgbClr val="00B0F0"/>
          </a:solidFill>
        </p:spPr>
        <p:txBody>
          <a:bodyPr wrap="square">
            <a:spAutoFit/>
          </a:bodyPr>
          <a:lstStyle/>
          <a:p>
            <a:pPr algn="ctr"/>
            <a:r>
              <a:rPr lang="es-ES" sz="4800" b="1" u="sng" dirty="0">
                <a:solidFill>
                  <a:schemeClr val="bg1"/>
                </a:solidFill>
              </a:rPr>
              <a:t>Callar donde la Biblia calla.</a:t>
            </a:r>
          </a:p>
        </p:txBody>
      </p:sp>
      <p:pic>
        <p:nvPicPr>
          <p:cNvPr id="10" name="Imagen 9">
            <a:extLst>
              <a:ext uri="{FF2B5EF4-FFF2-40B4-BE49-F238E27FC236}">
                <a16:creationId xmlns:a16="http://schemas.microsoft.com/office/drawing/2014/main" id="{4E7B66A0-E6CA-075B-7BA3-8210105555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2113448"/>
            <a:ext cx="4211960" cy="4744551"/>
          </a:xfrm>
          <a:prstGeom prst="rect">
            <a:avLst/>
          </a:prstGeom>
        </p:spPr>
      </p:pic>
    </p:spTree>
    <p:extLst>
      <p:ext uri="{BB962C8B-B14F-4D97-AF65-F5344CB8AC3E}">
        <p14:creationId xmlns:p14="http://schemas.microsoft.com/office/powerpoint/2010/main" val="35676866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3"/>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Cosas Que Se Prohiben\JEZABEL LA REINA INICUA  MENSAJESDEDIOSALMUNDO_BLOGSPOT_jpg12.jpg"/>
          <p:cNvPicPr>
            <a:picLocks noChangeAspect="1" noChangeArrowheads="1"/>
          </p:cNvPicPr>
          <p:nvPr/>
        </p:nvPicPr>
        <p:blipFill>
          <a:blip r:embed="rId2" cstate="print"/>
          <a:srcRect/>
          <a:stretch>
            <a:fillRect/>
          </a:stretch>
        </p:blipFill>
        <p:spPr bwMode="auto">
          <a:xfrm>
            <a:off x="0" y="0"/>
            <a:ext cx="9152843" cy="6858000"/>
          </a:xfrm>
          <a:prstGeom prst="rect">
            <a:avLst/>
          </a:prstGeom>
          <a:noFill/>
        </p:spPr>
      </p:pic>
      <p:sp>
        <p:nvSpPr>
          <p:cNvPr id="5" name="4 Rectángulo"/>
          <p:cNvSpPr/>
          <p:nvPr/>
        </p:nvSpPr>
        <p:spPr>
          <a:xfrm>
            <a:off x="0" y="46714"/>
            <a:ext cx="9144000" cy="954107"/>
          </a:xfrm>
          <a:prstGeom prst="rect">
            <a:avLst/>
          </a:prstGeom>
        </p:spPr>
        <p:txBody>
          <a:bodyPr wrap="square">
            <a:spAutoFit/>
          </a:bodyPr>
          <a:lstStyle/>
          <a:p>
            <a:pPr algn="ctr"/>
            <a:r>
              <a:rPr lang="es-NI" sz="2800" b="1" u="sng" dirty="0">
                <a:solidFill>
                  <a:schemeClr val="bg1"/>
                </a:solidFill>
                <a:highlight>
                  <a:srgbClr val="FF00FF"/>
                </a:highlight>
                <a:latin typeface="Maiandra GD" panose="020E0502030308020204" pitchFamily="34" charset="0"/>
              </a:rPr>
              <a:t>JEZABEL NO FUE CONDENADA POR PINTARSE, SINO POR LOS PECADOS QUE COMETIO.</a:t>
            </a:r>
          </a:p>
        </p:txBody>
      </p:sp>
      <p:sp>
        <p:nvSpPr>
          <p:cNvPr id="6" name="5 Rectángulo"/>
          <p:cNvSpPr/>
          <p:nvPr/>
        </p:nvSpPr>
        <p:spPr>
          <a:xfrm>
            <a:off x="20252" y="1231885"/>
            <a:ext cx="3640109" cy="1200329"/>
          </a:xfrm>
          <a:prstGeom prst="rect">
            <a:avLst/>
          </a:prstGeom>
        </p:spPr>
        <p:txBody>
          <a:bodyPr wrap="square">
            <a:spAutoFit/>
          </a:bodyPr>
          <a:lstStyle/>
          <a:p>
            <a:pPr algn="ctr"/>
            <a:r>
              <a:rPr lang="es-NI" sz="2400" b="1" dirty="0">
                <a:highlight>
                  <a:srgbClr val="00FF00"/>
                </a:highlight>
                <a:latin typeface="Maiandra GD" panose="020E0502030308020204" pitchFamily="34" charset="0"/>
              </a:rPr>
              <a:t>La manipulación palabras bonitas. </a:t>
            </a:r>
          </a:p>
          <a:p>
            <a:pPr algn="ctr"/>
            <a:r>
              <a:rPr lang="es-NI" sz="2400" b="1" dirty="0">
                <a:highlight>
                  <a:srgbClr val="00FF00"/>
                </a:highlight>
                <a:latin typeface="Maiandra GD" panose="020E0502030308020204" pitchFamily="34" charset="0"/>
              </a:rPr>
              <a:t>I Reyes.21:25</a:t>
            </a:r>
            <a:r>
              <a:rPr lang="es-NI" sz="2400" b="1" dirty="0">
                <a:solidFill>
                  <a:schemeClr val="bg1"/>
                </a:solidFill>
                <a:highlight>
                  <a:srgbClr val="00FF00"/>
                </a:highlight>
                <a:latin typeface="Maiandra GD" panose="020E0502030308020204" pitchFamily="34" charset="0"/>
              </a:rPr>
              <a:t>.</a:t>
            </a:r>
          </a:p>
        </p:txBody>
      </p:sp>
      <p:sp>
        <p:nvSpPr>
          <p:cNvPr id="7" name="6 Rectángulo"/>
          <p:cNvSpPr/>
          <p:nvPr/>
        </p:nvSpPr>
        <p:spPr>
          <a:xfrm>
            <a:off x="8844" y="2910412"/>
            <a:ext cx="2932446" cy="830997"/>
          </a:xfrm>
          <a:prstGeom prst="rect">
            <a:avLst/>
          </a:prstGeom>
        </p:spPr>
        <p:txBody>
          <a:bodyPr wrap="square">
            <a:spAutoFit/>
          </a:bodyPr>
          <a:lstStyle/>
          <a:p>
            <a:pPr algn="ctr"/>
            <a:r>
              <a:rPr lang="es-NI" sz="2400" b="1" dirty="0">
                <a:highlight>
                  <a:srgbClr val="00FF00"/>
                </a:highlight>
                <a:latin typeface="Maiandra GD" panose="020E0502030308020204" pitchFamily="34" charset="0"/>
              </a:rPr>
              <a:t>Quita viña.</a:t>
            </a:r>
          </a:p>
          <a:p>
            <a:pPr algn="ctr"/>
            <a:r>
              <a:rPr lang="es-NI" sz="2400" b="1" dirty="0">
                <a:highlight>
                  <a:srgbClr val="00FF00"/>
                </a:highlight>
                <a:latin typeface="Maiandra GD" panose="020E0502030308020204" pitchFamily="34" charset="0"/>
              </a:rPr>
              <a:t> I Reyes.21:2.</a:t>
            </a:r>
            <a:endParaRPr lang="es-ES" sz="2400" dirty="0">
              <a:highlight>
                <a:srgbClr val="00FF00"/>
              </a:highlight>
              <a:latin typeface="Maiandra GD" panose="020E0502030308020204" pitchFamily="34" charset="0"/>
            </a:endParaRPr>
          </a:p>
        </p:txBody>
      </p:sp>
      <p:sp>
        <p:nvSpPr>
          <p:cNvPr id="8" name="7 Rectángulo"/>
          <p:cNvSpPr/>
          <p:nvPr/>
        </p:nvSpPr>
        <p:spPr>
          <a:xfrm>
            <a:off x="8844" y="4196823"/>
            <a:ext cx="3640110" cy="1200329"/>
          </a:xfrm>
          <a:prstGeom prst="rect">
            <a:avLst/>
          </a:prstGeom>
        </p:spPr>
        <p:txBody>
          <a:bodyPr wrap="square">
            <a:spAutoFit/>
          </a:bodyPr>
          <a:lstStyle/>
          <a:p>
            <a:pPr algn="ctr"/>
            <a:r>
              <a:rPr lang="es-NI" sz="2400" b="1" dirty="0">
                <a:highlight>
                  <a:srgbClr val="00FF00"/>
                </a:highlight>
                <a:latin typeface="Maiandra GD" panose="020E0502030308020204" pitchFamily="34" charset="0"/>
              </a:rPr>
              <a:t>Destruye profetas de Dios. </a:t>
            </a:r>
          </a:p>
          <a:p>
            <a:pPr algn="ctr"/>
            <a:r>
              <a:rPr lang="es-NI" sz="2400" b="1" dirty="0">
                <a:highlight>
                  <a:srgbClr val="00FF00"/>
                </a:highlight>
                <a:latin typeface="Maiandra GD" panose="020E0502030308020204" pitchFamily="34" charset="0"/>
              </a:rPr>
              <a:t>I Reyes.18:4.</a:t>
            </a:r>
          </a:p>
        </p:txBody>
      </p:sp>
      <p:sp>
        <p:nvSpPr>
          <p:cNvPr id="9" name="8 Rectángulo"/>
          <p:cNvSpPr/>
          <p:nvPr/>
        </p:nvSpPr>
        <p:spPr>
          <a:xfrm>
            <a:off x="0" y="5852566"/>
            <a:ext cx="3247649" cy="830997"/>
          </a:xfrm>
          <a:prstGeom prst="rect">
            <a:avLst/>
          </a:prstGeom>
        </p:spPr>
        <p:txBody>
          <a:bodyPr wrap="square">
            <a:spAutoFit/>
          </a:bodyPr>
          <a:lstStyle/>
          <a:p>
            <a:pPr algn="ctr"/>
            <a:r>
              <a:rPr lang="es-NI" sz="2400" b="1" dirty="0">
                <a:highlight>
                  <a:srgbClr val="00FF00"/>
                </a:highlight>
                <a:latin typeface="Maiandra GD" panose="020E0502030308020204" pitchFamily="34" charset="0"/>
              </a:rPr>
              <a:t>Provoca miedo. </a:t>
            </a:r>
          </a:p>
          <a:p>
            <a:pPr algn="ctr"/>
            <a:r>
              <a:rPr lang="es-NI" sz="2400" b="1" dirty="0">
                <a:highlight>
                  <a:srgbClr val="00FF00"/>
                </a:highlight>
                <a:latin typeface="Maiandra GD" panose="020E0502030308020204" pitchFamily="34" charset="0"/>
              </a:rPr>
              <a:t>I Reyes.19:2-3.</a:t>
            </a:r>
          </a:p>
        </p:txBody>
      </p:sp>
      <p:sp>
        <p:nvSpPr>
          <p:cNvPr id="10" name="9 Rectángulo"/>
          <p:cNvSpPr/>
          <p:nvPr/>
        </p:nvSpPr>
        <p:spPr>
          <a:xfrm>
            <a:off x="5217214" y="1352326"/>
            <a:ext cx="3926786" cy="830997"/>
          </a:xfrm>
          <a:prstGeom prst="rect">
            <a:avLst/>
          </a:prstGeom>
        </p:spPr>
        <p:txBody>
          <a:bodyPr wrap="square">
            <a:spAutoFit/>
          </a:bodyPr>
          <a:lstStyle/>
          <a:p>
            <a:pPr algn="ctr"/>
            <a:r>
              <a:rPr lang="es-NI" sz="2400" b="1" dirty="0">
                <a:highlight>
                  <a:srgbClr val="00FF00"/>
                </a:highlight>
                <a:latin typeface="Maiandra GD" panose="020E0502030308020204" pitchFamily="34" charset="0"/>
              </a:rPr>
              <a:t>No reconocía la autoridad. </a:t>
            </a:r>
          </a:p>
          <a:p>
            <a:pPr algn="ctr"/>
            <a:r>
              <a:rPr lang="es-NI" sz="2400" b="1" dirty="0">
                <a:highlight>
                  <a:srgbClr val="00FF00"/>
                </a:highlight>
                <a:latin typeface="Maiandra GD" panose="020E0502030308020204" pitchFamily="34" charset="0"/>
              </a:rPr>
              <a:t>I Reyes.19:1.</a:t>
            </a:r>
          </a:p>
        </p:txBody>
      </p:sp>
      <p:sp>
        <p:nvSpPr>
          <p:cNvPr id="11" name="10 Rectángulo"/>
          <p:cNvSpPr/>
          <p:nvPr/>
        </p:nvSpPr>
        <p:spPr>
          <a:xfrm>
            <a:off x="5208370" y="2617580"/>
            <a:ext cx="3926786" cy="830997"/>
          </a:xfrm>
          <a:prstGeom prst="rect">
            <a:avLst/>
          </a:prstGeom>
        </p:spPr>
        <p:txBody>
          <a:bodyPr wrap="square">
            <a:spAutoFit/>
          </a:bodyPr>
          <a:lstStyle/>
          <a:p>
            <a:pPr algn="ctr"/>
            <a:r>
              <a:rPr lang="es-NI" sz="2400" b="1" dirty="0">
                <a:highlight>
                  <a:srgbClr val="00FF00"/>
                </a:highlight>
                <a:latin typeface="Maiandra GD" panose="020E0502030308020204" pitchFamily="34" charset="0"/>
              </a:rPr>
              <a:t>Prostitución, Inmoralidad. </a:t>
            </a:r>
          </a:p>
          <a:p>
            <a:pPr algn="ctr"/>
            <a:r>
              <a:rPr lang="es-NI" sz="2400" b="1" dirty="0">
                <a:highlight>
                  <a:srgbClr val="00FF00"/>
                </a:highlight>
                <a:latin typeface="Maiandra GD" panose="020E0502030308020204" pitchFamily="34" charset="0"/>
              </a:rPr>
              <a:t>II Reyes.9:22.</a:t>
            </a:r>
          </a:p>
        </p:txBody>
      </p:sp>
      <p:sp>
        <p:nvSpPr>
          <p:cNvPr id="12" name="11 Rectángulo"/>
          <p:cNvSpPr/>
          <p:nvPr/>
        </p:nvSpPr>
        <p:spPr>
          <a:xfrm>
            <a:off x="5751830" y="4049442"/>
            <a:ext cx="3411028" cy="830997"/>
          </a:xfrm>
          <a:prstGeom prst="rect">
            <a:avLst/>
          </a:prstGeom>
        </p:spPr>
        <p:txBody>
          <a:bodyPr wrap="square">
            <a:spAutoFit/>
          </a:bodyPr>
          <a:lstStyle/>
          <a:p>
            <a:pPr algn="ctr"/>
            <a:r>
              <a:rPr lang="es-NI" sz="2400" b="1" dirty="0">
                <a:highlight>
                  <a:srgbClr val="00FF00"/>
                </a:highlight>
                <a:latin typeface="Maiandra GD" panose="020E0502030308020204" pitchFamily="34" charset="0"/>
              </a:rPr>
              <a:t>Derramar sangre. </a:t>
            </a:r>
          </a:p>
          <a:p>
            <a:pPr algn="ctr"/>
            <a:r>
              <a:rPr lang="es-NI" sz="2400" b="1" dirty="0">
                <a:highlight>
                  <a:srgbClr val="00FF00"/>
                </a:highlight>
                <a:latin typeface="Maiandra GD" panose="020E0502030308020204" pitchFamily="34" charset="0"/>
              </a:rPr>
              <a:t>II Reyes.9:7</a:t>
            </a:r>
            <a:r>
              <a:rPr lang="es-NI" sz="2400" b="1" dirty="0">
                <a:solidFill>
                  <a:schemeClr val="bg1"/>
                </a:solidFill>
                <a:highlight>
                  <a:srgbClr val="00FF00"/>
                </a:highlight>
                <a:latin typeface="Maiandra GD" panose="020E0502030308020204" pitchFamily="34" charset="0"/>
              </a:rPr>
              <a:t>.</a:t>
            </a:r>
          </a:p>
        </p:txBody>
      </p:sp>
      <p:sp>
        <p:nvSpPr>
          <p:cNvPr id="13" name="12 Rectángulo"/>
          <p:cNvSpPr/>
          <p:nvPr/>
        </p:nvSpPr>
        <p:spPr>
          <a:xfrm>
            <a:off x="5724128" y="5672281"/>
            <a:ext cx="3411028" cy="830997"/>
          </a:xfrm>
          <a:prstGeom prst="rect">
            <a:avLst/>
          </a:prstGeom>
        </p:spPr>
        <p:txBody>
          <a:bodyPr wrap="square">
            <a:spAutoFit/>
          </a:bodyPr>
          <a:lstStyle/>
          <a:p>
            <a:pPr algn="ctr"/>
            <a:r>
              <a:rPr lang="es-NI" sz="2400" b="1" dirty="0">
                <a:highlight>
                  <a:srgbClr val="00FF00"/>
                </a:highlight>
                <a:latin typeface="Maiandra GD" panose="020E0502030308020204" pitchFamily="34" charset="0"/>
              </a:rPr>
              <a:t>Adulterio. Apocalipsis.2:22.</a:t>
            </a:r>
            <a:endParaRPr lang="es-ES" sz="2400" dirty="0">
              <a:highlight>
                <a:srgbClr val="00FF00"/>
              </a:highlight>
              <a:latin typeface="Maiandra GD" panose="020E0502030308020204" pitchFamily="34" charset="0"/>
            </a:endParaRPr>
          </a:p>
        </p:txBody>
      </p:sp>
    </p:spTree>
    <p:extLst>
      <p:ext uri="{BB962C8B-B14F-4D97-AF65-F5344CB8AC3E}">
        <p14:creationId xmlns:p14="http://schemas.microsoft.com/office/powerpoint/2010/main" val="3285563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80">
                                          <p:stCondLst>
                                            <p:cond delay="0"/>
                                          </p:stCondLst>
                                        </p:cTn>
                                        <p:tgtEl>
                                          <p:spTgt spid="6"/>
                                        </p:tgtEl>
                                      </p:cBhvr>
                                    </p:animEffect>
                                    <p:anim calcmode="lin" valueType="num">
                                      <p:cBhvr>
                                        <p:cTn id="1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4" dur="26">
                                          <p:stCondLst>
                                            <p:cond delay="650"/>
                                          </p:stCondLst>
                                        </p:cTn>
                                        <p:tgtEl>
                                          <p:spTgt spid="6"/>
                                        </p:tgtEl>
                                      </p:cBhvr>
                                      <p:to x="100000" y="60000"/>
                                    </p:animScale>
                                    <p:animScale>
                                      <p:cBhvr>
                                        <p:cTn id="25" dur="166" decel="50000">
                                          <p:stCondLst>
                                            <p:cond delay="676"/>
                                          </p:stCondLst>
                                        </p:cTn>
                                        <p:tgtEl>
                                          <p:spTgt spid="6"/>
                                        </p:tgtEl>
                                      </p:cBhvr>
                                      <p:to x="100000" y="100000"/>
                                    </p:animScale>
                                    <p:animScale>
                                      <p:cBhvr>
                                        <p:cTn id="26" dur="26">
                                          <p:stCondLst>
                                            <p:cond delay="1312"/>
                                          </p:stCondLst>
                                        </p:cTn>
                                        <p:tgtEl>
                                          <p:spTgt spid="6"/>
                                        </p:tgtEl>
                                      </p:cBhvr>
                                      <p:to x="100000" y="80000"/>
                                    </p:animScale>
                                    <p:animScale>
                                      <p:cBhvr>
                                        <p:cTn id="27" dur="166" decel="50000">
                                          <p:stCondLst>
                                            <p:cond delay="1338"/>
                                          </p:stCondLst>
                                        </p:cTn>
                                        <p:tgtEl>
                                          <p:spTgt spid="6"/>
                                        </p:tgtEl>
                                      </p:cBhvr>
                                      <p:to x="100000" y="100000"/>
                                    </p:animScale>
                                    <p:animScale>
                                      <p:cBhvr>
                                        <p:cTn id="28" dur="26">
                                          <p:stCondLst>
                                            <p:cond delay="1642"/>
                                          </p:stCondLst>
                                        </p:cTn>
                                        <p:tgtEl>
                                          <p:spTgt spid="6"/>
                                        </p:tgtEl>
                                      </p:cBhvr>
                                      <p:to x="100000" y="90000"/>
                                    </p:animScale>
                                    <p:animScale>
                                      <p:cBhvr>
                                        <p:cTn id="29" dur="166" decel="50000">
                                          <p:stCondLst>
                                            <p:cond delay="1668"/>
                                          </p:stCondLst>
                                        </p:cTn>
                                        <p:tgtEl>
                                          <p:spTgt spid="6"/>
                                        </p:tgtEl>
                                      </p:cBhvr>
                                      <p:to x="100000" y="100000"/>
                                    </p:animScale>
                                    <p:animScale>
                                      <p:cBhvr>
                                        <p:cTn id="30" dur="26">
                                          <p:stCondLst>
                                            <p:cond delay="1808"/>
                                          </p:stCondLst>
                                        </p:cTn>
                                        <p:tgtEl>
                                          <p:spTgt spid="6"/>
                                        </p:tgtEl>
                                      </p:cBhvr>
                                      <p:to x="100000" y="95000"/>
                                    </p:animScale>
                                    <p:animScale>
                                      <p:cBhvr>
                                        <p:cTn id="31" dur="166" decel="50000">
                                          <p:stCondLst>
                                            <p:cond delay="1834"/>
                                          </p:stCondLst>
                                        </p:cTn>
                                        <p:tgtEl>
                                          <p:spTgt spid="6"/>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80">
                                          <p:stCondLst>
                                            <p:cond delay="0"/>
                                          </p:stCondLst>
                                        </p:cTn>
                                        <p:tgtEl>
                                          <p:spTgt spid="7"/>
                                        </p:tgtEl>
                                      </p:cBhvr>
                                    </p:animEffect>
                                    <p:anim calcmode="lin" valueType="num">
                                      <p:cBhvr>
                                        <p:cTn id="3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2" dur="26">
                                          <p:stCondLst>
                                            <p:cond delay="650"/>
                                          </p:stCondLst>
                                        </p:cTn>
                                        <p:tgtEl>
                                          <p:spTgt spid="7"/>
                                        </p:tgtEl>
                                      </p:cBhvr>
                                      <p:to x="100000" y="60000"/>
                                    </p:animScale>
                                    <p:animScale>
                                      <p:cBhvr>
                                        <p:cTn id="43" dur="166" decel="50000">
                                          <p:stCondLst>
                                            <p:cond delay="676"/>
                                          </p:stCondLst>
                                        </p:cTn>
                                        <p:tgtEl>
                                          <p:spTgt spid="7"/>
                                        </p:tgtEl>
                                      </p:cBhvr>
                                      <p:to x="100000" y="100000"/>
                                    </p:animScale>
                                    <p:animScale>
                                      <p:cBhvr>
                                        <p:cTn id="44" dur="26">
                                          <p:stCondLst>
                                            <p:cond delay="1312"/>
                                          </p:stCondLst>
                                        </p:cTn>
                                        <p:tgtEl>
                                          <p:spTgt spid="7"/>
                                        </p:tgtEl>
                                      </p:cBhvr>
                                      <p:to x="100000" y="80000"/>
                                    </p:animScale>
                                    <p:animScale>
                                      <p:cBhvr>
                                        <p:cTn id="45" dur="166" decel="50000">
                                          <p:stCondLst>
                                            <p:cond delay="1338"/>
                                          </p:stCondLst>
                                        </p:cTn>
                                        <p:tgtEl>
                                          <p:spTgt spid="7"/>
                                        </p:tgtEl>
                                      </p:cBhvr>
                                      <p:to x="100000" y="100000"/>
                                    </p:animScale>
                                    <p:animScale>
                                      <p:cBhvr>
                                        <p:cTn id="46" dur="26">
                                          <p:stCondLst>
                                            <p:cond delay="1642"/>
                                          </p:stCondLst>
                                        </p:cTn>
                                        <p:tgtEl>
                                          <p:spTgt spid="7"/>
                                        </p:tgtEl>
                                      </p:cBhvr>
                                      <p:to x="100000" y="90000"/>
                                    </p:animScale>
                                    <p:animScale>
                                      <p:cBhvr>
                                        <p:cTn id="47" dur="166" decel="50000">
                                          <p:stCondLst>
                                            <p:cond delay="1668"/>
                                          </p:stCondLst>
                                        </p:cTn>
                                        <p:tgtEl>
                                          <p:spTgt spid="7"/>
                                        </p:tgtEl>
                                      </p:cBhvr>
                                      <p:to x="100000" y="100000"/>
                                    </p:animScale>
                                    <p:animScale>
                                      <p:cBhvr>
                                        <p:cTn id="48" dur="26">
                                          <p:stCondLst>
                                            <p:cond delay="1808"/>
                                          </p:stCondLst>
                                        </p:cTn>
                                        <p:tgtEl>
                                          <p:spTgt spid="7"/>
                                        </p:tgtEl>
                                      </p:cBhvr>
                                      <p:to x="100000" y="95000"/>
                                    </p:animScale>
                                    <p:animScale>
                                      <p:cBhvr>
                                        <p:cTn id="49" dur="166" decel="50000">
                                          <p:stCondLst>
                                            <p:cond delay="1834"/>
                                          </p:stCondLst>
                                        </p:cTn>
                                        <p:tgtEl>
                                          <p:spTgt spid="7"/>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down)">
                                      <p:cBhvr>
                                        <p:cTn id="54" dur="580">
                                          <p:stCondLst>
                                            <p:cond delay="0"/>
                                          </p:stCondLst>
                                        </p:cTn>
                                        <p:tgtEl>
                                          <p:spTgt spid="8"/>
                                        </p:tgtEl>
                                      </p:cBhvr>
                                    </p:animEffect>
                                    <p:anim calcmode="lin" valueType="num">
                                      <p:cBhvr>
                                        <p:cTn id="5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0" dur="26">
                                          <p:stCondLst>
                                            <p:cond delay="650"/>
                                          </p:stCondLst>
                                        </p:cTn>
                                        <p:tgtEl>
                                          <p:spTgt spid="8"/>
                                        </p:tgtEl>
                                      </p:cBhvr>
                                      <p:to x="100000" y="60000"/>
                                    </p:animScale>
                                    <p:animScale>
                                      <p:cBhvr>
                                        <p:cTn id="61" dur="166" decel="50000">
                                          <p:stCondLst>
                                            <p:cond delay="676"/>
                                          </p:stCondLst>
                                        </p:cTn>
                                        <p:tgtEl>
                                          <p:spTgt spid="8"/>
                                        </p:tgtEl>
                                      </p:cBhvr>
                                      <p:to x="100000" y="100000"/>
                                    </p:animScale>
                                    <p:animScale>
                                      <p:cBhvr>
                                        <p:cTn id="62" dur="26">
                                          <p:stCondLst>
                                            <p:cond delay="1312"/>
                                          </p:stCondLst>
                                        </p:cTn>
                                        <p:tgtEl>
                                          <p:spTgt spid="8"/>
                                        </p:tgtEl>
                                      </p:cBhvr>
                                      <p:to x="100000" y="80000"/>
                                    </p:animScale>
                                    <p:animScale>
                                      <p:cBhvr>
                                        <p:cTn id="63" dur="166" decel="50000">
                                          <p:stCondLst>
                                            <p:cond delay="1338"/>
                                          </p:stCondLst>
                                        </p:cTn>
                                        <p:tgtEl>
                                          <p:spTgt spid="8"/>
                                        </p:tgtEl>
                                      </p:cBhvr>
                                      <p:to x="100000" y="100000"/>
                                    </p:animScale>
                                    <p:animScale>
                                      <p:cBhvr>
                                        <p:cTn id="64" dur="26">
                                          <p:stCondLst>
                                            <p:cond delay="1642"/>
                                          </p:stCondLst>
                                        </p:cTn>
                                        <p:tgtEl>
                                          <p:spTgt spid="8"/>
                                        </p:tgtEl>
                                      </p:cBhvr>
                                      <p:to x="100000" y="90000"/>
                                    </p:animScale>
                                    <p:animScale>
                                      <p:cBhvr>
                                        <p:cTn id="65" dur="166" decel="50000">
                                          <p:stCondLst>
                                            <p:cond delay="1668"/>
                                          </p:stCondLst>
                                        </p:cTn>
                                        <p:tgtEl>
                                          <p:spTgt spid="8"/>
                                        </p:tgtEl>
                                      </p:cBhvr>
                                      <p:to x="100000" y="100000"/>
                                    </p:animScale>
                                    <p:animScale>
                                      <p:cBhvr>
                                        <p:cTn id="66" dur="26">
                                          <p:stCondLst>
                                            <p:cond delay="1808"/>
                                          </p:stCondLst>
                                        </p:cTn>
                                        <p:tgtEl>
                                          <p:spTgt spid="8"/>
                                        </p:tgtEl>
                                      </p:cBhvr>
                                      <p:to x="100000" y="95000"/>
                                    </p:animScale>
                                    <p:animScale>
                                      <p:cBhvr>
                                        <p:cTn id="67" dur="166" decel="50000">
                                          <p:stCondLst>
                                            <p:cond delay="1834"/>
                                          </p:stCondLst>
                                        </p:cTn>
                                        <p:tgtEl>
                                          <p:spTgt spid="8"/>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down)">
                                      <p:cBhvr>
                                        <p:cTn id="72" dur="580">
                                          <p:stCondLst>
                                            <p:cond delay="0"/>
                                          </p:stCondLst>
                                        </p:cTn>
                                        <p:tgtEl>
                                          <p:spTgt spid="9"/>
                                        </p:tgtEl>
                                      </p:cBhvr>
                                    </p:animEffect>
                                    <p:anim calcmode="lin" valueType="num">
                                      <p:cBhvr>
                                        <p:cTn id="7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8" dur="26">
                                          <p:stCondLst>
                                            <p:cond delay="650"/>
                                          </p:stCondLst>
                                        </p:cTn>
                                        <p:tgtEl>
                                          <p:spTgt spid="9"/>
                                        </p:tgtEl>
                                      </p:cBhvr>
                                      <p:to x="100000" y="60000"/>
                                    </p:animScale>
                                    <p:animScale>
                                      <p:cBhvr>
                                        <p:cTn id="79" dur="166" decel="50000">
                                          <p:stCondLst>
                                            <p:cond delay="676"/>
                                          </p:stCondLst>
                                        </p:cTn>
                                        <p:tgtEl>
                                          <p:spTgt spid="9"/>
                                        </p:tgtEl>
                                      </p:cBhvr>
                                      <p:to x="100000" y="100000"/>
                                    </p:animScale>
                                    <p:animScale>
                                      <p:cBhvr>
                                        <p:cTn id="80" dur="26">
                                          <p:stCondLst>
                                            <p:cond delay="1312"/>
                                          </p:stCondLst>
                                        </p:cTn>
                                        <p:tgtEl>
                                          <p:spTgt spid="9"/>
                                        </p:tgtEl>
                                      </p:cBhvr>
                                      <p:to x="100000" y="80000"/>
                                    </p:animScale>
                                    <p:animScale>
                                      <p:cBhvr>
                                        <p:cTn id="81" dur="166" decel="50000">
                                          <p:stCondLst>
                                            <p:cond delay="1338"/>
                                          </p:stCondLst>
                                        </p:cTn>
                                        <p:tgtEl>
                                          <p:spTgt spid="9"/>
                                        </p:tgtEl>
                                      </p:cBhvr>
                                      <p:to x="100000" y="100000"/>
                                    </p:animScale>
                                    <p:animScale>
                                      <p:cBhvr>
                                        <p:cTn id="82" dur="26">
                                          <p:stCondLst>
                                            <p:cond delay="1642"/>
                                          </p:stCondLst>
                                        </p:cTn>
                                        <p:tgtEl>
                                          <p:spTgt spid="9"/>
                                        </p:tgtEl>
                                      </p:cBhvr>
                                      <p:to x="100000" y="90000"/>
                                    </p:animScale>
                                    <p:animScale>
                                      <p:cBhvr>
                                        <p:cTn id="83" dur="166" decel="50000">
                                          <p:stCondLst>
                                            <p:cond delay="1668"/>
                                          </p:stCondLst>
                                        </p:cTn>
                                        <p:tgtEl>
                                          <p:spTgt spid="9"/>
                                        </p:tgtEl>
                                      </p:cBhvr>
                                      <p:to x="100000" y="100000"/>
                                    </p:animScale>
                                    <p:animScale>
                                      <p:cBhvr>
                                        <p:cTn id="84" dur="26">
                                          <p:stCondLst>
                                            <p:cond delay="1808"/>
                                          </p:stCondLst>
                                        </p:cTn>
                                        <p:tgtEl>
                                          <p:spTgt spid="9"/>
                                        </p:tgtEl>
                                      </p:cBhvr>
                                      <p:to x="100000" y="95000"/>
                                    </p:animScale>
                                    <p:animScale>
                                      <p:cBhvr>
                                        <p:cTn id="85" dur="166" decel="50000">
                                          <p:stCondLst>
                                            <p:cond delay="1834"/>
                                          </p:stCondLst>
                                        </p:cTn>
                                        <p:tgtEl>
                                          <p:spTgt spid="9"/>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grpId="0" nodeType="click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wipe(down)">
                                      <p:cBhvr>
                                        <p:cTn id="90" dur="580">
                                          <p:stCondLst>
                                            <p:cond delay="0"/>
                                          </p:stCondLst>
                                        </p:cTn>
                                        <p:tgtEl>
                                          <p:spTgt spid="10"/>
                                        </p:tgtEl>
                                      </p:cBhvr>
                                    </p:animEffect>
                                    <p:anim calcmode="lin" valueType="num">
                                      <p:cBhvr>
                                        <p:cTn id="9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96" dur="26">
                                          <p:stCondLst>
                                            <p:cond delay="650"/>
                                          </p:stCondLst>
                                        </p:cTn>
                                        <p:tgtEl>
                                          <p:spTgt spid="10"/>
                                        </p:tgtEl>
                                      </p:cBhvr>
                                      <p:to x="100000" y="60000"/>
                                    </p:animScale>
                                    <p:animScale>
                                      <p:cBhvr>
                                        <p:cTn id="97" dur="166" decel="50000">
                                          <p:stCondLst>
                                            <p:cond delay="676"/>
                                          </p:stCondLst>
                                        </p:cTn>
                                        <p:tgtEl>
                                          <p:spTgt spid="10"/>
                                        </p:tgtEl>
                                      </p:cBhvr>
                                      <p:to x="100000" y="100000"/>
                                    </p:animScale>
                                    <p:animScale>
                                      <p:cBhvr>
                                        <p:cTn id="98" dur="26">
                                          <p:stCondLst>
                                            <p:cond delay="1312"/>
                                          </p:stCondLst>
                                        </p:cTn>
                                        <p:tgtEl>
                                          <p:spTgt spid="10"/>
                                        </p:tgtEl>
                                      </p:cBhvr>
                                      <p:to x="100000" y="80000"/>
                                    </p:animScale>
                                    <p:animScale>
                                      <p:cBhvr>
                                        <p:cTn id="99" dur="166" decel="50000">
                                          <p:stCondLst>
                                            <p:cond delay="1338"/>
                                          </p:stCondLst>
                                        </p:cTn>
                                        <p:tgtEl>
                                          <p:spTgt spid="10"/>
                                        </p:tgtEl>
                                      </p:cBhvr>
                                      <p:to x="100000" y="100000"/>
                                    </p:animScale>
                                    <p:animScale>
                                      <p:cBhvr>
                                        <p:cTn id="100" dur="26">
                                          <p:stCondLst>
                                            <p:cond delay="1642"/>
                                          </p:stCondLst>
                                        </p:cTn>
                                        <p:tgtEl>
                                          <p:spTgt spid="10"/>
                                        </p:tgtEl>
                                      </p:cBhvr>
                                      <p:to x="100000" y="90000"/>
                                    </p:animScale>
                                    <p:animScale>
                                      <p:cBhvr>
                                        <p:cTn id="101" dur="166" decel="50000">
                                          <p:stCondLst>
                                            <p:cond delay="1668"/>
                                          </p:stCondLst>
                                        </p:cTn>
                                        <p:tgtEl>
                                          <p:spTgt spid="10"/>
                                        </p:tgtEl>
                                      </p:cBhvr>
                                      <p:to x="100000" y="100000"/>
                                    </p:animScale>
                                    <p:animScale>
                                      <p:cBhvr>
                                        <p:cTn id="102" dur="26">
                                          <p:stCondLst>
                                            <p:cond delay="1808"/>
                                          </p:stCondLst>
                                        </p:cTn>
                                        <p:tgtEl>
                                          <p:spTgt spid="10"/>
                                        </p:tgtEl>
                                      </p:cBhvr>
                                      <p:to x="100000" y="95000"/>
                                    </p:animScale>
                                    <p:animScale>
                                      <p:cBhvr>
                                        <p:cTn id="103" dur="166" decel="50000">
                                          <p:stCondLst>
                                            <p:cond delay="1834"/>
                                          </p:stCondLst>
                                        </p:cTn>
                                        <p:tgtEl>
                                          <p:spTgt spid="10"/>
                                        </p:tgtEl>
                                      </p:cBhvr>
                                      <p:to x="100000" y="100000"/>
                                    </p:animScale>
                                  </p:childTnLst>
                                </p:cTn>
                              </p:par>
                            </p:childTnLst>
                          </p:cTn>
                        </p:par>
                      </p:childTnLst>
                    </p:cTn>
                  </p:par>
                  <p:par>
                    <p:cTn id="104" fill="hold">
                      <p:stCondLst>
                        <p:cond delay="indefinite"/>
                      </p:stCondLst>
                      <p:childTnLst>
                        <p:par>
                          <p:cTn id="105" fill="hold">
                            <p:stCondLst>
                              <p:cond delay="0"/>
                            </p:stCondLst>
                            <p:childTnLst>
                              <p:par>
                                <p:cTn id="106" presetID="26" presetClass="entr" presetSubtype="0" fill="hold" grpId="0" nodeType="clickEffect">
                                  <p:stCondLst>
                                    <p:cond delay="0"/>
                                  </p:stCondLst>
                                  <p:childTnLst>
                                    <p:set>
                                      <p:cBhvr>
                                        <p:cTn id="107" dur="1" fill="hold">
                                          <p:stCondLst>
                                            <p:cond delay="0"/>
                                          </p:stCondLst>
                                        </p:cTn>
                                        <p:tgtEl>
                                          <p:spTgt spid="11"/>
                                        </p:tgtEl>
                                        <p:attrNameLst>
                                          <p:attrName>style.visibility</p:attrName>
                                        </p:attrNameLst>
                                      </p:cBhvr>
                                      <p:to>
                                        <p:strVal val="visible"/>
                                      </p:to>
                                    </p:set>
                                    <p:animEffect transition="in" filter="wipe(down)">
                                      <p:cBhvr>
                                        <p:cTn id="108" dur="580">
                                          <p:stCondLst>
                                            <p:cond delay="0"/>
                                          </p:stCondLst>
                                        </p:cTn>
                                        <p:tgtEl>
                                          <p:spTgt spid="11"/>
                                        </p:tgtEl>
                                      </p:cBhvr>
                                    </p:animEffect>
                                    <p:anim calcmode="lin" valueType="num">
                                      <p:cBhvr>
                                        <p:cTn id="10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1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4" dur="26">
                                          <p:stCondLst>
                                            <p:cond delay="650"/>
                                          </p:stCondLst>
                                        </p:cTn>
                                        <p:tgtEl>
                                          <p:spTgt spid="11"/>
                                        </p:tgtEl>
                                      </p:cBhvr>
                                      <p:to x="100000" y="60000"/>
                                    </p:animScale>
                                    <p:animScale>
                                      <p:cBhvr>
                                        <p:cTn id="115" dur="166" decel="50000">
                                          <p:stCondLst>
                                            <p:cond delay="676"/>
                                          </p:stCondLst>
                                        </p:cTn>
                                        <p:tgtEl>
                                          <p:spTgt spid="11"/>
                                        </p:tgtEl>
                                      </p:cBhvr>
                                      <p:to x="100000" y="100000"/>
                                    </p:animScale>
                                    <p:animScale>
                                      <p:cBhvr>
                                        <p:cTn id="116" dur="26">
                                          <p:stCondLst>
                                            <p:cond delay="1312"/>
                                          </p:stCondLst>
                                        </p:cTn>
                                        <p:tgtEl>
                                          <p:spTgt spid="11"/>
                                        </p:tgtEl>
                                      </p:cBhvr>
                                      <p:to x="100000" y="80000"/>
                                    </p:animScale>
                                    <p:animScale>
                                      <p:cBhvr>
                                        <p:cTn id="117" dur="166" decel="50000">
                                          <p:stCondLst>
                                            <p:cond delay="1338"/>
                                          </p:stCondLst>
                                        </p:cTn>
                                        <p:tgtEl>
                                          <p:spTgt spid="11"/>
                                        </p:tgtEl>
                                      </p:cBhvr>
                                      <p:to x="100000" y="100000"/>
                                    </p:animScale>
                                    <p:animScale>
                                      <p:cBhvr>
                                        <p:cTn id="118" dur="26">
                                          <p:stCondLst>
                                            <p:cond delay="1642"/>
                                          </p:stCondLst>
                                        </p:cTn>
                                        <p:tgtEl>
                                          <p:spTgt spid="11"/>
                                        </p:tgtEl>
                                      </p:cBhvr>
                                      <p:to x="100000" y="90000"/>
                                    </p:animScale>
                                    <p:animScale>
                                      <p:cBhvr>
                                        <p:cTn id="119" dur="166" decel="50000">
                                          <p:stCondLst>
                                            <p:cond delay="1668"/>
                                          </p:stCondLst>
                                        </p:cTn>
                                        <p:tgtEl>
                                          <p:spTgt spid="11"/>
                                        </p:tgtEl>
                                      </p:cBhvr>
                                      <p:to x="100000" y="100000"/>
                                    </p:animScale>
                                    <p:animScale>
                                      <p:cBhvr>
                                        <p:cTn id="120" dur="26">
                                          <p:stCondLst>
                                            <p:cond delay="1808"/>
                                          </p:stCondLst>
                                        </p:cTn>
                                        <p:tgtEl>
                                          <p:spTgt spid="11"/>
                                        </p:tgtEl>
                                      </p:cBhvr>
                                      <p:to x="100000" y="95000"/>
                                    </p:animScale>
                                    <p:animScale>
                                      <p:cBhvr>
                                        <p:cTn id="121" dur="166" decel="50000">
                                          <p:stCondLst>
                                            <p:cond delay="1834"/>
                                          </p:stCondLst>
                                        </p:cTn>
                                        <p:tgtEl>
                                          <p:spTgt spid="11"/>
                                        </p:tgtEl>
                                      </p:cBhvr>
                                      <p:to x="100000" y="100000"/>
                                    </p:animScale>
                                  </p:childTnLst>
                                </p:cTn>
                              </p:par>
                            </p:childTnLst>
                          </p:cTn>
                        </p:par>
                      </p:childTnLst>
                    </p:cTn>
                  </p:par>
                  <p:par>
                    <p:cTn id="122" fill="hold">
                      <p:stCondLst>
                        <p:cond delay="indefinite"/>
                      </p:stCondLst>
                      <p:childTnLst>
                        <p:par>
                          <p:cTn id="123" fill="hold">
                            <p:stCondLst>
                              <p:cond delay="0"/>
                            </p:stCondLst>
                            <p:childTnLst>
                              <p:par>
                                <p:cTn id="124" presetID="26" presetClass="entr" presetSubtype="0" fill="hold" grpId="0" nodeType="clickEffect">
                                  <p:stCondLst>
                                    <p:cond delay="0"/>
                                  </p:stCondLst>
                                  <p:childTnLst>
                                    <p:set>
                                      <p:cBhvr>
                                        <p:cTn id="125" dur="1" fill="hold">
                                          <p:stCondLst>
                                            <p:cond delay="0"/>
                                          </p:stCondLst>
                                        </p:cTn>
                                        <p:tgtEl>
                                          <p:spTgt spid="12"/>
                                        </p:tgtEl>
                                        <p:attrNameLst>
                                          <p:attrName>style.visibility</p:attrName>
                                        </p:attrNameLst>
                                      </p:cBhvr>
                                      <p:to>
                                        <p:strVal val="visible"/>
                                      </p:to>
                                    </p:set>
                                    <p:animEffect transition="in" filter="wipe(down)">
                                      <p:cBhvr>
                                        <p:cTn id="126" dur="580">
                                          <p:stCondLst>
                                            <p:cond delay="0"/>
                                          </p:stCondLst>
                                        </p:cTn>
                                        <p:tgtEl>
                                          <p:spTgt spid="12"/>
                                        </p:tgtEl>
                                      </p:cBhvr>
                                    </p:animEffect>
                                    <p:anim calcmode="lin" valueType="num">
                                      <p:cBhvr>
                                        <p:cTn id="12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2" dur="26">
                                          <p:stCondLst>
                                            <p:cond delay="650"/>
                                          </p:stCondLst>
                                        </p:cTn>
                                        <p:tgtEl>
                                          <p:spTgt spid="12"/>
                                        </p:tgtEl>
                                      </p:cBhvr>
                                      <p:to x="100000" y="60000"/>
                                    </p:animScale>
                                    <p:animScale>
                                      <p:cBhvr>
                                        <p:cTn id="133" dur="166" decel="50000">
                                          <p:stCondLst>
                                            <p:cond delay="676"/>
                                          </p:stCondLst>
                                        </p:cTn>
                                        <p:tgtEl>
                                          <p:spTgt spid="12"/>
                                        </p:tgtEl>
                                      </p:cBhvr>
                                      <p:to x="100000" y="100000"/>
                                    </p:animScale>
                                    <p:animScale>
                                      <p:cBhvr>
                                        <p:cTn id="134" dur="26">
                                          <p:stCondLst>
                                            <p:cond delay="1312"/>
                                          </p:stCondLst>
                                        </p:cTn>
                                        <p:tgtEl>
                                          <p:spTgt spid="12"/>
                                        </p:tgtEl>
                                      </p:cBhvr>
                                      <p:to x="100000" y="80000"/>
                                    </p:animScale>
                                    <p:animScale>
                                      <p:cBhvr>
                                        <p:cTn id="135" dur="166" decel="50000">
                                          <p:stCondLst>
                                            <p:cond delay="1338"/>
                                          </p:stCondLst>
                                        </p:cTn>
                                        <p:tgtEl>
                                          <p:spTgt spid="12"/>
                                        </p:tgtEl>
                                      </p:cBhvr>
                                      <p:to x="100000" y="100000"/>
                                    </p:animScale>
                                    <p:animScale>
                                      <p:cBhvr>
                                        <p:cTn id="136" dur="26">
                                          <p:stCondLst>
                                            <p:cond delay="1642"/>
                                          </p:stCondLst>
                                        </p:cTn>
                                        <p:tgtEl>
                                          <p:spTgt spid="12"/>
                                        </p:tgtEl>
                                      </p:cBhvr>
                                      <p:to x="100000" y="90000"/>
                                    </p:animScale>
                                    <p:animScale>
                                      <p:cBhvr>
                                        <p:cTn id="137" dur="166" decel="50000">
                                          <p:stCondLst>
                                            <p:cond delay="1668"/>
                                          </p:stCondLst>
                                        </p:cTn>
                                        <p:tgtEl>
                                          <p:spTgt spid="12"/>
                                        </p:tgtEl>
                                      </p:cBhvr>
                                      <p:to x="100000" y="100000"/>
                                    </p:animScale>
                                    <p:animScale>
                                      <p:cBhvr>
                                        <p:cTn id="138" dur="26">
                                          <p:stCondLst>
                                            <p:cond delay="1808"/>
                                          </p:stCondLst>
                                        </p:cTn>
                                        <p:tgtEl>
                                          <p:spTgt spid="12"/>
                                        </p:tgtEl>
                                      </p:cBhvr>
                                      <p:to x="100000" y="95000"/>
                                    </p:animScale>
                                    <p:animScale>
                                      <p:cBhvr>
                                        <p:cTn id="139" dur="166" decel="50000">
                                          <p:stCondLst>
                                            <p:cond delay="1834"/>
                                          </p:stCondLst>
                                        </p:cTn>
                                        <p:tgtEl>
                                          <p:spTgt spid="12"/>
                                        </p:tgtEl>
                                      </p:cBhvr>
                                      <p:to x="100000" y="100000"/>
                                    </p:animScale>
                                  </p:childTnLst>
                                </p:cTn>
                              </p:par>
                            </p:childTnLst>
                          </p:cTn>
                        </p:par>
                      </p:childTnLst>
                    </p:cTn>
                  </p:par>
                  <p:par>
                    <p:cTn id="140" fill="hold">
                      <p:stCondLst>
                        <p:cond delay="indefinite"/>
                      </p:stCondLst>
                      <p:childTnLst>
                        <p:par>
                          <p:cTn id="141" fill="hold">
                            <p:stCondLst>
                              <p:cond delay="0"/>
                            </p:stCondLst>
                            <p:childTnLst>
                              <p:par>
                                <p:cTn id="142" presetID="26" presetClass="entr" presetSubtype="0" fill="hold" grpId="0" nodeType="clickEffect">
                                  <p:stCondLst>
                                    <p:cond delay="0"/>
                                  </p:stCondLst>
                                  <p:childTnLst>
                                    <p:set>
                                      <p:cBhvr>
                                        <p:cTn id="143" dur="1" fill="hold">
                                          <p:stCondLst>
                                            <p:cond delay="0"/>
                                          </p:stCondLst>
                                        </p:cTn>
                                        <p:tgtEl>
                                          <p:spTgt spid="13"/>
                                        </p:tgtEl>
                                        <p:attrNameLst>
                                          <p:attrName>style.visibility</p:attrName>
                                        </p:attrNameLst>
                                      </p:cBhvr>
                                      <p:to>
                                        <p:strVal val="visible"/>
                                      </p:to>
                                    </p:set>
                                    <p:animEffect transition="in" filter="wipe(down)">
                                      <p:cBhvr>
                                        <p:cTn id="144" dur="580">
                                          <p:stCondLst>
                                            <p:cond delay="0"/>
                                          </p:stCondLst>
                                        </p:cTn>
                                        <p:tgtEl>
                                          <p:spTgt spid="13"/>
                                        </p:tgtEl>
                                      </p:cBhvr>
                                    </p:animEffect>
                                    <p:anim calcmode="lin" valueType="num">
                                      <p:cBhvr>
                                        <p:cTn id="14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4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4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4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50" dur="26">
                                          <p:stCondLst>
                                            <p:cond delay="650"/>
                                          </p:stCondLst>
                                        </p:cTn>
                                        <p:tgtEl>
                                          <p:spTgt spid="13"/>
                                        </p:tgtEl>
                                      </p:cBhvr>
                                      <p:to x="100000" y="60000"/>
                                    </p:animScale>
                                    <p:animScale>
                                      <p:cBhvr>
                                        <p:cTn id="151" dur="166" decel="50000">
                                          <p:stCondLst>
                                            <p:cond delay="676"/>
                                          </p:stCondLst>
                                        </p:cTn>
                                        <p:tgtEl>
                                          <p:spTgt spid="13"/>
                                        </p:tgtEl>
                                      </p:cBhvr>
                                      <p:to x="100000" y="100000"/>
                                    </p:animScale>
                                    <p:animScale>
                                      <p:cBhvr>
                                        <p:cTn id="152" dur="26">
                                          <p:stCondLst>
                                            <p:cond delay="1312"/>
                                          </p:stCondLst>
                                        </p:cTn>
                                        <p:tgtEl>
                                          <p:spTgt spid="13"/>
                                        </p:tgtEl>
                                      </p:cBhvr>
                                      <p:to x="100000" y="80000"/>
                                    </p:animScale>
                                    <p:animScale>
                                      <p:cBhvr>
                                        <p:cTn id="153" dur="166" decel="50000">
                                          <p:stCondLst>
                                            <p:cond delay="1338"/>
                                          </p:stCondLst>
                                        </p:cTn>
                                        <p:tgtEl>
                                          <p:spTgt spid="13"/>
                                        </p:tgtEl>
                                      </p:cBhvr>
                                      <p:to x="100000" y="100000"/>
                                    </p:animScale>
                                    <p:animScale>
                                      <p:cBhvr>
                                        <p:cTn id="154" dur="26">
                                          <p:stCondLst>
                                            <p:cond delay="1642"/>
                                          </p:stCondLst>
                                        </p:cTn>
                                        <p:tgtEl>
                                          <p:spTgt spid="13"/>
                                        </p:tgtEl>
                                      </p:cBhvr>
                                      <p:to x="100000" y="90000"/>
                                    </p:animScale>
                                    <p:animScale>
                                      <p:cBhvr>
                                        <p:cTn id="155" dur="166" decel="50000">
                                          <p:stCondLst>
                                            <p:cond delay="1668"/>
                                          </p:stCondLst>
                                        </p:cTn>
                                        <p:tgtEl>
                                          <p:spTgt spid="13"/>
                                        </p:tgtEl>
                                      </p:cBhvr>
                                      <p:to x="100000" y="100000"/>
                                    </p:animScale>
                                    <p:animScale>
                                      <p:cBhvr>
                                        <p:cTn id="156" dur="26">
                                          <p:stCondLst>
                                            <p:cond delay="1808"/>
                                          </p:stCondLst>
                                        </p:cTn>
                                        <p:tgtEl>
                                          <p:spTgt spid="13"/>
                                        </p:tgtEl>
                                      </p:cBhvr>
                                      <p:to x="100000" y="95000"/>
                                    </p:animScale>
                                    <p:animScale>
                                      <p:cBhvr>
                                        <p:cTn id="157"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MARIO MORENO\Desktop\Cosas Que Se Prohiben\vestimenta-hombre-y-mujer-7-638.jpg"/>
          <p:cNvPicPr>
            <a:picLocks noChangeAspect="1" noChangeArrowheads="1"/>
          </p:cNvPicPr>
          <p:nvPr/>
        </p:nvPicPr>
        <p:blipFill>
          <a:blip r:embed="rId2" cstate="print"/>
          <a:srcRect/>
          <a:stretch>
            <a:fillRect/>
          </a:stretch>
        </p:blipFill>
        <p:spPr bwMode="auto">
          <a:xfrm>
            <a:off x="0" y="1"/>
            <a:ext cx="9143999" cy="6858000"/>
          </a:xfrm>
          <a:prstGeom prst="rect">
            <a:avLst/>
          </a:prstGeom>
          <a:noFill/>
        </p:spPr>
      </p:pic>
    </p:spTree>
    <p:extLst>
      <p:ext uri="{BB962C8B-B14F-4D97-AF65-F5344CB8AC3E}">
        <p14:creationId xmlns:p14="http://schemas.microsoft.com/office/powerpoint/2010/main" val="13725142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imagesCA8MYN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esquinas redondeadas 4">
            <a:extLst>
              <a:ext uri="{FF2B5EF4-FFF2-40B4-BE49-F238E27FC236}">
                <a16:creationId xmlns:a16="http://schemas.microsoft.com/office/drawing/2014/main" id="{8462E96A-5F3D-4341-98C8-E4FF1FB762F1}"/>
              </a:ext>
            </a:extLst>
          </p:cNvPr>
          <p:cNvSpPr/>
          <p:nvPr/>
        </p:nvSpPr>
        <p:spPr>
          <a:xfrm>
            <a:off x="0" y="-8253"/>
            <a:ext cx="9144000" cy="113299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0" y="0"/>
            <a:ext cx="9144000" cy="1132997"/>
          </a:xfrm>
        </p:spPr>
        <p:txBody>
          <a:bodyPr>
            <a:normAutofit fontScale="90000"/>
          </a:bodyPr>
          <a:lstStyle/>
          <a:p>
            <a:br>
              <a:rPr lang="es-ES" b="1" u="sng" dirty="0"/>
            </a:br>
            <a:r>
              <a:rPr lang="es-ES"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QUE LA MUJER SE CORTE EL CABELLO.</a:t>
            </a:r>
            <a:br>
              <a:rPr lang="es-NI" dirty="0"/>
            </a:br>
            <a:endParaRPr lang="es-NI" dirty="0"/>
          </a:p>
        </p:txBody>
      </p:sp>
      <p:sp>
        <p:nvSpPr>
          <p:cNvPr id="3" name="2 Marcador de contenido"/>
          <p:cNvSpPr>
            <a:spLocks noGrp="1"/>
          </p:cNvSpPr>
          <p:nvPr>
            <p:ph idx="1"/>
          </p:nvPr>
        </p:nvSpPr>
        <p:spPr>
          <a:xfrm>
            <a:off x="0" y="1268760"/>
            <a:ext cx="9144000" cy="5589240"/>
          </a:xfrm>
        </p:spPr>
        <p:txBody>
          <a:bodyPr>
            <a:normAutofit fontScale="92500" lnSpcReduction="20000"/>
          </a:bodyPr>
          <a:lstStyle/>
          <a:p>
            <a:pPr lvl="0"/>
            <a:r>
              <a:rPr lang="es-ES" b="1" dirty="0">
                <a:latin typeface="Maiandra GD" panose="020E0502030308020204" pitchFamily="34" charset="0"/>
              </a:rPr>
              <a:t>El último punto que quiero tocar es el que si la mujer puede cortarse el cabello o no. Porque al igual que los otros puntos también en este hay problema porque muchos condenan que la mujer se corte el cabello.</a:t>
            </a:r>
            <a:endParaRPr lang="es-NI" b="1" dirty="0">
              <a:latin typeface="Maiandra GD" panose="020E0502030308020204" pitchFamily="34" charset="0"/>
            </a:endParaRPr>
          </a:p>
          <a:p>
            <a:pPr lvl="0"/>
            <a:r>
              <a:rPr lang="es-ES" b="1" u="sng" dirty="0">
                <a:latin typeface="Maiandra GD" panose="020E0502030308020204" pitchFamily="34" charset="0"/>
              </a:rPr>
              <a:t>Para ellos se van a:</a:t>
            </a:r>
            <a:r>
              <a:rPr lang="es-ES" b="1" dirty="0">
                <a:latin typeface="Maiandra GD" panose="020E0502030308020204" pitchFamily="34" charset="0"/>
              </a:rPr>
              <a:t> </a:t>
            </a:r>
          </a:p>
          <a:p>
            <a:pPr lvl="0" algn="ctr"/>
            <a:r>
              <a:rPr lang="es-ES" b="1" u="sng" dirty="0">
                <a:highlight>
                  <a:srgbClr val="00FF00"/>
                </a:highlight>
                <a:latin typeface="Maiandra GD" panose="020E0502030308020204" pitchFamily="34" charset="0"/>
              </a:rPr>
              <a:t>I Corintios.11:6. </a:t>
            </a:r>
          </a:p>
          <a:p>
            <a:pPr lvl="0"/>
            <a:r>
              <a:rPr lang="es-ES" b="1" u="sng" dirty="0">
                <a:highlight>
                  <a:srgbClr val="FFFF00"/>
                </a:highlight>
                <a:latin typeface="Maiandra GD" panose="020E0502030308020204" pitchFamily="34" charset="0"/>
              </a:rPr>
              <a:t>Porque si la mujer no se cubre la cabeza,</a:t>
            </a:r>
            <a:r>
              <a:rPr lang="es-ES" b="1" dirty="0">
                <a:latin typeface="Maiandra GD" panose="020E0502030308020204" pitchFamily="34" charset="0"/>
              </a:rPr>
              <a:t> </a:t>
            </a:r>
            <a:r>
              <a:rPr lang="es-ES" b="1" u="sng" dirty="0">
                <a:highlight>
                  <a:srgbClr val="00FFFF"/>
                </a:highlight>
                <a:latin typeface="Maiandra GD" panose="020E0502030308020204" pitchFamily="34" charset="0"/>
              </a:rPr>
              <a:t>que también se corte el cabello;</a:t>
            </a:r>
            <a:r>
              <a:rPr lang="es-ES" b="1" dirty="0">
                <a:latin typeface="Maiandra GD" panose="020E0502030308020204" pitchFamily="34" charset="0"/>
              </a:rPr>
              <a:t> pero si es deshonroso para la mujer cortarse el cabello, o raparse, que se cubra. </a:t>
            </a:r>
          </a:p>
          <a:p>
            <a:pPr lvl="0"/>
            <a:r>
              <a:rPr lang="es-ES" b="1" dirty="0">
                <a:latin typeface="Maiandra GD" panose="020E0502030308020204" pitchFamily="34" charset="0"/>
              </a:rPr>
              <a:t>Pero lamentablemente aplican mal el texto, primero el punto de Pablo aquí no es el cabello, es el de la autoridad. </a:t>
            </a:r>
          </a:p>
          <a:p>
            <a:endParaRPr lang="es-NI" dirty="0"/>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arn(inVertical)">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barn(inVertical)">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barn(inVertical)">
                                      <p:cBhvr>
                                        <p:cTn id="3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normAutofit/>
          </a:bodyPr>
          <a:lstStyle/>
          <a:p>
            <a:pPr algn="ctr"/>
            <a:r>
              <a:rPr lang="es-ES" b="1" u="sng" dirty="0">
                <a:highlight>
                  <a:srgbClr val="00FF00"/>
                </a:highlight>
                <a:latin typeface="Maiandra GD" panose="020E0502030308020204" pitchFamily="34" charset="0"/>
              </a:rPr>
              <a:t>I Corintios.11:3. </a:t>
            </a:r>
          </a:p>
          <a:p>
            <a:r>
              <a:rPr lang="es-ES" b="1" dirty="0">
                <a:latin typeface="Maiandra GD" panose="020E0502030308020204" pitchFamily="34" charset="0"/>
              </a:rPr>
              <a:t>Pero quiero que sepáis que </a:t>
            </a:r>
            <a:r>
              <a:rPr lang="es-ES" b="1" u="sng" dirty="0">
                <a:solidFill>
                  <a:schemeClr val="bg1"/>
                </a:solidFill>
                <a:highlight>
                  <a:srgbClr val="FF00FF"/>
                </a:highlight>
                <a:latin typeface="Maiandra GD" panose="020E0502030308020204" pitchFamily="34" charset="0"/>
              </a:rPr>
              <a:t>la cabeza de todo hombre es Cristo, y la cabeza de la mujer es el hombre, y la cabeza de Cristo es Dios.</a:t>
            </a:r>
            <a:r>
              <a:rPr lang="es-ES" b="1" dirty="0">
                <a:latin typeface="Maiandra GD" panose="020E0502030308020204" pitchFamily="34" charset="0"/>
              </a:rPr>
              <a:t> </a:t>
            </a:r>
          </a:p>
          <a:p>
            <a:r>
              <a:rPr lang="es-ES" b="1" dirty="0">
                <a:latin typeface="Maiandra GD" panose="020E0502030308020204" pitchFamily="34" charset="0"/>
              </a:rPr>
              <a:t>Dios- Cristo- El Hombre- La Mujer. No es el tema de cortarse o no el cabello.</a:t>
            </a:r>
          </a:p>
          <a:p>
            <a:r>
              <a:rPr lang="es-ES" b="1" dirty="0">
                <a:latin typeface="Maiandra GD" panose="020E0502030308020204" pitchFamily="34" charset="0"/>
              </a:rPr>
              <a:t>El tema no es cortarse el cabello es la autoridad.</a:t>
            </a:r>
          </a:p>
          <a:p>
            <a:endParaRPr lang="es-NI" b="1" dirty="0">
              <a:latin typeface="Maiandra GD" panose="020E0502030308020204" pitchFamily="34" charset="0"/>
            </a:endParaRPr>
          </a:p>
        </p:txBody>
      </p:sp>
      <p:pic>
        <p:nvPicPr>
          <p:cNvPr id="5" name="Imagen 4">
            <a:extLst>
              <a:ext uri="{FF2B5EF4-FFF2-40B4-BE49-F238E27FC236}">
                <a16:creationId xmlns:a16="http://schemas.microsoft.com/office/drawing/2014/main" id="{CED0675F-6314-4580-9DA7-EE2CC9F9C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7211"/>
            <a:ext cx="4283968" cy="6850787"/>
          </a:xfrm>
          <a:prstGeom prst="rect">
            <a:avLst/>
          </a:prstGeom>
        </p:spPr>
      </p:pic>
    </p:spTree>
    <p:extLst>
      <p:ext uri="{BB962C8B-B14F-4D97-AF65-F5344CB8AC3E}">
        <p14:creationId xmlns:p14="http://schemas.microsoft.com/office/powerpoint/2010/main" val="10275302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normAutofit fontScale="92500" lnSpcReduction="20000"/>
          </a:bodyPr>
          <a:lstStyle/>
          <a:p>
            <a:r>
              <a:rPr lang="es-ES" b="1" dirty="0">
                <a:latin typeface="Maiandra GD" panose="020E0502030308020204" pitchFamily="34" charset="0"/>
              </a:rPr>
              <a:t>Conocí a un hermano predicador, que prohibía a las hermanas cortarse el cabello. </a:t>
            </a:r>
          </a:p>
          <a:p>
            <a:r>
              <a:rPr lang="es-ES" b="1" dirty="0">
                <a:latin typeface="Maiandra GD" panose="020E0502030308020204" pitchFamily="34" charset="0"/>
              </a:rPr>
              <a:t>Y se ponía en la puerta del local con una regla para medir el cabello a cada hermana, para El las hermanas tenían que andar el cabello debajo de los hombros, sino estaban en pecado.</a:t>
            </a:r>
          </a:p>
          <a:p>
            <a:r>
              <a:rPr lang="es-ES" b="1" dirty="0">
                <a:latin typeface="Maiandra GD" panose="020E0502030308020204" pitchFamily="34" charset="0"/>
              </a:rPr>
              <a:t>¿Quién le dio esa autoridad? </a:t>
            </a:r>
          </a:p>
          <a:p>
            <a:r>
              <a:rPr lang="es-ES" b="1" dirty="0">
                <a:latin typeface="Maiandra GD" panose="020E0502030308020204" pitchFamily="34" charset="0"/>
              </a:rPr>
              <a:t>Para saber hasta donde es pecado cortarse el cabello o no.</a:t>
            </a:r>
          </a:p>
          <a:p>
            <a:endParaRPr lang="es-NI" b="1" dirty="0">
              <a:latin typeface="Maiandra GD" panose="020E0502030308020204" pitchFamily="34" charset="0"/>
            </a:endParaRPr>
          </a:p>
        </p:txBody>
      </p:sp>
      <p:pic>
        <p:nvPicPr>
          <p:cNvPr id="5" name="Imagen 4">
            <a:extLst>
              <a:ext uri="{FF2B5EF4-FFF2-40B4-BE49-F238E27FC236}">
                <a16:creationId xmlns:a16="http://schemas.microsoft.com/office/drawing/2014/main" id="{E1E2D570-488C-47D9-9ADA-375A01D15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0"/>
            <a:ext cx="3995936" cy="6858000"/>
          </a:xfrm>
          <a:prstGeom prst="rect">
            <a:avLst/>
          </a:prstGeom>
        </p:spPr>
      </p:pic>
    </p:spTree>
    <p:extLst>
      <p:ext uri="{BB962C8B-B14F-4D97-AF65-F5344CB8AC3E}">
        <p14:creationId xmlns:p14="http://schemas.microsoft.com/office/powerpoint/2010/main" val="17144636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Cosas Que Se Prohiben\el-hombre-como-lider-espiritual-de-la-familia-4-638.jpg"/>
          <p:cNvPicPr>
            <a:picLocks noChangeAspect="1" noChangeArrowheads="1"/>
          </p:cNvPicPr>
          <p:nvPr/>
        </p:nvPicPr>
        <p:blipFill>
          <a:blip r:embed="rId2" cstate="print"/>
          <a:srcRect/>
          <a:stretch>
            <a:fillRect/>
          </a:stretch>
        </p:blipFill>
        <p:spPr bwMode="auto">
          <a:xfrm>
            <a:off x="0" y="1"/>
            <a:ext cx="9143999" cy="6858000"/>
          </a:xfrm>
          <a:prstGeom prst="rect">
            <a:avLst/>
          </a:prstGeom>
          <a:noFill/>
        </p:spPr>
      </p:pic>
    </p:spTree>
    <p:extLst>
      <p:ext uri="{BB962C8B-B14F-4D97-AF65-F5344CB8AC3E}">
        <p14:creationId xmlns:p14="http://schemas.microsoft.com/office/powerpoint/2010/main" val="19914249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imagesCA8MYN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0" y="-1"/>
            <a:ext cx="9144000" cy="6849747"/>
          </a:xfrm>
        </p:spPr>
        <p:txBody>
          <a:bodyPr>
            <a:normAutofit/>
          </a:bodyPr>
          <a:lstStyle/>
          <a:p>
            <a:pPr lvl="0"/>
            <a:r>
              <a:rPr lang="es-ES" b="1" dirty="0">
                <a:latin typeface="Maiandra GD" panose="020E0502030308020204" pitchFamily="34" charset="0"/>
              </a:rPr>
              <a:t>No es el tema de Pablo cortase el cabello o no. </a:t>
            </a:r>
          </a:p>
          <a:p>
            <a:pPr lvl="0"/>
            <a:r>
              <a:rPr lang="es-ES" b="1" dirty="0">
                <a:latin typeface="Maiandra GD" panose="020E0502030308020204" pitchFamily="34" charset="0"/>
              </a:rPr>
              <a:t>Así que aplicar este texto para decir que Dios condena a las hermanas que se cortan el cabello, es aplicar mal el texto. </a:t>
            </a:r>
            <a:endParaRPr lang="es-NI" b="1" dirty="0">
              <a:latin typeface="Maiandra GD" panose="020E0502030308020204" pitchFamily="34" charset="0"/>
            </a:endParaRPr>
          </a:p>
          <a:p>
            <a:pPr lvl="0"/>
            <a:r>
              <a:rPr lang="es-ES" b="1" dirty="0">
                <a:latin typeface="Maiandra GD" panose="020E0502030308020204" pitchFamily="34" charset="0"/>
              </a:rPr>
              <a:t>Hermanos no condenemos donde la Biblia da libertad, porque daremos cuenta a Dios por eso, </a:t>
            </a:r>
            <a:r>
              <a:rPr lang="es-ES" b="1" u="sng" dirty="0">
                <a:latin typeface="Maiandra GD" panose="020E0502030308020204" pitchFamily="34" charset="0"/>
              </a:rPr>
              <a:t>sino usamos la palabra bien.</a:t>
            </a:r>
            <a:r>
              <a:rPr lang="es-ES" b="1" dirty="0">
                <a:latin typeface="Maiandra GD" panose="020E0502030308020204" pitchFamily="34" charset="0"/>
              </a:rPr>
              <a:t> </a:t>
            </a:r>
          </a:p>
          <a:p>
            <a:pPr lvl="0" algn="ctr"/>
            <a:r>
              <a:rPr lang="es-ES" b="1" u="sng" dirty="0">
                <a:highlight>
                  <a:srgbClr val="00FF00"/>
                </a:highlight>
                <a:latin typeface="Maiandra GD" panose="020E0502030308020204" pitchFamily="34" charset="0"/>
              </a:rPr>
              <a:t>II Timoteo.2:15.</a:t>
            </a:r>
            <a:endParaRPr lang="es-NI" b="1" u="sng" dirty="0">
              <a:highlight>
                <a:srgbClr val="00FF00"/>
              </a:highlight>
              <a:latin typeface="Maiandra GD" panose="020E0502030308020204" pitchFamily="34" charset="0"/>
            </a:endParaRPr>
          </a:p>
          <a:p>
            <a:r>
              <a:rPr lang="es-ES" b="1" dirty="0">
                <a:latin typeface="Maiandra GD" panose="020E0502030308020204" pitchFamily="34" charset="0"/>
              </a:rPr>
              <a:t>Procura con diligencia presentarte a Dios aprobado, como obrero que no tiene de qué avergonzarse, </a:t>
            </a:r>
            <a:r>
              <a:rPr lang="es-ES" b="1" u="sng" dirty="0">
                <a:solidFill>
                  <a:schemeClr val="bg1"/>
                </a:solidFill>
                <a:highlight>
                  <a:srgbClr val="0000FF"/>
                </a:highlight>
                <a:latin typeface="Maiandra GD" panose="020E0502030308020204" pitchFamily="34" charset="0"/>
              </a:rPr>
              <a:t>que maneja con precisión la palabra de verdad.</a:t>
            </a:r>
            <a:r>
              <a:rPr lang="es-ES" b="1" dirty="0">
                <a:latin typeface="Maiandra GD" panose="020E0502030308020204" pitchFamily="34" charset="0"/>
              </a:rPr>
              <a:t> </a:t>
            </a:r>
            <a:endParaRPr lang="es-NI" b="1" dirty="0">
              <a:latin typeface="Maiandra GD" panose="020E0502030308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normAutofit lnSpcReduction="10000"/>
          </a:bodyPr>
          <a:lstStyle/>
          <a:p>
            <a:r>
              <a:rPr lang="es-ES" b="1" dirty="0">
                <a:latin typeface="Maiandra GD" panose="020E0502030308020204" pitchFamily="34" charset="0"/>
              </a:rPr>
              <a:t>El cristianismo está basado en la palabra de Dios. </a:t>
            </a:r>
          </a:p>
          <a:p>
            <a:r>
              <a:rPr lang="es-ES" b="1" dirty="0">
                <a:latin typeface="Maiandra GD" panose="020E0502030308020204" pitchFamily="34" charset="0"/>
              </a:rPr>
              <a:t>No en opiniones. </a:t>
            </a:r>
          </a:p>
          <a:p>
            <a:r>
              <a:rPr lang="es-ES" b="1" dirty="0">
                <a:latin typeface="Maiandra GD" panose="020E0502030308020204" pitchFamily="34" charset="0"/>
              </a:rPr>
              <a:t>O lo que la gente piense. </a:t>
            </a:r>
          </a:p>
          <a:p>
            <a:r>
              <a:rPr lang="es-ES" b="1" dirty="0">
                <a:latin typeface="Maiandra GD" panose="020E0502030308020204" pitchFamily="34" charset="0"/>
              </a:rPr>
              <a:t>O crea. </a:t>
            </a:r>
          </a:p>
          <a:p>
            <a:r>
              <a:rPr lang="es-ES" b="1" dirty="0">
                <a:latin typeface="Maiandra GD" panose="020E0502030308020204" pitchFamily="34" charset="0"/>
              </a:rPr>
              <a:t>Respetemos la autoridad de la Biblia no la de los hombres.</a:t>
            </a:r>
          </a:p>
          <a:p>
            <a:r>
              <a:rPr lang="es-ES" b="1" dirty="0">
                <a:latin typeface="Maiandra GD" panose="020E0502030308020204" pitchFamily="34" charset="0"/>
              </a:rPr>
              <a:t>Quedémonos con lo que la Biblia manda.</a:t>
            </a:r>
          </a:p>
          <a:p>
            <a:r>
              <a:rPr lang="es-ES" b="1" dirty="0">
                <a:latin typeface="Maiandra GD" panose="020E0502030308020204" pitchFamily="34" charset="0"/>
              </a:rPr>
              <a:t>No con lo que los hombres dicen o quieren imponer.</a:t>
            </a:r>
          </a:p>
          <a:p>
            <a:endParaRPr lang="es-NI" b="1" dirty="0">
              <a:latin typeface="Maiandra GD" panose="020E0502030308020204" pitchFamily="34" charset="0"/>
            </a:endParaRPr>
          </a:p>
        </p:txBody>
      </p:sp>
      <p:pic>
        <p:nvPicPr>
          <p:cNvPr id="5" name="Imagen 4">
            <a:extLst>
              <a:ext uri="{FF2B5EF4-FFF2-40B4-BE49-F238E27FC236}">
                <a16:creationId xmlns:a16="http://schemas.microsoft.com/office/drawing/2014/main" id="{29EC096A-69C3-4F2B-ADC1-BAF723683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0"/>
            <a:ext cx="3995936" cy="6857999"/>
          </a:xfrm>
          <a:prstGeom prst="rect">
            <a:avLst/>
          </a:prstGeom>
        </p:spPr>
      </p:pic>
    </p:spTree>
    <p:extLst>
      <p:ext uri="{BB962C8B-B14F-4D97-AF65-F5344CB8AC3E}">
        <p14:creationId xmlns:p14="http://schemas.microsoft.com/office/powerpoint/2010/main" val="31820691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Cosas Que Se Prohiben\conociendo-el-uso-del-velo-10-638.jpg"/>
          <p:cNvPicPr>
            <a:picLocks noChangeAspect="1" noChangeArrowheads="1"/>
          </p:cNvPicPr>
          <p:nvPr/>
        </p:nvPicPr>
        <p:blipFill>
          <a:blip r:embed="rId2" cstate="print"/>
          <a:srcRect/>
          <a:stretch>
            <a:fillRect/>
          </a:stretch>
        </p:blipFill>
        <p:spPr bwMode="auto">
          <a:xfrm>
            <a:off x="0" y="0"/>
            <a:ext cx="9143999" cy="6857999"/>
          </a:xfrm>
          <a:prstGeom prst="rect">
            <a:avLst/>
          </a:prstGeom>
          <a:noFill/>
        </p:spPr>
      </p:pic>
    </p:spTree>
    <p:extLst>
      <p:ext uri="{BB962C8B-B14F-4D97-AF65-F5344CB8AC3E}">
        <p14:creationId xmlns:p14="http://schemas.microsoft.com/office/powerpoint/2010/main" val="20990323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Señales\Fondos\imagesCA8MYN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esquinas redondeadas 4">
            <a:extLst>
              <a:ext uri="{FF2B5EF4-FFF2-40B4-BE49-F238E27FC236}">
                <a16:creationId xmlns:a16="http://schemas.microsoft.com/office/drawing/2014/main" id="{95B5DD11-BCF9-4C04-ABB9-B1570EDFEEE5}"/>
              </a:ext>
            </a:extLst>
          </p:cNvPr>
          <p:cNvSpPr/>
          <p:nvPr/>
        </p:nvSpPr>
        <p:spPr>
          <a:xfrm>
            <a:off x="0" y="8253"/>
            <a:ext cx="9144000" cy="105273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0" y="0"/>
            <a:ext cx="9144000" cy="1052736"/>
          </a:xfrm>
        </p:spPr>
        <p:txBody>
          <a:bodyPr>
            <a:normAutofit fontScale="90000"/>
          </a:bodyPr>
          <a:lstStyle/>
          <a:p>
            <a:br>
              <a:rPr lang="es-ES" b="1" u="sng" dirty="0"/>
            </a:br>
            <a:r>
              <a:rPr lang="es-ES"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CONCLUSIÓN:</a:t>
            </a:r>
            <a:br>
              <a:rPr lang="es-NI" dirty="0"/>
            </a:br>
            <a:endParaRPr lang="es-NI" dirty="0"/>
          </a:p>
        </p:txBody>
      </p:sp>
      <p:sp>
        <p:nvSpPr>
          <p:cNvPr id="3" name="2 Marcador de contenido"/>
          <p:cNvSpPr>
            <a:spLocks noGrp="1"/>
          </p:cNvSpPr>
          <p:nvPr>
            <p:ph idx="1"/>
          </p:nvPr>
        </p:nvSpPr>
        <p:spPr>
          <a:xfrm>
            <a:off x="0" y="1069242"/>
            <a:ext cx="9144000" cy="5788758"/>
          </a:xfrm>
        </p:spPr>
        <p:txBody>
          <a:bodyPr>
            <a:normAutofit lnSpcReduction="10000"/>
          </a:bodyPr>
          <a:lstStyle/>
          <a:p>
            <a:pPr lvl="0"/>
            <a:r>
              <a:rPr lang="es-ES" b="1" dirty="0">
                <a:latin typeface="Maiandra GD" panose="020E0502030308020204" pitchFamily="34" charset="0"/>
              </a:rPr>
              <a:t>La Biblia define que es pecado: </a:t>
            </a:r>
            <a:r>
              <a:rPr lang="es-ES" b="1" u="sng" dirty="0">
                <a:latin typeface="Maiandra GD" panose="020E0502030308020204" pitchFamily="34" charset="0"/>
              </a:rPr>
              <a:t>es violar de ley de Dios.</a:t>
            </a:r>
            <a:r>
              <a:rPr lang="es-ES" b="1" dirty="0">
                <a:latin typeface="Maiandra GD" panose="020E0502030308020204" pitchFamily="34" charset="0"/>
              </a:rPr>
              <a:t> </a:t>
            </a:r>
          </a:p>
          <a:p>
            <a:pPr lvl="0" algn="ctr"/>
            <a:r>
              <a:rPr lang="es-ES" b="1" u="sng" dirty="0">
                <a:highlight>
                  <a:srgbClr val="00FF00"/>
                </a:highlight>
                <a:latin typeface="Maiandra GD" panose="020E0502030308020204" pitchFamily="34" charset="0"/>
              </a:rPr>
              <a:t>I Juan.3:4. </a:t>
            </a:r>
          </a:p>
          <a:p>
            <a:pPr lvl="0"/>
            <a:r>
              <a:rPr lang="es-ES" b="1" dirty="0">
                <a:latin typeface="Maiandra GD" panose="020E0502030308020204" pitchFamily="34" charset="0"/>
              </a:rPr>
              <a:t>Todo el que practica el pecado, practica también la infracción de la ley, </a:t>
            </a:r>
            <a:r>
              <a:rPr lang="es-ES" b="1" u="sng" dirty="0">
                <a:solidFill>
                  <a:schemeClr val="bg1"/>
                </a:solidFill>
                <a:highlight>
                  <a:srgbClr val="FF0000"/>
                </a:highlight>
                <a:latin typeface="Maiandra GD" panose="020E0502030308020204" pitchFamily="34" charset="0"/>
              </a:rPr>
              <a:t>pues el pecado es infracción de la ley.</a:t>
            </a:r>
            <a:r>
              <a:rPr lang="es-ES" b="1" dirty="0">
                <a:latin typeface="Maiandra GD" panose="020E0502030308020204" pitchFamily="34" charset="0"/>
              </a:rPr>
              <a:t> </a:t>
            </a:r>
          </a:p>
          <a:p>
            <a:pPr lvl="0"/>
            <a:r>
              <a:rPr lang="es-ES" b="1" dirty="0">
                <a:latin typeface="Maiandra GD" panose="020E0502030308020204" pitchFamily="34" charset="0"/>
              </a:rPr>
              <a:t>Cuando no violamos la ley de Dios no es pecado.</a:t>
            </a:r>
            <a:endParaRPr lang="es-NI" b="1" dirty="0">
              <a:latin typeface="Maiandra GD" panose="020E0502030308020204" pitchFamily="34" charset="0"/>
            </a:endParaRPr>
          </a:p>
          <a:p>
            <a:pPr lvl="0"/>
            <a:r>
              <a:rPr lang="es-ES" b="1" dirty="0">
                <a:latin typeface="Maiandra GD" panose="020E0502030308020204" pitchFamily="34" charset="0"/>
              </a:rPr>
              <a:t>Dejemos de estar condenando cosas que la Biblia no condena, donde hay libertad. </a:t>
            </a:r>
            <a:endParaRPr lang="es-NI" b="1" dirty="0">
              <a:latin typeface="Maiandra GD" panose="020E0502030308020204" pitchFamily="34" charset="0"/>
            </a:endParaRPr>
          </a:p>
          <a:p>
            <a:pPr lvl="0"/>
            <a:r>
              <a:rPr lang="es-ES" b="1" dirty="0">
                <a:latin typeface="Maiandra GD" panose="020E0502030308020204" pitchFamily="34" charset="0"/>
              </a:rPr>
              <a:t>Estos hermanos que condenan estas cosas como:</a:t>
            </a:r>
            <a:endParaRPr lang="es-NI" dirty="0"/>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arn(inVertical)">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barn(inVertical)">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barn(inVertical)">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barn(inVertical)">
                                      <p:cBhvr>
                                        <p:cTn id="4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MARIO MORENO\Desktop\Cosas Que Se Prohiben\slide_1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5097277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9144000" cy="6857999"/>
          </a:xfrm>
        </p:spPr>
        <p:txBody>
          <a:bodyPr>
            <a:normAutofit/>
          </a:bodyPr>
          <a:lstStyle/>
          <a:p>
            <a:r>
              <a:rPr lang="es-ES" b="1" dirty="0">
                <a:latin typeface="Maiandra GD" panose="020E0502030308020204" pitchFamily="34" charset="0"/>
              </a:rPr>
              <a:t>El oír música. </a:t>
            </a:r>
          </a:p>
          <a:p>
            <a:r>
              <a:rPr lang="es-ES" b="1" dirty="0">
                <a:latin typeface="Maiandra GD" panose="020E0502030308020204" pitchFamily="34" charset="0"/>
              </a:rPr>
              <a:t>Ver televisión. </a:t>
            </a:r>
          </a:p>
          <a:p>
            <a:r>
              <a:rPr lang="es-ES" b="1" dirty="0">
                <a:latin typeface="Maiandra GD" panose="020E0502030308020204" pitchFamily="34" charset="0"/>
              </a:rPr>
              <a:t>Que la mujer use pantalón. </a:t>
            </a:r>
          </a:p>
          <a:p>
            <a:r>
              <a:rPr lang="es-ES" b="1" dirty="0">
                <a:latin typeface="Maiandra GD" panose="020E0502030308020204" pitchFamily="34" charset="0"/>
              </a:rPr>
              <a:t>Que se pinte. </a:t>
            </a:r>
          </a:p>
          <a:p>
            <a:r>
              <a:rPr lang="es-ES" b="1" dirty="0">
                <a:latin typeface="Maiandra GD" panose="020E0502030308020204" pitchFamily="34" charset="0"/>
              </a:rPr>
              <a:t>Que se corte el cabello. </a:t>
            </a:r>
          </a:p>
          <a:p>
            <a:r>
              <a:rPr lang="es-ES" b="1" dirty="0">
                <a:latin typeface="Maiandra GD" panose="020E0502030308020204" pitchFamily="34" charset="0"/>
              </a:rPr>
              <a:t>No aplican la Biblia, porque si es pecado eso. </a:t>
            </a:r>
          </a:p>
          <a:p>
            <a:r>
              <a:rPr lang="es-ES" b="1" dirty="0">
                <a:latin typeface="Maiandra GD" panose="020E0502030308020204" pitchFamily="34" charset="0"/>
              </a:rPr>
              <a:t>¿Por qué no han disciplinado a los miembros que lo hacen? </a:t>
            </a:r>
          </a:p>
          <a:p>
            <a:pPr algn="ctr"/>
            <a:r>
              <a:rPr lang="es-ES" b="1" u="sng" dirty="0">
                <a:highlight>
                  <a:srgbClr val="00FF00"/>
                </a:highlight>
                <a:latin typeface="Maiandra GD" panose="020E0502030308020204" pitchFamily="34" charset="0"/>
              </a:rPr>
              <a:t>Mateo.18:15-17. </a:t>
            </a:r>
          </a:p>
          <a:p>
            <a:r>
              <a:rPr lang="es-ES" b="1" dirty="0">
                <a:latin typeface="Maiandra GD" panose="020E0502030308020204" pitchFamily="34" charset="0"/>
              </a:rPr>
              <a:t>¿Por qué no aplican la disciplina en estos casos?</a:t>
            </a:r>
          </a:p>
          <a:p>
            <a:r>
              <a:rPr lang="es-ES" b="1" dirty="0">
                <a:latin typeface="Maiandra GD" panose="020E0502030308020204" pitchFamily="34" charset="0"/>
              </a:rPr>
              <a:t>No violemos los mandamientos de Dios por nuestras opiniones.</a:t>
            </a:r>
          </a:p>
          <a:p>
            <a:endParaRPr lang="es-NI" b="1" dirty="0">
              <a:latin typeface="Maiandra GD" panose="020E0502030308020204" pitchFamily="34" charset="0"/>
            </a:endParaRPr>
          </a:p>
        </p:txBody>
      </p:sp>
    </p:spTree>
    <p:extLst>
      <p:ext uri="{BB962C8B-B14F-4D97-AF65-F5344CB8AC3E}">
        <p14:creationId xmlns:p14="http://schemas.microsoft.com/office/powerpoint/2010/main" val="19310695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ARIO MORENO\Desktop\Cosas Que Se Prohiben\slide_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1452431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5661248"/>
            <a:ext cx="9144000" cy="11967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5400" b="1" dirty="0"/>
              <a:t>DIOS NOS BENDIGA A TODOS.</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5661247"/>
          </a:xfrm>
          <a:prstGeom prst="rect">
            <a:avLst/>
          </a:prstGeom>
          <a:solidFill>
            <a:srgbClr val="00B0F0"/>
          </a:solidFill>
        </p:spPr>
      </p:pic>
      <p:sp>
        <p:nvSpPr>
          <p:cNvPr id="6" name="Llamada de nube 5"/>
          <p:cNvSpPr/>
          <p:nvPr/>
        </p:nvSpPr>
        <p:spPr>
          <a:xfrm>
            <a:off x="4572000" y="0"/>
            <a:ext cx="4571999" cy="3212976"/>
          </a:xfrm>
          <a:prstGeom prst="cloudCallout">
            <a:avLst>
              <a:gd name="adj1" fmla="val -60073"/>
              <a:gd name="adj2" fmla="val 5195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t>POR SU FINA ATENCION.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8" presetClass="entr" presetSubtype="0" accel="50000" fill="hold" grpId="0" nodeType="clickEffect">
                                  <p:stCondLst>
                                    <p:cond delay="0"/>
                                  </p:stCondLst>
                                  <p:iterate type="lt">
                                    <p:tmPct val="50000"/>
                                  </p:iterate>
                                  <p:childTnLst>
                                    <p:set>
                                      <p:cBhvr>
                                        <p:cTn id="21" dur="1" fill="hold">
                                          <p:stCondLst>
                                            <p:cond delay="0"/>
                                          </p:stCondLst>
                                        </p:cTn>
                                        <p:tgtEl>
                                          <p:spTgt spid="4"/>
                                        </p:tgtEl>
                                        <p:attrNameLst>
                                          <p:attrName>style.visibility</p:attrName>
                                        </p:attrNameLst>
                                      </p:cBhvr>
                                      <p:to>
                                        <p:strVal val="visible"/>
                                      </p:to>
                                    </p:set>
                                    <p:set>
                                      <p:cBhvr>
                                        <p:cTn id="22" dur="455" fill="hold">
                                          <p:stCondLst>
                                            <p:cond delay="0"/>
                                          </p:stCondLst>
                                        </p:cTn>
                                        <p:tgtEl>
                                          <p:spTgt spid="4"/>
                                        </p:tgtEl>
                                        <p:attrNameLst>
                                          <p:attrName>style.rotation</p:attrName>
                                        </p:attrNameLst>
                                      </p:cBhvr>
                                      <p:to>
                                        <p:strVal val="-45.0"/>
                                      </p:to>
                                    </p:set>
                                    <p:anim calcmode="lin" valueType="num">
                                      <p:cBhvr>
                                        <p:cTn id="23"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24"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25"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26"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io Moreno\Desktop\Señales\Fondos\imagesCA8MYN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0" y="0"/>
            <a:ext cx="9144000" cy="6858000"/>
          </a:xfrm>
        </p:spPr>
        <p:txBody>
          <a:bodyPr>
            <a:normAutofit lnSpcReduction="10000"/>
          </a:bodyPr>
          <a:lstStyle/>
          <a:p>
            <a:pPr lvl="0"/>
            <a:r>
              <a:rPr lang="es-ES" sz="2800" b="1" dirty="0">
                <a:latin typeface="Maiandra GD" panose="020E0502030308020204" pitchFamily="34" charset="0"/>
              </a:rPr>
              <a:t>Para condenar algo, o decir que es pecado, tenemos que definir Bíblicamente que es pecado, ya que el pecado no es lo que yo piense o crea, o lo que piense la gente. </a:t>
            </a:r>
          </a:p>
          <a:p>
            <a:pPr lvl="0"/>
            <a:r>
              <a:rPr lang="es-ES" sz="2800" b="1" dirty="0">
                <a:latin typeface="Maiandra GD" panose="020E0502030308020204" pitchFamily="34" charset="0"/>
              </a:rPr>
              <a:t>La Biblia es bien clara cuando define que es pecado. </a:t>
            </a:r>
          </a:p>
          <a:p>
            <a:pPr lvl="0" algn="ctr"/>
            <a:r>
              <a:rPr lang="es-ES" sz="2800" b="1" u="sng" dirty="0">
                <a:highlight>
                  <a:srgbClr val="00FF00"/>
                </a:highlight>
                <a:latin typeface="Maiandra GD" panose="020E0502030308020204" pitchFamily="34" charset="0"/>
              </a:rPr>
              <a:t>I Juan.3:4.</a:t>
            </a:r>
          </a:p>
          <a:p>
            <a:pPr lvl="0"/>
            <a:r>
              <a:rPr lang="es-ES" sz="2800" b="1" dirty="0">
                <a:latin typeface="Maiandra GD" panose="020E0502030308020204" pitchFamily="34" charset="0"/>
              </a:rPr>
              <a:t>Todo el que practica el pecado, practica también la infracción de la ley, </a:t>
            </a:r>
            <a:r>
              <a:rPr lang="es-ES" sz="2800" b="1" u="sng" dirty="0">
                <a:solidFill>
                  <a:schemeClr val="bg1"/>
                </a:solidFill>
                <a:highlight>
                  <a:srgbClr val="FF00FF"/>
                </a:highlight>
                <a:latin typeface="Maiandra GD" panose="020E0502030308020204" pitchFamily="34" charset="0"/>
              </a:rPr>
              <a:t>pues el pecado es infracción de la ley.</a:t>
            </a:r>
            <a:r>
              <a:rPr lang="es-ES" sz="2800" b="1" dirty="0">
                <a:latin typeface="Maiandra GD" panose="020E0502030308020204" pitchFamily="34" charset="0"/>
              </a:rPr>
              <a:t>  </a:t>
            </a:r>
          </a:p>
          <a:p>
            <a:pPr lvl="0" algn="ctr"/>
            <a:r>
              <a:rPr lang="es-ES" sz="2800" b="1" u="sng" dirty="0">
                <a:highlight>
                  <a:srgbClr val="32CAEE"/>
                </a:highlight>
                <a:latin typeface="Maiandra GD" panose="020E0502030308020204" pitchFamily="34" charset="0"/>
              </a:rPr>
              <a:t>“El Pecado es violar la ley de Dios”.</a:t>
            </a:r>
            <a:r>
              <a:rPr lang="es-ES" sz="2800" b="1" dirty="0">
                <a:latin typeface="Maiandra GD" panose="020E0502030308020204" pitchFamily="34" charset="0"/>
              </a:rPr>
              <a:t> </a:t>
            </a:r>
          </a:p>
          <a:p>
            <a:pPr lvl="0"/>
            <a:r>
              <a:rPr lang="es-ES" sz="2800" b="1" dirty="0">
                <a:latin typeface="Maiandra GD" panose="020E0502030308020204" pitchFamily="34" charset="0"/>
              </a:rPr>
              <a:t>Pecamos cuando violamos la ley de Dios. </a:t>
            </a:r>
          </a:p>
          <a:p>
            <a:pPr lvl="0"/>
            <a:r>
              <a:rPr lang="es-ES" sz="2800" b="1" dirty="0">
                <a:latin typeface="Maiandra GD" panose="020E0502030308020204" pitchFamily="34" charset="0"/>
              </a:rPr>
              <a:t>Ahora la ley de Dios se declara o se aplica de tres formas:</a:t>
            </a:r>
          </a:p>
          <a:p>
            <a:pPr lvl="0"/>
            <a:r>
              <a:rPr lang="es-NI" sz="2800" b="1" dirty="0">
                <a:latin typeface="Maiandra GD" panose="020E0502030308020204" pitchFamily="34" charset="0"/>
              </a:rPr>
              <a:t>Mandamiento Directo. </a:t>
            </a:r>
          </a:p>
          <a:p>
            <a:pPr lvl="0" algn="ctr"/>
            <a:r>
              <a:rPr lang="es-NI" sz="2800" b="1" u="sng" dirty="0">
                <a:highlight>
                  <a:srgbClr val="00FF00"/>
                </a:highlight>
                <a:latin typeface="Maiandra GD" panose="020E0502030308020204" pitchFamily="34" charset="0"/>
              </a:rPr>
              <a:t>Marcos.16:15. </a:t>
            </a:r>
          </a:p>
          <a:p>
            <a:endParaRPr lang="es-NI" dirty="0"/>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arn(inVertical)">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AAD804-05A2-42A1-9F0C-538C47D498EB}"/>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7C22972-748F-4B5A-8C77-6B5CEA47AC2A}"/>
              </a:ext>
            </a:extLst>
          </p:cNvPr>
          <p:cNvSpPr>
            <a:spLocks noGrp="1"/>
          </p:cNvSpPr>
          <p:nvPr>
            <p:ph idx="1"/>
          </p:nvPr>
        </p:nvSpPr>
        <p:spPr>
          <a:xfrm>
            <a:off x="-2874" y="0"/>
            <a:ext cx="5150938" cy="6857999"/>
          </a:xfrm>
        </p:spPr>
        <p:txBody>
          <a:bodyPr>
            <a:noAutofit/>
          </a:bodyPr>
          <a:lstStyle/>
          <a:p>
            <a:r>
              <a:rPr lang="es-ES" sz="2800" b="1" dirty="0">
                <a:latin typeface="Maiandra GD" panose="020E0502030308020204" pitchFamily="34" charset="0"/>
              </a:rPr>
              <a:t>Y les dijo: </a:t>
            </a:r>
            <a:r>
              <a:rPr lang="es-ES" sz="2800" b="1" u="sng" dirty="0">
                <a:solidFill>
                  <a:schemeClr val="bg1"/>
                </a:solidFill>
                <a:highlight>
                  <a:srgbClr val="FF0000"/>
                </a:highlight>
                <a:latin typeface="Maiandra GD" panose="020E0502030308020204" pitchFamily="34" charset="0"/>
              </a:rPr>
              <a:t>Id por todo el mundo y predicad el evangelio</a:t>
            </a:r>
            <a:r>
              <a:rPr lang="es-ES" sz="2800" b="1" dirty="0">
                <a:latin typeface="Maiandra GD" panose="020E0502030308020204" pitchFamily="34" charset="0"/>
              </a:rPr>
              <a:t> a toda criatura. </a:t>
            </a:r>
          </a:p>
          <a:p>
            <a:r>
              <a:rPr lang="es-ES" sz="2800" b="1" dirty="0">
                <a:latin typeface="Maiandra GD" panose="020E0502030308020204" pitchFamily="34" charset="0"/>
              </a:rPr>
              <a:t>Ir a predicar el evangelio. </a:t>
            </a:r>
          </a:p>
          <a:p>
            <a:r>
              <a:rPr lang="es-ES" sz="2800" b="1" dirty="0">
                <a:latin typeface="Maiandra GD" panose="020E0502030308020204" pitchFamily="34" charset="0"/>
              </a:rPr>
              <a:t>Es un mandamiento directo.</a:t>
            </a:r>
          </a:p>
          <a:p>
            <a:r>
              <a:rPr lang="es-ES" sz="2800" b="1" dirty="0">
                <a:latin typeface="Maiandra GD" panose="020E0502030308020204" pitchFamily="34" charset="0"/>
              </a:rPr>
              <a:t>Ejemplo Aprobado. </a:t>
            </a:r>
          </a:p>
          <a:p>
            <a:pPr algn="ctr"/>
            <a:r>
              <a:rPr lang="es-ES" sz="2800" b="1" u="sng" dirty="0">
                <a:highlight>
                  <a:srgbClr val="00FF00"/>
                </a:highlight>
                <a:latin typeface="Maiandra GD" panose="020E0502030308020204" pitchFamily="34" charset="0"/>
              </a:rPr>
              <a:t>Hechos.20:7. </a:t>
            </a:r>
          </a:p>
          <a:p>
            <a:r>
              <a:rPr lang="es-ES" sz="2800" b="1" u="sng" dirty="0">
                <a:solidFill>
                  <a:schemeClr val="bg1"/>
                </a:solidFill>
                <a:highlight>
                  <a:srgbClr val="008080"/>
                </a:highlight>
                <a:latin typeface="Maiandra GD" panose="020E0502030308020204" pitchFamily="34" charset="0"/>
              </a:rPr>
              <a:t>Y el primer día de la semana,</a:t>
            </a:r>
            <a:r>
              <a:rPr lang="es-ES" sz="2800" b="1" dirty="0">
                <a:latin typeface="Maiandra GD" panose="020E0502030308020204" pitchFamily="34" charset="0"/>
              </a:rPr>
              <a:t> cuando estábamos reunidos para partir el pan, Pablo les hablaba, pensando partir al día siguiente, y prolongó su discurso hasta la medianoche. </a:t>
            </a:r>
          </a:p>
          <a:p>
            <a:r>
              <a:rPr lang="es-ES" sz="2800" b="1" dirty="0">
                <a:latin typeface="Maiandra GD" panose="020E0502030308020204" pitchFamily="34" charset="0"/>
              </a:rPr>
              <a:t>La Inferencia Necesaria o Implicación. </a:t>
            </a:r>
          </a:p>
        </p:txBody>
      </p:sp>
      <p:pic>
        <p:nvPicPr>
          <p:cNvPr id="5" name="Imagen 4">
            <a:extLst>
              <a:ext uri="{FF2B5EF4-FFF2-40B4-BE49-F238E27FC236}">
                <a16:creationId xmlns:a16="http://schemas.microsoft.com/office/drawing/2014/main" id="{45C8EF87-45D3-45C0-A0B3-F0EFB3D89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0"/>
            <a:ext cx="3995936" cy="6857998"/>
          </a:xfrm>
          <a:prstGeom prst="rect">
            <a:avLst/>
          </a:prstGeom>
          <a:solidFill>
            <a:srgbClr val="92D050"/>
          </a:solidFill>
        </p:spPr>
      </p:pic>
    </p:spTree>
    <p:extLst>
      <p:ext uri="{BB962C8B-B14F-4D97-AF65-F5344CB8AC3E}">
        <p14:creationId xmlns:p14="http://schemas.microsoft.com/office/powerpoint/2010/main" val="23575889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746</TotalTime>
  <Words>3918</Words>
  <Application>Microsoft Office PowerPoint</Application>
  <PresentationFormat>Presentación en pantalla (4:3)</PresentationFormat>
  <Paragraphs>282</Paragraphs>
  <Slides>72</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72</vt:i4>
      </vt:variant>
    </vt:vector>
  </HeadingPairs>
  <TitlesOfParts>
    <vt:vector size="79" baseType="lpstr">
      <vt:lpstr>Aharoni</vt:lpstr>
      <vt:lpstr>Algerian</vt:lpstr>
      <vt:lpstr>Arial</vt:lpstr>
      <vt:lpstr>Arial Black</vt:lpstr>
      <vt:lpstr>Calibri</vt:lpstr>
      <vt:lpstr>Maiandra GD</vt:lpstr>
      <vt:lpstr>Tema de Office</vt:lpstr>
      <vt:lpstr>COSAS QUE SE PROHIBEN.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ESCUCHAR MUSICA. </vt:lpstr>
      <vt:lpstr>Presentación de PowerPoint</vt:lpstr>
      <vt:lpstr>Presentación de PowerPoint</vt:lpstr>
      <vt:lpstr>Presentación de PowerPoint</vt:lpstr>
      <vt:lpstr>Presentación de PowerPoint</vt:lpstr>
      <vt:lpstr> VER TELEVISIÓN. </vt:lpstr>
      <vt:lpstr>Presentación de PowerPoint</vt:lpstr>
      <vt:lpstr>Presentación de PowerPoint</vt:lpstr>
      <vt:lpstr>Presentación de PowerPoint</vt:lpstr>
      <vt:lpstr>Presentación de PowerPoint</vt:lpstr>
      <vt:lpstr>Presentación de PowerPoint</vt:lpstr>
      <vt:lpstr> QUE LA MUJER USE PANTALÓN.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QUE LA MUJER SE PINTE.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QUE LA MUJER SE CORTE EL CABELLO. </vt:lpstr>
      <vt:lpstr>Presentación de PowerPoint</vt:lpstr>
      <vt:lpstr>Presentación de PowerPoint</vt:lpstr>
      <vt:lpstr>Presentación de PowerPoint</vt:lpstr>
      <vt:lpstr>Presentación de PowerPoint</vt:lpstr>
      <vt:lpstr>Presentación de PowerPoint</vt:lpstr>
      <vt:lpstr>Presentación de PowerPoint</vt:lpstr>
      <vt:lpstr> CONCLUSIÓN: </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 COSAS QUE SE PROHIBEN.</dc:title>
  <dc:creator>MARIO MORENO</dc:creator>
  <cp:lastModifiedBy>Mario Moreno</cp:lastModifiedBy>
  <cp:revision>62</cp:revision>
  <dcterms:created xsi:type="dcterms:W3CDTF">2016-12-30T15:43:33Z</dcterms:created>
  <dcterms:modified xsi:type="dcterms:W3CDTF">2025-03-13T22:43:00Z</dcterms:modified>
</cp:coreProperties>
</file>