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D9BBC35-1910-41BA-B6D5-58D8CD83AD25}" type="datetimeFigureOut">
              <a:rPr lang="es-ES" smtClean="0"/>
              <a:t>02/11/2022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354791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D9BBC35-1910-41BA-B6D5-58D8CD83AD25}" type="datetimeFigureOut">
              <a:rPr lang="es-ES" smtClean="0"/>
              <a:t>02/11/2022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252708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D9BBC35-1910-41BA-B6D5-58D8CD83AD25}" type="datetimeFigureOut">
              <a:rPr lang="es-ES" smtClean="0"/>
              <a:t>02/11/2022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198372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D9BBC35-1910-41BA-B6D5-58D8CD83AD25}" type="datetimeFigureOut">
              <a:rPr lang="es-ES" smtClean="0"/>
              <a:t>02/11/2022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258914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D9BBC35-1910-41BA-B6D5-58D8CD83AD25}" type="datetimeFigureOut">
              <a:rPr lang="es-ES" smtClean="0"/>
              <a:t>02/11/2022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117896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D9BBC35-1910-41BA-B6D5-58D8CD83AD25}" type="datetimeFigureOut">
              <a:rPr lang="es-ES" smtClean="0"/>
              <a:t>02/11/2022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50774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D9BBC35-1910-41BA-B6D5-58D8CD83AD25}" type="datetimeFigureOut">
              <a:rPr lang="es-ES" smtClean="0"/>
              <a:t>02/11/2022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310679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D9BBC35-1910-41BA-B6D5-58D8CD83AD25}" type="datetimeFigureOut">
              <a:rPr lang="es-ES" smtClean="0"/>
              <a:t>02/11/2022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204900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D9BBC35-1910-41BA-B6D5-58D8CD83AD25}" type="datetimeFigureOut">
              <a:rPr lang="es-ES" smtClean="0"/>
              <a:t>02/11/2022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9786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D9BBC35-1910-41BA-B6D5-58D8CD83AD25}" type="datetimeFigureOut">
              <a:rPr lang="es-ES" smtClean="0"/>
              <a:t>02/11/2022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129764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D9BBC35-1910-41BA-B6D5-58D8CD83AD25}" type="datetimeFigureOut">
              <a:rPr lang="es-ES" smtClean="0"/>
              <a:t>02/11/2022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94071DC-7A67-4030-8297-F1B06567EC52}" type="slidenum">
              <a:rPr lang="es-ES" smtClean="0"/>
              <a:t>‹Nº›</a:t>
            </a:fld>
            <a:endParaRPr lang="es-ES"/>
          </a:p>
        </p:txBody>
      </p:sp>
    </p:spTree>
    <p:extLst>
      <p:ext uri="{BB962C8B-B14F-4D97-AF65-F5344CB8AC3E}">
        <p14:creationId xmlns:p14="http://schemas.microsoft.com/office/powerpoint/2010/main" val="313855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BBC35-1910-41BA-B6D5-58D8CD83AD25}" type="datetimeFigureOut">
              <a:rPr lang="es-ES" smtClean="0"/>
              <a:t>02/11/2022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071DC-7A67-4030-8297-F1B06567EC52}" type="slidenum">
              <a:rPr lang="es-ES" smtClean="0"/>
              <a:t>‹Nº›</a:t>
            </a:fld>
            <a:endParaRPr lang="es-ES"/>
          </a:p>
        </p:txBody>
      </p:sp>
    </p:spTree>
    <p:extLst>
      <p:ext uri="{BB962C8B-B14F-4D97-AF65-F5344CB8AC3E}">
        <p14:creationId xmlns:p14="http://schemas.microsoft.com/office/powerpoint/2010/main" val="1423533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o Moreno\Desktop\fondos-escritorio-paisajes-naturales-3d-wallpaper-hd-imagenes-fotos-pantall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2555776" y="13905"/>
            <a:ext cx="6588224"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b="1" u="sng" dirty="0"/>
              <a:t>CRECIENDO COMO DIOS QUIERE.</a:t>
            </a:r>
          </a:p>
        </p:txBody>
      </p:sp>
      <p:sp>
        <p:nvSpPr>
          <p:cNvPr id="5" name="4 Marcador de contenido"/>
          <p:cNvSpPr>
            <a:spLocks noGrp="1"/>
          </p:cNvSpPr>
          <p:nvPr>
            <p:ph idx="1"/>
          </p:nvPr>
        </p:nvSpPr>
        <p:spPr>
          <a:xfrm>
            <a:off x="2699792" y="1196752"/>
            <a:ext cx="6444208" cy="5661248"/>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r>
              <a:rPr lang="es-ES" b="1" u="sng" dirty="0">
                <a:highlight>
                  <a:srgbClr val="00FF00"/>
                </a:highlight>
              </a:rPr>
              <a:t>INTRODUCCION:</a:t>
            </a:r>
          </a:p>
          <a:p>
            <a:r>
              <a:rPr lang="es-ES" b="1" u="sng" dirty="0">
                <a:highlight>
                  <a:srgbClr val="FFFF00"/>
                </a:highlight>
              </a:rPr>
              <a:t>Salmos.1:1-3.</a:t>
            </a:r>
          </a:p>
          <a:p>
            <a:r>
              <a:rPr lang="es-ES" b="1" dirty="0"/>
              <a:t>¡Cuán bienaventurado es el hombre que no anda en el consejo de los impíos, ni se detiene en el camino de los pecadores, ni se sienta en la silla de los escarnecedores, </a:t>
            </a:r>
          </a:p>
          <a:p>
            <a:r>
              <a:rPr lang="es-ES" b="1" dirty="0"/>
              <a:t>V.2. </a:t>
            </a:r>
            <a:r>
              <a:rPr lang="es-ES" b="1" u="sng" dirty="0">
                <a:solidFill>
                  <a:srgbClr val="7030A0"/>
                </a:solidFill>
              </a:rPr>
              <a:t>sino que en la ley del SEÑOR está su deleite,</a:t>
            </a:r>
            <a:r>
              <a:rPr lang="es-ES" b="1" dirty="0"/>
              <a:t> y en su ley medita de día y de noche!</a:t>
            </a:r>
          </a:p>
          <a:p>
            <a:r>
              <a:rPr lang="es-ES" b="1" dirty="0"/>
              <a:t>V.3. </a:t>
            </a:r>
            <a:r>
              <a:rPr lang="es-ES" b="1" u="sng" dirty="0">
                <a:solidFill>
                  <a:srgbClr val="00B050"/>
                </a:solidFill>
              </a:rPr>
              <a:t>Será como árbol firmemente plantado junto a corrientes de agua,</a:t>
            </a:r>
            <a:r>
              <a:rPr lang="es-ES" b="1" dirty="0"/>
              <a:t> que da su fruto a su tiempo, y su hoja no se marchita; en todo lo que hace, prospera. </a:t>
            </a:r>
          </a:p>
        </p:txBody>
      </p:sp>
    </p:spTree>
    <p:extLst>
      <p:ext uri="{BB962C8B-B14F-4D97-AF65-F5344CB8AC3E}">
        <p14:creationId xmlns:p14="http://schemas.microsoft.com/office/powerpoint/2010/main" val="4024486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circle(in)">
                                      <p:cBhvr>
                                        <p:cTn id="13" dur="20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circle(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circle(in)">
                                      <p:cBhvr>
                                        <p:cTn id="23" dur="2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circle(in)">
                                      <p:cBhvr>
                                        <p:cTn id="28" dur="2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circle(in)">
                                      <p:cBhvr>
                                        <p:cTn id="33" dur="20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circle(in)">
                                      <p:cBhvr>
                                        <p:cTn id="38"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059832" y="3175"/>
            <a:ext cx="6084168"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b="1" dirty="0"/>
              <a:t>NO DEJANDO DE CONGREGARNOS.</a:t>
            </a:r>
          </a:p>
        </p:txBody>
      </p:sp>
      <p:sp>
        <p:nvSpPr>
          <p:cNvPr id="3" name="2 Marcador de contenido"/>
          <p:cNvSpPr>
            <a:spLocks noGrp="1"/>
          </p:cNvSpPr>
          <p:nvPr>
            <p:ph idx="1"/>
          </p:nvPr>
        </p:nvSpPr>
        <p:spPr>
          <a:xfrm>
            <a:off x="3275856" y="1412776"/>
            <a:ext cx="5868144" cy="5445224"/>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lgn="ctr"/>
            <a:r>
              <a:rPr lang="es-ES" b="1" u="sng" dirty="0">
                <a:highlight>
                  <a:srgbClr val="FFFF00"/>
                </a:highlight>
              </a:rPr>
              <a:t>Hebreos.10:23-25.</a:t>
            </a:r>
          </a:p>
          <a:p>
            <a:r>
              <a:rPr lang="es-ES" b="1" u="sng" dirty="0">
                <a:solidFill>
                  <a:srgbClr val="00B0F0"/>
                </a:solidFill>
              </a:rPr>
              <a:t>Mantengamos firme la profesión de nuestra esperanza sin vacilar,</a:t>
            </a:r>
            <a:r>
              <a:rPr lang="es-ES" b="1" dirty="0"/>
              <a:t> porque fiel es el que prometió; </a:t>
            </a:r>
          </a:p>
          <a:p>
            <a:r>
              <a:rPr lang="es-ES" b="1" dirty="0"/>
              <a:t>V.24. </a:t>
            </a:r>
            <a:r>
              <a:rPr lang="es-ES" b="1" u="sng" dirty="0">
                <a:solidFill>
                  <a:srgbClr val="00B050"/>
                </a:solidFill>
              </a:rPr>
              <a:t>y consideremos cómo estimularnos</a:t>
            </a:r>
            <a:r>
              <a:rPr lang="es-ES" b="1" dirty="0"/>
              <a:t> unos a otros al amor y a las buenas obras, </a:t>
            </a:r>
          </a:p>
          <a:p>
            <a:r>
              <a:rPr lang="es-ES" b="1" dirty="0"/>
              <a:t>V.25. </a:t>
            </a:r>
            <a:r>
              <a:rPr lang="es-ES" b="1" u="sng" dirty="0">
                <a:solidFill>
                  <a:srgbClr val="FF0000"/>
                </a:solidFill>
              </a:rPr>
              <a:t>no dejando de congregarnos,</a:t>
            </a:r>
            <a:r>
              <a:rPr lang="es-ES" b="1" dirty="0"/>
              <a:t> como algunos tienen por costumbre, sino exhortándonos unos a otros, y mucho más al ver que el día se acerca. </a:t>
            </a:r>
          </a:p>
          <a:p>
            <a:endParaRPr lang="es-ES" dirty="0"/>
          </a:p>
        </p:txBody>
      </p:sp>
      <p:pic>
        <p:nvPicPr>
          <p:cNvPr id="9218" name="Picture 2" descr="C:\Users\Mario Moreno\Desktop\Señales\Imagen Animadas\jesus1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492896"/>
            <a:ext cx="3333750"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17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218"/>
                                        </p:tgtEl>
                                        <p:attrNameLst>
                                          <p:attrName>style.visibility</p:attrName>
                                        </p:attrNameLst>
                                      </p:cBhvr>
                                      <p:to>
                                        <p:strVal val="visible"/>
                                      </p:to>
                                    </p:set>
                                    <p:anim calcmode="lin" valueType="num">
                                      <p:cBhvr>
                                        <p:cTn id="28" dur="500" fill="hold"/>
                                        <p:tgtEl>
                                          <p:spTgt spid="9218"/>
                                        </p:tgtEl>
                                        <p:attrNameLst>
                                          <p:attrName>ppt_w</p:attrName>
                                        </p:attrNameLst>
                                      </p:cBhvr>
                                      <p:tavLst>
                                        <p:tav tm="0">
                                          <p:val>
                                            <p:fltVal val="0"/>
                                          </p:val>
                                        </p:tav>
                                        <p:tav tm="100000">
                                          <p:val>
                                            <p:strVal val="#ppt_w"/>
                                          </p:val>
                                        </p:tav>
                                      </p:tavLst>
                                    </p:anim>
                                    <p:anim calcmode="lin" valueType="num">
                                      <p:cBhvr>
                                        <p:cTn id="29" dur="500" fill="hold"/>
                                        <p:tgtEl>
                                          <p:spTgt spid="9218"/>
                                        </p:tgtEl>
                                        <p:attrNameLst>
                                          <p:attrName>ppt_h</p:attrName>
                                        </p:attrNameLst>
                                      </p:cBhvr>
                                      <p:tavLst>
                                        <p:tav tm="0">
                                          <p:val>
                                            <p:fltVal val="0"/>
                                          </p:val>
                                        </p:tav>
                                        <p:tav tm="100000">
                                          <p:val>
                                            <p:strVal val="#ppt_h"/>
                                          </p:val>
                                        </p:tav>
                                      </p:tavLst>
                                    </p:anim>
                                    <p:animEffect transition="in" filter="fade">
                                      <p:cBhvr>
                                        <p:cTn id="30" dur="500"/>
                                        <p:tgtEl>
                                          <p:spTgt spid="92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218"/>
                                        </p:tgtEl>
                                        <p:attrNameLst>
                                          <p:attrName>style.visibility</p:attrName>
                                        </p:attrNameLst>
                                      </p:cBhvr>
                                      <p:to>
                                        <p:strVal val="visible"/>
                                      </p:to>
                                    </p:set>
                                    <p:anim calcmode="lin" valueType="num">
                                      <p:cBhvr>
                                        <p:cTn id="35" dur="500" fill="hold"/>
                                        <p:tgtEl>
                                          <p:spTgt spid="9218"/>
                                        </p:tgtEl>
                                        <p:attrNameLst>
                                          <p:attrName>ppt_w</p:attrName>
                                        </p:attrNameLst>
                                      </p:cBhvr>
                                      <p:tavLst>
                                        <p:tav tm="0">
                                          <p:val>
                                            <p:fltVal val="0"/>
                                          </p:val>
                                        </p:tav>
                                        <p:tav tm="100000">
                                          <p:val>
                                            <p:strVal val="#ppt_w"/>
                                          </p:val>
                                        </p:tav>
                                      </p:tavLst>
                                    </p:anim>
                                    <p:anim calcmode="lin" valueType="num">
                                      <p:cBhvr>
                                        <p:cTn id="36" dur="500" fill="hold"/>
                                        <p:tgtEl>
                                          <p:spTgt spid="9218"/>
                                        </p:tgtEl>
                                        <p:attrNameLst>
                                          <p:attrName>ppt_h</p:attrName>
                                        </p:attrNameLst>
                                      </p:cBhvr>
                                      <p:tavLst>
                                        <p:tav tm="0">
                                          <p:val>
                                            <p:fltVal val="0"/>
                                          </p:val>
                                        </p:tav>
                                        <p:tav tm="100000">
                                          <p:val>
                                            <p:strVal val="#ppt_h"/>
                                          </p:val>
                                        </p:tav>
                                      </p:tavLst>
                                    </p:anim>
                                    <p:animEffect transition="in" filter="fade">
                                      <p:cBhvr>
                                        <p:cTn id="37" dur="500"/>
                                        <p:tgtEl>
                                          <p:spTgt spid="92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circle(in)">
                                      <p:cBhvr>
                                        <p:cTn id="42" dur="20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circle(in)">
                                      <p:cBhvr>
                                        <p:cTn id="4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347863" y="0"/>
            <a:ext cx="5791763" cy="68580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s-ES" b="1" dirty="0"/>
              <a:t>Dios esta dispuesto a darnos el alimento y los nutrientes necesarios para que nuestra vida espiritual produzca raíces profundas capaces de soportar cualquier adversidad.</a:t>
            </a:r>
          </a:p>
          <a:p>
            <a:pPr algn="ctr"/>
            <a:r>
              <a:rPr lang="es-ES" b="1" u="sng" dirty="0">
                <a:highlight>
                  <a:srgbClr val="FFFF00"/>
                </a:highlight>
              </a:rPr>
              <a:t>Mateo.13:6.</a:t>
            </a:r>
          </a:p>
          <a:p>
            <a:r>
              <a:rPr lang="es-ES" b="1" dirty="0"/>
              <a:t>pero cuando salió el sol, se quemó; </a:t>
            </a:r>
            <a:r>
              <a:rPr lang="es-ES" b="1" u="sng" dirty="0">
                <a:solidFill>
                  <a:srgbClr val="FF0000"/>
                </a:solidFill>
              </a:rPr>
              <a:t>y porque no tenía raíz, se secó.</a:t>
            </a:r>
            <a:r>
              <a:rPr lang="es-ES" b="1" dirty="0"/>
              <a:t> </a:t>
            </a:r>
          </a:p>
          <a:p>
            <a:r>
              <a:rPr lang="es-ES" b="1" dirty="0"/>
              <a:t>Pero hay que ser sabios y saber que para crecer hay que sacar todo aquello que impida el crecimiento. </a:t>
            </a:r>
          </a:p>
          <a:p>
            <a:r>
              <a:rPr lang="es-ES" b="1" dirty="0"/>
              <a:t>Y entre mas, nos reunamos mas nutrientes tendremos.</a:t>
            </a:r>
          </a:p>
        </p:txBody>
      </p:sp>
      <p:pic>
        <p:nvPicPr>
          <p:cNvPr id="10242" name="Picture 2" descr="C:\Users\Mario Moreno\Desktop\Señales\Imagen Animadas\jesussermonhgclrbp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80" y="2708920"/>
            <a:ext cx="3333750" cy="414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794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 calcmode="lin" valueType="num">
                                      <p:cBhvr>
                                        <p:cTn id="27" dur="500" fill="hold"/>
                                        <p:tgtEl>
                                          <p:spTgt spid="10242"/>
                                        </p:tgtEl>
                                        <p:attrNameLst>
                                          <p:attrName>ppt_w</p:attrName>
                                        </p:attrNameLst>
                                      </p:cBhvr>
                                      <p:tavLst>
                                        <p:tav tm="0">
                                          <p:val>
                                            <p:fltVal val="0"/>
                                          </p:val>
                                        </p:tav>
                                        <p:tav tm="100000">
                                          <p:val>
                                            <p:strVal val="#ppt_w"/>
                                          </p:val>
                                        </p:tav>
                                      </p:tavLst>
                                    </p:anim>
                                    <p:anim calcmode="lin" valueType="num">
                                      <p:cBhvr>
                                        <p:cTn id="28" dur="500" fill="hold"/>
                                        <p:tgtEl>
                                          <p:spTgt spid="10242"/>
                                        </p:tgtEl>
                                        <p:attrNameLst>
                                          <p:attrName>ppt_h</p:attrName>
                                        </p:attrNameLst>
                                      </p:cBhvr>
                                      <p:tavLst>
                                        <p:tav tm="0">
                                          <p:val>
                                            <p:fltVal val="0"/>
                                          </p:val>
                                        </p:tav>
                                        <p:tav tm="100000">
                                          <p:val>
                                            <p:strVal val="#ppt_h"/>
                                          </p:val>
                                        </p:tav>
                                      </p:tavLst>
                                    </p:anim>
                                    <p:animEffect transition="in" filter="fade">
                                      <p:cBhvr>
                                        <p:cTn id="29" dur="500"/>
                                        <p:tgtEl>
                                          <p:spTgt spid="1024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ircle(in)">
                                      <p:cBhvr>
                                        <p:cTn id="3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915816" y="0"/>
            <a:ext cx="6239318" cy="6858000"/>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r>
              <a:rPr lang="es-ES" b="1" dirty="0"/>
              <a:t>Un árbol plantado al lado de una fuente inagotable de agua no se marchita por el color o durante una sequia.</a:t>
            </a:r>
          </a:p>
          <a:p>
            <a:r>
              <a:rPr lang="es-ES" b="1" dirty="0"/>
              <a:t>Si somos personas que tenemos raíces fuertes en Dios, nuestra fortaleza provendrá de una fuente inagotable, nuestro Padre Celestial, El Dios Todopoderoso.</a:t>
            </a:r>
          </a:p>
          <a:p>
            <a:pPr algn="ctr"/>
            <a:r>
              <a:rPr lang="es-ES" b="1" u="sng" dirty="0">
                <a:highlight>
                  <a:srgbClr val="FFFF00"/>
                </a:highlight>
              </a:rPr>
              <a:t>Jeremias.17:7-8.</a:t>
            </a:r>
          </a:p>
          <a:p>
            <a:r>
              <a:rPr lang="es-ES" b="1" dirty="0"/>
              <a:t>Bendito es el hombre que confía en el SEÑOR, cuya confianza es el SEÑOR. </a:t>
            </a:r>
          </a:p>
          <a:p>
            <a:r>
              <a:rPr lang="es-ES" b="1" dirty="0"/>
              <a:t>V.8. </a:t>
            </a:r>
            <a:r>
              <a:rPr lang="es-ES" b="1" u="sng" dirty="0">
                <a:solidFill>
                  <a:srgbClr val="7030A0"/>
                </a:solidFill>
              </a:rPr>
              <a:t>Será como árbol plantado junto al agua, que extiende sus raíces junto a la corriente;</a:t>
            </a:r>
            <a:r>
              <a:rPr lang="es-ES" b="1" dirty="0"/>
              <a:t> no temerá cuando venga el calor, y sus hojas estarán verdes; en año de sequía no se angustiará ni cesará de dar fruto. </a:t>
            </a:r>
          </a:p>
        </p:txBody>
      </p:sp>
      <p:pic>
        <p:nvPicPr>
          <p:cNvPr id="11266" name="Picture 2" descr="C:\Users\Mario Moreno\Desktop\Señales\Imagen Animadas\arbol-bebiendo-agua-7283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420887"/>
            <a:ext cx="2915815" cy="216105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ario Moreno\Desktop\Señales\Imagen Animadas\36ee4e85c09f7899c89d422ce89bd73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581128"/>
            <a:ext cx="2915816"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20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266"/>
                                        </p:tgtEl>
                                        <p:attrNameLst>
                                          <p:attrName>style.visibility</p:attrName>
                                        </p:attrNameLst>
                                      </p:cBhvr>
                                      <p:to>
                                        <p:strVal val="visible"/>
                                      </p:to>
                                    </p:set>
                                    <p:anim calcmode="lin" valueType="num">
                                      <p:cBhvr>
                                        <p:cTn id="32" dur="500" fill="hold"/>
                                        <p:tgtEl>
                                          <p:spTgt spid="11266"/>
                                        </p:tgtEl>
                                        <p:attrNameLst>
                                          <p:attrName>ppt_w</p:attrName>
                                        </p:attrNameLst>
                                      </p:cBhvr>
                                      <p:tavLst>
                                        <p:tav tm="0">
                                          <p:val>
                                            <p:fltVal val="0"/>
                                          </p:val>
                                        </p:tav>
                                        <p:tav tm="100000">
                                          <p:val>
                                            <p:strVal val="#ppt_w"/>
                                          </p:val>
                                        </p:tav>
                                      </p:tavLst>
                                    </p:anim>
                                    <p:anim calcmode="lin" valueType="num">
                                      <p:cBhvr>
                                        <p:cTn id="33" dur="500" fill="hold"/>
                                        <p:tgtEl>
                                          <p:spTgt spid="11266"/>
                                        </p:tgtEl>
                                        <p:attrNameLst>
                                          <p:attrName>ppt_h</p:attrName>
                                        </p:attrNameLst>
                                      </p:cBhvr>
                                      <p:tavLst>
                                        <p:tav tm="0">
                                          <p:val>
                                            <p:fltVal val="0"/>
                                          </p:val>
                                        </p:tav>
                                        <p:tav tm="100000">
                                          <p:val>
                                            <p:strVal val="#ppt_h"/>
                                          </p:val>
                                        </p:tav>
                                      </p:tavLst>
                                    </p:anim>
                                    <p:animEffect transition="in" filter="fade">
                                      <p:cBhvr>
                                        <p:cTn id="34" dur="500"/>
                                        <p:tgtEl>
                                          <p:spTgt spid="11266"/>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267"/>
                                        </p:tgtEl>
                                        <p:attrNameLst>
                                          <p:attrName>style.visibility</p:attrName>
                                        </p:attrNameLst>
                                      </p:cBhvr>
                                      <p:to>
                                        <p:strVal val="visible"/>
                                      </p:to>
                                    </p:set>
                                    <p:animEffect transition="in" filter="wipe(down)">
                                      <p:cBhvr>
                                        <p:cTn id="39" dur="580">
                                          <p:stCondLst>
                                            <p:cond delay="0"/>
                                          </p:stCondLst>
                                        </p:cTn>
                                        <p:tgtEl>
                                          <p:spTgt spid="11267"/>
                                        </p:tgtEl>
                                      </p:cBhvr>
                                    </p:animEffect>
                                    <p:anim calcmode="lin" valueType="num">
                                      <p:cBhvr>
                                        <p:cTn id="40" dur="1822" tmFilter="0,0; 0.14,0.36; 0.43,0.73; 0.71,0.91; 1.0,1.0">
                                          <p:stCondLst>
                                            <p:cond delay="0"/>
                                          </p:stCondLst>
                                        </p:cTn>
                                        <p:tgtEl>
                                          <p:spTgt spid="1126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26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26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26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267"/>
                                        </p:tgtEl>
                                        <p:attrNameLst>
                                          <p:attrName>ppt_y</p:attrName>
                                        </p:attrNameLst>
                                      </p:cBhvr>
                                      <p:tavLst>
                                        <p:tav tm="0" fmla="#ppt_y-sin(pi*$)/81">
                                          <p:val>
                                            <p:fltVal val="0"/>
                                          </p:val>
                                        </p:tav>
                                        <p:tav tm="100000">
                                          <p:val>
                                            <p:fltVal val="1"/>
                                          </p:val>
                                        </p:tav>
                                      </p:tavLst>
                                    </p:anim>
                                    <p:animScale>
                                      <p:cBhvr>
                                        <p:cTn id="45" dur="26">
                                          <p:stCondLst>
                                            <p:cond delay="650"/>
                                          </p:stCondLst>
                                        </p:cTn>
                                        <p:tgtEl>
                                          <p:spTgt spid="11267"/>
                                        </p:tgtEl>
                                      </p:cBhvr>
                                      <p:to x="100000" y="60000"/>
                                    </p:animScale>
                                    <p:animScale>
                                      <p:cBhvr>
                                        <p:cTn id="46" dur="166" decel="50000">
                                          <p:stCondLst>
                                            <p:cond delay="676"/>
                                          </p:stCondLst>
                                        </p:cTn>
                                        <p:tgtEl>
                                          <p:spTgt spid="11267"/>
                                        </p:tgtEl>
                                      </p:cBhvr>
                                      <p:to x="100000" y="100000"/>
                                    </p:animScale>
                                    <p:animScale>
                                      <p:cBhvr>
                                        <p:cTn id="47" dur="26">
                                          <p:stCondLst>
                                            <p:cond delay="1312"/>
                                          </p:stCondLst>
                                        </p:cTn>
                                        <p:tgtEl>
                                          <p:spTgt spid="11267"/>
                                        </p:tgtEl>
                                      </p:cBhvr>
                                      <p:to x="100000" y="80000"/>
                                    </p:animScale>
                                    <p:animScale>
                                      <p:cBhvr>
                                        <p:cTn id="48" dur="166" decel="50000">
                                          <p:stCondLst>
                                            <p:cond delay="1338"/>
                                          </p:stCondLst>
                                        </p:cTn>
                                        <p:tgtEl>
                                          <p:spTgt spid="11267"/>
                                        </p:tgtEl>
                                      </p:cBhvr>
                                      <p:to x="100000" y="100000"/>
                                    </p:animScale>
                                    <p:animScale>
                                      <p:cBhvr>
                                        <p:cTn id="49" dur="26">
                                          <p:stCondLst>
                                            <p:cond delay="1642"/>
                                          </p:stCondLst>
                                        </p:cTn>
                                        <p:tgtEl>
                                          <p:spTgt spid="11267"/>
                                        </p:tgtEl>
                                      </p:cBhvr>
                                      <p:to x="100000" y="90000"/>
                                    </p:animScale>
                                    <p:animScale>
                                      <p:cBhvr>
                                        <p:cTn id="50" dur="166" decel="50000">
                                          <p:stCondLst>
                                            <p:cond delay="1668"/>
                                          </p:stCondLst>
                                        </p:cTn>
                                        <p:tgtEl>
                                          <p:spTgt spid="11267"/>
                                        </p:tgtEl>
                                      </p:cBhvr>
                                      <p:to x="100000" y="100000"/>
                                    </p:animScale>
                                    <p:animScale>
                                      <p:cBhvr>
                                        <p:cTn id="51" dur="26">
                                          <p:stCondLst>
                                            <p:cond delay="1808"/>
                                          </p:stCondLst>
                                        </p:cTn>
                                        <p:tgtEl>
                                          <p:spTgt spid="11267"/>
                                        </p:tgtEl>
                                      </p:cBhvr>
                                      <p:to x="100000" y="95000"/>
                                    </p:animScale>
                                    <p:animScale>
                                      <p:cBhvr>
                                        <p:cTn id="52" dur="166" decel="50000">
                                          <p:stCondLst>
                                            <p:cond delay="1834"/>
                                          </p:stCondLst>
                                        </p:cTn>
                                        <p:tgtEl>
                                          <p:spTgt spid="1126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circle(in)">
                                      <p:cBhvr>
                                        <p:cTn id="5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987824" y="18278"/>
            <a:ext cx="6156176" cy="6839722"/>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lgn="ctr"/>
            <a:r>
              <a:rPr lang="es-ES" b="1" u="sng" dirty="0">
                <a:highlight>
                  <a:srgbClr val="FFFF00"/>
                </a:highlight>
              </a:rPr>
              <a:t>Colosenses.3:16.</a:t>
            </a:r>
          </a:p>
          <a:p>
            <a:r>
              <a:rPr lang="es-ES" b="1" u="sng" dirty="0">
                <a:solidFill>
                  <a:srgbClr val="7030A0"/>
                </a:solidFill>
              </a:rPr>
              <a:t>Que la palabra de Cristo habite en abundancia en vosotros,</a:t>
            </a:r>
            <a:r>
              <a:rPr lang="es-ES" b="1" dirty="0"/>
              <a:t> con toda sabiduría enseñándoos y amonestándoos unos a otros con salmos, himnos y canciones espirituales, cantando a Dios con acción de gracias en vuestros corazones. </a:t>
            </a:r>
          </a:p>
          <a:p>
            <a:r>
              <a:rPr lang="es-ES" b="1" dirty="0"/>
              <a:t>Debemos estar arraigados en Cristo.</a:t>
            </a:r>
          </a:p>
          <a:p>
            <a:pPr algn="ctr"/>
            <a:r>
              <a:rPr lang="es-ES" b="1" u="sng" dirty="0">
                <a:highlight>
                  <a:srgbClr val="FFFF00"/>
                </a:highlight>
              </a:rPr>
              <a:t>Colosenses.2:7.</a:t>
            </a:r>
          </a:p>
          <a:p>
            <a:r>
              <a:rPr lang="es-ES" b="1" dirty="0"/>
              <a:t>firmemente </a:t>
            </a:r>
            <a:r>
              <a:rPr lang="es-ES" b="1" u="sng" dirty="0">
                <a:solidFill>
                  <a:srgbClr val="FF0000"/>
                </a:solidFill>
              </a:rPr>
              <a:t>arraigados y edificados</a:t>
            </a:r>
            <a:r>
              <a:rPr lang="es-ES" b="1" dirty="0"/>
              <a:t> en El y confirmados en vuestra fe, tal como fuisteis instruidos, rebosando de gratitud. </a:t>
            </a:r>
          </a:p>
        </p:txBody>
      </p:sp>
      <p:pic>
        <p:nvPicPr>
          <p:cNvPr id="1027" name="Picture 3" descr="C:\Users\Mario Moreno\Desktop\Señales\Imagen Animadas\giph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7" y="3140968"/>
            <a:ext cx="2979665" cy="3717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o Moreno\Desktop\Señales\Imagen Animadas\Arbol Gif 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638" y="22222"/>
            <a:ext cx="295318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612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500" fill="hold"/>
                                        <p:tgtEl>
                                          <p:spTgt spid="1028"/>
                                        </p:tgtEl>
                                        <p:attrNameLst>
                                          <p:attrName>ppt_w</p:attrName>
                                        </p:attrNameLst>
                                      </p:cBhvr>
                                      <p:tavLst>
                                        <p:tav tm="0">
                                          <p:val>
                                            <p:fltVal val="0"/>
                                          </p:val>
                                        </p:tav>
                                        <p:tav tm="100000">
                                          <p:val>
                                            <p:strVal val="#ppt_w"/>
                                          </p:val>
                                        </p:tav>
                                      </p:tavLst>
                                    </p:anim>
                                    <p:anim calcmode="lin" valueType="num">
                                      <p:cBhvr>
                                        <p:cTn id="23" dur="500" fill="hold"/>
                                        <p:tgtEl>
                                          <p:spTgt spid="1028"/>
                                        </p:tgtEl>
                                        <p:attrNameLst>
                                          <p:attrName>ppt_h</p:attrName>
                                        </p:attrNameLst>
                                      </p:cBhvr>
                                      <p:tavLst>
                                        <p:tav tm="0">
                                          <p:val>
                                            <p:fltVal val="0"/>
                                          </p:val>
                                        </p:tav>
                                        <p:tav tm="100000">
                                          <p:val>
                                            <p:strVal val="#ppt_h"/>
                                          </p:val>
                                        </p:tav>
                                      </p:tavLst>
                                    </p:anim>
                                    <p:animEffect transition="in" filter="fade">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p:cTn id="34" dur="500" fill="hold"/>
                                        <p:tgtEl>
                                          <p:spTgt spid="1027"/>
                                        </p:tgtEl>
                                        <p:attrNameLst>
                                          <p:attrName>ppt_w</p:attrName>
                                        </p:attrNameLst>
                                      </p:cBhvr>
                                      <p:tavLst>
                                        <p:tav tm="0">
                                          <p:val>
                                            <p:fltVal val="0"/>
                                          </p:val>
                                        </p:tav>
                                        <p:tav tm="100000">
                                          <p:val>
                                            <p:strVal val="#ppt_w"/>
                                          </p:val>
                                        </p:tav>
                                      </p:tavLst>
                                    </p:anim>
                                    <p:anim calcmode="lin" valueType="num">
                                      <p:cBhvr>
                                        <p:cTn id="35" dur="500" fill="hold"/>
                                        <p:tgtEl>
                                          <p:spTgt spid="1027"/>
                                        </p:tgtEl>
                                        <p:attrNameLst>
                                          <p:attrName>ppt_h</p:attrName>
                                        </p:attrNameLst>
                                      </p:cBhvr>
                                      <p:tavLst>
                                        <p:tav tm="0">
                                          <p:val>
                                            <p:fltVal val="0"/>
                                          </p:val>
                                        </p:tav>
                                        <p:tav tm="100000">
                                          <p:val>
                                            <p:strVal val="#ppt_h"/>
                                          </p:val>
                                        </p:tav>
                                      </p:tavLst>
                                    </p:anim>
                                    <p:animEffect transition="in" filter="fade">
                                      <p:cBhvr>
                                        <p:cTn id="36" dur="500"/>
                                        <p:tgtEl>
                                          <p:spTgt spid="102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circle(in)">
                                      <p:cBhvr>
                                        <p:cTn id="41" dur="2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circle(in)">
                                      <p:cBhvr>
                                        <p:cTn id="4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491881" y="0"/>
            <a:ext cx="5617456" cy="68580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s-ES" b="1" dirty="0"/>
              <a:t>Estas palabras son de especial significado pues ellas nos dicen por ejemplo que; El concepto de arraigar, o el "echar raíz", conlleva la idea de establecerse en una forma firme, en este caso, sobre Cristo. </a:t>
            </a:r>
          </a:p>
          <a:p>
            <a:r>
              <a:rPr lang="es-ES" b="1" dirty="0"/>
              <a:t>Y también aporta a la idea de vitalidad o nutrición, la cual fluye a través de las raíces.</a:t>
            </a:r>
          </a:p>
          <a:p>
            <a:pPr algn="ctr"/>
            <a:r>
              <a:rPr lang="es-ES" b="1" u="sng" dirty="0">
                <a:highlight>
                  <a:srgbClr val="FFFF00"/>
                </a:highlight>
              </a:rPr>
              <a:t>Efesios.3:17.</a:t>
            </a:r>
          </a:p>
          <a:p>
            <a:r>
              <a:rPr lang="es-ES" b="1" u="sng" dirty="0">
                <a:solidFill>
                  <a:srgbClr val="FF0000"/>
                </a:solidFill>
              </a:rPr>
              <a:t>de manera que Cristo more por la fe en vuestros corazones;</a:t>
            </a:r>
            <a:r>
              <a:rPr lang="es-ES" b="1" dirty="0"/>
              <a:t> y que arraigados y cimentados en amor, </a:t>
            </a:r>
          </a:p>
        </p:txBody>
      </p:sp>
      <p:pic>
        <p:nvPicPr>
          <p:cNvPr id="4" name="Imagen 3">
            <a:extLst>
              <a:ext uri="{FF2B5EF4-FFF2-40B4-BE49-F238E27FC236}">
                <a16:creationId xmlns:a16="http://schemas.microsoft.com/office/drawing/2014/main" id="{47C93822-0A05-4886-8121-58865FBDE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0261"/>
            <a:ext cx="3491881" cy="3414563"/>
          </a:xfrm>
          <a:prstGeom prst="rect">
            <a:avLst/>
          </a:prstGeom>
        </p:spPr>
      </p:pic>
    </p:spTree>
    <p:extLst>
      <p:ext uri="{BB962C8B-B14F-4D97-AF65-F5344CB8AC3E}">
        <p14:creationId xmlns:p14="http://schemas.microsoft.com/office/powerpoint/2010/main" val="383968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203848" y="0"/>
            <a:ext cx="5940152" cy="6858000"/>
          </a:xfrm>
        </p:spPr>
        <p:style>
          <a:lnRef idx="1">
            <a:schemeClr val="accent4"/>
          </a:lnRef>
          <a:fillRef idx="2">
            <a:schemeClr val="accent4"/>
          </a:fillRef>
          <a:effectRef idx="1">
            <a:schemeClr val="accent4"/>
          </a:effectRef>
          <a:fontRef idx="minor">
            <a:schemeClr val="dk1"/>
          </a:fontRef>
        </p:style>
        <p:txBody>
          <a:bodyPr>
            <a:normAutofit/>
          </a:bodyPr>
          <a:lstStyle/>
          <a:p>
            <a:r>
              <a:rPr lang="es-ES" b="1" dirty="0"/>
              <a:t>Si la palabra de Cristo esta profundamente en nuestra vida ningún viento, huracán nos votara.</a:t>
            </a:r>
          </a:p>
          <a:p>
            <a:r>
              <a:rPr lang="es-ES" b="1" dirty="0"/>
              <a:t>Pero sino, seremos fácil presa del viento.</a:t>
            </a:r>
          </a:p>
          <a:p>
            <a:pPr algn="ctr"/>
            <a:r>
              <a:rPr lang="es-ES" b="1" u="sng" dirty="0">
                <a:highlight>
                  <a:srgbClr val="FFFF00"/>
                </a:highlight>
              </a:rPr>
              <a:t>Efesios.4:14.</a:t>
            </a:r>
          </a:p>
          <a:p>
            <a:r>
              <a:rPr lang="es-ES" b="1" u="sng" dirty="0">
                <a:solidFill>
                  <a:srgbClr val="7030A0"/>
                </a:solidFill>
              </a:rPr>
              <a:t>para que ya no seamos niños,</a:t>
            </a:r>
            <a:r>
              <a:rPr lang="es-ES" b="1" dirty="0"/>
              <a:t> sacudidos por las olas y llevados de aquí para allá por todo viento de doctrina, por la astucia de los hombres, por las artimañas engañosas del error; </a:t>
            </a:r>
          </a:p>
        </p:txBody>
      </p:sp>
      <p:pic>
        <p:nvPicPr>
          <p:cNvPr id="3074" name="Picture 2" descr="C:\Users\Mario Moreno\Desktop\tiempo-y-clima-imagen-animada-001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68080"/>
            <a:ext cx="3245591" cy="367240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io Moreno\Desktop\Señales\Imagen Animadas\gifs-animados-viento-661466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90" y="0"/>
            <a:ext cx="2914126"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69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p:cTn id="17" dur="500" fill="hold"/>
                                        <p:tgtEl>
                                          <p:spTgt spid="3075"/>
                                        </p:tgtEl>
                                        <p:attrNameLst>
                                          <p:attrName>ppt_w</p:attrName>
                                        </p:attrNameLst>
                                      </p:cBhvr>
                                      <p:tavLst>
                                        <p:tav tm="0">
                                          <p:val>
                                            <p:fltVal val="0"/>
                                          </p:val>
                                        </p:tav>
                                        <p:tav tm="100000">
                                          <p:val>
                                            <p:strVal val="#ppt_w"/>
                                          </p:val>
                                        </p:tav>
                                      </p:tavLst>
                                    </p:anim>
                                    <p:anim calcmode="lin" valueType="num">
                                      <p:cBhvr>
                                        <p:cTn id="18" dur="500" fill="hold"/>
                                        <p:tgtEl>
                                          <p:spTgt spid="3075"/>
                                        </p:tgtEl>
                                        <p:attrNameLst>
                                          <p:attrName>ppt_h</p:attrName>
                                        </p:attrNameLst>
                                      </p:cBhvr>
                                      <p:tavLst>
                                        <p:tav tm="0">
                                          <p:val>
                                            <p:fltVal val="0"/>
                                          </p:val>
                                        </p:tav>
                                        <p:tav tm="100000">
                                          <p:val>
                                            <p:strVal val="#ppt_h"/>
                                          </p:val>
                                        </p:tav>
                                      </p:tavLst>
                                    </p:anim>
                                    <p:animEffect transition="in" filter="fade">
                                      <p:cBhvr>
                                        <p:cTn id="19" dur="5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p:cTn id="29" dur="500" fill="hold"/>
                                        <p:tgtEl>
                                          <p:spTgt spid="3074"/>
                                        </p:tgtEl>
                                        <p:attrNameLst>
                                          <p:attrName>ppt_w</p:attrName>
                                        </p:attrNameLst>
                                      </p:cBhvr>
                                      <p:tavLst>
                                        <p:tav tm="0">
                                          <p:val>
                                            <p:fltVal val="0"/>
                                          </p:val>
                                        </p:tav>
                                        <p:tav tm="100000">
                                          <p:val>
                                            <p:strVal val="#ppt_w"/>
                                          </p:val>
                                        </p:tav>
                                      </p:tavLst>
                                    </p:anim>
                                    <p:anim calcmode="lin" valueType="num">
                                      <p:cBhvr>
                                        <p:cTn id="30" dur="500" fill="hold"/>
                                        <p:tgtEl>
                                          <p:spTgt spid="3074"/>
                                        </p:tgtEl>
                                        <p:attrNameLst>
                                          <p:attrName>ppt_h</p:attrName>
                                        </p:attrNameLst>
                                      </p:cBhvr>
                                      <p:tavLst>
                                        <p:tav tm="0">
                                          <p:val>
                                            <p:fltVal val="0"/>
                                          </p:val>
                                        </p:tav>
                                        <p:tav tm="100000">
                                          <p:val>
                                            <p:strVal val="#ppt_h"/>
                                          </p:val>
                                        </p:tav>
                                      </p:tavLst>
                                    </p:anim>
                                    <p:animEffect transition="in" filter="fade">
                                      <p:cBhvr>
                                        <p:cTn id="31" dur="5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circle(in)">
                                      <p:cBhvr>
                                        <p:cTn id="36" dur="2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circle(in)">
                                      <p:cBhvr>
                                        <p:cTn id="4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2771799" y="3175"/>
            <a:ext cx="6352615"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es-ES" b="1" u="sng" dirty="0"/>
              <a:t>CONCLUSIÓN.</a:t>
            </a:r>
          </a:p>
        </p:txBody>
      </p:sp>
      <p:sp>
        <p:nvSpPr>
          <p:cNvPr id="3" name="2 Marcador de contenido"/>
          <p:cNvSpPr>
            <a:spLocks noGrp="1"/>
          </p:cNvSpPr>
          <p:nvPr>
            <p:ph idx="1"/>
          </p:nvPr>
        </p:nvSpPr>
        <p:spPr>
          <a:xfrm>
            <a:off x="2699792" y="1124744"/>
            <a:ext cx="6444208" cy="5733256"/>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r>
              <a:rPr lang="es-ES" b="1" dirty="0"/>
              <a:t>El deseo de Dios es que todos podamos crecer como El quiere.</a:t>
            </a:r>
          </a:p>
          <a:p>
            <a:r>
              <a:rPr lang="es-ES" b="1" dirty="0"/>
              <a:t>La palabra de Cristo debe morar, arraigada en nuestros corazones.</a:t>
            </a:r>
          </a:p>
          <a:p>
            <a:r>
              <a:rPr lang="es-ES" b="1" dirty="0"/>
              <a:t>Debe echar raíces para que pueda nutrirse y estar firme contra los vientos, los problemas que se nos presentan en nuestra vida como cristianos.</a:t>
            </a:r>
          </a:p>
          <a:p>
            <a:r>
              <a:rPr lang="es-ES" b="1" dirty="0"/>
              <a:t>Deseemos siempre la palabra de Dios. </a:t>
            </a:r>
          </a:p>
          <a:p>
            <a:pPr algn="ctr"/>
            <a:r>
              <a:rPr lang="es-ES" b="1" u="sng" dirty="0">
                <a:highlight>
                  <a:srgbClr val="FFFF00"/>
                </a:highlight>
              </a:rPr>
              <a:t>I Pedro.2:2.</a:t>
            </a:r>
          </a:p>
          <a:p>
            <a:r>
              <a:rPr lang="es-ES" b="1" u="sng" dirty="0">
                <a:solidFill>
                  <a:srgbClr val="00B0F0"/>
                </a:solidFill>
              </a:rPr>
              <a:t>desead como niños recién nacidos, la leche pura de la palabra,</a:t>
            </a:r>
            <a:r>
              <a:rPr lang="es-ES" b="1" dirty="0"/>
              <a:t> para que por ella crezcáis para salvación, </a:t>
            </a:r>
          </a:p>
        </p:txBody>
      </p:sp>
    </p:spTree>
    <p:extLst>
      <p:ext uri="{BB962C8B-B14F-4D97-AF65-F5344CB8AC3E}">
        <p14:creationId xmlns:p14="http://schemas.microsoft.com/office/powerpoint/2010/main" val="3703093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ircle(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circle(in)">
                                      <p:cBhvr>
                                        <p:cTn id="38" dur="2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circle(in)">
                                      <p:cBhvr>
                                        <p:cTn id="4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o Moreno\Desktop\Señales\Gracias\DIOS NOS BENDIGA\DIOS20TE20BENDIGA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869160"/>
            <a:ext cx="9144000" cy="19711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o Moreno\Desktop\Señales\Gracias\Gracias Animadas\rgqJdk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468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03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2628843" y="17080"/>
            <a:ext cx="6484438"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b="1" u="sng" dirty="0"/>
              <a:t>¿CUAL ES LA PARTE MAS IMPORTANTE DE UN ABROL?</a:t>
            </a:r>
          </a:p>
        </p:txBody>
      </p:sp>
      <p:pic>
        <p:nvPicPr>
          <p:cNvPr id="1026" name="Picture 2" descr="C:\Users\Mario Moreno\Desktop\Señales\Imagen Animadas\898550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28843" y="1628800"/>
            <a:ext cx="2654559" cy="5229200"/>
          </a:xfrm>
          <a:prstGeom prst="rect">
            <a:avLst/>
          </a:prstGeom>
          <a:noFill/>
          <a:extLst>
            <a:ext uri="{909E8E84-426E-40DD-AFC4-6F175D3DCCD1}">
              <a14:hiddenFill xmlns:a14="http://schemas.microsoft.com/office/drawing/2010/main">
                <a:solidFill>
                  <a:srgbClr val="FFFFFF"/>
                </a:solidFill>
              </a14:hiddenFill>
            </a:ext>
          </a:extLst>
        </p:spPr>
      </p:pic>
      <p:sp>
        <p:nvSpPr>
          <p:cNvPr id="4" name="3 Flecha derecha"/>
          <p:cNvSpPr/>
          <p:nvPr/>
        </p:nvSpPr>
        <p:spPr>
          <a:xfrm>
            <a:off x="4527318" y="1613752"/>
            <a:ext cx="151216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6156176" y="1552765"/>
            <a:ext cx="2797689"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s-ES" sz="2800" b="1" dirty="0"/>
              <a:t>¿Serán sus hojas?</a:t>
            </a:r>
          </a:p>
        </p:txBody>
      </p:sp>
      <p:sp>
        <p:nvSpPr>
          <p:cNvPr id="7" name="6 Flecha derecha"/>
          <p:cNvSpPr/>
          <p:nvPr/>
        </p:nvSpPr>
        <p:spPr>
          <a:xfrm rot="11727915">
            <a:off x="2267744" y="3296292"/>
            <a:ext cx="1368152" cy="526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06909" y="2682498"/>
            <a:ext cx="2015424"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s-ES" sz="2800" b="1" dirty="0"/>
              <a:t>¿Sus ramas?</a:t>
            </a:r>
          </a:p>
        </p:txBody>
      </p:sp>
      <p:sp>
        <p:nvSpPr>
          <p:cNvPr id="9" name="8 Flecha derecha"/>
          <p:cNvSpPr/>
          <p:nvPr/>
        </p:nvSpPr>
        <p:spPr>
          <a:xfrm rot="11264054">
            <a:off x="1992838" y="4653136"/>
            <a:ext cx="165724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40741" y="4359575"/>
            <a:ext cx="1659493" cy="52322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s-ES" sz="2800" b="1" dirty="0"/>
              <a:t>¿Su Tallo?</a:t>
            </a:r>
          </a:p>
        </p:txBody>
      </p:sp>
      <p:sp>
        <p:nvSpPr>
          <p:cNvPr id="12" name="11 Rectángulo"/>
          <p:cNvSpPr/>
          <p:nvPr/>
        </p:nvSpPr>
        <p:spPr>
          <a:xfrm>
            <a:off x="6578392" y="3644987"/>
            <a:ext cx="1710405"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s-ES" sz="2800" b="1" dirty="0"/>
              <a:t>¿Su fruto?</a:t>
            </a:r>
          </a:p>
        </p:txBody>
      </p:sp>
      <p:sp>
        <p:nvSpPr>
          <p:cNvPr id="13" name="12 Flecha derecha"/>
          <p:cNvSpPr/>
          <p:nvPr/>
        </p:nvSpPr>
        <p:spPr>
          <a:xfrm>
            <a:off x="4644008" y="3603755"/>
            <a:ext cx="1512168" cy="430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5213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ircle(in)">
                                      <p:cBhvr>
                                        <p:cTn id="55" dur="2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circle(in)">
                                      <p:cBhvr>
                                        <p:cTn id="78" dur="20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9" grpId="0" animBg="1"/>
      <p:bldP spid="10"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347864" y="117465"/>
            <a:ext cx="5796136" cy="4525963"/>
          </a:xfrm>
        </p:spPr>
        <p:style>
          <a:lnRef idx="1">
            <a:schemeClr val="accent4"/>
          </a:lnRef>
          <a:fillRef idx="2">
            <a:schemeClr val="accent4"/>
          </a:fillRef>
          <a:effectRef idx="1">
            <a:schemeClr val="accent4"/>
          </a:effectRef>
          <a:fontRef idx="minor">
            <a:schemeClr val="dk1"/>
          </a:fontRef>
        </p:style>
        <p:txBody>
          <a:bodyPr>
            <a:normAutofit/>
          </a:bodyPr>
          <a:lstStyle/>
          <a:p>
            <a:r>
              <a:rPr lang="es-ES" b="1" dirty="0"/>
              <a:t>La parte mas importante de un árbol es sin duda sus raíces.</a:t>
            </a:r>
          </a:p>
          <a:p>
            <a:r>
              <a:rPr lang="es-ES" b="1" dirty="0"/>
              <a:t>Es aquí donde el árbol se alimenta y absorbe todos sus nutrientes y por supuesto el agua que es la que le produce su crecimiento.</a:t>
            </a:r>
          </a:p>
        </p:txBody>
      </p:sp>
      <p:pic>
        <p:nvPicPr>
          <p:cNvPr id="2050" name="Picture 2" descr="C:\Users\Mario Moreno\Desktop\Señales\Imagen Animadas\animated_tree_100_by_lifelike6604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3347864" cy="6738193"/>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curvada hacia arriba 1">
            <a:extLst>
              <a:ext uri="{FF2B5EF4-FFF2-40B4-BE49-F238E27FC236}">
                <a16:creationId xmlns:a16="http://schemas.microsoft.com/office/drawing/2014/main" id="{508DF6CA-8A10-4107-8AC8-8A9D7408D22A}"/>
              </a:ext>
            </a:extLst>
          </p:cNvPr>
          <p:cNvSpPr/>
          <p:nvPr/>
        </p:nvSpPr>
        <p:spPr>
          <a:xfrm rot="20485265">
            <a:off x="2814489" y="5203660"/>
            <a:ext cx="2996431" cy="1205223"/>
          </a:xfrm>
          <a:prstGeom prst="curved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879348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p:cTn id="19" dur="500" fill="hold"/>
                                        <p:tgtEl>
                                          <p:spTgt spid="3">
                                            <p:bg/>
                                          </p:spTgt>
                                        </p:tgtEl>
                                        <p:attrNameLst>
                                          <p:attrName>ppt_w</p:attrName>
                                        </p:attrNameLst>
                                      </p:cBhvr>
                                      <p:tavLst>
                                        <p:tav tm="0">
                                          <p:val>
                                            <p:fltVal val="0"/>
                                          </p:val>
                                        </p:tav>
                                        <p:tav tm="100000">
                                          <p:val>
                                            <p:strVal val="#ppt_w"/>
                                          </p:val>
                                        </p:tav>
                                      </p:tavLst>
                                    </p:anim>
                                    <p:anim calcmode="lin" valueType="num">
                                      <p:cBhvr>
                                        <p:cTn id="20" dur="500" fill="hold"/>
                                        <p:tgtEl>
                                          <p:spTgt spid="3">
                                            <p:bg/>
                                          </p:spTgt>
                                        </p:tgtEl>
                                        <p:attrNameLst>
                                          <p:attrName>ppt_h</p:attrName>
                                        </p:attrNameLst>
                                      </p:cBhvr>
                                      <p:tavLst>
                                        <p:tav tm="0">
                                          <p:val>
                                            <p:fltVal val="0"/>
                                          </p:val>
                                        </p:tav>
                                        <p:tav tm="100000">
                                          <p:val>
                                            <p:strVal val="#ppt_h"/>
                                          </p:val>
                                        </p:tav>
                                      </p:tavLst>
                                    </p:anim>
                                    <p:animEffect transition="in" filter="fade">
                                      <p:cBhvr>
                                        <p:cTn id="21" dur="500"/>
                                        <p:tgtEl>
                                          <p:spTgt spid="3">
                                            <p:bg/>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771800" y="0"/>
            <a:ext cx="6372200" cy="68580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s-ES" b="1" dirty="0"/>
              <a:t>¿Sabían ustedes que entre mas profunda son las raíces mas estabilidad tendrá un árbol?</a:t>
            </a:r>
          </a:p>
          <a:p>
            <a:r>
              <a:rPr lang="es-ES" b="1" dirty="0"/>
              <a:t>Y no solo eso sino que también se alimenta mejor ya que entre mas profundas sus raíces sean, mas agua obtendrá.</a:t>
            </a:r>
          </a:p>
          <a:p>
            <a:r>
              <a:rPr lang="es-ES" b="1" dirty="0"/>
              <a:t>Un árbol es en lo externo lo que es en el interno de sus raíces.</a:t>
            </a:r>
          </a:p>
          <a:p>
            <a:r>
              <a:rPr lang="es-ES" b="1" dirty="0"/>
              <a:t>Una persona es en lo externo lo que es en lo interno también.</a:t>
            </a:r>
          </a:p>
          <a:p>
            <a:r>
              <a:rPr lang="es-ES" b="1" dirty="0"/>
              <a:t>Cuando vemos un árbol que es fuerte y que puede permanecer ante los vientos y tormentas es solamente porque sus raíces son sanas y profundas.</a:t>
            </a:r>
          </a:p>
          <a:p>
            <a:r>
              <a:rPr lang="es-ES" b="1" dirty="0"/>
              <a:t>¿Cómo son tus raíces en tu vida?</a:t>
            </a:r>
          </a:p>
        </p:txBody>
      </p:sp>
      <p:pic>
        <p:nvPicPr>
          <p:cNvPr id="3074" name="Picture 2" descr="C:\Users\Mario Moreno\Desktop\Señales\Imagen Animadas\arvoreamiza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845" y="0"/>
            <a:ext cx="2803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173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circle(in)">
                                      <p:cBhvr>
                                        <p:cTn id="14" dur="2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ircle(in)">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circle(in)">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635895" y="0"/>
            <a:ext cx="5528253" cy="6858000"/>
          </a:xfrm>
        </p:spPr>
        <p:style>
          <a:lnRef idx="1">
            <a:schemeClr val="accent4"/>
          </a:lnRef>
          <a:fillRef idx="2">
            <a:schemeClr val="accent4"/>
          </a:fillRef>
          <a:effectRef idx="1">
            <a:schemeClr val="accent4"/>
          </a:effectRef>
          <a:fontRef idx="minor">
            <a:schemeClr val="dk1"/>
          </a:fontRef>
        </p:style>
        <p:txBody>
          <a:bodyPr>
            <a:normAutofit fontScale="92500"/>
          </a:bodyPr>
          <a:lstStyle/>
          <a:p>
            <a:pPr algn="ctr"/>
            <a:r>
              <a:rPr lang="es-ES" b="1" u="sng" dirty="0">
                <a:highlight>
                  <a:srgbClr val="FFFF00"/>
                </a:highlight>
              </a:rPr>
              <a:t>Mateo.5:6.</a:t>
            </a:r>
          </a:p>
          <a:p>
            <a:r>
              <a:rPr lang="es-ES" b="1" u="sng" dirty="0">
                <a:solidFill>
                  <a:srgbClr val="FF0000"/>
                </a:solidFill>
              </a:rPr>
              <a:t>Bienaventurados los que tienen hambre y sed de justicia,</a:t>
            </a:r>
            <a:r>
              <a:rPr lang="es-ES" b="1" dirty="0"/>
              <a:t> pues ellos serán saciados. </a:t>
            </a:r>
          </a:p>
          <a:p>
            <a:r>
              <a:rPr lang="es-ES" b="1" dirty="0"/>
              <a:t>¿De que tiene hambre?</a:t>
            </a:r>
          </a:p>
          <a:p>
            <a:r>
              <a:rPr lang="es-ES" b="1" dirty="0"/>
              <a:t>¿De que estas sediento?</a:t>
            </a:r>
          </a:p>
          <a:p>
            <a:r>
              <a:rPr lang="es-ES" b="1" dirty="0"/>
              <a:t>Si nuestras raíces espirituales son superficiales y de pura apariencia seguro que no podremos soportar las adversidades y las tormentas de la vida y pronto caeremos con la mas mínima cosa que venga a nuestra vida.</a:t>
            </a:r>
          </a:p>
        </p:txBody>
      </p:sp>
      <p:pic>
        <p:nvPicPr>
          <p:cNvPr id="4099" name="Picture 3" descr="C:\Users\Mario Moreno\Desktop\Señales\Imagen Animadas\giph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775" y="3284984"/>
            <a:ext cx="3662670" cy="35730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ario Moreno\Desktop\Señales\Imagen Animadas\Student-Reading-On-The-Floor-6076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017"/>
            <a:ext cx="371475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308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 calcmode="lin" valueType="num">
                                      <p:cBhvr>
                                        <p:cTn id="22" dur="500" fill="hold"/>
                                        <p:tgtEl>
                                          <p:spTgt spid="4100"/>
                                        </p:tgtEl>
                                        <p:attrNameLst>
                                          <p:attrName>ppt_w</p:attrName>
                                        </p:attrNameLst>
                                      </p:cBhvr>
                                      <p:tavLst>
                                        <p:tav tm="0">
                                          <p:val>
                                            <p:fltVal val="0"/>
                                          </p:val>
                                        </p:tav>
                                        <p:tav tm="100000">
                                          <p:val>
                                            <p:strVal val="#ppt_w"/>
                                          </p:val>
                                        </p:tav>
                                      </p:tavLst>
                                    </p:anim>
                                    <p:anim calcmode="lin" valueType="num">
                                      <p:cBhvr>
                                        <p:cTn id="23" dur="500" fill="hold"/>
                                        <p:tgtEl>
                                          <p:spTgt spid="4100"/>
                                        </p:tgtEl>
                                        <p:attrNameLst>
                                          <p:attrName>ppt_h</p:attrName>
                                        </p:attrNameLst>
                                      </p:cBhvr>
                                      <p:tavLst>
                                        <p:tav tm="0">
                                          <p:val>
                                            <p:fltVal val="0"/>
                                          </p:val>
                                        </p:tav>
                                        <p:tav tm="100000">
                                          <p:val>
                                            <p:strVal val="#ppt_h"/>
                                          </p:val>
                                        </p:tav>
                                      </p:tavLst>
                                    </p:anim>
                                    <p:animEffect transition="in" filter="fade">
                                      <p:cBhvr>
                                        <p:cTn id="24" dur="500"/>
                                        <p:tgtEl>
                                          <p:spTgt spid="410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099"/>
                                        </p:tgtEl>
                                        <p:attrNameLst>
                                          <p:attrName>style.visibility</p:attrName>
                                        </p:attrNameLst>
                                      </p:cBhvr>
                                      <p:to>
                                        <p:strVal val="visible"/>
                                      </p:to>
                                    </p:set>
                                    <p:anim calcmode="lin" valueType="num">
                                      <p:cBhvr>
                                        <p:cTn id="39" dur="500" fill="hold"/>
                                        <p:tgtEl>
                                          <p:spTgt spid="4099"/>
                                        </p:tgtEl>
                                        <p:attrNameLst>
                                          <p:attrName>ppt_w</p:attrName>
                                        </p:attrNameLst>
                                      </p:cBhvr>
                                      <p:tavLst>
                                        <p:tav tm="0">
                                          <p:val>
                                            <p:fltVal val="0"/>
                                          </p:val>
                                        </p:tav>
                                        <p:tav tm="100000">
                                          <p:val>
                                            <p:strVal val="#ppt_w"/>
                                          </p:val>
                                        </p:tav>
                                      </p:tavLst>
                                    </p:anim>
                                    <p:anim calcmode="lin" valueType="num">
                                      <p:cBhvr>
                                        <p:cTn id="40" dur="500" fill="hold"/>
                                        <p:tgtEl>
                                          <p:spTgt spid="4099"/>
                                        </p:tgtEl>
                                        <p:attrNameLst>
                                          <p:attrName>ppt_h</p:attrName>
                                        </p:attrNameLst>
                                      </p:cBhvr>
                                      <p:tavLst>
                                        <p:tav tm="0">
                                          <p:val>
                                            <p:fltVal val="0"/>
                                          </p:val>
                                        </p:tav>
                                        <p:tav tm="100000">
                                          <p:val>
                                            <p:strVal val="#ppt_h"/>
                                          </p:val>
                                        </p:tav>
                                      </p:tavLst>
                                    </p:anim>
                                    <p:animEffect transition="in" filter="fade">
                                      <p:cBhvr>
                                        <p:cTn id="41" dur="500"/>
                                        <p:tgtEl>
                                          <p:spTgt spid="409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circle(in)">
                                      <p:cBhvr>
                                        <p:cTn id="4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827584" y="20588"/>
            <a:ext cx="8316416"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b="1" u="sng" dirty="0"/>
              <a:t>¿COMO PODEMOS ECHAR RAICES PROFUNDAS EN NUESTRAS VIDAS?</a:t>
            </a:r>
          </a:p>
        </p:txBody>
      </p:sp>
      <p:sp>
        <p:nvSpPr>
          <p:cNvPr id="3" name="2 Marcador de contenido"/>
          <p:cNvSpPr>
            <a:spLocks noGrp="1"/>
          </p:cNvSpPr>
          <p:nvPr>
            <p:ph idx="1"/>
          </p:nvPr>
        </p:nvSpPr>
        <p:spPr>
          <a:xfrm>
            <a:off x="3275856" y="1340768"/>
            <a:ext cx="5868144" cy="551723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s-ES" b="1" dirty="0"/>
              <a:t>Solamente estudiando y estudiando la palabra de Dios la Biblia, podemos echar raíces tan profundas que nada ni nadie nos va a votar.</a:t>
            </a:r>
          </a:p>
          <a:p>
            <a:pPr algn="ctr"/>
            <a:r>
              <a:rPr lang="es-ES" b="1" u="sng" dirty="0">
                <a:highlight>
                  <a:srgbClr val="FFFF00"/>
                </a:highlight>
              </a:rPr>
              <a:t>Salmos.119:92-93.</a:t>
            </a:r>
          </a:p>
          <a:p>
            <a:r>
              <a:rPr lang="es-ES" b="1" u="sng" dirty="0">
                <a:solidFill>
                  <a:srgbClr val="00B0F0"/>
                </a:solidFill>
              </a:rPr>
              <a:t>Si tu ley no hubiera sido mi deleite,</a:t>
            </a:r>
            <a:r>
              <a:rPr lang="es-ES" b="1" dirty="0"/>
              <a:t> entonces habría perecido en mi aflicción.</a:t>
            </a:r>
          </a:p>
          <a:p>
            <a:r>
              <a:rPr lang="es-ES" b="1" u="sng" dirty="0">
                <a:solidFill>
                  <a:srgbClr val="FF0000"/>
                </a:solidFill>
              </a:rPr>
              <a:t>V.93. Jamás me olvidaré de tus preceptos,</a:t>
            </a:r>
            <a:r>
              <a:rPr lang="es-ES" b="1" dirty="0"/>
              <a:t> porque por ellos me has vivificado. </a:t>
            </a:r>
          </a:p>
          <a:p>
            <a:endParaRPr lang="es-ES" dirty="0"/>
          </a:p>
        </p:txBody>
      </p:sp>
      <p:pic>
        <p:nvPicPr>
          <p:cNvPr id="5122" name="Picture 2" descr="C:\Users\Mario Moreno\Desktop\Señales\Imagen Animadas\Bibl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3275856" cy="350100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o Moreno\Desktop\Señales\Imagen Animadas\Arbol-Cara-8354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340768"/>
            <a:ext cx="327585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527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123"/>
                                        </p:tgtEl>
                                        <p:attrNameLst>
                                          <p:attrName>style.visibility</p:attrName>
                                        </p:attrNameLst>
                                      </p:cBhvr>
                                      <p:to>
                                        <p:strVal val="visible"/>
                                      </p:to>
                                    </p:set>
                                    <p:anim calcmode="lin" valueType="num">
                                      <p:cBhvr>
                                        <p:cTn id="28" dur="500" fill="hold"/>
                                        <p:tgtEl>
                                          <p:spTgt spid="5123"/>
                                        </p:tgtEl>
                                        <p:attrNameLst>
                                          <p:attrName>ppt_w</p:attrName>
                                        </p:attrNameLst>
                                      </p:cBhvr>
                                      <p:tavLst>
                                        <p:tav tm="0">
                                          <p:val>
                                            <p:fltVal val="0"/>
                                          </p:val>
                                        </p:tav>
                                        <p:tav tm="100000">
                                          <p:val>
                                            <p:strVal val="#ppt_w"/>
                                          </p:val>
                                        </p:tav>
                                      </p:tavLst>
                                    </p:anim>
                                    <p:anim calcmode="lin" valueType="num">
                                      <p:cBhvr>
                                        <p:cTn id="29" dur="500" fill="hold"/>
                                        <p:tgtEl>
                                          <p:spTgt spid="5123"/>
                                        </p:tgtEl>
                                        <p:attrNameLst>
                                          <p:attrName>ppt_h</p:attrName>
                                        </p:attrNameLst>
                                      </p:cBhvr>
                                      <p:tavLst>
                                        <p:tav tm="0">
                                          <p:val>
                                            <p:fltVal val="0"/>
                                          </p:val>
                                        </p:tav>
                                        <p:tav tm="100000">
                                          <p:val>
                                            <p:strVal val="#ppt_h"/>
                                          </p:val>
                                        </p:tav>
                                      </p:tavLst>
                                    </p:anim>
                                    <p:animEffect transition="in" filter="fade">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in)">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122"/>
                                        </p:tgtEl>
                                        <p:attrNameLst>
                                          <p:attrName>style.visibility</p:attrName>
                                        </p:attrNameLst>
                                      </p:cBhvr>
                                      <p:to>
                                        <p:strVal val="visible"/>
                                      </p:to>
                                    </p:set>
                                    <p:anim calcmode="lin" valueType="num">
                                      <p:cBhvr>
                                        <p:cTn id="40" dur="500" fill="hold"/>
                                        <p:tgtEl>
                                          <p:spTgt spid="5122"/>
                                        </p:tgtEl>
                                        <p:attrNameLst>
                                          <p:attrName>ppt_w</p:attrName>
                                        </p:attrNameLst>
                                      </p:cBhvr>
                                      <p:tavLst>
                                        <p:tav tm="0">
                                          <p:val>
                                            <p:fltVal val="0"/>
                                          </p:val>
                                        </p:tav>
                                        <p:tav tm="100000">
                                          <p:val>
                                            <p:strVal val="#ppt_w"/>
                                          </p:val>
                                        </p:tav>
                                      </p:tavLst>
                                    </p:anim>
                                    <p:anim calcmode="lin" valueType="num">
                                      <p:cBhvr>
                                        <p:cTn id="41" dur="500" fill="hold"/>
                                        <p:tgtEl>
                                          <p:spTgt spid="5122"/>
                                        </p:tgtEl>
                                        <p:attrNameLst>
                                          <p:attrName>ppt_h</p:attrName>
                                        </p:attrNameLst>
                                      </p:cBhvr>
                                      <p:tavLst>
                                        <p:tav tm="0">
                                          <p:val>
                                            <p:fltVal val="0"/>
                                          </p:val>
                                        </p:tav>
                                        <p:tav tm="100000">
                                          <p:val>
                                            <p:strVal val="#ppt_h"/>
                                          </p:val>
                                        </p:tav>
                                      </p:tavLst>
                                    </p:anim>
                                    <p:animEffect transition="in" filter="fade">
                                      <p:cBhvr>
                                        <p:cTn id="42" dur="500"/>
                                        <p:tgtEl>
                                          <p:spTgt spid="512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circle(in)">
                                      <p:cBhvr>
                                        <p:cTn id="4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419872" y="3200"/>
            <a:ext cx="5724128" cy="685480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ctr"/>
            <a:r>
              <a:rPr lang="es-ES" dirty="0"/>
              <a:t> </a:t>
            </a:r>
            <a:r>
              <a:rPr lang="es-ES" b="1" u="sng" dirty="0">
                <a:highlight>
                  <a:srgbClr val="FFFF00"/>
                </a:highlight>
              </a:rPr>
              <a:t>Salmos.119:97-99.</a:t>
            </a:r>
          </a:p>
          <a:p>
            <a:r>
              <a:rPr lang="es-ES" b="1" u="sng" dirty="0">
                <a:solidFill>
                  <a:srgbClr val="FF0000"/>
                </a:solidFill>
              </a:rPr>
              <a:t>¡Cuánto amo tu ley!</a:t>
            </a:r>
            <a:r>
              <a:rPr lang="es-ES" b="1" dirty="0"/>
              <a:t> Todo el día es ella mi meditación. </a:t>
            </a:r>
          </a:p>
          <a:p>
            <a:r>
              <a:rPr lang="es-ES" b="1" dirty="0"/>
              <a:t>V.98. </a:t>
            </a:r>
            <a:r>
              <a:rPr lang="es-ES" b="1" u="sng" dirty="0">
                <a:solidFill>
                  <a:srgbClr val="7030A0"/>
                </a:solidFill>
              </a:rPr>
              <a:t>Tus mandamientos me hacen más sabio</a:t>
            </a:r>
            <a:r>
              <a:rPr lang="es-ES" b="1" dirty="0"/>
              <a:t> que mis enemigos, porque son míos para siempre.</a:t>
            </a:r>
          </a:p>
          <a:p>
            <a:r>
              <a:rPr lang="es-ES" b="1" dirty="0"/>
              <a:t>V.99. Tengo más discernimiento que todos mis maestros, </a:t>
            </a:r>
            <a:r>
              <a:rPr lang="es-ES" b="1" u="sng" dirty="0">
                <a:solidFill>
                  <a:srgbClr val="00B0F0"/>
                </a:solidFill>
              </a:rPr>
              <a:t>porque tus testimonios son mi meditación.</a:t>
            </a:r>
            <a:r>
              <a:rPr lang="es-ES" b="1" dirty="0"/>
              <a:t> </a:t>
            </a:r>
          </a:p>
          <a:p>
            <a:r>
              <a:rPr lang="es-ES" b="1" dirty="0"/>
              <a:t>Dedicando tiempo a su estudio, lectura y meditación, ayudara a conocer mas de Dios.</a:t>
            </a:r>
          </a:p>
        </p:txBody>
      </p:sp>
      <p:pic>
        <p:nvPicPr>
          <p:cNvPr id="6146" name="Picture 2" descr="C:\Users\Mario Moreno\Desktop\Señales\Imagen Animadas\brain_reading_md_clr_1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19872" cy="306896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ario Moreno\Desktop\Señales\Imagen Animadas\animaatjes-vader--884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262" y="3717032"/>
            <a:ext cx="3504142"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382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 calcmode="lin" valueType="num">
                                      <p:cBhvr>
                                        <p:cTn id="22" dur="500" fill="hold"/>
                                        <p:tgtEl>
                                          <p:spTgt spid="6146"/>
                                        </p:tgtEl>
                                        <p:attrNameLst>
                                          <p:attrName>ppt_w</p:attrName>
                                        </p:attrNameLst>
                                      </p:cBhvr>
                                      <p:tavLst>
                                        <p:tav tm="0">
                                          <p:val>
                                            <p:fltVal val="0"/>
                                          </p:val>
                                        </p:tav>
                                        <p:tav tm="100000">
                                          <p:val>
                                            <p:strVal val="#ppt_w"/>
                                          </p:val>
                                        </p:tav>
                                      </p:tavLst>
                                    </p:anim>
                                    <p:anim calcmode="lin" valueType="num">
                                      <p:cBhvr>
                                        <p:cTn id="23" dur="500" fill="hold"/>
                                        <p:tgtEl>
                                          <p:spTgt spid="6146"/>
                                        </p:tgtEl>
                                        <p:attrNameLst>
                                          <p:attrName>ppt_h</p:attrName>
                                        </p:attrNameLst>
                                      </p:cBhvr>
                                      <p:tavLst>
                                        <p:tav tm="0">
                                          <p:val>
                                            <p:fltVal val="0"/>
                                          </p:val>
                                        </p:tav>
                                        <p:tav tm="100000">
                                          <p:val>
                                            <p:strVal val="#ppt_h"/>
                                          </p:val>
                                        </p:tav>
                                      </p:tavLst>
                                    </p:anim>
                                    <p:animEffect transition="in" filter="fade">
                                      <p:cBhvr>
                                        <p:cTn id="24" dur="500"/>
                                        <p:tgtEl>
                                          <p:spTgt spid="6146"/>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6147"/>
                                        </p:tgtEl>
                                        <p:attrNameLst>
                                          <p:attrName>style.visibility</p:attrName>
                                        </p:attrNameLst>
                                      </p:cBhvr>
                                      <p:to>
                                        <p:strVal val="visible"/>
                                      </p:to>
                                    </p:set>
                                    <p:animEffect transition="in" filter="fade">
                                      <p:cBhvr>
                                        <p:cTn id="29" dur="2000"/>
                                        <p:tgtEl>
                                          <p:spTgt spid="6147"/>
                                        </p:tgtEl>
                                      </p:cBhvr>
                                    </p:animEffect>
                                    <p:anim calcmode="lin" valueType="num">
                                      <p:cBhvr>
                                        <p:cTn id="30" dur="2000" fill="hold"/>
                                        <p:tgtEl>
                                          <p:spTgt spid="6147"/>
                                        </p:tgtEl>
                                        <p:attrNameLst>
                                          <p:attrName>ppt_w</p:attrName>
                                        </p:attrNameLst>
                                      </p:cBhvr>
                                      <p:tavLst>
                                        <p:tav tm="0" fmla="#ppt_w*sin(2.5*pi*$)">
                                          <p:val>
                                            <p:fltVal val="0"/>
                                          </p:val>
                                        </p:tav>
                                        <p:tav tm="100000">
                                          <p:val>
                                            <p:fltVal val="1"/>
                                          </p:val>
                                        </p:tav>
                                      </p:tavLst>
                                    </p:anim>
                                    <p:anim calcmode="lin" valueType="num">
                                      <p:cBhvr>
                                        <p:cTn id="31" dur="2000" fill="hold"/>
                                        <p:tgtEl>
                                          <p:spTgt spid="6147"/>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circle(in)">
                                      <p:cBhvr>
                                        <p:cTn id="36" dur="2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circle(in)">
                                      <p:cBhvr>
                                        <p:cTn id="41" dur="2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circle(in)">
                                      <p:cBhvr>
                                        <p:cTn id="4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2915816" y="3175"/>
            <a:ext cx="6228184"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b="1" u="sng" dirty="0"/>
              <a:t>TENIENDO INTIMIDAD CON DIOS EN LA ORACIÓN.</a:t>
            </a:r>
          </a:p>
        </p:txBody>
      </p:sp>
      <p:sp>
        <p:nvSpPr>
          <p:cNvPr id="3" name="2 Marcador de contenido"/>
          <p:cNvSpPr>
            <a:spLocks noGrp="1"/>
          </p:cNvSpPr>
          <p:nvPr>
            <p:ph idx="1"/>
          </p:nvPr>
        </p:nvSpPr>
        <p:spPr>
          <a:xfrm>
            <a:off x="2843808" y="1340768"/>
            <a:ext cx="6326134" cy="5517232"/>
          </a:xfrm>
        </p:spPr>
        <p:style>
          <a:lnRef idx="1">
            <a:schemeClr val="accent5"/>
          </a:lnRef>
          <a:fillRef idx="2">
            <a:schemeClr val="accent5"/>
          </a:fillRef>
          <a:effectRef idx="1">
            <a:schemeClr val="accent5"/>
          </a:effectRef>
          <a:fontRef idx="minor">
            <a:schemeClr val="dk1"/>
          </a:fontRef>
        </p:style>
        <p:txBody>
          <a:bodyPr>
            <a:normAutofit fontScale="92500"/>
          </a:bodyPr>
          <a:lstStyle/>
          <a:p>
            <a:r>
              <a:rPr lang="es-ES" b="1" dirty="0"/>
              <a:t>Un tiempo a solas con Dios, pues El quiere hablarnos.</a:t>
            </a:r>
          </a:p>
          <a:p>
            <a:pPr algn="ctr"/>
            <a:r>
              <a:rPr lang="es-ES" b="1" u="sng" dirty="0">
                <a:highlight>
                  <a:srgbClr val="FFFF00"/>
                </a:highlight>
              </a:rPr>
              <a:t>Mateo.6:6.</a:t>
            </a:r>
          </a:p>
          <a:p>
            <a:r>
              <a:rPr lang="es-ES" b="1" dirty="0"/>
              <a:t>Pero tú, cuando ores, entra en tu aposento, y cuando hayas cerrado la puerta, ora a tu Padre que está en secreto, y tu Padre, que ve en lo secreto, te recompensará. </a:t>
            </a:r>
          </a:p>
          <a:p>
            <a:r>
              <a:rPr lang="es-ES" b="1" dirty="0"/>
              <a:t>Debemos tomarnos tiempo con Dios para crecer y echar raíces profundas en nuestra relación con El.</a:t>
            </a:r>
          </a:p>
        </p:txBody>
      </p:sp>
      <p:pic>
        <p:nvPicPr>
          <p:cNvPr id="7170" name="Picture 2" descr="C:\Users\Mario Moreno\Desktop\Señales\Imagen Animadas\Animated_teenage_girl_bed_praying_hg_blk.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962" y="3068959"/>
            <a:ext cx="2903770" cy="379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596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ircle(in)">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170"/>
                                        </p:tgtEl>
                                        <p:attrNameLst>
                                          <p:attrName>style.visibility</p:attrName>
                                        </p:attrNameLst>
                                      </p:cBhvr>
                                      <p:to>
                                        <p:strVal val="visible"/>
                                      </p:to>
                                    </p:set>
                                    <p:anim calcmode="lin" valueType="num">
                                      <p:cBhvr>
                                        <p:cTn id="33" dur="500" fill="hold"/>
                                        <p:tgtEl>
                                          <p:spTgt spid="7170"/>
                                        </p:tgtEl>
                                        <p:attrNameLst>
                                          <p:attrName>ppt_w</p:attrName>
                                        </p:attrNameLst>
                                      </p:cBhvr>
                                      <p:tavLst>
                                        <p:tav tm="0">
                                          <p:val>
                                            <p:fltVal val="0"/>
                                          </p:val>
                                        </p:tav>
                                        <p:tav tm="100000">
                                          <p:val>
                                            <p:strVal val="#ppt_w"/>
                                          </p:val>
                                        </p:tav>
                                      </p:tavLst>
                                    </p:anim>
                                    <p:anim calcmode="lin" valueType="num">
                                      <p:cBhvr>
                                        <p:cTn id="34" dur="500" fill="hold"/>
                                        <p:tgtEl>
                                          <p:spTgt spid="7170"/>
                                        </p:tgtEl>
                                        <p:attrNameLst>
                                          <p:attrName>ppt_h</p:attrName>
                                        </p:attrNameLst>
                                      </p:cBhvr>
                                      <p:tavLst>
                                        <p:tav tm="0">
                                          <p:val>
                                            <p:fltVal val="0"/>
                                          </p:val>
                                        </p:tav>
                                        <p:tav tm="100000">
                                          <p:val>
                                            <p:strVal val="#ppt_h"/>
                                          </p:val>
                                        </p:tav>
                                      </p:tavLst>
                                    </p:anim>
                                    <p:animEffect transition="in" filter="fade">
                                      <p:cBhvr>
                                        <p:cTn id="35" dur="500"/>
                                        <p:tgtEl>
                                          <p:spTgt spid="717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circle(in)">
                                      <p:cBhvr>
                                        <p:cTn id="4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2771799" y="0"/>
            <a:ext cx="6405601"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b="1" u="sng" dirty="0"/>
              <a:t>VIVIR CON LA PALABRA DE DIOS.</a:t>
            </a:r>
          </a:p>
        </p:txBody>
      </p:sp>
      <p:sp>
        <p:nvSpPr>
          <p:cNvPr id="3" name="2 Marcador de contenido"/>
          <p:cNvSpPr>
            <a:spLocks noGrp="1"/>
          </p:cNvSpPr>
          <p:nvPr>
            <p:ph idx="1"/>
          </p:nvPr>
        </p:nvSpPr>
        <p:spPr>
          <a:xfrm>
            <a:off x="3419872" y="1268760"/>
            <a:ext cx="5733008" cy="558924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s-ES" b="1" dirty="0"/>
              <a:t>Transformando nuestra vida con la palabra de Dios. </a:t>
            </a:r>
          </a:p>
          <a:p>
            <a:r>
              <a:rPr lang="es-ES" b="1" dirty="0"/>
              <a:t>Recuerde que no solo es leer sino aplicarla en todas las áreas de nuestra vida.</a:t>
            </a:r>
          </a:p>
          <a:p>
            <a:pPr algn="ctr"/>
            <a:r>
              <a:rPr lang="es-ES" b="1" u="sng" dirty="0">
                <a:highlight>
                  <a:srgbClr val="FFFF00"/>
                </a:highlight>
              </a:rPr>
              <a:t>Lucas.6:46-47.</a:t>
            </a:r>
          </a:p>
          <a:p>
            <a:r>
              <a:rPr lang="es-ES" b="1" dirty="0"/>
              <a:t>¿Y por qué me llamáis: "Señor, Señor", </a:t>
            </a:r>
            <a:r>
              <a:rPr lang="es-ES" b="1" u="sng" dirty="0">
                <a:solidFill>
                  <a:srgbClr val="FF0000"/>
                </a:solidFill>
              </a:rPr>
              <a:t>y no hacéis lo que yo digo? </a:t>
            </a:r>
          </a:p>
          <a:p>
            <a:r>
              <a:rPr lang="es-ES" b="1" dirty="0"/>
              <a:t>V.47. Todo el que viene a mí y oye mis palabras y las pone en práctica, os mostraré a quién es semejante: </a:t>
            </a:r>
          </a:p>
        </p:txBody>
      </p:sp>
      <p:pic>
        <p:nvPicPr>
          <p:cNvPr id="5" name="Imagen 4">
            <a:extLst>
              <a:ext uri="{FF2B5EF4-FFF2-40B4-BE49-F238E27FC236}">
                <a16:creationId xmlns:a16="http://schemas.microsoft.com/office/drawing/2014/main" id="{08876D93-0A3F-442B-B389-3E9ABA9E8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31450"/>
            <a:ext cx="3419872" cy="3426550"/>
          </a:xfrm>
          <a:prstGeom prst="rect">
            <a:avLst/>
          </a:prstGeom>
        </p:spPr>
      </p:pic>
    </p:spTree>
    <p:extLst>
      <p:ext uri="{BB962C8B-B14F-4D97-AF65-F5344CB8AC3E}">
        <p14:creationId xmlns:p14="http://schemas.microsoft.com/office/powerpoint/2010/main" val="1970091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circle(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in)">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circle(in)">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circle(in)">
                                      <p:cBhvr>
                                        <p:cTn id="4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1244</Words>
  <Application>Microsoft Office PowerPoint</Application>
  <PresentationFormat>Presentación en pantalla (4:3)</PresentationFormat>
  <Paragraphs>80</Paragraphs>
  <Slides>17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Calibri</vt:lpstr>
      <vt:lpstr>Tema de Office</vt:lpstr>
      <vt:lpstr>CRECIENDO COMO DIOS QUIERE.</vt:lpstr>
      <vt:lpstr>¿CUAL ES LA PARTE MAS IMPORTANTE DE UN ABROL?</vt:lpstr>
      <vt:lpstr>Presentación de PowerPoint</vt:lpstr>
      <vt:lpstr>Presentación de PowerPoint</vt:lpstr>
      <vt:lpstr>Presentación de PowerPoint</vt:lpstr>
      <vt:lpstr>¿COMO PODEMOS ECHAR RAICES PROFUNDAS EN NUESTRAS VIDAS?</vt:lpstr>
      <vt:lpstr>Presentación de PowerPoint</vt:lpstr>
      <vt:lpstr>TENIENDO INTIMIDAD CON DIOS EN LA ORACIÓN.</vt:lpstr>
      <vt:lpstr>VIVIR CON LA PALABRA DE DIOS.</vt:lpstr>
      <vt:lpstr>NO DEJANDO DE CONGREGARNOS.</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CRECIENDO COMO DIOS QUIERE.</dc:title>
  <dc:creator>Mario Moreno</dc:creator>
  <cp:lastModifiedBy>Word Group</cp:lastModifiedBy>
  <cp:revision>24</cp:revision>
  <dcterms:created xsi:type="dcterms:W3CDTF">2017-05-30T22:29:31Z</dcterms:created>
  <dcterms:modified xsi:type="dcterms:W3CDTF">2022-11-02T17:41:39Z</dcterms:modified>
</cp:coreProperties>
</file>