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7" r:id="rId21"/>
    <p:sldId id="288" r:id="rId22"/>
    <p:sldId id="289" r:id="rId23"/>
    <p:sldId id="290" r:id="rId24"/>
    <p:sldId id="291" r:id="rId25"/>
    <p:sldId id="292" r:id="rId26"/>
    <p:sldId id="293" r:id="rId27"/>
    <p:sldId id="294" r:id="rId28"/>
    <p:sldId id="295" r:id="rId29"/>
    <p:sldId id="296" r:id="rId30"/>
    <p:sldId id="297" r:id="rId31"/>
    <p:sldId id="314" r:id="rId32"/>
    <p:sldId id="313" r:id="rId33"/>
    <p:sldId id="315" r:id="rId34"/>
    <p:sldId id="299" r:id="rId35"/>
    <p:sldId id="300" r:id="rId36"/>
    <p:sldId id="301" r:id="rId37"/>
    <p:sldId id="302" r:id="rId38"/>
    <p:sldId id="303" r:id="rId39"/>
    <p:sldId id="304" r:id="rId40"/>
    <p:sldId id="312" r:id="rId41"/>
    <p:sldId id="311" r:id="rId42"/>
    <p:sldId id="305" r:id="rId43"/>
    <p:sldId id="306" r:id="rId44"/>
    <p:sldId id="307" r:id="rId45"/>
    <p:sldId id="308" r:id="rId46"/>
    <p:sldId id="309" r:id="rId47"/>
    <p:sldId id="310"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14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51DEF43-C4A6-4FA2-8A23-A5843419FDBF}" type="datetimeFigureOut">
              <a:rPr lang="es-NI" smtClean="0"/>
              <a:t>26/4/2025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89F83A2C-36EB-44E0-A885-DD3D079CC3ED}" type="slidenum">
              <a:rPr lang="es-NI" smtClean="0"/>
              <a:t>‹Nº›</a:t>
            </a:fld>
            <a:endParaRPr lang="es-NI"/>
          </a:p>
        </p:txBody>
      </p:sp>
    </p:spTree>
    <p:extLst>
      <p:ext uri="{BB962C8B-B14F-4D97-AF65-F5344CB8AC3E}">
        <p14:creationId xmlns:p14="http://schemas.microsoft.com/office/powerpoint/2010/main" val="3021446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1DEF43-C4A6-4FA2-8A23-A5843419FDBF}" type="datetimeFigureOut">
              <a:rPr lang="es-NI" smtClean="0"/>
              <a:t>26/4/2025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89F83A2C-36EB-44E0-A885-DD3D079CC3ED}" type="slidenum">
              <a:rPr lang="es-NI" smtClean="0"/>
              <a:t>‹Nº›</a:t>
            </a:fld>
            <a:endParaRPr lang="es-NI"/>
          </a:p>
        </p:txBody>
      </p:sp>
    </p:spTree>
    <p:extLst>
      <p:ext uri="{BB962C8B-B14F-4D97-AF65-F5344CB8AC3E}">
        <p14:creationId xmlns:p14="http://schemas.microsoft.com/office/powerpoint/2010/main" val="7511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1DEF43-C4A6-4FA2-8A23-A5843419FDBF}" type="datetimeFigureOut">
              <a:rPr lang="es-NI" smtClean="0"/>
              <a:t>26/4/2025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89F83A2C-36EB-44E0-A885-DD3D079CC3ED}" type="slidenum">
              <a:rPr lang="es-NI" smtClean="0"/>
              <a:t>‹Nº›</a:t>
            </a:fld>
            <a:endParaRPr lang="es-NI"/>
          </a:p>
        </p:txBody>
      </p:sp>
    </p:spTree>
    <p:extLst>
      <p:ext uri="{BB962C8B-B14F-4D97-AF65-F5344CB8AC3E}">
        <p14:creationId xmlns:p14="http://schemas.microsoft.com/office/powerpoint/2010/main" val="387705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1DEF43-C4A6-4FA2-8A23-A5843419FDBF}" type="datetimeFigureOut">
              <a:rPr lang="es-NI" smtClean="0"/>
              <a:t>26/4/2025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89F83A2C-36EB-44E0-A885-DD3D079CC3ED}" type="slidenum">
              <a:rPr lang="es-NI" smtClean="0"/>
              <a:t>‹Nº›</a:t>
            </a:fld>
            <a:endParaRPr lang="es-NI"/>
          </a:p>
        </p:txBody>
      </p:sp>
    </p:spTree>
    <p:extLst>
      <p:ext uri="{BB962C8B-B14F-4D97-AF65-F5344CB8AC3E}">
        <p14:creationId xmlns:p14="http://schemas.microsoft.com/office/powerpoint/2010/main" val="323625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1DEF43-C4A6-4FA2-8A23-A5843419FDBF}" type="datetimeFigureOut">
              <a:rPr lang="es-NI" smtClean="0"/>
              <a:t>26/4/2025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89F83A2C-36EB-44E0-A885-DD3D079CC3ED}" type="slidenum">
              <a:rPr lang="es-NI" smtClean="0"/>
              <a:t>‹Nº›</a:t>
            </a:fld>
            <a:endParaRPr lang="es-NI"/>
          </a:p>
        </p:txBody>
      </p:sp>
    </p:spTree>
    <p:extLst>
      <p:ext uri="{BB962C8B-B14F-4D97-AF65-F5344CB8AC3E}">
        <p14:creationId xmlns:p14="http://schemas.microsoft.com/office/powerpoint/2010/main" val="224107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51DEF43-C4A6-4FA2-8A23-A5843419FDBF}" type="datetimeFigureOut">
              <a:rPr lang="es-NI" smtClean="0"/>
              <a:t>26/4/2025</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89F83A2C-36EB-44E0-A885-DD3D079CC3ED}" type="slidenum">
              <a:rPr lang="es-NI" smtClean="0"/>
              <a:t>‹Nº›</a:t>
            </a:fld>
            <a:endParaRPr lang="es-NI"/>
          </a:p>
        </p:txBody>
      </p:sp>
    </p:spTree>
    <p:extLst>
      <p:ext uri="{BB962C8B-B14F-4D97-AF65-F5344CB8AC3E}">
        <p14:creationId xmlns:p14="http://schemas.microsoft.com/office/powerpoint/2010/main" val="815165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51DEF43-C4A6-4FA2-8A23-A5843419FDBF}" type="datetimeFigureOut">
              <a:rPr lang="es-NI" smtClean="0"/>
              <a:t>26/4/2025</a:t>
            </a:fld>
            <a:endParaRPr lang="es-NI"/>
          </a:p>
        </p:txBody>
      </p:sp>
      <p:sp>
        <p:nvSpPr>
          <p:cNvPr id="8" name="Footer Placeholder 7"/>
          <p:cNvSpPr>
            <a:spLocks noGrp="1"/>
          </p:cNvSpPr>
          <p:nvPr>
            <p:ph type="ftr" sz="quarter" idx="11"/>
          </p:nvPr>
        </p:nvSpPr>
        <p:spPr/>
        <p:txBody>
          <a:bodyPr/>
          <a:lstStyle/>
          <a:p>
            <a:endParaRPr lang="es-NI"/>
          </a:p>
        </p:txBody>
      </p:sp>
      <p:sp>
        <p:nvSpPr>
          <p:cNvPr id="9" name="Slide Number Placeholder 8"/>
          <p:cNvSpPr>
            <a:spLocks noGrp="1"/>
          </p:cNvSpPr>
          <p:nvPr>
            <p:ph type="sldNum" sz="quarter" idx="12"/>
          </p:nvPr>
        </p:nvSpPr>
        <p:spPr/>
        <p:txBody>
          <a:bodyPr/>
          <a:lstStyle/>
          <a:p>
            <a:fld id="{89F83A2C-36EB-44E0-A885-DD3D079CC3ED}" type="slidenum">
              <a:rPr lang="es-NI" smtClean="0"/>
              <a:t>‹Nº›</a:t>
            </a:fld>
            <a:endParaRPr lang="es-NI"/>
          </a:p>
        </p:txBody>
      </p:sp>
    </p:spTree>
    <p:extLst>
      <p:ext uri="{BB962C8B-B14F-4D97-AF65-F5344CB8AC3E}">
        <p14:creationId xmlns:p14="http://schemas.microsoft.com/office/powerpoint/2010/main" val="3619671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51DEF43-C4A6-4FA2-8A23-A5843419FDBF}" type="datetimeFigureOut">
              <a:rPr lang="es-NI" smtClean="0"/>
              <a:t>26/4/2025</a:t>
            </a:fld>
            <a:endParaRPr lang="es-NI"/>
          </a:p>
        </p:txBody>
      </p:sp>
      <p:sp>
        <p:nvSpPr>
          <p:cNvPr id="4" name="Footer Placeholder 3"/>
          <p:cNvSpPr>
            <a:spLocks noGrp="1"/>
          </p:cNvSpPr>
          <p:nvPr>
            <p:ph type="ftr" sz="quarter" idx="11"/>
          </p:nvPr>
        </p:nvSpPr>
        <p:spPr/>
        <p:txBody>
          <a:bodyPr/>
          <a:lstStyle/>
          <a:p>
            <a:endParaRPr lang="es-NI"/>
          </a:p>
        </p:txBody>
      </p:sp>
      <p:sp>
        <p:nvSpPr>
          <p:cNvPr id="5" name="Slide Number Placeholder 4"/>
          <p:cNvSpPr>
            <a:spLocks noGrp="1"/>
          </p:cNvSpPr>
          <p:nvPr>
            <p:ph type="sldNum" sz="quarter" idx="12"/>
          </p:nvPr>
        </p:nvSpPr>
        <p:spPr/>
        <p:txBody>
          <a:bodyPr/>
          <a:lstStyle/>
          <a:p>
            <a:fld id="{89F83A2C-36EB-44E0-A885-DD3D079CC3ED}" type="slidenum">
              <a:rPr lang="es-NI" smtClean="0"/>
              <a:t>‹Nº›</a:t>
            </a:fld>
            <a:endParaRPr lang="es-NI"/>
          </a:p>
        </p:txBody>
      </p:sp>
    </p:spTree>
    <p:extLst>
      <p:ext uri="{BB962C8B-B14F-4D97-AF65-F5344CB8AC3E}">
        <p14:creationId xmlns:p14="http://schemas.microsoft.com/office/powerpoint/2010/main" val="162950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DEF43-C4A6-4FA2-8A23-A5843419FDBF}" type="datetimeFigureOut">
              <a:rPr lang="es-NI" smtClean="0"/>
              <a:t>26/4/2025</a:t>
            </a:fld>
            <a:endParaRPr lang="es-NI"/>
          </a:p>
        </p:txBody>
      </p:sp>
      <p:sp>
        <p:nvSpPr>
          <p:cNvPr id="3" name="Footer Placeholder 2"/>
          <p:cNvSpPr>
            <a:spLocks noGrp="1"/>
          </p:cNvSpPr>
          <p:nvPr>
            <p:ph type="ftr" sz="quarter" idx="11"/>
          </p:nvPr>
        </p:nvSpPr>
        <p:spPr/>
        <p:txBody>
          <a:bodyPr/>
          <a:lstStyle/>
          <a:p>
            <a:endParaRPr lang="es-NI"/>
          </a:p>
        </p:txBody>
      </p:sp>
      <p:sp>
        <p:nvSpPr>
          <p:cNvPr id="4" name="Slide Number Placeholder 3"/>
          <p:cNvSpPr>
            <a:spLocks noGrp="1"/>
          </p:cNvSpPr>
          <p:nvPr>
            <p:ph type="sldNum" sz="quarter" idx="12"/>
          </p:nvPr>
        </p:nvSpPr>
        <p:spPr/>
        <p:txBody>
          <a:bodyPr/>
          <a:lstStyle/>
          <a:p>
            <a:fld id="{89F83A2C-36EB-44E0-A885-DD3D079CC3ED}" type="slidenum">
              <a:rPr lang="es-NI" smtClean="0"/>
              <a:t>‹Nº›</a:t>
            </a:fld>
            <a:endParaRPr lang="es-NI"/>
          </a:p>
        </p:txBody>
      </p:sp>
    </p:spTree>
    <p:extLst>
      <p:ext uri="{BB962C8B-B14F-4D97-AF65-F5344CB8AC3E}">
        <p14:creationId xmlns:p14="http://schemas.microsoft.com/office/powerpoint/2010/main" val="199337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1DEF43-C4A6-4FA2-8A23-A5843419FDBF}" type="datetimeFigureOut">
              <a:rPr lang="es-NI" smtClean="0"/>
              <a:t>26/4/2025</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89F83A2C-36EB-44E0-A885-DD3D079CC3ED}" type="slidenum">
              <a:rPr lang="es-NI" smtClean="0"/>
              <a:t>‹Nº›</a:t>
            </a:fld>
            <a:endParaRPr lang="es-NI"/>
          </a:p>
        </p:txBody>
      </p:sp>
    </p:spTree>
    <p:extLst>
      <p:ext uri="{BB962C8B-B14F-4D97-AF65-F5344CB8AC3E}">
        <p14:creationId xmlns:p14="http://schemas.microsoft.com/office/powerpoint/2010/main" val="311553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1DEF43-C4A6-4FA2-8A23-A5843419FDBF}" type="datetimeFigureOut">
              <a:rPr lang="es-NI" smtClean="0"/>
              <a:t>26/4/2025</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89F83A2C-36EB-44E0-A885-DD3D079CC3ED}" type="slidenum">
              <a:rPr lang="es-NI" smtClean="0"/>
              <a:t>‹Nº›</a:t>
            </a:fld>
            <a:endParaRPr lang="es-NI"/>
          </a:p>
        </p:txBody>
      </p:sp>
    </p:spTree>
    <p:extLst>
      <p:ext uri="{BB962C8B-B14F-4D97-AF65-F5344CB8AC3E}">
        <p14:creationId xmlns:p14="http://schemas.microsoft.com/office/powerpoint/2010/main" val="81122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DEF43-C4A6-4FA2-8A23-A5843419FDBF}" type="datetimeFigureOut">
              <a:rPr lang="es-NI" smtClean="0"/>
              <a:t>26/4/2025</a:t>
            </a:fld>
            <a:endParaRPr lang="es-N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83A2C-36EB-44E0-A885-DD3D079CC3ED}" type="slidenum">
              <a:rPr lang="es-NI" smtClean="0"/>
              <a:t>‹Nº›</a:t>
            </a:fld>
            <a:endParaRPr lang="es-NI"/>
          </a:p>
        </p:txBody>
      </p:sp>
    </p:spTree>
    <p:extLst>
      <p:ext uri="{BB962C8B-B14F-4D97-AF65-F5344CB8AC3E}">
        <p14:creationId xmlns:p14="http://schemas.microsoft.com/office/powerpoint/2010/main" val="3684954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D98279-BA46-4B33-A7C2-B19E96964C43}"/>
              </a:ext>
            </a:extLst>
          </p:cNvPr>
          <p:cNvPicPr>
            <a:picLocks noChangeAspect="1"/>
          </p:cNvPicPr>
          <p:nvPr/>
        </p:nvPicPr>
        <p:blipFill>
          <a:blip r:embed="rId2"/>
          <a:stretch>
            <a:fillRect/>
          </a:stretch>
        </p:blipFill>
        <p:spPr>
          <a:xfrm>
            <a:off x="-1" y="1006502"/>
            <a:ext cx="9144000" cy="5852159"/>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1" y="1006502"/>
            <a:ext cx="5141844" cy="5850837"/>
          </a:xfrm>
        </p:spPr>
        <p:txBody>
          <a:bodyPr>
            <a:normAutofit lnSpcReduction="10000"/>
          </a:bodyPr>
          <a:lstStyle/>
          <a:p>
            <a:r>
              <a:rPr lang="es-ES" b="1" u="sng" dirty="0">
                <a:highlight>
                  <a:srgbClr val="FFFF00"/>
                </a:highlight>
                <a:latin typeface="Maiandra GD" panose="020E0502030308020204" pitchFamily="34" charset="0"/>
              </a:rPr>
              <a:t>INTRODUCCIÓN:</a:t>
            </a:r>
          </a:p>
          <a:p>
            <a:r>
              <a:rPr lang="es-ES" b="1" dirty="0">
                <a:latin typeface="Maiandra GD" panose="020E0502030308020204" pitchFamily="34" charset="0"/>
              </a:rPr>
              <a:t>Jesús abolió, quito la ley de Moisés.</a:t>
            </a:r>
          </a:p>
          <a:p>
            <a:pPr algn="ctr"/>
            <a:r>
              <a:rPr lang="es-ES" b="1" u="sng" dirty="0">
                <a:highlight>
                  <a:srgbClr val="FFFF00"/>
                </a:highlight>
                <a:latin typeface="Maiandra GD" panose="020E0502030308020204" pitchFamily="34" charset="0"/>
              </a:rPr>
              <a:t>Mateo.5:17-18.</a:t>
            </a:r>
          </a:p>
          <a:p>
            <a:r>
              <a:rPr lang="es-ES" b="1" dirty="0">
                <a:latin typeface="Maiandra GD" panose="020E0502030308020204" pitchFamily="34" charset="0"/>
              </a:rPr>
              <a:t>No penséis que he venido para abolir la ley o los profetas; </a:t>
            </a:r>
            <a:r>
              <a:rPr lang="es-ES" b="1" u="sng" dirty="0">
                <a:highlight>
                  <a:srgbClr val="00FF00"/>
                </a:highlight>
                <a:latin typeface="Maiandra GD" panose="020E0502030308020204" pitchFamily="34" charset="0"/>
              </a:rPr>
              <a:t>no he venido para abolir, sino para cumplir.</a:t>
            </a:r>
            <a:r>
              <a:rPr lang="es-ES" b="1" dirty="0">
                <a:latin typeface="Maiandra GD" panose="020E0502030308020204" pitchFamily="34" charset="0"/>
              </a:rPr>
              <a:t> </a:t>
            </a:r>
          </a:p>
          <a:p>
            <a:pPr algn="ctr"/>
            <a:r>
              <a:rPr lang="es-ES" b="1" u="sng" dirty="0">
                <a:highlight>
                  <a:srgbClr val="FFFF00"/>
                </a:highlight>
                <a:latin typeface="Maiandra GD" panose="020E0502030308020204" pitchFamily="34" charset="0"/>
              </a:rPr>
              <a:t>V.18.  </a:t>
            </a:r>
          </a:p>
          <a:p>
            <a:r>
              <a:rPr lang="es-ES" b="1" dirty="0">
                <a:latin typeface="Maiandra GD" panose="020E0502030308020204" pitchFamily="34" charset="0"/>
              </a:rPr>
              <a:t>Porque en verdad os digo que hasta que pasen el cielo y la tierra, no se perderá ni la letra más pequeña ni una tilde de la ley </a:t>
            </a:r>
            <a:r>
              <a:rPr lang="es-ES" b="1" u="sng" dirty="0">
                <a:highlight>
                  <a:srgbClr val="00FFFF"/>
                </a:highlight>
                <a:latin typeface="Maiandra GD" panose="020E0502030308020204" pitchFamily="34" charset="0"/>
              </a:rPr>
              <a:t>hasta que toda se cumpla.</a:t>
            </a:r>
            <a:r>
              <a:rPr lang="es-ES" b="1" dirty="0">
                <a:latin typeface="Maiandra GD" panose="020E0502030308020204" pitchFamily="34" charset="0"/>
              </a:rPr>
              <a:t> </a:t>
            </a:r>
          </a:p>
          <a:p>
            <a:endParaRPr lang="es-NI" b="1" dirty="0">
              <a:latin typeface="Maiandra GD" panose="020E0502030308020204" pitchFamily="34" charset="0"/>
            </a:endParaRPr>
          </a:p>
        </p:txBody>
      </p:sp>
      <p:sp>
        <p:nvSpPr>
          <p:cNvPr id="6" name="CuadroTexto 5">
            <a:extLst>
              <a:ext uri="{FF2B5EF4-FFF2-40B4-BE49-F238E27FC236}">
                <a16:creationId xmlns:a16="http://schemas.microsoft.com/office/drawing/2014/main" id="{D83DF446-7AB7-40BB-B72C-F59CB5D32DD6}"/>
              </a:ext>
            </a:extLst>
          </p:cNvPr>
          <p:cNvSpPr txBox="1"/>
          <p:nvPr/>
        </p:nvSpPr>
        <p:spPr>
          <a:xfrm>
            <a:off x="5141843" y="4549676"/>
            <a:ext cx="400215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186984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p:cTn id="4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p:cTn id="4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pPr algn="ctr"/>
            <a:r>
              <a:rPr lang="es-ES" b="1" u="sng" dirty="0">
                <a:highlight>
                  <a:srgbClr val="FFFF00"/>
                </a:highlight>
                <a:latin typeface="Maiandra GD" panose="020E0502030308020204" pitchFamily="34" charset="0"/>
              </a:rPr>
              <a:t>Nehemias.8:1.</a:t>
            </a:r>
          </a:p>
          <a:p>
            <a:r>
              <a:rPr lang="es-ES" b="1" dirty="0">
                <a:latin typeface="Maiandra GD" panose="020E0502030308020204" pitchFamily="34" charset="0"/>
              </a:rPr>
              <a:t>Se reunió todo el pueblo como un solo hombre en la plaza que estaba delante de la puerta de las Aguas, y pidieron al escriba Esdras que trajera </a:t>
            </a:r>
            <a:r>
              <a:rPr lang="es-ES" b="1" u="sng" dirty="0">
                <a:solidFill>
                  <a:schemeClr val="bg1"/>
                </a:solidFill>
                <a:highlight>
                  <a:srgbClr val="000080"/>
                </a:highlight>
                <a:latin typeface="Maiandra GD" panose="020E0502030308020204" pitchFamily="34" charset="0"/>
              </a:rPr>
              <a:t>el libro de la ley de Moisés</a:t>
            </a:r>
            <a:r>
              <a:rPr lang="es-ES" b="1" dirty="0">
                <a:latin typeface="Maiandra GD" panose="020E0502030308020204" pitchFamily="34" charset="0"/>
              </a:rPr>
              <a:t> que el SEÑOR había dado a Israel. </a:t>
            </a:r>
          </a:p>
          <a:p>
            <a:pPr algn="ctr"/>
            <a:r>
              <a:rPr lang="es-ES" b="1" u="sng" dirty="0">
                <a:highlight>
                  <a:srgbClr val="FFFF00"/>
                </a:highlight>
                <a:latin typeface="Maiandra GD" panose="020E0502030308020204" pitchFamily="34" charset="0"/>
              </a:rPr>
              <a:t>Nehemias.8:8.</a:t>
            </a:r>
          </a:p>
          <a:p>
            <a:r>
              <a:rPr lang="es-ES" b="1" u="sng" dirty="0">
                <a:solidFill>
                  <a:schemeClr val="bg1"/>
                </a:solidFill>
                <a:highlight>
                  <a:srgbClr val="008000"/>
                </a:highlight>
                <a:latin typeface="Maiandra GD" panose="020E0502030308020204" pitchFamily="34" charset="0"/>
              </a:rPr>
              <a:t>Y leyeron en el libro de la ley de Dios,</a:t>
            </a:r>
            <a:r>
              <a:rPr lang="es-ES" b="1" dirty="0">
                <a:latin typeface="Maiandra GD" panose="020E0502030308020204" pitchFamily="34" charset="0"/>
              </a:rPr>
              <a:t> traduciéndolo y dándole el sentido para que entendieran la lectura. </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565018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a:bodyPr>
          <a:lstStyle/>
          <a:p>
            <a:r>
              <a:rPr lang="es-ES" b="1" dirty="0">
                <a:latin typeface="Maiandra GD" panose="020E0502030308020204" pitchFamily="34" charset="0"/>
              </a:rPr>
              <a:t>Lo mismo encontramos en Lucas.</a:t>
            </a:r>
          </a:p>
          <a:p>
            <a:pPr algn="ctr"/>
            <a:r>
              <a:rPr lang="es-ES" b="1" u="sng" dirty="0">
                <a:highlight>
                  <a:srgbClr val="FFFF00"/>
                </a:highlight>
                <a:latin typeface="Maiandra GD" panose="020E0502030308020204" pitchFamily="34" charset="0"/>
              </a:rPr>
              <a:t>Lucas.2:22-23.</a:t>
            </a:r>
          </a:p>
          <a:p>
            <a:r>
              <a:rPr lang="es-ES" b="1" dirty="0">
                <a:latin typeface="Maiandra GD" panose="020E0502030308020204" pitchFamily="34" charset="0"/>
              </a:rPr>
              <a:t>Cuando se cumplieron los días para la purificación de ellos, </a:t>
            </a:r>
            <a:r>
              <a:rPr lang="es-ES" b="1" u="sng" dirty="0">
                <a:solidFill>
                  <a:schemeClr val="bg1"/>
                </a:solidFill>
                <a:highlight>
                  <a:srgbClr val="800080"/>
                </a:highlight>
                <a:latin typeface="Maiandra GD" panose="020E0502030308020204" pitchFamily="34" charset="0"/>
              </a:rPr>
              <a:t>según la ley de Moisés,</a:t>
            </a:r>
            <a:r>
              <a:rPr lang="es-ES" b="1" dirty="0">
                <a:latin typeface="Maiandra GD" panose="020E0502030308020204" pitchFamily="34" charset="0"/>
              </a:rPr>
              <a:t> le trajeron a Jerusalén para presentarle al Señor.</a:t>
            </a:r>
          </a:p>
          <a:p>
            <a:r>
              <a:rPr lang="es-ES" b="1" dirty="0">
                <a:latin typeface="Maiandra GD" panose="020E0502030308020204" pitchFamily="34" charset="0"/>
              </a:rPr>
              <a:t>La ley de Moisés.</a:t>
            </a:r>
          </a:p>
          <a:p>
            <a:r>
              <a:rPr lang="es-ES" b="1" dirty="0">
                <a:latin typeface="Maiandra GD" panose="020E0502030308020204" pitchFamily="34" charset="0"/>
              </a:rPr>
              <a:t>Pero en el versículo dice ley del Señor.</a:t>
            </a:r>
          </a:p>
          <a:p>
            <a:pPr algn="ctr"/>
            <a:r>
              <a:rPr lang="es-ES" b="1" u="sng" dirty="0">
                <a:highlight>
                  <a:srgbClr val="FFFF00"/>
                </a:highlight>
                <a:latin typeface="Maiandra GD" panose="020E0502030308020204" pitchFamily="34" charset="0"/>
              </a:rPr>
              <a:t>V.23.</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4686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lnSpcReduction="10000"/>
          </a:bodyPr>
          <a:lstStyle/>
          <a:p>
            <a:r>
              <a:rPr lang="es-ES" b="1" u="sng" dirty="0">
                <a:highlight>
                  <a:srgbClr val="00FF00"/>
                </a:highlight>
                <a:latin typeface="Maiandra GD" panose="020E0502030308020204" pitchFamily="34" charset="0"/>
              </a:rPr>
              <a:t>(como está escrito en la Ley del Señor:</a:t>
            </a:r>
            <a:r>
              <a:rPr lang="es-ES" b="1" dirty="0">
                <a:latin typeface="Maiandra GD" panose="020E0502030308020204" pitchFamily="34" charset="0"/>
              </a:rPr>
              <a:t> TODO VARON QUE ABRA LA MATRIZ SERA LLAMADO SANTO PARA EL SEÑOR), </a:t>
            </a:r>
          </a:p>
          <a:p>
            <a:r>
              <a:rPr lang="es-ES" b="1" dirty="0">
                <a:latin typeface="Maiandra GD" panose="020E0502030308020204" pitchFamily="34" charset="0"/>
              </a:rPr>
              <a:t>Moisés dio la ley de Dios.</a:t>
            </a:r>
          </a:p>
          <a:p>
            <a:pPr algn="ctr"/>
            <a:r>
              <a:rPr lang="es-ES" b="1" u="sng" dirty="0">
                <a:highlight>
                  <a:srgbClr val="FFFF00"/>
                </a:highlight>
                <a:latin typeface="Maiandra GD" panose="020E0502030308020204" pitchFamily="34" charset="0"/>
              </a:rPr>
              <a:t>II Cronicas.34:14.</a:t>
            </a:r>
          </a:p>
          <a:p>
            <a:r>
              <a:rPr lang="es-ES" b="1" dirty="0">
                <a:latin typeface="Maiandra GD" panose="020E0502030308020204" pitchFamily="34" charset="0"/>
              </a:rPr>
              <a:t>Y mientras ellos sacaban el dinero que habían traído a la casa del SEÑOR, el sacerdote Hilcías </a:t>
            </a:r>
            <a:r>
              <a:rPr lang="es-ES" b="1" u="sng" dirty="0">
                <a:highlight>
                  <a:srgbClr val="00FFFF"/>
                </a:highlight>
                <a:latin typeface="Maiandra GD" panose="020E0502030308020204" pitchFamily="34" charset="0"/>
              </a:rPr>
              <a:t>encontró el libro de la ley del SEÑOR</a:t>
            </a:r>
            <a:r>
              <a:rPr lang="es-ES" b="1" dirty="0">
                <a:latin typeface="Maiandra GD" panose="020E0502030308020204" pitchFamily="34" charset="0"/>
              </a:rPr>
              <a:t> dado por Moisés. </a:t>
            </a:r>
          </a:p>
          <a:p>
            <a:r>
              <a:rPr lang="es-ES" b="1" dirty="0">
                <a:latin typeface="Maiandra GD" panose="020E0502030308020204" pitchFamily="34" charset="0"/>
              </a:rPr>
              <a:t>Y en esta ley iba el sábado.</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356042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pPr algn="ctr"/>
            <a:r>
              <a:rPr lang="es-ES" b="1" u="sng" dirty="0">
                <a:highlight>
                  <a:srgbClr val="FFFF00"/>
                </a:highlight>
                <a:latin typeface="Maiandra GD" panose="020E0502030308020204" pitchFamily="34" charset="0"/>
              </a:rPr>
              <a:t>Nehemias.9:14.</a:t>
            </a:r>
          </a:p>
          <a:p>
            <a:r>
              <a:rPr lang="es-ES" b="1" dirty="0">
                <a:latin typeface="Maiandra GD" panose="020E0502030308020204" pitchFamily="34" charset="0"/>
              </a:rPr>
              <a:t>Les hiciste conocer tu santo día de reposo, y les prescribiste mandamientos, estatutos y </a:t>
            </a:r>
            <a:r>
              <a:rPr lang="es-ES" b="1" u="sng" dirty="0">
                <a:solidFill>
                  <a:schemeClr val="bg1"/>
                </a:solidFill>
                <a:highlight>
                  <a:srgbClr val="FF00FF"/>
                </a:highlight>
                <a:latin typeface="Maiandra GD" panose="020E0502030308020204" pitchFamily="34" charset="0"/>
              </a:rPr>
              <a:t>la ley por medio de tu siervo Moisés.</a:t>
            </a:r>
            <a:r>
              <a:rPr lang="es-ES" b="1" dirty="0">
                <a:latin typeface="Maiandra GD" panose="020E0502030308020204" pitchFamily="34" charset="0"/>
              </a:rPr>
              <a:t> </a:t>
            </a:r>
          </a:p>
          <a:p>
            <a:r>
              <a:rPr lang="es-ES" b="1" dirty="0">
                <a:latin typeface="Maiandra GD" panose="020E0502030308020204" pitchFamily="34" charset="0"/>
              </a:rPr>
              <a:t>Pero también era la ley de Dios.</a:t>
            </a:r>
          </a:p>
          <a:p>
            <a:pPr algn="ctr"/>
            <a:r>
              <a:rPr lang="es-ES" b="1" u="sng" dirty="0">
                <a:highlight>
                  <a:srgbClr val="FFFF00"/>
                </a:highlight>
                <a:latin typeface="Maiandra GD" panose="020E0502030308020204" pitchFamily="34" charset="0"/>
              </a:rPr>
              <a:t>Ezequiel.20:19-20.</a:t>
            </a:r>
          </a:p>
          <a:p>
            <a:r>
              <a:rPr lang="es-ES" b="1" dirty="0">
                <a:latin typeface="Maiandra GD" panose="020E0502030308020204" pitchFamily="34" charset="0"/>
              </a:rPr>
              <a:t>"Yo soy el SEÑOR vuestro Dios; </a:t>
            </a:r>
            <a:r>
              <a:rPr lang="es-ES" b="1" u="sng" dirty="0">
                <a:solidFill>
                  <a:schemeClr val="bg1"/>
                </a:solidFill>
                <a:highlight>
                  <a:srgbClr val="0000FF"/>
                </a:highlight>
                <a:latin typeface="Maiandra GD" panose="020E0502030308020204" pitchFamily="34" charset="0"/>
              </a:rPr>
              <a:t>andad en mis estatutos, guardad mis decretos</a:t>
            </a:r>
            <a:r>
              <a:rPr lang="es-ES" b="1" dirty="0">
                <a:latin typeface="Maiandra GD" panose="020E0502030308020204" pitchFamily="34" charset="0"/>
              </a:rPr>
              <a:t> y ponedlos por obra. </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881283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a:bodyPr>
          <a:lstStyle/>
          <a:p>
            <a:pPr algn="ctr"/>
            <a:r>
              <a:rPr lang="es-ES" b="1" u="sng" dirty="0">
                <a:highlight>
                  <a:srgbClr val="FFFF00"/>
                </a:highlight>
                <a:latin typeface="Maiandra GD" panose="020E0502030308020204" pitchFamily="34" charset="0"/>
              </a:rPr>
              <a:t>V.20.</a:t>
            </a:r>
          </a:p>
          <a:p>
            <a:r>
              <a:rPr lang="es-ES" b="1" u="sng" dirty="0">
                <a:solidFill>
                  <a:schemeClr val="bg1"/>
                </a:solidFill>
                <a:highlight>
                  <a:srgbClr val="FF0000"/>
                </a:highlight>
                <a:latin typeface="Maiandra GD" panose="020E0502030308020204" pitchFamily="34" charset="0"/>
              </a:rPr>
              <a:t>"Y santificad mis días de reposo;</a:t>
            </a:r>
            <a:r>
              <a:rPr lang="es-ES" b="1" dirty="0">
                <a:latin typeface="Maiandra GD" panose="020E0502030308020204" pitchFamily="34" charset="0"/>
              </a:rPr>
              <a:t> </a:t>
            </a:r>
            <a:r>
              <a:rPr lang="es-ES" b="1" u="sng" dirty="0">
                <a:solidFill>
                  <a:schemeClr val="bg1"/>
                </a:solidFill>
                <a:highlight>
                  <a:srgbClr val="000080"/>
                </a:highlight>
                <a:latin typeface="Maiandra GD" panose="020E0502030308020204" pitchFamily="34" charset="0"/>
              </a:rPr>
              <a:t>y que sean una señal entre yo y vosotros,</a:t>
            </a:r>
            <a:r>
              <a:rPr lang="es-ES" b="1" dirty="0">
                <a:latin typeface="Maiandra GD" panose="020E0502030308020204" pitchFamily="34" charset="0"/>
              </a:rPr>
              <a:t> para que sepáis que yo soy el SEÑOR vuestro Dios." </a:t>
            </a:r>
          </a:p>
          <a:p>
            <a:r>
              <a:rPr lang="es-ES" b="1" dirty="0">
                <a:latin typeface="Maiandra GD" panose="020E0502030308020204" pitchFamily="34" charset="0"/>
              </a:rPr>
              <a:t>El sacrificio de animales estaba en la ley de Dios.</a:t>
            </a:r>
          </a:p>
          <a:p>
            <a:r>
              <a:rPr lang="es-ES" b="1" dirty="0">
                <a:latin typeface="Maiandra GD" panose="020E0502030308020204" pitchFamily="34" charset="0"/>
              </a:rPr>
              <a:t>Porque la ley de Moisés y la ley de Dios es lo mismo no hay diferencia entre ellas.</a:t>
            </a:r>
          </a:p>
          <a:p>
            <a:pPr algn="ctr"/>
            <a:r>
              <a:rPr lang="es-ES" b="1" u="sng" dirty="0">
                <a:highlight>
                  <a:srgbClr val="FFFF00"/>
                </a:highlight>
                <a:latin typeface="Maiandra GD" panose="020E0502030308020204" pitchFamily="34" charset="0"/>
              </a:rPr>
              <a:t>II Cronicas.31:3.</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2950378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lnSpcReduction="10000"/>
          </a:bodyPr>
          <a:lstStyle/>
          <a:p>
            <a:r>
              <a:rPr lang="es-ES" b="1" dirty="0">
                <a:latin typeface="Maiandra GD" panose="020E0502030308020204" pitchFamily="34" charset="0"/>
              </a:rPr>
              <a:t>También designó de sus propios bienes la porción del rey para los holocaustos, es decir, para los holocaustos de la mañana y de la tarde, y los holocaustos de los días de reposo, de las lunas nuevas y de las fiestas señaladas, </a:t>
            </a:r>
            <a:r>
              <a:rPr lang="es-ES" b="1" u="sng" dirty="0">
                <a:solidFill>
                  <a:schemeClr val="bg1"/>
                </a:solidFill>
                <a:highlight>
                  <a:srgbClr val="008000"/>
                </a:highlight>
                <a:latin typeface="Maiandra GD" panose="020E0502030308020204" pitchFamily="34" charset="0"/>
              </a:rPr>
              <a:t>como está escrito en la ley del SEÑOR.</a:t>
            </a:r>
          </a:p>
          <a:p>
            <a:pPr algn="ctr"/>
            <a:r>
              <a:rPr lang="es-ES" b="1" u="sng" dirty="0">
                <a:highlight>
                  <a:srgbClr val="FFFF00"/>
                </a:highlight>
                <a:latin typeface="Maiandra GD" panose="020E0502030308020204" pitchFamily="34" charset="0"/>
              </a:rPr>
              <a:t>Lucas.2:24.</a:t>
            </a:r>
          </a:p>
          <a:p>
            <a:r>
              <a:rPr lang="es-ES" b="1" dirty="0">
                <a:latin typeface="Maiandra GD" panose="020E0502030308020204" pitchFamily="34" charset="0"/>
              </a:rPr>
              <a:t>y para ofrecer un sacrificio conforme a </a:t>
            </a:r>
            <a:r>
              <a:rPr lang="es-ES" b="1" u="sng" dirty="0">
                <a:solidFill>
                  <a:schemeClr val="bg1"/>
                </a:solidFill>
                <a:highlight>
                  <a:srgbClr val="800080"/>
                </a:highlight>
                <a:latin typeface="Maiandra GD" panose="020E0502030308020204" pitchFamily="34" charset="0"/>
              </a:rPr>
              <a:t>lo dicho en la Ley del Señor:</a:t>
            </a:r>
            <a:r>
              <a:rPr lang="es-ES" b="1" dirty="0">
                <a:latin typeface="Maiandra GD" panose="020E0502030308020204" pitchFamily="34" charset="0"/>
              </a:rPr>
              <a:t> UN PAR DE TORTOLAS O DOS PICHONES. </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70796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lnSpcReduction="10000"/>
          </a:bodyPr>
          <a:lstStyle/>
          <a:p>
            <a:r>
              <a:rPr lang="es-ES" b="1" dirty="0">
                <a:latin typeface="Maiandra GD" panose="020E0502030308020204" pitchFamily="34" charset="0"/>
              </a:rPr>
              <a:t>La Biblia enseña que Moisés dio los 10 mandamientos.</a:t>
            </a:r>
          </a:p>
          <a:p>
            <a:pPr algn="ctr"/>
            <a:r>
              <a:rPr lang="es-ES" b="1" u="sng" dirty="0">
                <a:highlight>
                  <a:srgbClr val="FFFF00"/>
                </a:highlight>
                <a:latin typeface="Maiandra GD" panose="020E0502030308020204" pitchFamily="34" charset="0"/>
              </a:rPr>
              <a:t>Marcos.7:10.</a:t>
            </a:r>
          </a:p>
          <a:p>
            <a:r>
              <a:rPr lang="es-ES" b="1" u="sng" dirty="0">
                <a:highlight>
                  <a:srgbClr val="00FF00"/>
                </a:highlight>
                <a:latin typeface="Maiandra GD" panose="020E0502030308020204" pitchFamily="34" charset="0"/>
              </a:rPr>
              <a:t>Porque Moisés dijo:</a:t>
            </a:r>
            <a:r>
              <a:rPr lang="es-ES" b="1" dirty="0">
                <a:latin typeface="Maiandra GD" panose="020E0502030308020204" pitchFamily="34" charset="0"/>
              </a:rPr>
              <a:t> "HONRA A TU PADRE Y A TU MADRE"; y: "EL QUE HABLE MAL DE su PADRE O DE su MADRE, QUE MUERA;“</a:t>
            </a:r>
          </a:p>
          <a:p>
            <a:r>
              <a:rPr lang="es-ES" b="1" dirty="0">
                <a:latin typeface="Maiandra GD" panose="020E0502030308020204" pitchFamily="34" charset="0"/>
              </a:rPr>
              <a:t>Este era el quinto mandamiento.</a:t>
            </a:r>
          </a:p>
          <a:p>
            <a:pPr algn="ctr"/>
            <a:r>
              <a:rPr lang="es-ES" b="1" u="sng" dirty="0">
                <a:highlight>
                  <a:srgbClr val="FFFF00"/>
                </a:highlight>
                <a:latin typeface="Maiandra GD" panose="020E0502030308020204" pitchFamily="34" charset="0"/>
              </a:rPr>
              <a:t>Exodo.20:12.</a:t>
            </a:r>
          </a:p>
          <a:p>
            <a:r>
              <a:rPr lang="es-ES" b="1" u="sng" dirty="0">
                <a:highlight>
                  <a:srgbClr val="00FFFF"/>
                </a:highlight>
                <a:latin typeface="Maiandra GD" panose="020E0502030308020204" pitchFamily="34" charset="0"/>
              </a:rPr>
              <a:t>Honra a tu padre y a tu madre,</a:t>
            </a:r>
            <a:r>
              <a:rPr lang="es-ES" b="1" dirty="0">
                <a:latin typeface="Maiandra GD" panose="020E0502030308020204" pitchFamily="34" charset="0"/>
              </a:rPr>
              <a:t> para que tus días sean prolongados en la tierra que el SEÑOR tu Dios te da. </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2996770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a:bodyPr>
          <a:lstStyle/>
          <a:p>
            <a:r>
              <a:rPr lang="es-ES" b="1" dirty="0">
                <a:latin typeface="Maiandra GD" panose="020E0502030308020204" pitchFamily="34" charset="0"/>
              </a:rPr>
              <a:t>Y en esta misma ley está la ley de guardar el día sábado, el día de reposo.</a:t>
            </a:r>
          </a:p>
          <a:p>
            <a:pPr algn="ctr"/>
            <a:r>
              <a:rPr lang="es-ES" b="1" u="sng" dirty="0">
                <a:highlight>
                  <a:srgbClr val="FFFF00"/>
                </a:highlight>
                <a:latin typeface="Maiandra GD" panose="020E0502030308020204" pitchFamily="34" charset="0"/>
              </a:rPr>
              <a:t>Exodo.20:8-10.</a:t>
            </a:r>
          </a:p>
          <a:p>
            <a:r>
              <a:rPr lang="es-ES" b="1" u="sng" dirty="0">
                <a:solidFill>
                  <a:schemeClr val="bg1"/>
                </a:solidFill>
                <a:highlight>
                  <a:srgbClr val="FF00FF"/>
                </a:highlight>
                <a:latin typeface="Maiandra GD" panose="020E0502030308020204" pitchFamily="34" charset="0"/>
              </a:rPr>
              <a:t>Acuérdate del día de reposo</a:t>
            </a:r>
            <a:r>
              <a:rPr lang="es-ES" b="1" dirty="0">
                <a:latin typeface="Maiandra GD" panose="020E0502030308020204" pitchFamily="34" charset="0"/>
              </a:rPr>
              <a:t> para santificarlo. </a:t>
            </a:r>
          </a:p>
          <a:p>
            <a:pPr algn="ctr"/>
            <a:r>
              <a:rPr lang="es-ES" b="1" u="sng" dirty="0">
                <a:highlight>
                  <a:srgbClr val="FFFF00"/>
                </a:highlight>
                <a:latin typeface="Maiandra GD" panose="020E0502030308020204" pitchFamily="34" charset="0"/>
              </a:rPr>
              <a:t>V.9.  </a:t>
            </a:r>
          </a:p>
          <a:p>
            <a:r>
              <a:rPr lang="es-ES" b="1" u="sng" dirty="0">
                <a:solidFill>
                  <a:schemeClr val="bg1"/>
                </a:solidFill>
                <a:highlight>
                  <a:srgbClr val="0000FF"/>
                </a:highlight>
                <a:latin typeface="Maiandra GD" panose="020E0502030308020204" pitchFamily="34" charset="0"/>
              </a:rPr>
              <a:t>Seis días trabajarás</a:t>
            </a:r>
            <a:r>
              <a:rPr lang="es-ES" b="1" dirty="0">
                <a:latin typeface="Maiandra GD" panose="020E0502030308020204" pitchFamily="34" charset="0"/>
              </a:rPr>
              <a:t> y harás toda tu obra,</a:t>
            </a:r>
          </a:p>
          <a:p>
            <a:r>
              <a:rPr lang="es-ES" b="1" dirty="0">
                <a:latin typeface="Maiandra GD" panose="020E0502030308020204" pitchFamily="34" charset="0"/>
              </a:rPr>
              <a:t>Donde no se tenía que hacer ningún trabajo. </a:t>
            </a:r>
          </a:p>
          <a:p>
            <a:pPr algn="ctr"/>
            <a:r>
              <a:rPr lang="es-ES" b="1" u="sng" dirty="0">
                <a:highlight>
                  <a:srgbClr val="FFFF00"/>
                </a:highlight>
                <a:latin typeface="Maiandra GD" panose="020E0502030308020204" pitchFamily="34" charset="0"/>
              </a:rPr>
              <a:t>V.10.</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223318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r>
              <a:rPr lang="es-ES" b="1" u="sng" dirty="0">
                <a:solidFill>
                  <a:schemeClr val="bg1"/>
                </a:solidFill>
                <a:highlight>
                  <a:srgbClr val="FF0000"/>
                </a:highlight>
                <a:latin typeface="Maiandra GD" panose="020E0502030308020204" pitchFamily="34" charset="0"/>
              </a:rPr>
              <a:t>mas el séptimo día es día de reposo para el SEÑOR tu Dios;</a:t>
            </a:r>
            <a:r>
              <a:rPr lang="es-ES" b="1" dirty="0">
                <a:latin typeface="Maiandra GD" panose="020E0502030308020204" pitchFamily="34" charset="0"/>
              </a:rPr>
              <a:t> no harás en él obra alguna, tú, ni tu hijo, ni tu hija, ni tu siervo, ni tu sierva, ni tu ganado, ni el extranjero que está contigo. </a:t>
            </a:r>
          </a:p>
          <a:p>
            <a:r>
              <a:rPr lang="es-ES" b="1" dirty="0">
                <a:latin typeface="Maiandra GD" panose="020E0502030308020204" pitchFamily="34" charset="0"/>
              </a:rPr>
              <a:t>No hay tal distinción entre ley moral y ley ceremonial solo en la mente de los falsos maestro porque en la Biblia no existe.</a:t>
            </a:r>
          </a:p>
          <a:p>
            <a:r>
              <a:rPr lang="es-ES" b="1" dirty="0">
                <a:latin typeface="Maiandra GD" panose="020E0502030308020204" pitchFamily="34" charset="0"/>
              </a:rPr>
              <a:t>No hay ningún texto que haga tal diferencia.</a:t>
            </a:r>
          </a:p>
          <a:p>
            <a:endParaRPr lang="es-ES" b="1" dirty="0">
              <a:latin typeface="Maiandra GD" panose="020E0502030308020204" pitchFamily="34" charset="0"/>
            </a:endParaRP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308076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lnSpcReduction="10000"/>
          </a:bodyPr>
          <a:lstStyle/>
          <a:p>
            <a:r>
              <a:rPr lang="es-ES" b="1" dirty="0">
                <a:latin typeface="Maiandra GD" panose="020E0502030308020204" pitchFamily="34" charset="0"/>
              </a:rPr>
              <a:t>El día sábado fue dado como recordatorio para el pueblo de Israel que fueron esclavos en Egipto.</a:t>
            </a:r>
          </a:p>
          <a:p>
            <a:pPr algn="ctr"/>
            <a:r>
              <a:rPr lang="es-ES" b="1" u="sng" dirty="0">
                <a:highlight>
                  <a:srgbClr val="FFFF00"/>
                </a:highlight>
                <a:latin typeface="Maiandra GD" panose="020E0502030308020204" pitchFamily="34" charset="0"/>
              </a:rPr>
              <a:t>Deuteronomio.5:15.</a:t>
            </a:r>
          </a:p>
          <a:p>
            <a:r>
              <a:rPr lang="es-ES" b="1" u="sng" dirty="0">
                <a:solidFill>
                  <a:schemeClr val="bg1"/>
                </a:solidFill>
                <a:highlight>
                  <a:srgbClr val="000080"/>
                </a:highlight>
                <a:latin typeface="Maiandra GD" panose="020E0502030308020204" pitchFamily="34" charset="0"/>
              </a:rPr>
              <a:t>"Y acuérdate que fuiste esclavo en la tierra de Egipto,</a:t>
            </a:r>
            <a:r>
              <a:rPr lang="es-ES" b="1" dirty="0">
                <a:latin typeface="Maiandra GD" panose="020E0502030308020204" pitchFamily="34" charset="0"/>
              </a:rPr>
              <a:t> y que el SEÑOR tu Dios te sacó de allí con mano fuerte y brazo extendido; por lo tanto, </a:t>
            </a:r>
            <a:r>
              <a:rPr lang="es-ES" b="1" u="sng" dirty="0">
                <a:solidFill>
                  <a:schemeClr val="bg1"/>
                </a:solidFill>
                <a:highlight>
                  <a:srgbClr val="008000"/>
                </a:highlight>
                <a:latin typeface="Maiandra GD" panose="020E0502030308020204" pitchFamily="34" charset="0"/>
              </a:rPr>
              <a:t>el SEÑOR tu Dios te ha ordenado que guardes el día de reposo.</a:t>
            </a:r>
            <a:r>
              <a:rPr lang="es-ES" b="1" dirty="0">
                <a:latin typeface="Maiandra GD" panose="020E0502030308020204" pitchFamily="34" charset="0"/>
              </a:rPr>
              <a:t> </a:t>
            </a:r>
          </a:p>
          <a:p>
            <a:r>
              <a:rPr lang="es-ES" b="1" dirty="0">
                <a:latin typeface="Maiandra GD" panose="020E0502030308020204" pitchFamily="34" charset="0"/>
              </a:rPr>
              <a:t>El día sábado era una conmemoración. </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161216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5AA0C29-BAAB-4DEF-9172-918DCDC7DB88}"/>
              </a:ext>
            </a:extLst>
          </p:cNvPr>
          <p:cNvPicPr>
            <a:picLocks noChangeAspect="1"/>
          </p:cNvPicPr>
          <p:nvPr/>
        </p:nvPicPr>
        <p:blipFill>
          <a:blip r:embed="rId2"/>
          <a:stretch>
            <a:fillRect/>
          </a:stretch>
        </p:blipFill>
        <p:spPr>
          <a:xfrm>
            <a:off x="0" y="1005841"/>
            <a:ext cx="9144000" cy="5852159"/>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1" y="1007163"/>
            <a:ext cx="5274365" cy="5850837"/>
          </a:xfrm>
        </p:spPr>
        <p:txBody>
          <a:bodyPr>
            <a:normAutofit fontScale="92500" lnSpcReduction="10000"/>
          </a:bodyPr>
          <a:lstStyle/>
          <a:p>
            <a:r>
              <a:rPr lang="es-ES" b="1" dirty="0">
                <a:latin typeface="Maiandra GD" panose="020E0502030308020204" pitchFamily="34" charset="0"/>
              </a:rPr>
              <a:t>Jesús no está diciendo que la ley iba a pasar cuando la tierra y el cielo terminen.</a:t>
            </a:r>
          </a:p>
          <a:p>
            <a:r>
              <a:rPr lang="es-ES" b="1" dirty="0">
                <a:latin typeface="Maiandra GD" panose="020E0502030308020204" pitchFamily="34" charset="0"/>
              </a:rPr>
              <a:t>Jesús está poniendo un límite a la ley y ese límite es hasta que se cumpliera toda la ley. </a:t>
            </a:r>
          </a:p>
          <a:p>
            <a:r>
              <a:rPr lang="es-ES" b="1" dirty="0">
                <a:latin typeface="Maiandra GD" panose="020E0502030308020204" pitchFamily="34" charset="0"/>
              </a:rPr>
              <a:t>Y Jesús la cumplido.</a:t>
            </a:r>
          </a:p>
          <a:p>
            <a:pPr algn="ctr"/>
            <a:r>
              <a:rPr lang="es-ES" b="1" u="sng" dirty="0">
                <a:highlight>
                  <a:srgbClr val="FFFF00"/>
                </a:highlight>
                <a:latin typeface="Maiandra GD" panose="020E0502030308020204" pitchFamily="34" charset="0"/>
              </a:rPr>
              <a:t>Lucas.24:44.</a:t>
            </a:r>
          </a:p>
          <a:p>
            <a:r>
              <a:rPr lang="es-ES" b="1" dirty="0">
                <a:latin typeface="Maiandra GD" panose="020E0502030308020204" pitchFamily="34" charset="0"/>
              </a:rPr>
              <a:t>Y les dijo: Esto es lo que yo os decía cuando todavía estaba con vosotros: </a:t>
            </a:r>
            <a:r>
              <a:rPr lang="es-ES" b="1" u="sng" dirty="0">
                <a:solidFill>
                  <a:schemeClr val="bg1"/>
                </a:solidFill>
                <a:highlight>
                  <a:srgbClr val="FF00FF"/>
                </a:highlight>
                <a:latin typeface="Maiandra GD" panose="020E0502030308020204" pitchFamily="34" charset="0"/>
              </a:rPr>
              <a:t>que era necesario que se cumpliera todo lo que sobre mí está escrito en la ley de Moisés, en los profetas y en los salmos.</a:t>
            </a:r>
            <a:r>
              <a:rPr lang="es-ES" b="1" dirty="0">
                <a:latin typeface="Maiandra GD" panose="020E0502030308020204" pitchFamily="34" charset="0"/>
              </a:rPr>
              <a:t> </a:t>
            </a:r>
          </a:p>
          <a:p>
            <a:endParaRPr lang="es-NI" b="1" dirty="0">
              <a:latin typeface="Maiandra GD" panose="020E0502030308020204" pitchFamily="34" charset="0"/>
            </a:endParaRPr>
          </a:p>
        </p:txBody>
      </p:sp>
      <p:sp>
        <p:nvSpPr>
          <p:cNvPr id="6" name="CuadroTexto 5">
            <a:extLst>
              <a:ext uri="{FF2B5EF4-FFF2-40B4-BE49-F238E27FC236}">
                <a16:creationId xmlns:a16="http://schemas.microsoft.com/office/drawing/2014/main" id="{76B4FCD8-6B3C-4839-85D4-AEA3F2D7D3A3}"/>
              </a:ext>
            </a:extLst>
          </p:cNvPr>
          <p:cNvSpPr txBox="1"/>
          <p:nvPr/>
        </p:nvSpPr>
        <p:spPr>
          <a:xfrm>
            <a:off x="5274364" y="4549676"/>
            <a:ext cx="386963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a:t>
            </a:r>
          </a:p>
          <a:p>
            <a:pPr algn="ctr"/>
            <a:r>
              <a:rPr lang="es-ES" sz="4800" b="1" u="sng" dirty="0">
                <a:highlight>
                  <a:srgbClr val="FFFF00"/>
                </a:highlight>
                <a:latin typeface="Maiandra GD" panose="020E0502030308020204" pitchFamily="34" charset="0"/>
              </a:rPr>
              <a:t>MOISÉS.</a:t>
            </a:r>
          </a:p>
        </p:txBody>
      </p:sp>
    </p:spTree>
    <p:extLst>
      <p:ext uri="{BB962C8B-B14F-4D97-AF65-F5344CB8AC3E}">
        <p14:creationId xmlns:p14="http://schemas.microsoft.com/office/powerpoint/2010/main" val="668700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r>
              <a:rPr lang="es-ES" b="1" dirty="0">
                <a:latin typeface="Maiandra GD" panose="020E0502030308020204" pitchFamily="34" charset="0"/>
              </a:rPr>
              <a:t>Que habían sido esclavos en Egipto.</a:t>
            </a:r>
          </a:p>
          <a:p>
            <a:pPr algn="ctr"/>
            <a:r>
              <a:rPr lang="es-ES" b="1" u="sng" dirty="0">
                <a:highlight>
                  <a:srgbClr val="FFFF00"/>
                </a:highlight>
                <a:latin typeface="Maiandra GD" panose="020E0502030308020204" pitchFamily="34" charset="0"/>
              </a:rPr>
              <a:t>Deuteronomio.15:2-3.</a:t>
            </a:r>
          </a:p>
          <a:p>
            <a:r>
              <a:rPr lang="es-ES" b="1" dirty="0">
                <a:latin typeface="Maiandra GD" panose="020E0502030308020204" pitchFamily="34" charset="0"/>
              </a:rPr>
              <a:t>El SEÑOR nuestro Dios hizo </a:t>
            </a:r>
            <a:r>
              <a:rPr lang="es-ES" b="1" u="sng" dirty="0">
                <a:solidFill>
                  <a:schemeClr val="bg1"/>
                </a:solidFill>
                <a:highlight>
                  <a:srgbClr val="800080"/>
                </a:highlight>
                <a:latin typeface="Maiandra GD" panose="020E0502030308020204" pitchFamily="34" charset="0"/>
              </a:rPr>
              <a:t>un pacto con nosotros en Horeb.</a:t>
            </a:r>
            <a:r>
              <a:rPr lang="es-ES" b="1" dirty="0">
                <a:latin typeface="Maiandra GD" panose="020E0502030308020204" pitchFamily="34" charset="0"/>
              </a:rPr>
              <a:t> </a:t>
            </a:r>
          </a:p>
          <a:p>
            <a:pPr algn="ctr"/>
            <a:r>
              <a:rPr lang="es-ES" b="1" u="sng" dirty="0">
                <a:highlight>
                  <a:srgbClr val="FFFF00"/>
                </a:highlight>
                <a:latin typeface="Maiandra GD" panose="020E0502030308020204" pitchFamily="34" charset="0"/>
              </a:rPr>
              <a:t>V.3.  </a:t>
            </a:r>
          </a:p>
          <a:p>
            <a:r>
              <a:rPr lang="es-ES" b="1" u="sng" dirty="0">
                <a:highlight>
                  <a:srgbClr val="00FF00"/>
                </a:highlight>
                <a:latin typeface="Maiandra GD" panose="020E0502030308020204" pitchFamily="34" charset="0"/>
              </a:rPr>
              <a:t>No hizo el SEÑOR este pacto con nuestros padres,</a:t>
            </a:r>
            <a:r>
              <a:rPr lang="es-ES" b="1" dirty="0">
                <a:latin typeface="Maiandra GD" panose="020E0502030308020204" pitchFamily="34" charset="0"/>
              </a:rPr>
              <a:t> </a:t>
            </a:r>
            <a:r>
              <a:rPr lang="es-ES" b="1" u="sng" dirty="0">
                <a:solidFill>
                  <a:schemeClr val="bg1"/>
                </a:solidFill>
                <a:highlight>
                  <a:srgbClr val="FF00FF"/>
                </a:highlight>
                <a:latin typeface="Maiandra GD" panose="020E0502030308020204" pitchFamily="34" charset="0"/>
              </a:rPr>
              <a:t>sino con nosotros,</a:t>
            </a:r>
            <a:r>
              <a:rPr lang="es-ES" b="1" dirty="0">
                <a:latin typeface="Maiandra GD" panose="020E0502030308020204" pitchFamily="34" charset="0"/>
              </a:rPr>
              <a:t> con todos aquellos de nosotros que estamos vivos aquí hoy. </a:t>
            </a:r>
          </a:p>
          <a:p>
            <a:r>
              <a:rPr lang="es-ES" b="1" dirty="0">
                <a:latin typeface="Maiandra GD" panose="020E0502030308020204" pitchFamily="34" charset="0"/>
              </a:rPr>
              <a:t>Fue solo con ellos.</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2608733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r>
              <a:rPr lang="es-ES" b="1" dirty="0">
                <a:latin typeface="Maiandra GD" panose="020E0502030308020204" pitchFamily="34" charset="0"/>
              </a:rPr>
              <a:t>Los que dicen guardar el día sábado.</a:t>
            </a:r>
          </a:p>
          <a:p>
            <a:r>
              <a:rPr lang="es-ES" b="1" dirty="0">
                <a:latin typeface="Maiandra GD" panose="020E0502030308020204" pitchFamily="34" charset="0"/>
              </a:rPr>
              <a:t>Primero: </a:t>
            </a:r>
          </a:p>
          <a:p>
            <a:r>
              <a:rPr lang="es-ES" b="1" dirty="0">
                <a:latin typeface="Maiandra GD" panose="020E0502030308020204" pitchFamily="34" charset="0"/>
              </a:rPr>
              <a:t>¿Para qué lo guardan?</a:t>
            </a:r>
          </a:p>
          <a:p>
            <a:r>
              <a:rPr lang="es-ES" b="1" dirty="0">
                <a:latin typeface="Maiandra GD" panose="020E0502030308020204" pitchFamily="34" charset="0"/>
              </a:rPr>
              <a:t>Ellos no fueron esclavos en Egipto.</a:t>
            </a:r>
          </a:p>
          <a:p>
            <a:r>
              <a:rPr lang="es-ES" b="1" dirty="0">
                <a:latin typeface="Maiandra GD" panose="020E0502030308020204" pitchFamily="34" charset="0"/>
              </a:rPr>
              <a:t>¿Qué conmemoran?</a:t>
            </a:r>
          </a:p>
          <a:p>
            <a:r>
              <a:rPr lang="es-ES" b="1" dirty="0">
                <a:latin typeface="Maiandra GD" panose="020E0502030308020204" pitchFamily="34" charset="0"/>
              </a:rPr>
              <a:t>Además, no cumplen bien la ley del sábado.</a:t>
            </a:r>
          </a:p>
          <a:p>
            <a:r>
              <a:rPr lang="es-ES" b="1" dirty="0">
                <a:latin typeface="Maiandra GD" panose="020E0502030308020204" pitchFamily="34" charset="0"/>
              </a:rPr>
              <a:t>Ya que ese día no tienen que hacer ningún trabajo.</a:t>
            </a:r>
          </a:p>
          <a:p>
            <a:pPr algn="ctr"/>
            <a:r>
              <a:rPr lang="es-ES" b="1" u="sng" dirty="0">
                <a:highlight>
                  <a:srgbClr val="FFFF00"/>
                </a:highlight>
                <a:latin typeface="Maiandra GD" panose="020E0502030308020204" pitchFamily="34" charset="0"/>
              </a:rPr>
              <a:t>Levitico.23:31.</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2646339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a:bodyPr>
          <a:lstStyle/>
          <a:p>
            <a:r>
              <a:rPr lang="es-ES" b="1" u="sng" dirty="0">
                <a:highlight>
                  <a:srgbClr val="00FFFF"/>
                </a:highlight>
                <a:latin typeface="Maiandra GD" panose="020E0502030308020204" pitchFamily="34" charset="0"/>
              </a:rPr>
              <a:t>No haréis, pues, trabajo alguno.</a:t>
            </a:r>
            <a:r>
              <a:rPr lang="es-ES" b="1" dirty="0">
                <a:latin typeface="Maiandra GD" panose="020E0502030308020204" pitchFamily="34" charset="0"/>
              </a:rPr>
              <a:t> Estatuto perpetuo será para vuestras generaciones dondequiera que habitéis. </a:t>
            </a:r>
          </a:p>
          <a:p>
            <a:r>
              <a:rPr lang="es-ES" b="1" dirty="0">
                <a:latin typeface="Maiandra GD" panose="020E0502030308020204" pitchFamily="34" charset="0"/>
              </a:rPr>
              <a:t>Porque tendría que morir.</a:t>
            </a:r>
          </a:p>
          <a:p>
            <a:pPr algn="ctr"/>
            <a:r>
              <a:rPr lang="es-ES" b="1" u="sng" dirty="0">
                <a:highlight>
                  <a:srgbClr val="FFFF00"/>
                </a:highlight>
                <a:latin typeface="Maiandra GD" panose="020E0502030308020204" pitchFamily="34" charset="0"/>
              </a:rPr>
              <a:t>Exodo.35:2.</a:t>
            </a:r>
          </a:p>
          <a:p>
            <a:r>
              <a:rPr lang="es-ES" b="1" dirty="0">
                <a:latin typeface="Maiandra GD" panose="020E0502030308020204" pitchFamily="34" charset="0"/>
              </a:rPr>
              <a:t>Seis días se trabajará, pero el séptimo día tendréis un día santo, día de completo reposo para el SEÑOR; </a:t>
            </a:r>
            <a:r>
              <a:rPr lang="es-ES" b="1" u="sng" dirty="0">
                <a:solidFill>
                  <a:schemeClr val="bg1"/>
                </a:solidFill>
                <a:highlight>
                  <a:srgbClr val="0000FF"/>
                </a:highlight>
                <a:latin typeface="Maiandra GD" panose="020E0502030308020204" pitchFamily="34" charset="0"/>
              </a:rPr>
              <a:t>cualquiera que haga trabajo alguno en él, morirá.</a:t>
            </a:r>
            <a:r>
              <a:rPr lang="es-ES" b="1" dirty="0">
                <a:latin typeface="Maiandra GD" panose="020E0502030308020204" pitchFamily="34" charset="0"/>
              </a:rPr>
              <a:t> </a:t>
            </a:r>
          </a:p>
          <a:p>
            <a:r>
              <a:rPr lang="es-ES" b="1" dirty="0">
                <a:latin typeface="Maiandra GD" panose="020E0502030308020204" pitchFamily="34" charset="0"/>
              </a:rPr>
              <a:t>La pregunta es:</a:t>
            </a:r>
          </a:p>
          <a:p>
            <a:endParaRPr lang="es-ES" b="1" dirty="0">
              <a:latin typeface="Maiandra GD" panose="020E0502030308020204" pitchFamily="34" charset="0"/>
            </a:endParaRP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59872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r>
              <a:rPr lang="es-ES" b="1" dirty="0">
                <a:latin typeface="Maiandra GD" panose="020E0502030308020204" pitchFamily="34" charset="0"/>
              </a:rPr>
              <a:t>¿Matan ellos a quienes hacen trabajo ese día?</a:t>
            </a:r>
          </a:p>
          <a:p>
            <a:r>
              <a:rPr lang="es-ES" b="1" dirty="0">
                <a:latin typeface="Maiandra GD" panose="020E0502030308020204" pitchFamily="34" charset="0"/>
              </a:rPr>
              <a:t>La respuesta es lógica y clara.</a:t>
            </a:r>
          </a:p>
          <a:p>
            <a:r>
              <a:rPr lang="es-ES" b="1" dirty="0">
                <a:latin typeface="Maiandra GD" panose="020E0502030308020204" pitchFamily="34" charset="0"/>
              </a:rPr>
              <a:t>Claro que no.</a:t>
            </a:r>
          </a:p>
          <a:p>
            <a:r>
              <a:rPr lang="es-ES" b="1" dirty="0">
                <a:latin typeface="Maiandra GD" panose="020E0502030308020204" pitchFamily="34" charset="0"/>
              </a:rPr>
              <a:t>Entonces no cumplen con lo que Dios mando.</a:t>
            </a:r>
          </a:p>
          <a:p>
            <a:r>
              <a:rPr lang="es-ES" b="1" dirty="0">
                <a:latin typeface="Maiandra GD" panose="020E0502030308020204" pitchFamily="34" charset="0"/>
              </a:rPr>
              <a:t>No tenían que encender fuego.</a:t>
            </a:r>
          </a:p>
          <a:p>
            <a:pPr algn="ctr"/>
            <a:r>
              <a:rPr lang="es-ES" b="1" u="sng" dirty="0">
                <a:highlight>
                  <a:srgbClr val="FFFF00"/>
                </a:highlight>
                <a:latin typeface="Maiandra GD" panose="020E0502030308020204" pitchFamily="34" charset="0"/>
              </a:rPr>
              <a:t>Exodo.35:3.</a:t>
            </a:r>
          </a:p>
          <a:p>
            <a:r>
              <a:rPr lang="es-ES" b="1" u="sng" dirty="0">
                <a:solidFill>
                  <a:schemeClr val="bg1"/>
                </a:solidFill>
                <a:highlight>
                  <a:srgbClr val="008000"/>
                </a:highlight>
                <a:latin typeface="Maiandra GD" panose="020E0502030308020204" pitchFamily="34" charset="0"/>
              </a:rPr>
              <a:t>No encenderéis fuego</a:t>
            </a:r>
            <a:r>
              <a:rPr lang="es-ES" b="1" dirty="0">
                <a:latin typeface="Maiandra GD" panose="020E0502030308020204" pitchFamily="34" charset="0"/>
              </a:rPr>
              <a:t> en ninguna de vuestras moradas </a:t>
            </a:r>
            <a:r>
              <a:rPr lang="es-ES" b="1" u="sng" dirty="0">
                <a:solidFill>
                  <a:schemeClr val="bg1"/>
                </a:solidFill>
                <a:highlight>
                  <a:srgbClr val="800080"/>
                </a:highlight>
                <a:latin typeface="Maiandra GD" panose="020E0502030308020204" pitchFamily="34" charset="0"/>
              </a:rPr>
              <a:t>el día de reposo.</a:t>
            </a:r>
            <a:r>
              <a:rPr lang="es-ES" b="1" dirty="0">
                <a:latin typeface="Maiandra GD" panose="020E0502030308020204" pitchFamily="34" charset="0"/>
              </a:rPr>
              <a:t> </a:t>
            </a:r>
          </a:p>
          <a:p>
            <a:endParaRPr lang="es-ES" b="1" dirty="0">
              <a:latin typeface="Maiandra GD" panose="020E0502030308020204" pitchFamily="34" charset="0"/>
            </a:endParaRP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859509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lnSpcReduction="10000"/>
          </a:bodyPr>
          <a:lstStyle/>
          <a:p>
            <a:r>
              <a:rPr lang="es-ES" b="1" dirty="0">
                <a:latin typeface="Maiandra GD" panose="020E0502030308020204" pitchFamily="34" charset="0"/>
              </a:rPr>
              <a:t>No llevar ninguna carga.</a:t>
            </a:r>
          </a:p>
          <a:p>
            <a:pPr algn="ctr"/>
            <a:r>
              <a:rPr lang="es-ES" b="1" u="sng" dirty="0">
                <a:highlight>
                  <a:srgbClr val="FFFF00"/>
                </a:highlight>
                <a:latin typeface="Maiandra GD" panose="020E0502030308020204" pitchFamily="34" charset="0"/>
              </a:rPr>
              <a:t>Jeremias.17:21-22.</a:t>
            </a:r>
          </a:p>
          <a:p>
            <a:r>
              <a:rPr lang="es-ES" b="1" dirty="0">
                <a:latin typeface="Maiandra GD" panose="020E0502030308020204" pitchFamily="34" charset="0"/>
              </a:rPr>
              <a:t>"Así dice el SEÑOR: 'Guardaos, por vuestra vida, </a:t>
            </a:r>
            <a:r>
              <a:rPr lang="es-ES" b="1" u="sng" dirty="0">
                <a:highlight>
                  <a:srgbClr val="00FF00"/>
                </a:highlight>
                <a:latin typeface="Maiandra GD" panose="020E0502030308020204" pitchFamily="34" charset="0"/>
              </a:rPr>
              <a:t>de llevar carga en día de reposo,</a:t>
            </a:r>
            <a:r>
              <a:rPr lang="es-ES" b="1" dirty="0">
                <a:latin typeface="Maiandra GD" panose="020E0502030308020204" pitchFamily="34" charset="0"/>
              </a:rPr>
              <a:t> y de meterla por las puertas de Jerusalén. </a:t>
            </a:r>
          </a:p>
          <a:p>
            <a:pPr algn="ctr"/>
            <a:r>
              <a:rPr lang="es-ES" b="1" u="sng" dirty="0">
                <a:highlight>
                  <a:srgbClr val="FFFF00"/>
                </a:highlight>
                <a:latin typeface="Maiandra GD" panose="020E0502030308020204" pitchFamily="34" charset="0"/>
              </a:rPr>
              <a:t>V.22.  </a:t>
            </a:r>
          </a:p>
          <a:p>
            <a:r>
              <a:rPr lang="es-ES" b="1" u="sng" dirty="0">
                <a:highlight>
                  <a:srgbClr val="00FFFF"/>
                </a:highlight>
                <a:latin typeface="Maiandra GD" panose="020E0502030308020204" pitchFamily="34" charset="0"/>
              </a:rPr>
              <a:t>'Tampoco saquéis carga de vuestras casas en día de reposo,</a:t>
            </a:r>
            <a:r>
              <a:rPr lang="es-ES" b="1" dirty="0">
                <a:latin typeface="Maiandra GD" panose="020E0502030308020204" pitchFamily="34" charset="0"/>
              </a:rPr>
              <a:t> ni hagáis trabajo alguno, sino santificad el día de reposo, como mandé a vuestros padres. </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3194331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lnSpcReduction="10000"/>
          </a:bodyPr>
          <a:lstStyle/>
          <a:p>
            <a:r>
              <a:rPr lang="es-ES" b="1" dirty="0">
                <a:latin typeface="Maiandra GD" panose="020E0502030308020204" pitchFamily="34" charset="0"/>
              </a:rPr>
              <a:t>También tenían que ofrecer dos corderos.</a:t>
            </a:r>
          </a:p>
          <a:p>
            <a:pPr algn="ctr"/>
            <a:r>
              <a:rPr lang="es-ES" b="1" u="sng" dirty="0">
                <a:highlight>
                  <a:srgbClr val="FFFF00"/>
                </a:highlight>
                <a:latin typeface="Maiandra GD" panose="020E0502030308020204" pitchFamily="34" charset="0"/>
              </a:rPr>
              <a:t>Numeros.28:9.</a:t>
            </a:r>
          </a:p>
          <a:p>
            <a:r>
              <a:rPr lang="es-ES" b="1" u="sng" dirty="0">
                <a:solidFill>
                  <a:schemeClr val="bg1"/>
                </a:solidFill>
                <a:highlight>
                  <a:srgbClr val="FF00FF"/>
                </a:highlight>
                <a:latin typeface="Maiandra GD" panose="020E0502030308020204" pitchFamily="34" charset="0"/>
              </a:rPr>
              <a:t>"El día de reposo ofrecerás dos corderos de un año,</a:t>
            </a:r>
            <a:r>
              <a:rPr lang="es-ES" b="1" dirty="0">
                <a:latin typeface="Maiandra GD" panose="020E0502030308020204" pitchFamily="34" charset="0"/>
              </a:rPr>
              <a:t> sin defecto, </a:t>
            </a:r>
            <a:r>
              <a:rPr lang="es-ES" b="1" u="sng" dirty="0">
                <a:solidFill>
                  <a:schemeClr val="bg1"/>
                </a:solidFill>
                <a:highlight>
                  <a:srgbClr val="0000FF"/>
                </a:highlight>
                <a:latin typeface="Maiandra GD" panose="020E0502030308020204" pitchFamily="34" charset="0"/>
              </a:rPr>
              <a:t>y dos décimas de un </a:t>
            </a:r>
            <a:r>
              <a:rPr lang="es-ES" b="1" u="sng" dirty="0" err="1">
                <a:solidFill>
                  <a:schemeClr val="bg1"/>
                </a:solidFill>
                <a:highlight>
                  <a:srgbClr val="0000FF"/>
                </a:highlight>
                <a:latin typeface="Maiandra GD" panose="020E0502030308020204" pitchFamily="34" charset="0"/>
              </a:rPr>
              <a:t>efa</a:t>
            </a:r>
            <a:r>
              <a:rPr lang="es-ES" b="1" u="sng" dirty="0">
                <a:solidFill>
                  <a:schemeClr val="bg1"/>
                </a:solidFill>
                <a:highlight>
                  <a:srgbClr val="0000FF"/>
                </a:highlight>
                <a:latin typeface="Maiandra GD" panose="020E0502030308020204" pitchFamily="34" charset="0"/>
              </a:rPr>
              <a:t> de flor de harina</a:t>
            </a:r>
            <a:r>
              <a:rPr lang="es-ES" b="1" dirty="0">
                <a:latin typeface="Maiandra GD" panose="020E0502030308020204" pitchFamily="34" charset="0"/>
              </a:rPr>
              <a:t> mezclada con aceite, como ofrenda de cereal y su libación. </a:t>
            </a:r>
          </a:p>
          <a:p>
            <a:r>
              <a:rPr lang="es-ES" b="1" dirty="0">
                <a:latin typeface="Maiandra GD" panose="020E0502030308020204" pitchFamily="34" charset="0"/>
              </a:rPr>
              <a:t>Tampoco cumplen con esto, porque no ofrecen ningún sacrificio de cordero.</a:t>
            </a:r>
          </a:p>
          <a:p>
            <a:r>
              <a:rPr lang="es-ES" b="1" dirty="0">
                <a:latin typeface="Maiandra GD" panose="020E0502030308020204" pitchFamily="34" charset="0"/>
              </a:rPr>
              <a:t>Todos los de su casa tienen que guardar el sábado.</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2308502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pPr algn="ctr"/>
            <a:r>
              <a:rPr lang="es-ES" b="1" u="sng" dirty="0">
                <a:highlight>
                  <a:srgbClr val="FFFF00"/>
                </a:highlight>
                <a:latin typeface="Maiandra GD" panose="020E0502030308020204" pitchFamily="34" charset="0"/>
              </a:rPr>
              <a:t>Exodo.20:10.</a:t>
            </a:r>
          </a:p>
          <a:p>
            <a:r>
              <a:rPr lang="es-ES" b="1" dirty="0">
                <a:latin typeface="Maiandra GD" panose="020E0502030308020204" pitchFamily="34" charset="0"/>
              </a:rPr>
              <a:t>mas el séptimo día es día de reposo para el SEÑOR tu Dios; </a:t>
            </a:r>
            <a:r>
              <a:rPr lang="es-ES" b="1" u="sng" dirty="0">
                <a:solidFill>
                  <a:schemeClr val="bg1"/>
                </a:solidFill>
                <a:highlight>
                  <a:srgbClr val="FF0000"/>
                </a:highlight>
                <a:latin typeface="Maiandra GD" panose="020E0502030308020204" pitchFamily="34" charset="0"/>
              </a:rPr>
              <a:t>no harás en él obra alguna,</a:t>
            </a:r>
            <a:r>
              <a:rPr lang="es-ES" b="1" dirty="0">
                <a:latin typeface="Maiandra GD" panose="020E0502030308020204" pitchFamily="34" charset="0"/>
              </a:rPr>
              <a:t> tú, ni tu hijo, ni tu hija, ni tu siervo, ni tu sierva, ni tu ganado, ni el extranjero que está contigo. </a:t>
            </a:r>
          </a:p>
          <a:p>
            <a:r>
              <a:rPr lang="es-ES" b="1" dirty="0">
                <a:latin typeface="Maiandra GD" panose="020E0502030308020204" pitchFamily="34" charset="0"/>
              </a:rPr>
              <a:t>Y matar a quien no lo cumplía.</a:t>
            </a:r>
          </a:p>
          <a:p>
            <a:r>
              <a:rPr lang="es-ES" b="1" dirty="0">
                <a:latin typeface="Maiandra GD" panose="020E0502030308020204" pitchFamily="34" charset="0"/>
              </a:rPr>
              <a:t>Nadie se tenía que escapar sino guardaba este día.</a:t>
            </a:r>
          </a:p>
          <a:p>
            <a:pPr algn="ctr"/>
            <a:r>
              <a:rPr lang="es-ES" b="1" u="sng" dirty="0">
                <a:highlight>
                  <a:srgbClr val="FFFF00"/>
                </a:highlight>
                <a:latin typeface="Maiandra GD" panose="020E0502030308020204" pitchFamily="34" charset="0"/>
              </a:rPr>
              <a:t>Exodo.31:14-15.</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285405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lnSpcReduction="10000"/>
          </a:bodyPr>
          <a:lstStyle/>
          <a:p>
            <a:r>
              <a:rPr lang="es-ES" b="1" dirty="0">
                <a:latin typeface="Maiandra GD" panose="020E0502030308020204" pitchFamily="34" charset="0"/>
              </a:rPr>
              <a:t>"Por tanto, habéis de guardar el día de reposo porque es santo para vosotros. </a:t>
            </a:r>
            <a:r>
              <a:rPr lang="es-ES" b="1" u="sng" dirty="0">
                <a:solidFill>
                  <a:schemeClr val="bg1"/>
                </a:solidFill>
                <a:highlight>
                  <a:srgbClr val="000080"/>
                </a:highlight>
                <a:latin typeface="Maiandra GD" panose="020E0502030308020204" pitchFamily="34" charset="0"/>
              </a:rPr>
              <a:t>Todo el que lo profane morirá irremisiblemente;</a:t>
            </a:r>
            <a:r>
              <a:rPr lang="es-ES" b="1" dirty="0">
                <a:latin typeface="Maiandra GD" panose="020E0502030308020204" pitchFamily="34" charset="0"/>
              </a:rPr>
              <a:t> porque cualquiera que haga obra alguna en él, esa persona será cortada de entre su pueblo.</a:t>
            </a:r>
          </a:p>
          <a:p>
            <a:pPr algn="ctr"/>
            <a:r>
              <a:rPr lang="es-ES" b="1" u="sng" dirty="0">
                <a:highlight>
                  <a:srgbClr val="FFFF00"/>
                </a:highlight>
                <a:latin typeface="Maiandra GD" panose="020E0502030308020204" pitchFamily="34" charset="0"/>
              </a:rPr>
              <a:t>V.15.</a:t>
            </a:r>
          </a:p>
          <a:p>
            <a:r>
              <a:rPr lang="es-ES" b="1" dirty="0">
                <a:latin typeface="Maiandra GD" panose="020E0502030308020204" pitchFamily="34" charset="0"/>
              </a:rPr>
              <a:t>"Durante seis días se trabajará, pero el séptimo día será día de completo reposo, santo al SEÑOR. </a:t>
            </a:r>
            <a:r>
              <a:rPr lang="es-ES" b="1" u="sng" dirty="0">
                <a:solidFill>
                  <a:schemeClr val="bg1"/>
                </a:solidFill>
                <a:highlight>
                  <a:srgbClr val="008000"/>
                </a:highlight>
                <a:latin typeface="Maiandra GD" panose="020E0502030308020204" pitchFamily="34" charset="0"/>
              </a:rPr>
              <a:t>Cualquiera que haga obra alguna en el día de reposo morirá irremisiblemente.</a:t>
            </a:r>
            <a:r>
              <a:rPr lang="es-ES" b="1" dirty="0">
                <a:latin typeface="Maiandra GD" panose="020E0502030308020204" pitchFamily="34" charset="0"/>
              </a:rPr>
              <a:t>  </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3729305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r>
              <a:rPr lang="es-ES" b="1" dirty="0">
                <a:latin typeface="Maiandra GD" panose="020E0502030308020204" pitchFamily="34" charset="0"/>
              </a:rPr>
              <a:t>¿Lo hacen?</a:t>
            </a:r>
          </a:p>
          <a:p>
            <a:r>
              <a:rPr lang="es-ES" b="1" dirty="0">
                <a:latin typeface="Maiandra GD" panose="020E0502030308020204" pitchFamily="34" charset="0"/>
              </a:rPr>
              <a:t>¿Matan a quien no cumple el día de reposo?</a:t>
            </a:r>
          </a:p>
          <a:p>
            <a:r>
              <a:rPr lang="es-ES" b="1" dirty="0">
                <a:latin typeface="Maiandra GD" panose="020E0502030308020204" pitchFamily="34" charset="0"/>
              </a:rPr>
              <a:t>Claro que no, porque irán a la cárcel.</a:t>
            </a:r>
          </a:p>
          <a:p>
            <a:r>
              <a:rPr lang="es-ES" b="1" dirty="0">
                <a:latin typeface="Maiandra GD" panose="020E0502030308020204" pitchFamily="34" charset="0"/>
              </a:rPr>
              <a:t>Y nos dice para quien era este mandamiento.</a:t>
            </a:r>
          </a:p>
          <a:p>
            <a:pPr algn="ctr"/>
            <a:r>
              <a:rPr lang="es-ES" b="1" u="sng" dirty="0">
                <a:highlight>
                  <a:srgbClr val="FFFF00"/>
                </a:highlight>
                <a:latin typeface="Maiandra GD" panose="020E0502030308020204" pitchFamily="34" charset="0"/>
              </a:rPr>
              <a:t>Exodo.31:16.</a:t>
            </a:r>
          </a:p>
          <a:p>
            <a:r>
              <a:rPr lang="es-ES" b="1" dirty="0">
                <a:latin typeface="Maiandra GD" panose="020E0502030308020204" pitchFamily="34" charset="0"/>
              </a:rPr>
              <a:t>"Los hijos de Israel guardarán, pues, </a:t>
            </a:r>
            <a:r>
              <a:rPr lang="es-ES" b="1" u="sng" dirty="0">
                <a:solidFill>
                  <a:schemeClr val="bg1"/>
                </a:solidFill>
                <a:highlight>
                  <a:srgbClr val="800080"/>
                </a:highlight>
                <a:latin typeface="Maiandra GD" panose="020E0502030308020204" pitchFamily="34" charset="0"/>
              </a:rPr>
              <a:t>el día de reposo, celebrándolo</a:t>
            </a:r>
            <a:r>
              <a:rPr lang="es-ES" b="1" dirty="0">
                <a:latin typeface="Maiandra GD" panose="020E0502030308020204" pitchFamily="34" charset="0"/>
              </a:rPr>
              <a:t> por todas sus generaciones como pacto perpetuo." </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64051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r>
              <a:rPr lang="es-ES" b="1" dirty="0">
                <a:latin typeface="Maiandra GD" panose="020E0502030308020204" pitchFamily="34" charset="0"/>
              </a:rPr>
              <a:t>Para los hijos de Israel.</a:t>
            </a:r>
          </a:p>
          <a:p>
            <a:r>
              <a:rPr lang="es-ES" b="1" dirty="0">
                <a:latin typeface="Maiandra GD" panose="020E0502030308020204" pitchFamily="34" charset="0"/>
              </a:rPr>
              <a:t>¿Es Usted Israelita?</a:t>
            </a:r>
          </a:p>
          <a:p>
            <a:r>
              <a:rPr lang="es-ES" b="1" dirty="0">
                <a:latin typeface="Maiandra GD" panose="020E0502030308020204" pitchFamily="34" charset="0"/>
              </a:rPr>
              <a:t>Claro que no, entonces para que lo guarda.</a:t>
            </a:r>
          </a:p>
          <a:p>
            <a:r>
              <a:rPr lang="es-ES" b="1" dirty="0">
                <a:latin typeface="Maiandra GD" panose="020E0502030308020204" pitchFamily="34" charset="0"/>
              </a:rPr>
              <a:t>Era señal entre Dios y los hijos de Israel nada más.</a:t>
            </a:r>
          </a:p>
          <a:p>
            <a:pPr algn="ctr"/>
            <a:r>
              <a:rPr lang="es-ES" b="1" u="sng" dirty="0">
                <a:highlight>
                  <a:srgbClr val="FFFF00"/>
                </a:highlight>
                <a:latin typeface="Maiandra GD" panose="020E0502030308020204" pitchFamily="34" charset="0"/>
              </a:rPr>
              <a:t>Exodo.31:17.</a:t>
            </a:r>
          </a:p>
          <a:p>
            <a:r>
              <a:rPr lang="es-ES" b="1" u="sng" dirty="0">
                <a:highlight>
                  <a:srgbClr val="00FF00"/>
                </a:highlight>
                <a:latin typeface="Maiandra GD" panose="020E0502030308020204" pitchFamily="34" charset="0"/>
              </a:rPr>
              <a:t>Es una señal entre yo y los hijos de Israel</a:t>
            </a:r>
            <a:r>
              <a:rPr lang="es-ES" b="1" dirty="0">
                <a:latin typeface="Maiandra GD" panose="020E0502030308020204" pitchFamily="34" charset="0"/>
              </a:rPr>
              <a:t> para siempre; pues en seis días el SEÑOR hizo los cielos y la tierra, y en el séptimo día cesó de trabajar y reposó. </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3252122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21B1121-BC81-42F6-AE91-628648358A71}"/>
              </a:ext>
            </a:extLst>
          </p:cNvPr>
          <p:cNvPicPr>
            <a:picLocks noChangeAspect="1"/>
          </p:cNvPicPr>
          <p:nvPr/>
        </p:nvPicPr>
        <p:blipFill>
          <a:blip r:embed="rId2"/>
          <a:stretch>
            <a:fillRect/>
          </a:stretch>
        </p:blipFill>
        <p:spPr>
          <a:xfrm>
            <a:off x="0" y="1006502"/>
            <a:ext cx="9144000" cy="5852159"/>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194852" cy="5850837"/>
          </a:xfrm>
        </p:spPr>
        <p:txBody>
          <a:bodyPr>
            <a:normAutofit/>
          </a:bodyPr>
          <a:lstStyle/>
          <a:p>
            <a:r>
              <a:rPr lang="es-ES" b="1" dirty="0">
                <a:latin typeface="Maiandra GD" panose="020E0502030308020204" pitchFamily="34" charset="0"/>
              </a:rPr>
              <a:t>Jesús cumplido toda la ley y los profetas por eso Él la pudo quitar de en medio.</a:t>
            </a:r>
          </a:p>
          <a:p>
            <a:pPr algn="ctr"/>
            <a:r>
              <a:rPr lang="es-ES" b="1" u="sng" dirty="0">
                <a:highlight>
                  <a:srgbClr val="FFFF00"/>
                </a:highlight>
                <a:latin typeface="Maiandra GD" panose="020E0502030308020204" pitchFamily="34" charset="0"/>
              </a:rPr>
              <a:t>Efesios.2:14-16.</a:t>
            </a:r>
          </a:p>
          <a:p>
            <a:r>
              <a:rPr lang="es-ES" b="1" dirty="0">
                <a:latin typeface="Maiandra GD" panose="020E0502030308020204" pitchFamily="34" charset="0"/>
              </a:rPr>
              <a:t>Porque El mismo es nuestra paz, quien de ambos pueblos hizo uno, </a:t>
            </a:r>
            <a:r>
              <a:rPr lang="es-ES" b="1" u="sng" dirty="0">
                <a:solidFill>
                  <a:schemeClr val="bg1"/>
                </a:solidFill>
                <a:highlight>
                  <a:srgbClr val="0000FF"/>
                </a:highlight>
                <a:latin typeface="Maiandra GD" panose="020E0502030308020204" pitchFamily="34" charset="0"/>
              </a:rPr>
              <a:t>derribando la pared intermedia de separación,</a:t>
            </a:r>
            <a:r>
              <a:rPr lang="es-ES" b="1" dirty="0">
                <a:latin typeface="Maiandra GD" panose="020E0502030308020204" pitchFamily="34" charset="0"/>
              </a:rPr>
              <a:t> </a:t>
            </a:r>
          </a:p>
          <a:p>
            <a:r>
              <a:rPr lang="es-ES" b="1" dirty="0">
                <a:latin typeface="Maiandra GD" panose="020E0502030308020204" pitchFamily="34" charset="0"/>
              </a:rPr>
              <a:t>La pared intermedia era la ley de Moisés, esa ley hacia separación entre los Judíos y los gentiles. </a:t>
            </a:r>
          </a:p>
          <a:p>
            <a:pPr algn="ctr"/>
            <a:r>
              <a:rPr lang="es-ES" b="1" u="sng" dirty="0">
                <a:highlight>
                  <a:srgbClr val="FFFF00"/>
                </a:highlight>
                <a:latin typeface="Maiandra GD" panose="020E0502030308020204" pitchFamily="34" charset="0"/>
              </a:rPr>
              <a:t>V.15.</a:t>
            </a:r>
            <a:endParaRPr lang="es-NI" b="1" u="sng" dirty="0">
              <a:highlight>
                <a:srgbClr val="FFFF00"/>
              </a:highlight>
              <a:latin typeface="Maiandra GD" panose="020E0502030308020204" pitchFamily="34" charset="0"/>
            </a:endParaRPr>
          </a:p>
        </p:txBody>
      </p:sp>
      <p:sp>
        <p:nvSpPr>
          <p:cNvPr id="6" name="CuadroTexto 5">
            <a:extLst>
              <a:ext uri="{FF2B5EF4-FFF2-40B4-BE49-F238E27FC236}">
                <a16:creationId xmlns:a16="http://schemas.microsoft.com/office/drawing/2014/main" id="{29ABD4FD-BFAA-42D0-8A1D-4E8AE3763391}"/>
              </a:ext>
            </a:extLst>
          </p:cNvPr>
          <p:cNvSpPr txBox="1"/>
          <p:nvPr/>
        </p:nvSpPr>
        <p:spPr>
          <a:xfrm>
            <a:off x="5194852" y="4696675"/>
            <a:ext cx="4002157"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228755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r>
              <a:rPr lang="es-ES" b="1" dirty="0">
                <a:latin typeface="Maiandra GD" panose="020E0502030308020204" pitchFamily="34" charset="0"/>
              </a:rPr>
              <a:t>Como hemos visto el guardar el sábado es una falsa doctrina, no es para nosotros, y aunque quisiéramos cumplirla nunca podríamos hacerlo.</a:t>
            </a:r>
          </a:p>
          <a:p>
            <a:r>
              <a:rPr lang="es-ES" b="1" dirty="0">
                <a:latin typeface="Maiandra GD" panose="020E0502030308020204" pitchFamily="34" charset="0"/>
              </a:rPr>
              <a:t>La ley de Moisés termino, fue quitada, fue clavada en la cruz.</a:t>
            </a:r>
          </a:p>
          <a:p>
            <a:r>
              <a:rPr lang="es-ES" b="1" dirty="0">
                <a:latin typeface="Maiandra GD" panose="020E0502030308020204" pitchFamily="34" charset="0"/>
              </a:rPr>
              <a:t>Por eso los apóstoles eran ministros de un nuevo pacto.</a:t>
            </a:r>
          </a:p>
          <a:p>
            <a:r>
              <a:rPr lang="es-ES" b="1" dirty="0">
                <a:latin typeface="Maiandra GD" panose="020E0502030308020204" pitchFamily="34" charset="0"/>
              </a:rPr>
              <a:t>Un pacto no de letras, como era la ley de Moisés.</a:t>
            </a:r>
          </a:p>
          <a:p>
            <a:endParaRPr lang="es-ES" b="1" dirty="0">
              <a:latin typeface="Maiandra GD" panose="020E0502030308020204" pitchFamily="34" charset="0"/>
            </a:endParaRPr>
          </a:p>
          <a:p>
            <a:endParaRPr lang="es-ES" b="1" dirty="0">
              <a:latin typeface="Maiandra GD" panose="020E0502030308020204" pitchFamily="34" charset="0"/>
            </a:endParaRP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89617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r>
              <a:rPr lang="es-ES" b="1" dirty="0">
                <a:latin typeface="Maiandra GD" panose="020E0502030308020204" pitchFamily="34" charset="0"/>
              </a:rPr>
              <a:t>La letra, ley de Moisés mata.</a:t>
            </a:r>
          </a:p>
          <a:p>
            <a:pPr algn="ctr"/>
            <a:r>
              <a:rPr lang="es-ES" b="1" u="sng" dirty="0">
                <a:highlight>
                  <a:srgbClr val="FFFF00"/>
                </a:highlight>
                <a:latin typeface="Maiandra GD" panose="020E0502030308020204" pitchFamily="34" charset="0"/>
              </a:rPr>
              <a:t>II Corintios.3:6.</a:t>
            </a:r>
          </a:p>
          <a:p>
            <a:r>
              <a:rPr lang="es-ES" b="1" dirty="0">
                <a:latin typeface="Maiandra GD" panose="020E0502030308020204" pitchFamily="34" charset="0"/>
              </a:rPr>
              <a:t>el cual también nos hizo suficientes como ministros de un nuevo pacto, no de la letra, sino del Espíritu; </a:t>
            </a:r>
            <a:r>
              <a:rPr lang="es-ES" b="1" u="sng" dirty="0">
                <a:solidFill>
                  <a:schemeClr val="bg1"/>
                </a:solidFill>
                <a:highlight>
                  <a:srgbClr val="FF00FF"/>
                </a:highlight>
                <a:latin typeface="Maiandra GD" panose="020E0502030308020204" pitchFamily="34" charset="0"/>
              </a:rPr>
              <a:t>porque la letra mata,</a:t>
            </a:r>
            <a:r>
              <a:rPr lang="es-ES" b="1" dirty="0">
                <a:latin typeface="Maiandra GD" panose="020E0502030308020204" pitchFamily="34" charset="0"/>
              </a:rPr>
              <a:t> </a:t>
            </a:r>
            <a:r>
              <a:rPr lang="es-ES" b="1" u="sng" dirty="0">
                <a:highlight>
                  <a:srgbClr val="00FF00"/>
                </a:highlight>
                <a:latin typeface="Maiandra GD" panose="020E0502030308020204" pitchFamily="34" charset="0"/>
              </a:rPr>
              <a:t>pero el Espíritu da vida.</a:t>
            </a:r>
            <a:r>
              <a:rPr lang="es-ES" b="1" dirty="0">
                <a:latin typeface="Maiandra GD" panose="020E0502030308020204" pitchFamily="34" charset="0"/>
              </a:rPr>
              <a:t> </a:t>
            </a:r>
          </a:p>
          <a:p>
            <a:pPr algn="ctr"/>
            <a:r>
              <a:rPr lang="es-ES" b="1" u="sng" dirty="0">
                <a:highlight>
                  <a:srgbClr val="FFFF00"/>
                </a:highlight>
                <a:latin typeface="Maiandra GD" panose="020E0502030308020204" pitchFamily="34" charset="0"/>
              </a:rPr>
              <a:t>Romanos.8:2.</a:t>
            </a:r>
          </a:p>
          <a:p>
            <a:r>
              <a:rPr lang="es-ES" b="1" dirty="0">
                <a:latin typeface="Maiandra GD" panose="020E0502030308020204" pitchFamily="34" charset="0"/>
              </a:rPr>
              <a:t>Porque la ley del Espíritu de vida en Cristo Jesús </a:t>
            </a:r>
            <a:r>
              <a:rPr lang="es-ES" b="1" u="sng" dirty="0">
                <a:highlight>
                  <a:srgbClr val="00FFFF"/>
                </a:highlight>
                <a:latin typeface="Maiandra GD" panose="020E0502030308020204" pitchFamily="34" charset="0"/>
              </a:rPr>
              <a:t>te ha libertado de la ley del pecado y de la muerte.</a:t>
            </a:r>
            <a:r>
              <a:rPr lang="es-ES" b="1" dirty="0">
                <a:latin typeface="Maiandra GD" panose="020E0502030308020204" pitchFamily="34" charset="0"/>
              </a:rPr>
              <a:t> </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067903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lnSpcReduction="10000"/>
          </a:bodyPr>
          <a:lstStyle/>
          <a:p>
            <a:r>
              <a:rPr lang="es-ES" b="1" dirty="0">
                <a:latin typeface="Maiandra GD" panose="020E0502030308020204" pitchFamily="34" charset="0"/>
              </a:rPr>
              <a:t>Pero el Espíritu, Nuevo Testamento vivifica- da vida.</a:t>
            </a:r>
          </a:p>
          <a:p>
            <a:r>
              <a:rPr lang="es-ES" b="1" dirty="0">
                <a:latin typeface="Maiandra GD" panose="020E0502030308020204" pitchFamily="34" charset="0"/>
              </a:rPr>
              <a:t>Este ministerio es de muerte ley de moisés.</a:t>
            </a:r>
          </a:p>
          <a:p>
            <a:r>
              <a:rPr lang="es-ES" b="1" dirty="0">
                <a:latin typeface="Maiandra GD" panose="020E0502030308020204" pitchFamily="34" charset="0"/>
              </a:rPr>
              <a:t>Porque no podía hacer perfecto a nadie.</a:t>
            </a:r>
          </a:p>
          <a:p>
            <a:pPr algn="ctr"/>
            <a:r>
              <a:rPr lang="es-ES" b="1" u="sng" dirty="0">
                <a:highlight>
                  <a:srgbClr val="FFFF00"/>
                </a:highlight>
                <a:latin typeface="Maiandra GD" panose="020E0502030308020204" pitchFamily="34" charset="0"/>
              </a:rPr>
              <a:t>Hebreos.7:19.</a:t>
            </a:r>
          </a:p>
          <a:p>
            <a:r>
              <a:rPr lang="es-ES" b="1" u="sng" dirty="0">
                <a:solidFill>
                  <a:schemeClr val="bg1"/>
                </a:solidFill>
                <a:highlight>
                  <a:srgbClr val="FF0000"/>
                </a:highlight>
                <a:latin typeface="Maiandra GD" panose="020E0502030308020204" pitchFamily="34" charset="0"/>
              </a:rPr>
              <a:t>(pues la ley nada hizo perfecto),</a:t>
            </a:r>
            <a:r>
              <a:rPr lang="es-ES" b="1" dirty="0">
                <a:latin typeface="Maiandra GD" panose="020E0502030308020204" pitchFamily="34" charset="0"/>
              </a:rPr>
              <a:t> y se introduce una mejor esperanza, mediante la cual nos acercamos a Dios. </a:t>
            </a:r>
          </a:p>
          <a:p>
            <a:r>
              <a:rPr lang="es-ES" b="1" dirty="0">
                <a:latin typeface="Maiandra GD" panose="020E0502030308020204" pitchFamily="34" charset="0"/>
              </a:rPr>
              <a:t>Mientras que el Nuevo Testamento, si nos hace perfectos.</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2332870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pPr algn="ctr"/>
            <a:r>
              <a:rPr lang="es-ES" b="1" u="sng" dirty="0">
                <a:highlight>
                  <a:srgbClr val="FFFF00"/>
                </a:highlight>
                <a:latin typeface="Maiandra GD" panose="020E0502030308020204" pitchFamily="34" charset="0"/>
              </a:rPr>
              <a:t>II Timoteo.3:16-17.</a:t>
            </a:r>
          </a:p>
          <a:p>
            <a:r>
              <a:rPr lang="es-ES" b="1" u="sng" dirty="0">
                <a:solidFill>
                  <a:schemeClr val="bg1"/>
                </a:solidFill>
                <a:highlight>
                  <a:srgbClr val="000080"/>
                </a:highlight>
                <a:latin typeface="Maiandra GD" panose="020E0502030308020204" pitchFamily="34" charset="0"/>
              </a:rPr>
              <a:t>Toda Escritura es inspirada por Dios y útil</a:t>
            </a:r>
            <a:r>
              <a:rPr lang="es-ES" b="1" dirty="0">
                <a:latin typeface="Maiandra GD" panose="020E0502030308020204" pitchFamily="34" charset="0"/>
              </a:rPr>
              <a:t> para enseñar, para reprender, para corregir, para instruir en justicia, </a:t>
            </a:r>
          </a:p>
          <a:p>
            <a:pPr algn="ctr"/>
            <a:r>
              <a:rPr lang="es-ES" b="1" u="sng" dirty="0">
                <a:highlight>
                  <a:srgbClr val="FFFF00"/>
                </a:highlight>
                <a:latin typeface="Maiandra GD" panose="020E0502030308020204" pitchFamily="34" charset="0"/>
              </a:rPr>
              <a:t>V.17.  </a:t>
            </a:r>
          </a:p>
          <a:p>
            <a:r>
              <a:rPr lang="es-ES" b="1" u="sng" dirty="0">
                <a:highlight>
                  <a:srgbClr val="00FF00"/>
                </a:highlight>
                <a:latin typeface="Maiandra GD" panose="020E0502030308020204" pitchFamily="34" charset="0"/>
              </a:rPr>
              <a:t>a fin de que el hombre de Dios sea perfecto,</a:t>
            </a:r>
            <a:r>
              <a:rPr lang="es-ES" b="1" dirty="0">
                <a:latin typeface="Maiandra GD" panose="020E0502030308020204" pitchFamily="34" charset="0"/>
              </a:rPr>
              <a:t> equipado para toda buena obra.</a:t>
            </a:r>
          </a:p>
          <a:p>
            <a:r>
              <a:rPr lang="es-ES" b="1" dirty="0">
                <a:latin typeface="Maiandra GD" panose="020E0502030308020204" pitchFamily="34" charset="0"/>
              </a:rPr>
              <a:t>Atravez del Nuevo Testamento podemos ser perfectos en Cristo Jesús. </a:t>
            </a:r>
          </a:p>
          <a:p>
            <a:pPr algn="ctr"/>
            <a:r>
              <a:rPr lang="es-ES" b="1" u="sng" dirty="0">
                <a:highlight>
                  <a:srgbClr val="FFFF00"/>
                </a:highlight>
                <a:latin typeface="Maiandra GD" panose="020E0502030308020204" pitchFamily="34" charset="0"/>
              </a:rPr>
              <a:t>II Corintios.3:7. </a:t>
            </a:r>
          </a:p>
          <a:p>
            <a:endParaRPr lang="es-ES" b="1" dirty="0">
              <a:latin typeface="Maiandra GD" panose="020E0502030308020204" pitchFamily="34" charset="0"/>
            </a:endParaRPr>
          </a:p>
          <a:p>
            <a:endParaRPr lang="es-ES" b="1" dirty="0">
              <a:latin typeface="Maiandra GD" panose="020E0502030308020204" pitchFamily="34" charset="0"/>
            </a:endParaRP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2963845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r>
              <a:rPr lang="es-ES" b="1" u="sng" dirty="0">
                <a:solidFill>
                  <a:schemeClr val="bg1"/>
                </a:solidFill>
                <a:highlight>
                  <a:srgbClr val="0000FF"/>
                </a:highlight>
                <a:latin typeface="Maiandra GD" panose="020E0502030308020204" pitchFamily="34" charset="0"/>
              </a:rPr>
              <a:t>Y si el ministerio de muerte grabado con letras en piedras</a:t>
            </a:r>
            <a:r>
              <a:rPr lang="es-ES" b="1" dirty="0">
                <a:latin typeface="Maiandra GD" panose="020E0502030308020204" pitchFamily="34" charset="0"/>
              </a:rPr>
              <a:t> fue con gloria, de tal manera que los hijos de Israel no podían fijar la vista en el rostro de Moisés por causa de la gloria de su rostro, que se desvanecía, </a:t>
            </a:r>
          </a:p>
          <a:p>
            <a:r>
              <a:rPr lang="es-ES" b="1" dirty="0">
                <a:latin typeface="Maiandra GD" panose="020E0502030308020204" pitchFamily="34" charset="0"/>
              </a:rPr>
              <a:t>Cuanto más el Nuevo Testamento.</a:t>
            </a:r>
          </a:p>
          <a:p>
            <a:pPr algn="ctr"/>
            <a:r>
              <a:rPr lang="es-ES" b="1" u="sng" dirty="0">
                <a:highlight>
                  <a:srgbClr val="FFFF00"/>
                </a:highlight>
                <a:latin typeface="Maiandra GD" panose="020E0502030308020204" pitchFamily="34" charset="0"/>
              </a:rPr>
              <a:t>II Corintios.3:8.</a:t>
            </a:r>
          </a:p>
          <a:p>
            <a:r>
              <a:rPr lang="es-ES" b="1" u="sng" dirty="0">
                <a:solidFill>
                  <a:schemeClr val="bg1"/>
                </a:solidFill>
                <a:highlight>
                  <a:srgbClr val="FF0000"/>
                </a:highlight>
                <a:latin typeface="Maiandra GD" panose="020E0502030308020204" pitchFamily="34" charset="0"/>
              </a:rPr>
              <a:t>¿cómo no será aún con más gloria</a:t>
            </a:r>
            <a:r>
              <a:rPr lang="es-ES" b="1" dirty="0">
                <a:latin typeface="Maiandra GD" panose="020E0502030308020204" pitchFamily="34" charset="0"/>
              </a:rPr>
              <a:t> el ministerio del Espíritu? </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200920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lnSpcReduction="10000"/>
          </a:bodyPr>
          <a:lstStyle/>
          <a:p>
            <a:pPr algn="ctr"/>
            <a:r>
              <a:rPr lang="es-ES" b="1" u="sng" dirty="0">
                <a:highlight>
                  <a:srgbClr val="FFFF00"/>
                </a:highlight>
                <a:latin typeface="Maiandra GD" panose="020E0502030308020204" pitchFamily="34" charset="0"/>
              </a:rPr>
              <a:t>Hebreos.8:6.</a:t>
            </a:r>
          </a:p>
          <a:p>
            <a:r>
              <a:rPr lang="es-ES" b="1" u="sng" dirty="0">
                <a:solidFill>
                  <a:schemeClr val="bg1"/>
                </a:solidFill>
                <a:highlight>
                  <a:srgbClr val="000080"/>
                </a:highlight>
                <a:latin typeface="Maiandra GD" panose="020E0502030308020204" pitchFamily="34" charset="0"/>
              </a:rPr>
              <a:t>Pero ahora El ha obtenido un ministerio tanto mejor,</a:t>
            </a:r>
            <a:r>
              <a:rPr lang="es-ES" b="1" dirty="0">
                <a:latin typeface="Maiandra GD" panose="020E0502030308020204" pitchFamily="34" charset="0"/>
              </a:rPr>
              <a:t> por cuanto es también </a:t>
            </a:r>
            <a:r>
              <a:rPr lang="es-ES" b="1" u="sng" dirty="0">
                <a:solidFill>
                  <a:schemeClr val="bg1"/>
                </a:solidFill>
                <a:highlight>
                  <a:srgbClr val="008000"/>
                </a:highlight>
                <a:latin typeface="Maiandra GD" panose="020E0502030308020204" pitchFamily="34" charset="0"/>
              </a:rPr>
              <a:t>el mediador de un mejor pacto,</a:t>
            </a:r>
            <a:r>
              <a:rPr lang="es-ES" b="1" dirty="0">
                <a:latin typeface="Maiandra GD" panose="020E0502030308020204" pitchFamily="34" charset="0"/>
              </a:rPr>
              <a:t> </a:t>
            </a:r>
            <a:r>
              <a:rPr lang="es-ES" b="1" u="sng" dirty="0">
                <a:solidFill>
                  <a:schemeClr val="bg1"/>
                </a:solidFill>
                <a:highlight>
                  <a:srgbClr val="800080"/>
                </a:highlight>
                <a:latin typeface="Maiandra GD" panose="020E0502030308020204" pitchFamily="34" charset="0"/>
              </a:rPr>
              <a:t>establecido sobre mejores promesas.</a:t>
            </a:r>
            <a:r>
              <a:rPr lang="es-ES" b="1" dirty="0">
                <a:latin typeface="Maiandra GD" panose="020E0502030308020204" pitchFamily="34" charset="0"/>
              </a:rPr>
              <a:t> </a:t>
            </a:r>
          </a:p>
          <a:p>
            <a:r>
              <a:rPr lang="es-ES" b="1" dirty="0">
                <a:latin typeface="Maiandra GD" panose="020E0502030308020204" pitchFamily="34" charset="0"/>
              </a:rPr>
              <a:t>Este ministerio era de condenación.</a:t>
            </a:r>
          </a:p>
          <a:p>
            <a:pPr algn="ctr"/>
            <a:r>
              <a:rPr lang="es-ES" b="1" u="sng" dirty="0">
                <a:highlight>
                  <a:srgbClr val="FFFF00"/>
                </a:highlight>
                <a:latin typeface="Maiandra GD" panose="020E0502030308020204" pitchFamily="34" charset="0"/>
              </a:rPr>
              <a:t>II Corintios.3:9.</a:t>
            </a:r>
          </a:p>
          <a:p>
            <a:r>
              <a:rPr lang="es-ES" b="1" u="sng" dirty="0">
                <a:highlight>
                  <a:srgbClr val="00FF00"/>
                </a:highlight>
                <a:latin typeface="Maiandra GD" panose="020E0502030308020204" pitchFamily="34" charset="0"/>
              </a:rPr>
              <a:t>Porque si el ministerio de condenación tiene gloria,</a:t>
            </a:r>
            <a:r>
              <a:rPr lang="es-ES" b="1" dirty="0">
                <a:latin typeface="Maiandra GD" panose="020E0502030308020204" pitchFamily="34" charset="0"/>
              </a:rPr>
              <a:t> mucho más abunda en gloria el ministerio de justicia. </a:t>
            </a:r>
          </a:p>
          <a:p>
            <a:endParaRPr lang="es-ES" b="1" dirty="0">
              <a:latin typeface="Maiandra GD" panose="020E0502030308020204" pitchFamily="34" charset="0"/>
            </a:endParaRP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331650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r>
              <a:rPr lang="es-ES" b="1" dirty="0">
                <a:latin typeface="Maiandra GD" panose="020E0502030308020204" pitchFamily="34" charset="0"/>
              </a:rPr>
              <a:t>Porque era débil, e imperfecto.</a:t>
            </a:r>
          </a:p>
          <a:p>
            <a:pPr algn="ctr"/>
            <a:r>
              <a:rPr lang="es-ES" b="1" u="sng" dirty="0">
                <a:highlight>
                  <a:srgbClr val="FFFF00"/>
                </a:highlight>
                <a:latin typeface="Maiandra GD" panose="020E0502030308020204" pitchFamily="34" charset="0"/>
              </a:rPr>
              <a:t>Hebreos.7:18-19.</a:t>
            </a:r>
          </a:p>
          <a:p>
            <a:r>
              <a:rPr lang="es-ES" b="1" dirty="0">
                <a:latin typeface="Maiandra GD" panose="020E0502030308020204" pitchFamily="34" charset="0"/>
              </a:rPr>
              <a:t>Porque ciertamente, </a:t>
            </a:r>
            <a:r>
              <a:rPr lang="es-ES" b="1" u="sng" dirty="0">
                <a:highlight>
                  <a:srgbClr val="00FFFF"/>
                </a:highlight>
                <a:latin typeface="Maiandra GD" panose="020E0502030308020204" pitchFamily="34" charset="0"/>
              </a:rPr>
              <a:t>queda anulado el mandamiento anterior</a:t>
            </a:r>
            <a:r>
              <a:rPr lang="es-ES" b="1" dirty="0">
                <a:latin typeface="Maiandra GD" panose="020E0502030308020204" pitchFamily="34" charset="0"/>
              </a:rPr>
              <a:t> por ser débil e inútil. </a:t>
            </a:r>
          </a:p>
          <a:p>
            <a:pPr algn="ctr"/>
            <a:r>
              <a:rPr lang="es-ES" b="1" u="sng" dirty="0">
                <a:highlight>
                  <a:srgbClr val="FFFF00"/>
                </a:highlight>
                <a:latin typeface="Maiandra GD" panose="020E0502030308020204" pitchFamily="34" charset="0"/>
              </a:rPr>
              <a:t>V.19.  </a:t>
            </a:r>
          </a:p>
          <a:p>
            <a:r>
              <a:rPr lang="es-ES" b="1" u="sng" dirty="0">
                <a:solidFill>
                  <a:schemeClr val="bg1"/>
                </a:solidFill>
                <a:highlight>
                  <a:srgbClr val="FF00FF"/>
                </a:highlight>
                <a:latin typeface="Maiandra GD" panose="020E0502030308020204" pitchFamily="34" charset="0"/>
              </a:rPr>
              <a:t>(pues la ley nada hizo perfecto),</a:t>
            </a:r>
            <a:r>
              <a:rPr lang="es-ES" b="1" dirty="0">
                <a:latin typeface="Maiandra GD" panose="020E0502030308020204" pitchFamily="34" charset="0"/>
              </a:rPr>
              <a:t> y se introduce una mejor esperanza, mediante la cual nos acercamos a Dios. </a:t>
            </a:r>
          </a:p>
          <a:p>
            <a:r>
              <a:rPr lang="es-ES" b="1" dirty="0">
                <a:latin typeface="Maiandra GD" panose="020E0502030308020204" pitchFamily="34" charset="0"/>
              </a:rPr>
              <a:t>Era con defecto.</a:t>
            </a:r>
          </a:p>
          <a:p>
            <a:pPr algn="ctr"/>
            <a:r>
              <a:rPr lang="es-ES" b="1" u="sng" dirty="0">
                <a:highlight>
                  <a:srgbClr val="FFFF00"/>
                </a:highlight>
                <a:latin typeface="Maiandra GD" panose="020E0502030308020204" pitchFamily="34" charset="0"/>
              </a:rPr>
              <a:t>Hebreos.8:7.</a:t>
            </a:r>
          </a:p>
          <a:p>
            <a:endParaRPr lang="es-ES" b="1" dirty="0">
              <a:latin typeface="Maiandra GD" panose="020E0502030308020204" pitchFamily="34" charset="0"/>
            </a:endParaRP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11931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a:bodyPr>
          <a:lstStyle/>
          <a:p>
            <a:r>
              <a:rPr lang="es-ES" b="1" u="sng" dirty="0">
                <a:solidFill>
                  <a:schemeClr val="bg1"/>
                </a:solidFill>
                <a:highlight>
                  <a:srgbClr val="0000FF"/>
                </a:highlight>
                <a:latin typeface="Maiandra GD" panose="020E0502030308020204" pitchFamily="34" charset="0"/>
              </a:rPr>
              <a:t>Pues si aquel primer pacto hubiera sido sin defecto,</a:t>
            </a:r>
            <a:r>
              <a:rPr lang="es-ES" b="1" dirty="0">
                <a:latin typeface="Maiandra GD" panose="020E0502030308020204" pitchFamily="34" charset="0"/>
              </a:rPr>
              <a:t> no se hubiera buscado lugar para el segundo. </a:t>
            </a:r>
          </a:p>
          <a:p>
            <a:r>
              <a:rPr lang="es-ES" b="1" dirty="0">
                <a:latin typeface="Maiandra GD" panose="020E0502030308020204" pitchFamily="34" charset="0"/>
              </a:rPr>
              <a:t>Aquellos que siguen cumpliendo las enseñanzas del Antiguo Testamento. </a:t>
            </a:r>
          </a:p>
          <a:p>
            <a:r>
              <a:rPr lang="es-ES" b="1" dirty="0">
                <a:latin typeface="Maiandra GD" panose="020E0502030308020204" pitchFamily="34" charset="0"/>
              </a:rPr>
              <a:t>La ley de Moisés, siguen con un velo en su rostro.</a:t>
            </a:r>
          </a:p>
          <a:p>
            <a:r>
              <a:rPr lang="es-ES" b="1" dirty="0">
                <a:latin typeface="Maiandra GD" panose="020E0502030308020204" pitchFamily="34" charset="0"/>
              </a:rPr>
              <a:t>Por eso están ciego, guiando a otros ciegos.</a:t>
            </a:r>
          </a:p>
          <a:p>
            <a:pPr algn="ctr"/>
            <a:r>
              <a:rPr lang="es-ES" b="1" u="sng" dirty="0">
                <a:highlight>
                  <a:srgbClr val="FFFF00"/>
                </a:highlight>
                <a:latin typeface="Maiandra GD" panose="020E0502030308020204" pitchFamily="34" charset="0"/>
              </a:rPr>
              <a:t>II Corintios.3:14-15.</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3335255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r>
              <a:rPr lang="es-ES" b="1" dirty="0">
                <a:latin typeface="Maiandra GD" panose="020E0502030308020204" pitchFamily="34" charset="0"/>
              </a:rPr>
              <a:t>Pero el entendimiento de ellos se endureció; </a:t>
            </a:r>
            <a:r>
              <a:rPr lang="es-ES" b="1" u="sng" dirty="0">
                <a:solidFill>
                  <a:schemeClr val="bg1"/>
                </a:solidFill>
                <a:highlight>
                  <a:srgbClr val="008000"/>
                </a:highlight>
                <a:latin typeface="Maiandra GD" panose="020E0502030308020204" pitchFamily="34" charset="0"/>
              </a:rPr>
              <a:t>porque hasta el día de hoy, en la lectura del antiguo pacto el mismo velo permanece sin alzarse,</a:t>
            </a:r>
            <a:r>
              <a:rPr lang="es-ES" b="1" dirty="0">
                <a:latin typeface="Maiandra GD" panose="020E0502030308020204" pitchFamily="34" charset="0"/>
              </a:rPr>
              <a:t> pues sólo en Cristo es quitado. </a:t>
            </a:r>
          </a:p>
          <a:p>
            <a:pPr algn="ctr"/>
            <a:r>
              <a:rPr lang="es-ES" b="1" u="sng" dirty="0">
                <a:highlight>
                  <a:srgbClr val="FFFF00"/>
                </a:highlight>
                <a:latin typeface="Maiandra GD" panose="020E0502030308020204" pitchFamily="34" charset="0"/>
              </a:rPr>
              <a:t>V.15.</a:t>
            </a:r>
          </a:p>
          <a:p>
            <a:r>
              <a:rPr lang="es-ES" b="1" u="sng" dirty="0">
                <a:solidFill>
                  <a:schemeClr val="bg1"/>
                </a:solidFill>
                <a:highlight>
                  <a:srgbClr val="800080"/>
                </a:highlight>
                <a:latin typeface="Maiandra GD" panose="020E0502030308020204" pitchFamily="34" charset="0"/>
              </a:rPr>
              <a:t>Y hasta el día de hoy, cada vez que se lee a Moisés,</a:t>
            </a:r>
            <a:r>
              <a:rPr lang="es-ES" b="1" dirty="0">
                <a:latin typeface="Maiandra GD" panose="020E0502030308020204" pitchFamily="34" charset="0"/>
              </a:rPr>
              <a:t> un velo está puesto sobre sus corazones; </a:t>
            </a:r>
          </a:p>
          <a:p>
            <a:r>
              <a:rPr lang="es-ES" b="1" dirty="0">
                <a:latin typeface="Maiandra GD" panose="020E0502030308020204" pitchFamily="34" charset="0"/>
              </a:rPr>
              <a:t>Solo cuando practiquen el Nuevo Testamento es quitado este velo.</a:t>
            </a:r>
          </a:p>
          <a:p>
            <a:endParaRPr lang="es-ES" b="1" dirty="0">
              <a:latin typeface="Maiandra GD" panose="020E0502030308020204" pitchFamily="34" charset="0"/>
            </a:endParaRP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2697814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a:bodyPr>
          <a:lstStyle/>
          <a:p>
            <a:pPr algn="ctr"/>
            <a:r>
              <a:rPr lang="es-ES" b="1" u="sng" dirty="0">
                <a:highlight>
                  <a:srgbClr val="FFFF00"/>
                </a:highlight>
                <a:latin typeface="Maiandra GD" panose="020E0502030308020204" pitchFamily="34" charset="0"/>
              </a:rPr>
              <a:t>II Corintios.3:16.</a:t>
            </a:r>
          </a:p>
          <a:p>
            <a:r>
              <a:rPr lang="es-ES" b="1" dirty="0">
                <a:latin typeface="Maiandra GD" panose="020E0502030308020204" pitchFamily="34" charset="0"/>
              </a:rPr>
              <a:t>pero cuando alguno </a:t>
            </a:r>
            <a:r>
              <a:rPr lang="es-ES" b="1" u="sng" dirty="0">
                <a:highlight>
                  <a:srgbClr val="00FF00"/>
                </a:highlight>
                <a:latin typeface="Maiandra GD" panose="020E0502030308020204" pitchFamily="34" charset="0"/>
              </a:rPr>
              <a:t>se vuelve al Señor, el velo es quitado.</a:t>
            </a:r>
            <a:r>
              <a:rPr lang="es-ES" b="1" dirty="0">
                <a:latin typeface="Maiandra GD" panose="020E0502030308020204" pitchFamily="34" charset="0"/>
              </a:rPr>
              <a:t> </a:t>
            </a:r>
          </a:p>
          <a:p>
            <a:r>
              <a:rPr lang="es-ES" b="1" dirty="0">
                <a:latin typeface="Maiandra GD" panose="020E0502030308020204" pitchFamily="34" charset="0"/>
              </a:rPr>
              <a:t>Amigo no siga con ese velo en su rostro. </a:t>
            </a:r>
          </a:p>
          <a:p>
            <a:r>
              <a:rPr lang="es-ES" b="1" dirty="0">
                <a:latin typeface="Maiandra GD" panose="020E0502030308020204" pitchFamily="34" charset="0"/>
              </a:rPr>
              <a:t>Quíteselo siguiendo a Cristo, su ley. </a:t>
            </a:r>
          </a:p>
          <a:p>
            <a:r>
              <a:rPr lang="es-ES" b="1" dirty="0">
                <a:latin typeface="Maiandra GD" panose="020E0502030308020204" pitchFamily="34" charset="0"/>
              </a:rPr>
              <a:t>Porque la ley </a:t>
            </a:r>
            <a:r>
              <a:rPr lang="es-ES" b="1">
                <a:latin typeface="Maiandra GD" panose="020E0502030308020204" pitchFamily="34" charset="0"/>
              </a:rPr>
              <a:t>de Moisés </a:t>
            </a:r>
            <a:r>
              <a:rPr lang="es-ES" b="1" dirty="0">
                <a:latin typeface="Maiandra GD" panose="020E0502030308020204" pitchFamily="34" charset="0"/>
              </a:rPr>
              <a:t>solo era la sombra.</a:t>
            </a:r>
          </a:p>
          <a:p>
            <a:r>
              <a:rPr lang="es-ES" b="1" dirty="0">
                <a:latin typeface="Maiandra GD" panose="020E0502030308020204" pitchFamily="34" charset="0"/>
              </a:rPr>
              <a:t>De lo que había de venir, la ley de Cristo.</a:t>
            </a:r>
          </a:p>
          <a:p>
            <a:pPr algn="ctr"/>
            <a:r>
              <a:rPr lang="es-ES" b="1" u="sng" dirty="0">
                <a:highlight>
                  <a:srgbClr val="FFFF00"/>
                </a:highlight>
                <a:latin typeface="Maiandra GD" panose="020E0502030308020204" pitchFamily="34" charset="0"/>
              </a:rPr>
              <a:t>Hebreos.10:1.</a:t>
            </a:r>
          </a:p>
          <a:p>
            <a:endParaRPr lang="es-ES" b="1" dirty="0">
              <a:latin typeface="Maiandra GD" panose="020E0502030308020204" pitchFamily="34" charset="0"/>
            </a:endParaRP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3264709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5D36168-4AD2-4815-9736-56D15E4548C2}"/>
              </a:ext>
            </a:extLst>
          </p:cNvPr>
          <p:cNvPicPr>
            <a:picLocks noChangeAspect="1"/>
          </p:cNvPicPr>
          <p:nvPr/>
        </p:nvPicPr>
        <p:blipFill>
          <a:blip r:embed="rId2"/>
          <a:stretch>
            <a:fillRect/>
          </a:stretch>
        </p:blipFill>
        <p:spPr>
          <a:xfrm>
            <a:off x="-1" y="1006502"/>
            <a:ext cx="9144000" cy="5852159"/>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1" y="1006502"/>
            <a:ext cx="5234610" cy="5850837"/>
          </a:xfrm>
        </p:spPr>
        <p:txBody>
          <a:bodyPr>
            <a:normAutofit fontScale="92500"/>
          </a:bodyPr>
          <a:lstStyle/>
          <a:p>
            <a:r>
              <a:rPr lang="es-ES" b="1" u="sng" dirty="0">
                <a:solidFill>
                  <a:schemeClr val="bg1"/>
                </a:solidFill>
                <a:highlight>
                  <a:srgbClr val="FF0000"/>
                </a:highlight>
                <a:latin typeface="Maiandra GD" panose="020E0502030308020204" pitchFamily="34" charset="0"/>
              </a:rPr>
              <a:t>aboliendo en su carne la enemistad,</a:t>
            </a:r>
            <a:r>
              <a:rPr lang="es-ES" b="1" dirty="0">
                <a:latin typeface="Maiandra GD" panose="020E0502030308020204" pitchFamily="34" charset="0"/>
              </a:rPr>
              <a:t> la ley de los mandamientos expresados en ordenanzas, para crear en sí mismo de los dos un nuevo hombre, estableciendo así la paz, </a:t>
            </a:r>
          </a:p>
          <a:p>
            <a:r>
              <a:rPr lang="es-ES" b="1" dirty="0">
                <a:latin typeface="Maiandra GD" panose="020E0502030308020204" pitchFamily="34" charset="0"/>
              </a:rPr>
              <a:t>Al ser quitada la ley de Moisés se establecido la paz entre estos dos pueblos. </a:t>
            </a:r>
          </a:p>
          <a:p>
            <a:pPr algn="ctr"/>
            <a:r>
              <a:rPr lang="es-ES" b="1" u="sng" dirty="0">
                <a:highlight>
                  <a:srgbClr val="FFFF00"/>
                </a:highlight>
                <a:latin typeface="Maiandra GD" panose="020E0502030308020204" pitchFamily="34" charset="0"/>
              </a:rPr>
              <a:t>V.16.</a:t>
            </a:r>
          </a:p>
          <a:p>
            <a:r>
              <a:rPr lang="es-ES" b="1" dirty="0">
                <a:latin typeface="Maiandra GD" panose="020E0502030308020204" pitchFamily="34" charset="0"/>
              </a:rPr>
              <a:t>y para reconciliar con Dios a los dos en un cuerpo por medio de la cruz, </a:t>
            </a:r>
            <a:r>
              <a:rPr lang="es-ES" b="1" u="sng" dirty="0">
                <a:solidFill>
                  <a:schemeClr val="bg1"/>
                </a:solidFill>
                <a:highlight>
                  <a:srgbClr val="000080"/>
                </a:highlight>
                <a:latin typeface="Maiandra GD" panose="020E0502030308020204" pitchFamily="34" charset="0"/>
              </a:rPr>
              <a:t>habiendo dado muerte en ella a la enemistad.</a:t>
            </a:r>
            <a:r>
              <a:rPr lang="es-ES" b="1" dirty="0">
                <a:latin typeface="Maiandra GD" panose="020E0502030308020204" pitchFamily="34" charset="0"/>
              </a:rPr>
              <a:t> </a:t>
            </a:r>
          </a:p>
          <a:p>
            <a:endParaRPr lang="es-ES" b="1" dirty="0">
              <a:latin typeface="Maiandra GD" panose="020E0502030308020204" pitchFamily="34" charset="0"/>
            </a:endParaRPr>
          </a:p>
          <a:p>
            <a:endParaRPr lang="es-NI" b="1" dirty="0">
              <a:latin typeface="Maiandra GD" panose="020E0502030308020204" pitchFamily="34" charset="0"/>
            </a:endParaRPr>
          </a:p>
        </p:txBody>
      </p:sp>
      <p:sp>
        <p:nvSpPr>
          <p:cNvPr id="6" name="CuadroTexto 5">
            <a:extLst>
              <a:ext uri="{FF2B5EF4-FFF2-40B4-BE49-F238E27FC236}">
                <a16:creationId xmlns:a16="http://schemas.microsoft.com/office/drawing/2014/main" id="{991EF5C1-3B94-40A6-8765-E3A6EADF71DC}"/>
              </a:ext>
            </a:extLst>
          </p:cNvPr>
          <p:cNvSpPr txBox="1"/>
          <p:nvPr/>
        </p:nvSpPr>
        <p:spPr>
          <a:xfrm>
            <a:off x="5234609" y="4549676"/>
            <a:ext cx="3909391"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985986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99391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fontScale="92500" lnSpcReduction="20000"/>
          </a:bodyPr>
          <a:lstStyle/>
          <a:p>
            <a:r>
              <a:rPr lang="es-ES" b="1" u="sng" dirty="0">
                <a:solidFill>
                  <a:schemeClr val="bg1"/>
                </a:solidFill>
                <a:highlight>
                  <a:srgbClr val="FF00FF"/>
                </a:highlight>
                <a:latin typeface="Maiandra GD" panose="020E0502030308020204" pitchFamily="34" charset="0"/>
              </a:rPr>
              <a:t>Pues ya que la ley sólo tiene la sombra</a:t>
            </a:r>
            <a:r>
              <a:rPr lang="es-ES" b="1" dirty="0">
                <a:latin typeface="Maiandra GD" panose="020E0502030308020204" pitchFamily="34" charset="0"/>
              </a:rPr>
              <a:t> de los bienes futuros y no la forma misma de las cosas, nunca puede, por los mismos sacrificios que ellos ofrecen continuamente año tras año, hacer perfectos a los que se acercan. </a:t>
            </a:r>
          </a:p>
          <a:p>
            <a:pPr algn="ctr"/>
            <a:r>
              <a:rPr lang="es-ES" b="1" u="sng" dirty="0">
                <a:highlight>
                  <a:srgbClr val="FFFF00"/>
                </a:highlight>
                <a:latin typeface="Maiandra GD" panose="020E0502030308020204" pitchFamily="34" charset="0"/>
              </a:rPr>
              <a:t>Hebreos.8:5.</a:t>
            </a:r>
          </a:p>
          <a:p>
            <a:r>
              <a:rPr lang="es-ES" b="1" u="sng" dirty="0">
                <a:solidFill>
                  <a:schemeClr val="bg1"/>
                </a:solidFill>
                <a:highlight>
                  <a:srgbClr val="0000FF"/>
                </a:highlight>
                <a:latin typeface="Maiandra GD" panose="020E0502030308020204" pitchFamily="34" charset="0"/>
              </a:rPr>
              <a:t>los cuales sirven a lo que es copia y sombra</a:t>
            </a:r>
            <a:r>
              <a:rPr lang="es-ES" b="1" dirty="0">
                <a:latin typeface="Maiandra GD" panose="020E0502030308020204" pitchFamily="34" charset="0"/>
              </a:rPr>
              <a:t> de las cosas celestiales, tal como Moisés fue advertido por Dios cuando estaba a punto de erigir el tabernáculo; pues, dice El: Mira, haz todas las cosas CONFORME AL MODELO QUE TE FUE MOSTRADO EN EL MONTE. </a:t>
            </a:r>
          </a:p>
          <a:p>
            <a:endParaRPr lang="es-ES" b="1" dirty="0">
              <a:latin typeface="Maiandra GD" panose="020E0502030308020204" pitchFamily="34" charset="0"/>
            </a:endParaRP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342267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pPr algn="ctr"/>
            <a:r>
              <a:rPr lang="es-ES" b="1" u="sng" dirty="0">
                <a:highlight>
                  <a:srgbClr val="FFFF00"/>
                </a:highlight>
                <a:latin typeface="Maiandra GD" panose="020E0502030308020204" pitchFamily="34" charset="0"/>
              </a:rPr>
              <a:t>Colosenses.2:17.</a:t>
            </a:r>
          </a:p>
          <a:p>
            <a:r>
              <a:rPr lang="es-ES" b="1" u="sng" dirty="0">
                <a:solidFill>
                  <a:schemeClr val="bg1"/>
                </a:solidFill>
                <a:highlight>
                  <a:srgbClr val="FF0000"/>
                </a:highlight>
                <a:latin typeface="Maiandra GD" panose="020E0502030308020204" pitchFamily="34" charset="0"/>
              </a:rPr>
              <a:t>cosas que sólo son sombra</a:t>
            </a:r>
            <a:r>
              <a:rPr lang="es-ES" b="1" dirty="0">
                <a:latin typeface="Maiandra GD" panose="020E0502030308020204" pitchFamily="34" charset="0"/>
              </a:rPr>
              <a:t> de lo que ha de venir, pero el cuerpo pertenece a Cristo. </a:t>
            </a:r>
          </a:p>
          <a:p>
            <a:r>
              <a:rPr lang="es-ES" b="1" dirty="0">
                <a:latin typeface="Maiandra GD" panose="020E0502030308020204" pitchFamily="34" charset="0"/>
              </a:rPr>
              <a:t>El Nuevo Testamento es lo verdadero.</a:t>
            </a:r>
          </a:p>
          <a:p>
            <a:r>
              <a:rPr lang="es-ES" b="1" dirty="0">
                <a:latin typeface="Maiandra GD" panose="020E0502030308020204" pitchFamily="34" charset="0"/>
              </a:rPr>
              <a:t>Y debemos de quitarnos este velo</a:t>
            </a:r>
          </a:p>
          <a:p>
            <a:r>
              <a:rPr lang="es-ES" b="1" dirty="0">
                <a:latin typeface="Maiandra GD" panose="020E0502030308020204" pitchFamily="34" charset="0"/>
              </a:rPr>
              <a:t>Porque si no Usted estará bajo maldición.</a:t>
            </a:r>
          </a:p>
          <a:p>
            <a:r>
              <a:rPr lang="es-ES" b="1" dirty="0">
                <a:latin typeface="Maiandra GD" panose="020E0502030308020204" pitchFamily="34" charset="0"/>
              </a:rPr>
              <a:t>Cumplir la ley de Moisés es estar bajo maldición.</a:t>
            </a:r>
          </a:p>
          <a:p>
            <a:pPr algn="ctr"/>
            <a:r>
              <a:rPr lang="es-ES" b="1" u="sng" dirty="0">
                <a:highlight>
                  <a:srgbClr val="FFFF00"/>
                </a:highlight>
                <a:latin typeface="Maiandra GD" panose="020E0502030308020204" pitchFamily="34" charset="0"/>
              </a:rPr>
              <a:t>Galatas.3:10, 13.</a:t>
            </a:r>
          </a:p>
          <a:p>
            <a:endParaRPr lang="es-ES" b="1" dirty="0">
              <a:latin typeface="Maiandra GD" panose="020E0502030308020204" pitchFamily="34" charset="0"/>
            </a:endParaRPr>
          </a:p>
          <a:p>
            <a:endParaRPr lang="es-ES" b="1" dirty="0">
              <a:latin typeface="Maiandra GD" panose="020E0502030308020204" pitchFamily="34" charset="0"/>
            </a:endParaRP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2965629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lnSpcReduction="10000"/>
          </a:bodyPr>
          <a:lstStyle/>
          <a:p>
            <a:r>
              <a:rPr lang="es-ES" b="1" dirty="0">
                <a:latin typeface="Maiandra GD" panose="020E0502030308020204" pitchFamily="34" charset="0"/>
              </a:rPr>
              <a:t>Porque todos los que </a:t>
            </a:r>
            <a:r>
              <a:rPr lang="es-ES" b="1" u="sng" dirty="0">
                <a:highlight>
                  <a:srgbClr val="00FFFF"/>
                </a:highlight>
                <a:latin typeface="Maiandra GD" panose="020E0502030308020204" pitchFamily="34" charset="0"/>
              </a:rPr>
              <a:t>son de las obras de la ley están bajo maldición,</a:t>
            </a:r>
            <a:r>
              <a:rPr lang="es-ES" b="1" dirty="0">
                <a:latin typeface="Maiandra GD" panose="020E0502030308020204" pitchFamily="34" charset="0"/>
              </a:rPr>
              <a:t> pues escrito está: MALDITO TODO EL QUE NO PERMANECE EN TODAS LAS COSAS ESCRITAS EN EL LIBRO DE LA LEY, PARA HACERLAS. </a:t>
            </a:r>
          </a:p>
          <a:p>
            <a:pPr algn="ctr"/>
            <a:r>
              <a:rPr lang="es-ES" b="1" u="sng" dirty="0">
                <a:highlight>
                  <a:srgbClr val="FFFF00"/>
                </a:highlight>
                <a:latin typeface="Maiandra GD" panose="020E0502030308020204" pitchFamily="34" charset="0"/>
              </a:rPr>
              <a:t>V.13.</a:t>
            </a:r>
          </a:p>
          <a:p>
            <a:r>
              <a:rPr lang="es-ES" b="1" u="sng" dirty="0">
                <a:solidFill>
                  <a:schemeClr val="bg1"/>
                </a:solidFill>
                <a:highlight>
                  <a:srgbClr val="FF00FF"/>
                </a:highlight>
                <a:latin typeface="Maiandra GD" panose="020E0502030308020204" pitchFamily="34" charset="0"/>
              </a:rPr>
              <a:t>Cristo nos redimió de la maldición de la ley,</a:t>
            </a:r>
            <a:r>
              <a:rPr lang="es-ES" b="1" dirty="0">
                <a:latin typeface="Maiandra GD" panose="020E0502030308020204" pitchFamily="34" charset="0"/>
              </a:rPr>
              <a:t> habiéndose hecho maldición por nosotros (porque escrito está: MALDITO TODO EL QUE CUELGA DE UN MADERO), </a:t>
            </a:r>
          </a:p>
          <a:p>
            <a:endParaRPr lang="es-ES" b="1" dirty="0">
              <a:latin typeface="Maiandra GD" panose="020E0502030308020204" pitchFamily="34" charset="0"/>
            </a:endParaRP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776485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pPr algn="ctr"/>
            <a:r>
              <a:rPr lang="es-ES" b="1" u="sng" dirty="0">
                <a:highlight>
                  <a:srgbClr val="FFFF00"/>
                </a:highlight>
                <a:latin typeface="Maiandra GD" panose="020E0502030308020204" pitchFamily="34" charset="0"/>
              </a:rPr>
              <a:t>Galatas.4:5.</a:t>
            </a:r>
          </a:p>
          <a:p>
            <a:r>
              <a:rPr lang="es-ES" b="1" u="sng" dirty="0">
                <a:solidFill>
                  <a:schemeClr val="bg1"/>
                </a:solidFill>
                <a:highlight>
                  <a:srgbClr val="0000FF"/>
                </a:highlight>
                <a:latin typeface="Maiandra GD" panose="020E0502030308020204" pitchFamily="34" charset="0"/>
              </a:rPr>
              <a:t>a fin de que redimiera a los que estaban bajo la ley,</a:t>
            </a:r>
            <a:r>
              <a:rPr lang="es-ES" b="1" dirty="0">
                <a:latin typeface="Maiandra GD" panose="020E0502030308020204" pitchFamily="34" charset="0"/>
              </a:rPr>
              <a:t> para que recibiéramos la adopción de hijos. </a:t>
            </a:r>
          </a:p>
          <a:p>
            <a:r>
              <a:rPr lang="es-ES" b="1" dirty="0">
                <a:latin typeface="Maiandra GD" panose="020E0502030308020204" pitchFamily="34" charset="0"/>
              </a:rPr>
              <a:t>Cristo es el fin de la ley.</a:t>
            </a:r>
          </a:p>
          <a:p>
            <a:pPr algn="ctr"/>
            <a:r>
              <a:rPr lang="es-ES" b="1" u="sng" dirty="0">
                <a:highlight>
                  <a:srgbClr val="FFFF00"/>
                </a:highlight>
                <a:latin typeface="Maiandra GD" panose="020E0502030308020204" pitchFamily="34" charset="0"/>
              </a:rPr>
              <a:t>Romanos.10:4.</a:t>
            </a:r>
          </a:p>
          <a:p>
            <a:r>
              <a:rPr lang="es-ES" b="1" u="sng" dirty="0">
                <a:solidFill>
                  <a:schemeClr val="bg1"/>
                </a:solidFill>
                <a:highlight>
                  <a:srgbClr val="FF0000"/>
                </a:highlight>
                <a:latin typeface="Maiandra GD" panose="020E0502030308020204" pitchFamily="34" charset="0"/>
              </a:rPr>
              <a:t>Porque Cristo es el fin de la ley</a:t>
            </a:r>
            <a:r>
              <a:rPr lang="es-ES" b="1" dirty="0">
                <a:latin typeface="Maiandra GD" panose="020E0502030308020204" pitchFamily="34" charset="0"/>
              </a:rPr>
              <a:t> para justicia a todo aquel que cree.</a:t>
            </a:r>
          </a:p>
          <a:p>
            <a:r>
              <a:rPr lang="es-ES" b="1" dirty="0">
                <a:latin typeface="Maiandra GD" panose="020E0502030308020204" pitchFamily="34" charset="0"/>
              </a:rPr>
              <a:t>Si la ley de Moisés sigue en vigencia entonces Cristo no ha venido.</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595487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lnSpcReduction="10000"/>
          </a:bodyPr>
          <a:lstStyle/>
          <a:p>
            <a:pPr algn="ctr"/>
            <a:r>
              <a:rPr lang="es-ES" b="1" u="sng" dirty="0">
                <a:highlight>
                  <a:srgbClr val="FFFF00"/>
                </a:highlight>
                <a:latin typeface="Maiandra GD" panose="020E0502030308020204" pitchFamily="34" charset="0"/>
              </a:rPr>
              <a:t>Galatas.3:24-25.</a:t>
            </a:r>
          </a:p>
          <a:p>
            <a:r>
              <a:rPr lang="es-ES" b="1" u="sng" dirty="0">
                <a:solidFill>
                  <a:schemeClr val="bg1"/>
                </a:solidFill>
                <a:highlight>
                  <a:srgbClr val="000080"/>
                </a:highlight>
                <a:latin typeface="Maiandra GD" panose="020E0502030308020204" pitchFamily="34" charset="0"/>
              </a:rPr>
              <a:t>De manera que la ley ha venido a ser nuestro Ayo</a:t>
            </a:r>
            <a:r>
              <a:rPr lang="es-ES" b="1" dirty="0">
                <a:latin typeface="Maiandra GD" panose="020E0502030308020204" pitchFamily="34" charset="0"/>
              </a:rPr>
              <a:t> para conducirnos a Cristo, a fin de que seamos justificados por la fe. </a:t>
            </a:r>
          </a:p>
          <a:p>
            <a:pPr algn="ctr"/>
            <a:r>
              <a:rPr lang="es-ES" b="1" u="sng" dirty="0">
                <a:highlight>
                  <a:srgbClr val="FFFF00"/>
                </a:highlight>
                <a:latin typeface="Maiandra GD" panose="020E0502030308020204" pitchFamily="34" charset="0"/>
              </a:rPr>
              <a:t>V.25.  </a:t>
            </a:r>
          </a:p>
          <a:p>
            <a:r>
              <a:rPr lang="es-ES" b="1" dirty="0">
                <a:latin typeface="Maiandra GD" panose="020E0502030308020204" pitchFamily="34" charset="0"/>
              </a:rPr>
              <a:t>Pero ahora que ha venido la fe, </a:t>
            </a:r>
            <a:r>
              <a:rPr lang="es-ES" b="1" u="sng" dirty="0">
                <a:solidFill>
                  <a:schemeClr val="bg1"/>
                </a:solidFill>
                <a:highlight>
                  <a:srgbClr val="008000"/>
                </a:highlight>
                <a:latin typeface="Maiandra GD" panose="020E0502030308020204" pitchFamily="34" charset="0"/>
              </a:rPr>
              <a:t>ya no estamos bajo Ayo,</a:t>
            </a:r>
            <a:r>
              <a:rPr lang="es-ES" b="1" dirty="0">
                <a:latin typeface="Maiandra GD" panose="020E0502030308020204" pitchFamily="34" charset="0"/>
              </a:rPr>
              <a:t> </a:t>
            </a:r>
          </a:p>
          <a:p>
            <a:r>
              <a:rPr lang="es-ES" b="1" u="sng" dirty="0">
                <a:solidFill>
                  <a:schemeClr val="bg1"/>
                </a:solidFill>
                <a:highlight>
                  <a:srgbClr val="FF0000"/>
                </a:highlight>
                <a:latin typeface="Maiandra GD" panose="020E0502030308020204" pitchFamily="34" charset="0"/>
              </a:rPr>
              <a:t>La palabra AYO-</a:t>
            </a:r>
            <a:r>
              <a:rPr lang="es-ES" b="1" dirty="0">
                <a:latin typeface="Maiandra GD" panose="020E0502030308020204" pitchFamily="34" charset="0"/>
              </a:rPr>
              <a:t> </a:t>
            </a:r>
            <a:r>
              <a:rPr lang="es-ES" b="1" dirty="0" err="1">
                <a:latin typeface="Maiandra GD" panose="020E0502030308020204" pitchFamily="34" charset="0"/>
              </a:rPr>
              <a:t>paidagogos</a:t>
            </a:r>
            <a:r>
              <a:rPr lang="es-ES" b="1" dirty="0">
                <a:latin typeface="Maiandra GD" panose="020E0502030308020204" pitchFamily="34" charset="0"/>
              </a:rPr>
              <a:t> (πα</a:t>
            </a:r>
            <a:r>
              <a:rPr lang="es-ES" b="1" dirty="0" err="1">
                <a:latin typeface="Maiandra GD" panose="020E0502030308020204" pitchFamily="34" charset="0"/>
              </a:rPr>
              <a:t>ιδ</a:t>
            </a:r>
            <a:r>
              <a:rPr lang="es-ES" b="1" dirty="0">
                <a:latin typeface="Maiandra GD" panose="020E0502030308020204" pitchFamily="34" charset="0"/>
              </a:rPr>
              <a:t>αγωγός, G3807), guía, guardián, o instructor de muchachos, lit: un conductor de niños (pais, mozo, o niño; ago, conducir), tutor.</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4197031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0" y="0"/>
            <a:ext cx="9144000" cy="1007163"/>
          </a:xfrm>
          <a:solidFill>
            <a:schemeClr val="accent2">
              <a:lumMod val="60000"/>
              <a:lumOff val="40000"/>
            </a:schemeClr>
          </a:solidFill>
        </p:spPr>
        <p:txBody>
          <a:bodyPr>
            <a:noAutofit/>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CONCLUSIÓN:</a:t>
            </a:r>
            <a:endParaRPr lang="es-NI" sz="72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r>
              <a:rPr lang="es-ES" b="1" dirty="0">
                <a:latin typeface="Maiandra GD" panose="020E0502030308020204" pitchFamily="34" charset="0"/>
              </a:rPr>
              <a:t>Las escrituras nos enseñan claramente que Cristo quito abolió la ley de Moisés.</a:t>
            </a:r>
          </a:p>
          <a:p>
            <a:r>
              <a:rPr lang="es-ES" b="1" dirty="0">
                <a:latin typeface="Maiandra GD" panose="020E0502030308020204" pitchFamily="34" charset="0"/>
              </a:rPr>
              <a:t>La ley de Moisés tuvo su propósito y termino.</a:t>
            </a:r>
          </a:p>
          <a:p>
            <a:r>
              <a:rPr lang="es-ES" b="1" dirty="0">
                <a:latin typeface="Maiandra GD" panose="020E0502030308020204" pitchFamily="34" charset="0"/>
              </a:rPr>
              <a:t>Ahora para agradar a Dios tenemos que cumplir la ley de Cristo, El Nuevo Testamento.</a:t>
            </a:r>
          </a:p>
          <a:p>
            <a:r>
              <a:rPr lang="es-ES" b="1" dirty="0">
                <a:latin typeface="Maiandra GD" panose="020E0502030308020204" pitchFamily="34" charset="0"/>
              </a:rPr>
              <a:t>Cumplir la ley de Moisés es caer bajo maldición.</a:t>
            </a:r>
          </a:p>
          <a:p>
            <a:r>
              <a:rPr lang="es-ES" b="1" dirty="0">
                <a:latin typeface="Maiandra GD" panose="020E0502030308020204" pitchFamily="34" charset="0"/>
              </a:rPr>
              <a:t>Es tener un velo en nuestro rostro.</a:t>
            </a:r>
          </a:p>
          <a:p>
            <a:r>
              <a:rPr lang="es-ES" b="1" dirty="0">
                <a:latin typeface="Maiandra GD" panose="020E0502030308020204" pitchFamily="34" charset="0"/>
              </a:rPr>
              <a:t>Es cumplir la sombra.</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22146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p:cTn id="4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p:cTn id="4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Autofit/>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CONCLUSIÓN:</a:t>
            </a:r>
            <a:endParaRPr lang="es-NI" sz="72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r>
              <a:rPr lang="es-ES" b="1" dirty="0">
                <a:latin typeface="Maiandra GD" panose="020E0502030308020204" pitchFamily="34" charset="0"/>
              </a:rPr>
              <a:t>La ley de Moisés mata.</a:t>
            </a:r>
          </a:p>
          <a:p>
            <a:r>
              <a:rPr lang="es-ES" b="1" dirty="0">
                <a:latin typeface="Maiandra GD" panose="020E0502030308020204" pitchFamily="34" charset="0"/>
              </a:rPr>
              <a:t>En Cristo somos libres de esta maldición.</a:t>
            </a:r>
          </a:p>
          <a:p>
            <a:r>
              <a:rPr lang="es-ES" b="1" dirty="0">
                <a:latin typeface="Maiandra GD" panose="020E0502030308020204" pitchFamily="34" charset="0"/>
              </a:rPr>
              <a:t>De este velo.</a:t>
            </a:r>
          </a:p>
          <a:p>
            <a:r>
              <a:rPr lang="es-ES" b="1" dirty="0">
                <a:latin typeface="Maiandra GD" panose="020E0502030308020204" pitchFamily="34" charset="0"/>
              </a:rPr>
              <a:t>De la muerte de la letra.</a:t>
            </a:r>
          </a:p>
          <a:p>
            <a:r>
              <a:rPr lang="es-ES" b="1" dirty="0">
                <a:latin typeface="Maiandra GD" panose="020E0502030308020204" pitchFamily="34" charset="0"/>
              </a:rPr>
              <a:t>Tenemos un mejor pacto.</a:t>
            </a:r>
          </a:p>
          <a:p>
            <a:r>
              <a:rPr lang="es-ES" b="1" dirty="0">
                <a:latin typeface="Maiandra GD" panose="020E0502030308020204" pitchFamily="34" charset="0"/>
              </a:rPr>
              <a:t>Con mejores promesas.</a:t>
            </a:r>
          </a:p>
          <a:p>
            <a:r>
              <a:rPr lang="es-ES" b="1" dirty="0">
                <a:latin typeface="Maiandra GD" panose="020E0502030308020204" pitchFamily="34" charset="0"/>
              </a:rPr>
              <a:t>Los falsos inventan ciertas diferencias de ley ceremonial y ley moral que no existe en la Biblia.</a:t>
            </a:r>
          </a:p>
          <a:p>
            <a:r>
              <a:rPr lang="es-ES" b="1" dirty="0">
                <a:latin typeface="Maiandra GD" panose="020E0502030308020204" pitchFamily="34" charset="0"/>
              </a:rPr>
              <a:t>No nos dejemos engañar.</a:t>
            </a: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299553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8" name="Rectángulo: esquinas redondeadas 7">
            <a:extLst>
              <a:ext uri="{FF2B5EF4-FFF2-40B4-BE49-F238E27FC236}">
                <a16:creationId xmlns:a16="http://schemas.microsoft.com/office/drawing/2014/main" id="{0CC9F1DB-A833-F745-6D70-687D05700C36}"/>
              </a:ext>
            </a:extLst>
          </p:cNvPr>
          <p:cNvSpPr/>
          <p:nvPr/>
        </p:nvSpPr>
        <p:spPr>
          <a:xfrm>
            <a:off x="0" y="5950226"/>
            <a:ext cx="9144000" cy="90777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latin typeface="Maiandra GD" panose="020E0502030308020204" pitchFamily="34" charset="0"/>
              </a:rPr>
              <a:t>DIOS NOS BENDIGA A TODOS.</a:t>
            </a:r>
            <a:endParaRPr lang="es-NI" sz="4800" b="1" dirty="0">
              <a:latin typeface="Maiandra GD" panose="020E0502030308020204" pitchFamily="34" charset="0"/>
            </a:endParaRPr>
          </a:p>
        </p:txBody>
      </p:sp>
      <p:pic>
        <p:nvPicPr>
          <p:cNvPr id="10" name="Imagen 9">
            <a:extLst>
              <a:ext uri="{FF2B5EF4-FFF2-40B4-BE49-F238E27FC236}">
                <a16:creationId xmlns:a16="http://schemas.microsoft.com/office/drawing/2014/main" id="{09D931EA-D357-5D57-C972-8109BB8A9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4000" cy="5950225"/>
          </a:xfrm>
          <a:prstGeom prst="rect">
            <a:avLst/>
          </a:prstGeom>
        </p:spPr>
      </p:pic>
    </p:spTree>
    <p:extLst>
      <p:ext uri="{BB962C8B-B14F-4D97-AF65-F5344CB8AC3E}">
        <p14:creationId xmlns:p14="http://schemas.microsoft.com/office/powerpoint/2010/main" val="145730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500" autoRev="1" fill="hold">
                                          <p:stCondLst>
                                            <p:cond delay="0"/>
                                          </p:stCondLst>
                                        </p:cTn>
                                        <p:tgtEl>
                                          <p:spTgt spid="8"/>
                                        </p:tgtEl>
                                        <p:attrNameLst>
                                          <p:attrName>ppt_w</p:attrName>
                                        </p:attrNameLst>
                                      </p:cBhvr>
                                    </p:anim>
                                    <p:anim by="(#ppt_w*0.50)" calcmode="lin" valueType="num">
                                      <p:cBhvr>
                                        <p:cTn id="15" dur="500" decel="50000" autoRev="1" fill="hold">
                                          <p:stCondLst>
                                            <p:cond delay="0"/>
                                          </p:stCondLst>
                                        </p:cTn>
                                        <p:tgtEl>
                                          <p:spTgt spid="8"/>
                                        </p:tgtEl>
                                        <p:attrNameLst>
                                          <p:attrName>ppt_x</p:attrName>
                                        </p:attrNameLst>
                                      </p:cBhvr>
                                    </p:anim>
                                    <p:anim from="(-#ppt_h/2)" to="(#ppt_y)" calcmode="lin" valueType="num">
                                      <p:cBhvr>
                                        <p:cTn id="16" dur="1000" fill="hold">
                                          <p:stCondLst>
                                            <p:cond delay="0"/>
                                          </p:stCondLst>
                                        </p:cTn>
                                        <p:tgtEl>
                                          <p:spTgt spid="8"/>
                                        </p:tgtEl>
                                        <p:attrNameLst>
                                          <p:attrName>ppt_y</p:attrName>
                                        </p:attrNameLst>
                                      </p:cBhvr>
                                    </p:anim>
                                    <p:animRot by="21600000">
                                      <p:cBhvr>
                                        <p:cTn id="17"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pPr algn="ctr"/>
            <a:r>
              <a:rPr lang="es-ES" b="1" u="sng" dirty="0">
                <a:highlight>
                  <a:srgbClr val="FFFF00"/>
                </a:highlight>
                <a:latin typeface="Maiandra GD" panose="020E0502030308020204" pitchFamily="34" charset="0"/>
              </a:rPr>
              <a:t>Colosenses.2:14.</a:t>
            </a:r>
          </a:p>
          <a:p>
            <a:r>
              <a:rPr lang="es-ES" b="1" u="sng" dirty="0">
                <a:solidFill>
                  <a:schemeClr val="bg1"/>
                </a:solidFill>
                <a:highlight>
                  <a:srgbClr val="008000"/>
                </a:highlight>
                <a:latin typeface="Maiandra GD" panose="020E0502030308020204" pitchFamily="34" charset="0"/>
              </a:rPr>
              <a:t>habiendo cancelado el documento de deuda</a:t>
            </a:r>
            <a:r>
              <a:rPr lang="es-ES" b="1" dirty="0">
                <a:latin typeface="Maiandra GD" panose="020E0502030308020204" pitchFamily="34" charset="0"/>
              </a:rPr>
              <a:t> que consistía en decretos contra nosotros y que nos era adverso, y lo ha quitado de en medio, clavándolo en la cruz. </a:t>
            </a:r>
          </a:p>
          <a:p>
            <a:r>
              <a:rPr lang="es-ES" b="1" u="sng" dirty="0">
                <a:highlight>
                  <a:srgbClr val="00FF00"/>
                </a:highlight>
                <a:latin typeface="Maiandra GD" panose="020E0502030308020204" pitchFamily="34" charset="0"/>
              </a:rPr>
              <a:t>Jesús cancelo-</a:t>
            </a:r>
            <a:r>
              <a:rPr lang="es-ES" b="1" dirty="0">
                <a:latin typeface="Maiandra GD" panose="020E0502030308020204" pitchFamily="34" charset="0"/>
              </a:rPr>
              <a:t>  (Del lat. </a:t>
            </a:r>
            <a:r>
              <a:rPr lang="es-ES" b="1" dirty="0" err="1">
                <a:latin typeface="Maiandra GD" panose="020E0502030308020204" pitchFamily="34" charset="0"/>
              </a:rPr>
              <a:t>cancellare</a:t>
            </a:r>
            <a:r>
              <a:rPr lang="es-ES" b="1" dirty="0">
                <a:latin typeface="Maiandra GD" panose="020E0502030308020204" pitchFamily="34" charset="0"/>
              </a:rPr>
              <a:t>).1. </a:t>
            </a:r>
            <a:r>
              <a:rPr lang="es-ES" b="1" dirty="0" err="1">
                <a:latin typeface="Maiandra GD" panose="020E0502030308020204" pitchFamily="34" charset="0"/>
              </a:rPr>
              <a:t>tr</a:t>
            </a:r>
            <a:r>
              <a:rPr lang="es-ES" b="1" dirty="0">
                <a:latin typeface="Maiandra GD" panose="020E0502030308020204" pitchFamily="34" charset="0"/>
              </a:rPr>
              <a:t>. Anular, hacer ineficaz un instrumento público, una inscripción en registro.</a:t>
            </a:r>
          </a:p>
          <a:p>
            <a:r>
              <a:rPr lang="es-ES" b="1" dirty="0">
                <a:latin typeface="Maiandra GD" panose="020E0502030308020204" pitchFamily="34" charset="0"/>
              </a:rPr>
              <a:t>Jesús quito la ley de Moisés.</a:t>
            </a:r>
          </a:p>
          <a:p>
            <a:endParaRPr lang="es-NI" b="1" dirty="0">
              <a:latin typeface="Maiandra GD" panose="020E0502030308020204" pitchFamily="34" charset="0"/>
            </a:endParaRPr>
          </a:p>
        </p:txBody>
      </p:sp>
      <p:sp>
        <p:nvSpPr>
          <p:cNvPr id="6" name="CuadroTexto 5">
            <a:extLst>
              <a:ext uri="{FF2B5EF4-FFF2-40B4-BE49-F238E27FC236}">
                <a16:creationId xmlns:a16="http://schemas.microsoft.com/office/drawing/2014/main" id="{516383B3-90AF-4FFD-AC2C-C430C61A4417}"/>
              </a:ext>
            </a:extLst>
          </p:cNvPr>
          <p:cNvSpPr txBox="1"/>
          <p:nvPr/>
        </p:nvSpPr>
        <p:spPr>
          <a:xfrm>
            <a:off x="5208104" y="4547009"/>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612274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normAutofit lnSpcReduction="10000"/>
          </a:bodyPr>
          <a:lstStyle/>
          <a:p>
            <a:r>
              <a:rPr lang="es-ES" b="1" dirty="0">
                <a:latin typeface="Maiandra GD" panose="020E0502030308020204" pitchFamily="34" charset="0"/>
              </a:rPr>
              <a:t>El quito lo viejo “La ley de Moisés” para establecer lo nuevo “La ley de Cristo”.</a:t>
            </a:r>
          </a:p>
          <a:p>
            <a:pPr algn="ctr"/>
            <a:r>
              <a:rPr lang="es-ES" b="1" u="sng" dirty="0">
                <a:highlight>
                  <a:srgbClr val="FFFF00"/>
                </a:highlight>
                <a:latin typeface="Maiandra GD" panose="020E0502030308020204" pitchFamily="34" charset="0"/>
              </a:rPr>
              <a:t>Hebreos.10:9.</a:t>
            </a:r>
          </a:p>
          <a:p>
            <a:r>
              <a:rPr lang="es-ES" b="1" dirty="0">
                <a:latin typeface="Maiandra GD" panose="020E0502030308020204" pitchFamily="34" charset="0"/>
              </a:rPr>
              <a:t>entonces dijo: HE AQUI, YO HE VENIDO PARA HACER TU VOLUNTAD. </a:t>
            </a:r>
            <a:r>
              <a:rPr lang="es-ES" b="1" u="sng" dirty="0">
                <a:solidFill>
                  <a:schemeClr val="bg1"/>
                </a:solidFill>
                <a:highlight>
                  <a:srgbClr val="800080"/>
                </a:highlight>
                <a:latin typeface="Maiandra GD" panose="020E0502030308020204" pitchFamily="34" charset="0"/>
              </a:rPr>
              <a:t>El quita lo primero</a:t>
            </a:r>
            <a:r>
              <a:rPr lang="es-ES" b="1" dirty="0">
                <a:latin typeface="Maiandra GD" panose="020E0502030308020204" pitchFamily="34" charset="0"/>
              </a:rPr>
              <a:t> </a:t>
            </a:r>
            <a:r>
              <a:rPr lang="es-ES" b="1" u="sng" dirty="0">
                <a:highlight>
                  <a:srgbClr val="00FF00"/>
                </a:highlight>
                <a:latin typeface="Maiandra GD" panose="020E0502030308020204" pitchFamily="34" charset="0"/>
              </a:rPr>
              <a:t>para establecer lo segundo.</a:t>
            </a:r>
            <a:r>
              <a:rPr lang="es-ES" b="1" dirty="0">
                <a:latin typeface="Maiandra GD" panose="020E0502030308020204" pitchFamily="34" charset="0"/>
              </a:rPr>
              <a:t> </a:t>
            </a:r>
          </a:p>
          <a:p>
            <a:r>
              <a:rPr lang="es-ES" b="1" dirty="0">
                <a:latin typeface="Maiandra GD" panose="020E0502030308020204" pitchFamily="34" charset="0"/>
              </a:rPr>
              <a:t>Estos textos nos aclaran que Jesús clavo, quito, abolió la ley de Moisés.</a:t>
            </a:r>
          </a:p>
          <a:p>
            <a:r>
              <a:rPr lang="es-ES" b="1" dirty="0">
                <a:latin typeface="Maiandra GD" panose="020E0502030308020204" pitchFamily="34" charset="0"/>
              </a:rPr>
              <a:t>La ley de Moisés no está en vigencia para nosotros.</a:t>
            </a:r>
          </a:p>
        </p:txBody>
      </p:sp>
      <p:sp>
        <p:nvSpPr>
          <p:cNvPr id="6" name="CuadroTexto 5">
            <a:extLst>
              <a:ext uri="{FF2B5EF4-FFF2-40B4-BE49-F238E27FC236}">
                <a16:creationId xmlns:a16="http://schemas.microsoft.com/office/drawing/2014/main" id="{20049B31-7211-4A94-8EAA-0D65E227D18C}"/>
              </a:ext>
            </a:extLst>
          </p:cNvPr>
          <p:cNvSpPr txBox="1"/>
          <p:nvPr/>
        </p:nvSpPr>
        <p:spPr>
          <a:xfrm>
            <a:off x="5208104" y="4549675"/>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1134635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r>
              <a:rPr lang="es-ES" b="1" dirty="0">
                <a:latin typeface="Maiandra GD" panose="020E0502030308020204" pitchFamily="34" charset="0"/>
              </a:rPr>
              <a:t>Pero lamentablemente el falso maestro con su astucia engaña los corazones de los ingenuos.</a:t>
            </a:r>
          </a:p>
          <a:p>
            <a:pPr algn="ctr"/>
            <a:r>
              <a:rPr lang="es-ES" b="1" u="sng" dirty="0">
                <a:highlight>
                  <a:srgbClr val="FFFF00"/>
                </a:highlight>
                <a:latin typeface="Maiandra GD" panose="020E0502030308020204" pitchFamily="34" charset="0"/>
              </a:rPr>
              <a:t>Efesios.4:14.</a:t>
            </a:r>
          </a:p>
          <a:p>
            <a:r>
              <a:rPr lang="es-ES" b="1" dirty="0">
                <a:latin typeface="Maiandra GD" panose="020E0502030308020204" pitchFamily="34" charset="0"/>
              </a:rPr>
              <a:t>para que ya no seamos niños, sacudidos por las olas y llevados de aquí para allá por todo viento de doctrina, </a:t>
            </a:r>
            <a:r>
              <a:rPr lang="es-ES" b="1" u="sng" dirty="0">
                <a:highlight>
                  <a:srgbClr val="00FFFF"/>
                </a:highlight>
                <a:latin typeface="Maiandra GD" panose="020E0502030308020204" pitchFamily="34" charset="0"/>
              </a:rPr>
              <a:t>por la astucia de los hombres, por las artimañas engañosas del error;</a:t>
            </a:r>
            <a:r>
              <a:rPr lang="es-ES" b="1" dirty="0">
                <a:latin typeface="Maiandra GD" panose="020E0502030308020204" pitchFamily="34" charset="0"/>
              </a:rPr>
              <a:t> </a:t>
            </a:r>
          </a:p>
          <a:p>
            <a:r>
              <a:rPr lang="es-ES" b="1" dirty="0">
                <a:latin typeface="Maiandra GD" panose="020E0502030308020204" pitchFamily="34" charset="0"/>
              </a:rPr>
              <a:t>Y con sus artimañas sus errores convencen a muchas personas.</a:t>
            </a:r>
          </a:p>
        </p:txBody>
      </p:sp>
      <p:sp>
        <p:nvSpPr>
          <p:cNvPr id="6" name="CuadroTexto 5">
            <a:extLst>
              <a:ext uri="{FF2B5EF4-FFF2-40B4-BE49-F238E27FC236}">
                <a16:creationId xmlns:a16="http://schemas.microsoft.com/office/drawing/2014/main" id="{DB89845B-8F2C-404E-ABAC-48983BEEBA8F}"/>
              </a:ext>
            </a:extLst>
          </p:cNvPr>
          <p:cNvSpPr txBox="1"/>
          <p:nvPr/>
        </p:nvSpPr>
        <p:spPr>
          <a:xfrm>
            <a:off x="5208103" y="4549675"/>
            <a:ext cx="3935895"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310501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102087" cy="5850837"/>
          </a:xfrm>
        </p:spPr>
        <p:txBody>
          <a:bodyPr>
            <a:normAutofit fontScale="92500" lnSpcReduction="10000"/>
          </a:bodyPr>
          <a:lstStyle/>
          <a:p>
            <a:r>
              <a:rPr lang="es-ES" b="1" dirty="0">
                <a:latin typeface="Maiandra GD" panose="020E0502030308020204" pitchFamily="34" charset="0"/>
              </a:rPr>
              <a:t>Estos falsos dicen y hacen distinción entre ley moral y ley ceremonial.</a:t>
            </a:r>
          </a:p>
          <a:p>
            <a:r>
              <a:rPr lang="es-ES" b="1" dirty="0">
                <a:latin typeface="Maiandra GD" panose="020E0502030308020204" pitchFamily="34" charset="0"/>
              </a:rPr>
              <a:t>Y con esa astucia engañan a muchos.</a:t>
            </a:r>
          </a:p>
          <a:p>
            <a:r>
              <a:rPr lang="es-ES" b="1" dirty="0">
                <a:latin typeface="Maiandra GD" panose="020E0502030308020204" pitchFamily="34" charset="0"/>
              </a:rPr>
              <a:t>Pero es la misma la ley de Moisés es la misma ley de Dios.</a:t>
            </a:r>
          </a:p>
          <a:p>
            <a:r>
              <a:rPr lang="es-ES" b="1" dirty="0">
                <a:latin typeface="Maiandra GD" panose="020E0502030308020204" pitchFamily="34" charset="0"/>
              </a:rPr>
              <a:t>No hay diferencia entre ellas.</a:t>
            </a:r>
          </a:p>
          <a:p>
            <a:pPr algn="ctr"/>
            <a:r>
              <a:rPr lang="es-ES" b="1" u="sng" dirty="0">
                <a:highlight>
                  <a:srgbClr val="FFFF00"/>
                </a:highlight>
                <a:latin typeface="Maiandra GD" panose="020E0502030308020204" pitchFamily="34" charset="0"/>
              </a:rPr>
              <a:t>Esdras.7:6.</a:t>
            </a:r>
          </a:p>
          <a:p>
            <a:r>
              <a:rPr lang="es-ES" b="1" dirty="0">
                <a:latin typeface="Maiandra GD" panose="020E0502030308020204" pitchFamily="34" charset="0"/>
              </a:rPr>
              <a:t>Este Esdras subió de Babilonia, </a:t>
            </a:r>
            <a:r>
              <a:rPr lang="es-ES" b="1" u="sng" dirty="0">
                <a:solidFill>
                  <a:schemeClr val="bg1"/>
                </a:solidFill>
                <a:highlight>
                  <a:srgbClr val="FF00FF"/>
                </a:highlight>
                <a:latin typeface="Maiandra GD" panose="020E0502030308020204" pitchFamily="34" charset="0"/>
              </a:rPr>
              <a:t>y era escriba experto en la ley de Moisés,</a:t>
            </a:r>
            <a:r>
              <a:rPr lang="es-ES" b="1" dirty="0">
                <a:latin typeface="Maiandra GD" panose="020E0502030308020204" pitchFamily="34" charset="0"/>
              </a:rPr>
              <a:t> que el SEÑOR, Dios de Israel, había dado; y el rey le concedió todo lo que pedía porque la mano del SEÑOR su Dios estaba sobre él. </a:t>
            </a:r>
          </a:p>
        </p:txBody>
      </p:sp>
      <p:sp>
        <p:nvSpPr>
          <p:cNvPr id="6" name="CuadroTexto 5">
            <a:extLst>
              <a:ext uri="{FF2B5EF4-FFF2-40B4-BE49-F238E27FC236}">
                <a16:creationId xmlns:a16="http://schemas.microsoft.com/office/drawing/2014/main" id="{6BD3FD55-C63F-4F06-98BB-85D84FEA71E6}"/>
              </a:ext>
            </a:extLst>
          </p:cNvPr>
          <p:cNvSpPr txBox="1"/>
          <p:nvPr/>
        </p:nvSpPr>
        <p:spPr>
          <a:xfrm>
            <a:off x="5102087" y="4549675"/>
            <a:ext cx="4174434"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endParaRPr lang="es-NI" sz="4800" b="1" u="sng" dirty="0">
              <a:highlight>
                <a:srgbClr val="FFFF00"/>
              </a:highlight>
              <a:latin typeface="Maiandra GD" panose="020E0502030308020204" pitchFamily="34" charset="0"/>
            </a:endParaRPr>
          </a:p>
        </p:txBody>
      </p:sp>
    </p:spTree>
    <p:extLst>
      <p:ext uri="{BB962C8B-B14F-4D97-AF65-F5344CB8AC3E}">
        <p14:creationId xmlns:p14="http://schemas.microsoft.com/office/powerpoint/2010/main" val="35730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7FBE07-5327-48D9-A33E-8A10421A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7163"/>
            <a:ext cx="9144000" cy="5850836"/>
          </a:xfrm>
          <a:prstGeom prst="rect">
            <a:avLst/>
          </a:prstGeom>
        </p:spPr>
      </p:pic>
      <p:sp>
        <p:nvSpPr>
          <p:cNvPr id="4" name="Título 3">
            <a:extLst>
              <a:ext uri="{FF2B5EF4-FFF2-40B4-BE49-F238E27FC236}">
                <a16:creationId xmlns:a16="http://schemas.microsoft.com/office/drawing/2014/main" id="{4432EFB6-9E14-40E9-85AF-A3D6E165C6D0}"/>
              </a:ext>
            </a:extLst>
          </p:cNvPr>
          <p:cNvSpPr>
            <a:spLocks noGrp="1"/>
          </p:cNvSpPr>
          <p:nvPr>
            <p:ph type="title"/>
          </p:nvPr>
        </p:nvSpPr>
        <p:spPr>
          <a:xfrm>
            <a:off x="1" y="0"/>
            <a:ext cx="9143998" cy="1007163"/>
          </a:xfrm>
          <a:solidFill>
            <a:schemeClr val="accent2">
              <a:lumMod val="60000"/>
              <a:lumOff val="40000"/>
            </a:schemeClr>
          </a:solidFill>
        </p:spPr>
        <p:txBody>
          <a:bodyPr>
            <a:norm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¿CUAL LEY ABOLIÓ CRISTO?</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3EFA92-D2C8-42BC-883D-45980727C601}"/>
              </a:ext>
            </a:extLst>
          </p:cNvPr>
          <p:cNvSpPr>
            <a:spLocks noGrp="1"/>
          </p:cNvSpPr>
          <p:nvPr>
            <p:ph idx="1"/>
          </p:nvPr>
        </p:nvSpPr>
        <p:spPr>
          <a:xfrm>
            <a:off x="0" y="1007163"/>
            <a:ext cx="5208104" cy="5850837"/>
          </a:xfrm>
        </p:spPr>
        <p:txBody>
          <a:bodyPr/>
          <a:lstStyle/>
          <a:p>
            <a:pPr algn="ctr"/>
            <a:r>
              <a:rPr lang="es-ES" b="1" u="sng" dirty="0">
                <a:highlight>
                  <a:srgbClr val="FFFF00"/>
                </a:highlight>
                <a:latin typeface="Maiandra GD" panose="020E0502030308020204" pitchFamily="34" charset="0"/>
              </a:rPr>
              <a:t>Esdras.7:10, 12.</a:t>
            </a:r>
          </a:p>
          <a:p>
            <a:r>
              <a:rPr lang="es-ES" b="1" dirty="0">
                <a:latin typeface="Maiandra GD" panose="020E0502030308020204" pitchFamily="34" charset="0"/>
              </a:rPr>
              <a:t>Ya que Esdras había dedicado su corazón a estudiar </a:t>
            </a:r>
            <a:r>
              <a:rPr lang="es-ES" b="1" u="sng" dirty="0">
                <a:solidFill>
                  <a:schemeClr val="bg1"/>
                </a:solidFill>
                <a:highlight>
                  <a:srgbClr val="0000FF"/>
                </a:highlight>
                <a:latin typeface="Maiandra GD" panose="020E0502030308020204" pitchFamily="34" charset="0"/>
              </a:rPr>
              <a:t>la ley del SEÑOR,</a:t>
            </a:r>
            <a:r>
              <a:rPr lang="es-ES" b="1" dirty="0">
                <a:latin typeface="Maiandra GD" panose="020E0502030308020204" pitchFamily="34" charset="0"/>
              </a:rPr>
              <a:t> y a practicarla, y a enseñar sus estatutos y ordenanzas en Israel. </a:t>
            </a:r>
          </a:p>
          <a:p>
            <a:pPr algn="ctr"/>
            <a:r>
              <a:rPr lang="es-ES" b="1" u="sng" dirty="0">
                <a:highlight>
                  <a:srgbClr val="FFFF00"/>
                </a:highlight>
                <a:latin typeface="Maiandra GD" panose="020E0502030308020204" pitchFamily="34" charset="0"/>
              </a:rPr>
              <a:t>V.12.</a:t>
            </a:r>
          </a:p>
          <a:p>
            <a:r>
              <a:rPr lang="es-ES" b="1" dirty="0">
                <a:latin typeface="Maiandra GD" panose="020E0502030308020204" pitchFamily="34" charset="0"/>
              </a:rPr>
              <a:t>Artajerjes, rey de reyes, al sacerdote Esdras, </a:t>
            </a:r>
            <a:r>
              <a:rPr lang="es-ES" b="1" u="sng" dirty="0">
                <a:solidFill>
                  <a:schemeClr val="bg1"/>
                </a:solidFill>
                <a:highlight>
                  <a:srgbClr val="FF0000"/>
                </a:highlight>
                <a:latin typeface="Maiandra GD" panose="020E0502030308020204" pitchFamily="34" charset="0"/>
              </a:rPr>
              <a:t>escriba de la ley del Dios</a:t>
            </a:r>
            <a:r>
              <a:rPr lang="es-ES" b="1" dirty="0">
                <a:latin typeface="Maiandra GD" panose="020E0502030308020204" pitchFamily="34" charset="0"/>
              </a:rPr>
              <a:t> del cielo: Paz perfecta. Y ahora </a:t>
            </a:r>
          </a:p>
          <a:p>
            <a:r>
              <a:rPr lang="es-ES" b="1" dirty="0">
                <a:latin typeface="Maiandra GD" panose="020E0502030308020204" pitchFamily="34" charset="0"/>
              </a:rPr>
              <a:t>Es llamada ley de Dios.</a:t>
            </a:r>
          </a:p>
          <a:p>
            <a:r>
              <a:rPr lang="es-ES" b="1" dirty="0">
                <a:latin typeface="Maiandra GD" panose="020E0502030308020204" pitchFamily="34" charset="0"/>
              </a:rPr>
              <a:t>Lo mismo en Nehemías.</a:t>
            </a:r>
          </a:p>
          <a:p>
            <a:endParaRPr lang="es-ES" b="1" dirty="0">
              <a:latin typeface="Maiandra GD" panose="020E0502030308020204" pitchFamily="34" charset="0"/>
            </a:endParaRPr>
          </a:p>
        </p:txBody>
      </p:sp>
      <p:sp>
        <p:nvSpPr>
          <p:cNvPr id="6" name="CuadroTexto 5">
            <a:extLst>
              <a:ext uri="{FF2B5EF4-FFF2-40B4-BE49-F238E27FC236}">
                <a16:creationId xmlns:a16="http://schemas.microsoft.com/office/drawing/2014/main" id="{B8457317-A47A-4768-8459-FE49B388B314}"/>
              </a:ext>
            </a:extLst>
          </p:cNvPr>
          <p:cNvSpPr txBox="1"/>
          <p:nvPr/>
        </p:nvSpPr>
        <p:spPr>
          <a:xfrm>
            <a:off x="5208104" y="4549676"/>
            <a:ext cx="3935896" cy="2308324"/>
          </a:xfrm>
          <a:prstGeom prst="rect">
            <a:avLst/>
          </a:prstGeom>
          <a:noFill/>
        </p:spPr>
        <p:txBody>
          <a:bodyPr wrap="square">
            <a:spAutoFit/>
          </a:bodyPr>
          <a:lstStyle/>
          <a:p>
            <a:pPr algn="ctr"/>
            <a:r>
              <a:rPr lang="es-ES" sz="4800" b="1" u="sng" dirty="0">
                <a:highlight>
                  <a:srgbClr val="FFFF00"/>
                </a:highlight>
                <a:latin typeface="Maiandra GD" panose="020E0502030308020204" pitchFamily="34" charset="0"/>
              </a:rPr>
              <a:t>LEY DE DIOS </a:t>
            </a:r>
          </a:p>
          <a:p>
            <a:pPr algn="ctr"/>
            <a:r>
              <a:rPr lang="es-ES" sz="4800" b="1" u="sng" dirty="0">
                <a:highlight>
                  <a:srgbClr val="FFFF00"/>
                </a:highlight>
                <a:latin typeface="Maiandra GD" panose="020E0502030308020204" pitchFamily="34" charset="0"/>
              </a:rPr>
              <a:t>Y LEY DE MOISÉS.</a:t>
            </a:r>
          </a:p>
        </p:txBody>
      </p:sp>
    </p:spTree>
    <p:extLst>
      <p:ext uri="{BB962C8B-B14F-4D97-AF65-F5344CB8AC3E}">
        <p14:creationId xmlns:p14="http://schemas.microsoft.com/office/powerpoint/2010/main" val="4293466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TotalTime>
  <Words>3860</Words>
  <Application>Microsoft Office PowerPoint</Application>
  <PresentationFormat>Presentación en pantalla (4:3)</PresentationFormat>
  <Paragraphs>380</Paragraphs>
  <Slides>47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47</vt:i4>
      </vt:variant>
    </vt:vector>
  </HeadingPairs>
  <TitlesOfParts>
    <vt:vector size="52" baseType="lpstr">
      <vt:lpstr>Arial</vt:lpstr>
      <vt:lpstr>Calibri</vt:lpstr>
      <vt:lpstr>Calibri Light</vt:lpstr>
      <vt:lpstr>Maiandra GD</vt:lpstr>
      <vt:lpstr>Tema de Office</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¿CUAL LEY ABOLIÓ CRISTO?</vt:lpstr>
      <vt:lpstr>CONCLUSIÓN:</vt:lpstr>
      <vt:lpstr>CONCLUSIÓN: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¿CUAL LEY ABOLIO CRISTO?</dc:title>
  <dc:creator>Mario Moreno</dc:creator>
  <cp:lastModifiedBy>Mario Moreno</cp:lastModifiedBy>
  <cp:revision>16</cp:revision>
  <dcterms:created xsi:type="dcterms:W3CDTF">2022-04-26T17:34:15Z</dcterms:created>
  <dcterms:modified xsi:type="dcterms:W3CDTF">2025-04-27T00:59:31Z</dcterms:modified>
</cp:coreProperties>
</file>