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7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0" r:id="rId3"/>
    <p:sldId id="257" r:id="rId4"/>
    <p:sldId id="258" r:id="rId5"/>
    <p:sldId id="275" r:id="rId6"/>
    <p:sldId id="273" r:id="rId7"/>
    <p:sldId id="292" r:id="rId8"/>
    <p:sldId id="274" r:id="rId9"/>
    <p:sldId id="272" r:id="rId10"/>
    <p:sldId id="271" r:id="rId11"/>
    <p:sldId id="270" r:id="rId12"/>
    <p:sldId id="269" r:id="rId13"/>
    <p:sldId id="268" r:id="rId14"/>
    <p:sldId id="267" r:id="rId15"/>
    <p:sldId id="266" r:id="rId16"/>
    <p:sldId id="265" r:id="rId17"/>
    <p:sldId id="264" r:id="rId18"/>
    <p:sldId id="297" r:id="rId19"/>
    <p:sldId id="263" r:id="rId20"/>
    <p:sldId id="262" r:id="rId21"/>
    <p:sldId id="261" r:id="rId22"/>
    <p:sldId id="260" r:id="rId23"/>
    <p:sldId id="259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6" r:id="rId41"/>
    <p:sldId id="319" r:id="rId42"/>
    <p:sldId id="293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C1D9-0A10-49A3-94E0-32E481053236}" type="datetimeFigureOut">
              <a:rPr lang="es-NI" smtClean="0"/>
              <a:t>1/4/2026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D413-613C-4277-8579-E48B77B9B0F1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942252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C1D9-0A10-49A3-94E0-32E481053236}" type="datetimeFigureOut">
              <a:rPr lang="es-NI" smtClean="0"/>
              <a:t>1/4/2026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D413-613C-4277-8579-E48B77B9B0F1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55126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C1D9-0A10-49A3-94E0-32E481053236}" type="datetimeFigureOut">
              <a:rPr lang="es-NI" smtClean="0"/>
              <a:t>1/4/2026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D413-613C-4277-8579-E48B77B9B0F1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609009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úmero de diapositiva">
            <a:extLst>
              <a:ext uri="{FF2B5EF4-FFF2-40B4-BE49-F238E27FC236}">
                <a16:creationId xmlns:a16="http://schemas.microsoft.com/office/drawing/2014/main" id="{9509371E-2EA5-697C-664D-1AC1B9C6D04A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4446588" y="6330952"/>
            <a:ext cx="241300" cy="258763"/>
          </a:xfrm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>
              <a:defRPr>
                <a:solidFill>
                  <a:srgbClr val="6F6A5A"/>
                </a:solidFill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252D97F6-1B40-4E0E-916B-E7E84456EDA4}" type="slidenum">
              <a:rPr lang="es-NI" altLang="es-NI"/>
              <a:pPr/>
              <a:t>‹Nº›</a:t>
            </a:fld>
            <a:endParaRPr lang="es-NI" altLang="es-NI"/>
          </a:p>
        </p:txBody>
      </p:sp>
    </p:spTree>
    <p:extLst>
      <p:ext uri="{BB962C8B-B14F-4D97-AF65-F5344CB8AC3E}">
        <p14:creationId xmlns:p14="http://schemas.microsoft.com/office/powerpoint/2010/main" val="209895310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C1D9-0A10-49A3-94E0-32E481053236}" type="datetimeFigureOut">
              <a:rPr lang="es-NI" smtClean="0"/>
              <a:t>1/4/2026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D413-613C-4277-8579-E48B77B9B0F1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023383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C1D9-0A10-49A3-94E0-32E481053236}" type="datetimeFigureOut">
              <a:rPr lang="es-NI" smtClean="0"/>
              <a:t>1/4/2026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D413-613C-4277-8579-E48B77B9B0F1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672752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C1D9-0A10-49A3-94E0-32E481053236}" type="datetimeFigureOut">
              <a:rPr lang="es-NI" smtClean="0"/>
              <a:t>1/4/2026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D413-613C-4277-8579-E48B77B9B0F1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50648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C1D9-0A10-49A3-94E0-32E481053236}" type="datetimeFigureOut">
              <a:rPr lang="es-NI" smtClean="0"/>
              <a:t>1/4/2026</a:t>
            </a:fld>
            <a:endParaRPr lang="es-N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D413-613C-4277-8579-E48B77B9B0F1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898020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C1D9-0A10-49A3-94E0-32E481053236}" type="datetimeFigureOut">
              <a:rPr lang="es-NI" smtClean="0"/>
              <a:t>1/4/2026</a:t>
            </a:fld>
            <a:endParaRPr lang="es-N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D413-613C-4277-8579-E48B77B9B0F1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72484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C1D9-0A10-49A3-94E0-32E481053236}" type="datetimeFigureOut">
              <a:rPr lang="es-NI" smtClean="0"/>
              <a:t>1/4/2026</a:t>
            </a:fld>
            <a:endParaRPr lang="es-N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D413-613C-4277-8579-E48B77B9B0F1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885738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C1D9-0A10-49A3-94E0-32E481053236}" type="datetimeFigureOut">
              <a:rPr lang="es-NI" smtClean="0"/>
              <a:t>1/4/2026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D413-613C-4277-8579-E48B77B9B0F1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67570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C1D9-0A10-49A3-94E0-32E481053236}" type="datetimeFigureOut">
              <a:rPr lang="es-NI" smtClean="0"/>
              <a:t>1/4/2026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D413-613C-4277-8579-E48B77B9B0F1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211944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8C1D9-0A10-49A3-94E0-32E481053236}" type="datetimeFigureOut">
              <a:rPr lang="es-NI" smtClean="0"/>
              <a:t>1/4/2026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9D413-613C-4277-8579-E48B77B9B0F1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58811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28AE407-B1C8-57F3-965B-D00E1BAE2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A7AE1BB-AE6A-96D6-04E8-53FB1683F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¿CUANDO DIOS HABLA </a:t>
            </a:r>
            <a:b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</a:t>
            </a:r>
            <a:r>
              <a:rPr lang="es-ES" sz="48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RESPONDEMOS?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134CE6B-E460-A2AA-0E96-387809B0A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0" y="1325563"/>
            <a:ext cx="5367129" cy="5532437"/>
          </a:xfrm>
        </p:spPr>
        <p:txBody>
          <a:bodyPr>
            <a:normAutofit lnSpcReduction="10000"/>
          </a:bodyPr>
          <a:lstStyle/>
          <a:p>
            <a:r>
              <a:rPr lang="es-NI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INTRODUCCIÓN: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siempre ha llamado a las personas muchas obedecieron y respondieron con muy buenas respuestas, actitud, pero otras no.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nos habla por medio del evangelio.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II Tesalonicenses.2:14. </a:t>
            </a:r>
            <a:endParaRPr lang="es-NI" b="1" u="sng" dirty="0">
              <a:solidFill>
                <a:schemeClr val="bg1"/>
              </a:solidFill>
              <a:highlight>
                <a:srgbClr val="FF0000"/>
              </a:highlight>
              <a:latin typeface="Maiandra GD" panose="020E0502030308020204" pitchFamily="34" charset="0"/>
            </a:endParaRPr>
          </a:p>
          <a:p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Y fue para esto que El os llamó mediante nuestro evangelio,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para que alcancéis la gloria de nuestro Señor Jesucristo.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9D9941-6F78-4D0C-2AA5-568846AF4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325562"/>
            <a:ext cx="3776871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1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28AE407-B1C8-57F3-965B-D00E1BAE2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A7AE1BB-AE6A-96D6-04E8-53FB1683F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¿CUANDO DIOS HABLA </a:t>
            </a:r>
            <a:b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RESPONDEMOS?.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134CE6B-E460-A2AA-0E96-387809B0A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0" y="1325563"/>
            <a:ext cx="5367129" cy="553243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Dios es quien obra en vosotros tanto el querer como el hacer, </a:t>
            </a: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para su beneplácito.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Muchos dicen no quiero. Rehúsan al llamado de Dios que nos dice: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Venid a mi todos los cargados y cansados.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Mateo.11:28. </a:t>
            </a:r>
          </a:p>
          <a:p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Venid a mí,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todos los que estáis cansados y cargados, y yo os haré descansar.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9D9941-6F78-4D0C-2AA5-568846AF4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325562"/>
            <a:ext cx="3776871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4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28AE407-B1C8-57F3-965B-D00E1BAE2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A7AE1BB-AE6A-96D6-04E8-53FB1683F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¿CUANDO DIOS HABLA </a:t>
            </a:r>
            <a:b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RESPONDEMOS?.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134CE6B-E460-A2AA-0E96-387809B0A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0" y="1325563"/>
            <a:ext cx="5367129" cy="553243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Muchos son orgullosos y dicen no necesito de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Muchos tienen temor a este llamado pero Dios nos dice que no tengamos temor Él va estar con nosotros.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Deuteronomio.31:8.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El SEÑOR irá delante de ti; El estará contigo,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no te dejará ni te desamparará; no temas ni te acobardes.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Mateo.28:20. </a:t>
            </a:r>
            <a:endParaRPr lang="es-NI" b="1" u="sng" dirty="0">
              <a:solidFill>
                <a:schemeClr val="bg1"/>
              </a:solidFill>
              <a:highlight>
                <a:srgbClr val="FF0000"/>
              </a:highlight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9D9941-6F78-4D0C-2AA5-568846AF4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325562"/>
            <a:ext cx="3776871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0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28AE407-B1C8-57F3-965B-D00E1BAE2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A7AE1BB-AE6A-96D6-04E8-53FB1683F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¿CUANDO DIOS HABLA </a:t>
            </a:r>
            <a:b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RESPONDEMOS?.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134CE6B-E460-A2AA-0E96-387809B0A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0" y="1325563"/>
            <a:ext cx="5367129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enseñándoles a guardar todo lo que os he mandado; </a:t>
            </a:r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y he aquí, yo estoy con vosotros todos los días,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hasta el fin del mundo.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no nos ha dado espíritu de cobardía.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II Timoteo.1:7.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Porque no nos ha dado Dios espíritu de cobardía,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sino de poder, de amor y de dominio propio.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ser como Él profeta Miqueas.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9D9941-6F78-4D0C-2AA5-568846AF4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325562"/>
            <a:ext cx="3776871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2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28AE407-B1C8-57F3-965B-D00E1BAE2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A7AE1BB-AE6A-96D6-04E8-53FB1683F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¿CUANDO DIOS HABLA </a:t>
            </a:r>
            <a:b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RESPONDEMOS?.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134CE6B-E460-A2AA-0E96-387809B0A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0" y="1325563"/>
            <a:ext cx="5367129" cy="5532437"/>
          </a:xfrm>
        </p:spPr>
        <p:txBody>
          <a:bodyPr/>
          <a:lstStyle/>
          <a:p>
            <a:pPr algn="ctr"/>
            <a:r>
              <a:rPr lang="es-NI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Miqueas.3:8.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80"/>
                </a:highlight>
                <a:latin typeface="Maiandra GD" panose="020E0502030308020204" pitchFamily="34" charset="0"/>
              </a:rPr>
              <a:t>Yo, en cambio, estoy lleno de poder, del Espíritu del SEÑOR,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de juicio y de valor, para dar a conocer a Jacob su rebelión, y a Israel su pecado.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estará todos los días con nosotros no tengamos temor de nada.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 Dios está con nosotros nada nos puede pasar.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Hebreos.13:6.</a:t>
            </a:r>
            <a:endParaRPr lang="es-NI" b="1" u="sng" dirty="0">
              <a:solidFill>
                <a:schemeClr val="bg1"/>
              </a:solidFill>
              <a:highlight>
                <a:srgbClr val="FF0000"/>
              </a:highlight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9D9941-6F78-4D0C-2AA5-568846AF4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325562"/>
            <a:ext cx="3776871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28AE407-B1C8-57F3-965B-D00E1BAE2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A7AE1BB-AE6A-96D6-04E8-53FB1683F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¿CUANDO DIOS HABLA </a:t>
            </a:r>
            <a:b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RESPONDEMOS?.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134CE6B-E460-A2AA-0E96-387809B0A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0" y="1325563"/>
            <a:ext cx="5367129" cy="553243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 manera que decimos confiadamente: </a:t>
            </a:r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EL SEÑOR ES EL QUE ME AYUDA;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NO TEMERE. ¿QUE PODRA HACERME EL HOMBRE?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Muchos piensan que pueden hacer oídos sordos a este llamado, piensan que se pueden esconder de Dios.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Como quisieron esconderse Adán y Eva.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Genesis.3:8-10. 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9D9941-6F78-4D0C-2AA5-568846AF4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325562"/>
            <a:ext cx="3776871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1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28AE407-B1C8-57F3-965B-D00E1BAE2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A7AE1BB-AE6A-96D6-04E8-53FB1683F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¿CUANDO DIOS HABLA </a:t>
            </a:r>
            <a:b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RESPONDEMOS?.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134CE6B-E460-A2AA-0E96-387809B0A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0" y="1325563"/>
            <a:ext cx="5367129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oyeron al SEÑOR Dios que se paseaba en el huerto al fresco del día; </a:t>
            </a:r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y el hombre y su mujer se escondieron de la presencia del SEÑOR Dios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entre los árboles del huerto.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V.9.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el SEÑOR Dios llamó al hombre, </a:t>
            </a:r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y le dijo: ¿Dónde estás?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V.10.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él respondió: Te oí en el huerto, y tuve miedo porque estaba desnudo, </a:t>
            </a: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y me escondí.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9D9941-6F78-4D0C-2AA5-568846AF4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325562"/>
            <a:ext cx="3776871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9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28AE407-B1C8-57F3-965B-D00E1BAE2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A7AE1BB-AE6A-96D6-04E8-53FB1683F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¿CUANDO DIOS HABLA </a:t>
            </a:r>
            <a:b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RESPONDEMOS?.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134CE6B-E460-A2AA-0E96-387809B0A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0" y="1325563"/>
            <a:ext cx="5367129" cy="553243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Adán y Eva quisieron esconderse de Dios pero no pudieron hacerlo nadie puede esconderse de Dios.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Apocalipsis.6:15-17.</a:t>
            </a:r>
            <a:endParaRPr lang="es-NI" b="1" u="sng" dirty="0">
              <a:solidFill>
                <a:schemeClr val="bg1"/>
              </a:solidFill>
              <a:highlight>
                <a:srgbClr val="FF0000"/>
              </a:highlight>
              <a:latin typeface="Maiandra GD" panose="020E0502030308020204" pitchFamily="34" charset="0"/>
            </a:endParaRP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los reyes de la tierra, y los grandes, los comandantes, los ricos, los poderosos, y todo siervo y todo libre, </a:t>
            </a:r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se escondieron en las cuevas y entre las peñas de los montes;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V.16.</a:t>
            </a:r>
            <a:endParaRPr lang="es-NI" b="1" u="sng" dirty="0">
              <a:solidFill>
                <a:schemeClr val="bg1"/>
              </a:solidFill>
              <a:highlight>
                <a:srgbClr val="FF0000"/>
              </a:highlight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9D9941-6F78-4D0C-2AA5-568846AF4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325562"/>
            <a:ext cx="3776871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39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28AE407-B1C8-57F3-965B-D00E1BAE2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A7AE1BB-AE6A-96D6-04E8-53FB1683F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¿CUANDO DIOS HABLA </a:t>
            </a:r>
            <a:b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RESPONDEMOS?.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134CE6B-E460-A2AA-0E96-387809B0A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0" y="1325563"/>
            <a:ext cx="5367129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decían* a los montes y a las peñas: </a:t>
            </a:r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Caed sobre nosotros y escondednos de la presencia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del que está sentado en el trono y de la ira del Cordero,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V.17.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ha llegado el gran día de la ira de ellos, </a:t>
            </a:r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¿y quién podrá sostenerse?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como Caín cuando Dios le pregunto sobre su hermano Abel.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Genesis.4:9.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9D9941-6F78-4D0C-2AA5-568846AF4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325562"/>
            <a:ext cx="3776871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8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28AE407-B1C8-57F3-965B-D00E1BAE2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A7AE1BB-AE6A-96D6-04E8-53FB1683F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¿CUANDO DIOS HABLA </a:t>
            </a:r>
            <a:b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RESPONDEMOS?.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134CE6B-E460-A2AA-0E96-387809B0A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0" y="1325563"/>
            <a:ext cx="5367129" cy="5532437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Entonces el SEÑOR dijo a Caín: ¿Dónde está tu hermano Abel?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él respondió: No sé. ¿Soy yo acaso guardián de mi hermano?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Su respuesta fue altanera, soberbia ante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Mintiendo que Él no sabía nada de su hermano muerto, cuando realmente si sabía.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nos manda que nos congreguemos.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Hebreos.10:25.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9D9941-6F78-4D0C-2AA5-568846AF4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325562"/>
            <a:ext cx="3776871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28AE407-B1C8-57F3-965B-D00E1BAE2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A7AE1BB-AE6A-96D6-04E8-53FB1683F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¿CUANDO DIOS HABLA </a:t>
            </a:r>
            <a:b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RESPONDEMOS?.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134CE6B-E460-A2AA-0E96-387809B0A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0" y="1325563"/>
            <a:ext cx="5367129" cy="5532437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008080"/>
                </a:highlight>
                <a:latin typeface="Maiandra GD" panose="020E0502030308020204" pitchFamily="34" charset="0"/>
              </a:rPr>
              <a:t>no dejando de congregarnos, como algunos tienen por costumbre,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sino exhortándonos unos a otros, y mucho más al ver que el día se acerca.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¿Pero cómo respondo Yo a Dios?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Ahorita no estoy ocupado.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Lucas.10:38-42.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Mientras iba de camino con sus discípulos, Jesús entró en una aldea, </a:t>
            </a:r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y una mujer llamada Marta lo recibió en su casa.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pPr algn="ctr"/>
            <a:r>
              <a:rPr lang="es-NI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V.39.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9D9941-6F78-4D0C-2AA5-568846AF4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325562"/>
            <a:ext cx="3776871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8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28AE407-B1C8-57F3-965B-D00E1BAE2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A7AE1BB-AE6A-96D6-04E8-53FB1683F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0417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s-ES" sz="6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INTRODUCCIÓN:</a:t>
            </a:r>
            <a:endParaRPr lang="es-NI" sz="6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134CE6B-E460-A2AA-0E96-387809B0A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0" y="1020417"/>
            <a:ext cx="5367129" cy="5837583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medio de su Hijo.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Hebreos.1:1-2.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Dios, habiendo hablado hace mucho tiempo, en muchas ocasiones </a:t>
            </a:r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y de muchas maneras a los padres por los profetas,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V.2. 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en estos últimos días nos ha hablado por su Hijo,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a quien constituyó heredero de todas las cosas, por medio de quien hizo también el universo.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9D9941-6F78-4D0C-2AA5-568846AF4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020418"/>
            <a:ext cx="3776871" cy="583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4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28AE407-B1C8-57F3-965B-D00E1BAE2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A7AE1BB-AE6A-96D6-04E8-53FB1683F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¿CUANDO DIOS HABLA </a:t>
            </a:r>
            <a:b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RESPONDEMOS?.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134CE6B-E460-A2AA-0E96-387809B0A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0" y="1325563"/>
            <a:ext cx="5367129" cy="553243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Tenía ella una hermana llamada María que, </a:t>
            </a:r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sentada a los pies del Señor, escuchaba lo que él decía.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V.40.  </a:t>
            </a:r>
          </a:p>
          <a:p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Marta, por su parte, se sentía abrumada porque tenía mucho que hacer.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Así que se acercó a él y le dijo: Señor, ¿no te importa que mi hermana me haya dejado sirviendo sola? ¡Dile que me ayude!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V.41.</a:t>
            </a:r>
            <a:endParaRPr lang="es-NI" b="1" u="sng" dirty="0">
              <a:solidFill>
                <a:schemeClr val="bg1"/>
              </a:solidFill>
              <a:highlight>
                <a:srgbClr val="FF0000"/>
              </a:highlight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9D9941-6F78-4D0C-2AA5-568846AF4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325562"/>
            <a:ext cx="3776871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2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28AE407-B1C8-57F3-965B-D00E1BAE2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A7AE1BB-AE6A-96D6-04E8-53FB1683F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¿CUANDO DIOS HABLA </a:t>
            </a:r>
            <a:b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RESPONDEMOS?.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134CE6B-E460-A2AA-0E96-387809B0A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0" y="1325563"/>
            <a:ext cx="5367129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Marta, Marta l</a:t>
            </a: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e contestó Jesús, estás inquieta y preocupada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por muchas cosas,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V.42.  </a:t>
            </a:r>
          </a:p>
          <a:p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pero sólo una es necesaria.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María ha escogido la mejor, y nadie se la quitará.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nos manda a predicar el evangelio.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Marcos.16:15.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les dijo: </a:t>
            </a:r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Id por todo el mundo y predicad el evangelio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a toda criatura.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9D9941-6F78-4D0C-2AA5-568846AF4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325562"/>
            <a:ext cx="3776871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5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28AE407-B1C8-57F3-965B-D00E1BAE2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A7AE1BB-AE6A-96D6-04E8-53FB1683F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¿CUANDO DIOS HABLA </a:t>
            </a:r>
            <a:b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RESPONDEMOS?.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134CE6B-E460-A2AA-0E96-387809B0A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0" y="1325563"/>
            <a:ext cx="5367129" cy="5532437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¿Pero cómo le respondo Yo a Dios?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tengo tiempo.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II Timoteo.4:1-2.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Te encargo solemnemente, en la presencia de Dios y de Cristo Jesús,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que ha de juzgar a los vivos y a los muertos, por su manifestación y por su reino: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 un encargo que todos tenemos delante de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V.2.  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9D9941-6F78-4D0C-2AA5-568846AF4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325562"/>
            <a:ext cx="3776871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4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28AE407-B1C8-57F3-965B-D00E1BAE2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A7AE1BB-AE6A-96D6-04E8-53FB1683F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¿CUANDO DIOS HABLA </a:t>
            </a:r>
            <a:b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RESPONDEMOS?.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134CE6B-E460-A2AA-0E96-387809B0A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0" y="1325563"/>
            <a:ext cx="5367129" cy="5532437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Predica la palabra; insiste a tiempo y fuera de tiempo;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redarguye, reprende, exhorta con mucha paciencia e instrucción.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Sino lo hacemos ay un Ay de lamento.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I Corintios.9:16-17.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si predico el evangelio, no tengo nada de qué gloriarme, pues estoy bajo el deber de hacerlo; </a:t>
            </a:r>
            <a:r>
              <a:rPr lang="es-ES" b="1" u="sng" dirty="0">
                <a:solidFill>
                  <a:schemeClr val="bg1"/>
                </a:solidFill>
                <a:highlight>
                  <a:srgbClr val="008080"/>
                </a:highlight>
                <a:latin typeface="Maiandra GD" panose="020E0502030308020204" pitchFamily="34" charset="0"/>
              </a:rPr>
              <a:t>pues ¡ay de mí si no predico el evangelio!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9D9941-6F78-4D0C-2AA5-568846AF4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325562"/>
            <a:ext cx="3776871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0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28AE407-B1C8-57F3-965B-D00E1BAE2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A7AE1BB-AE6A-96D6-04E8-53FB1683F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¿CUANDO DIOS HABLA </a:t>
            </a:r>
            <a:b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RESPONDEMOS?.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134CE6B-E460-A2AA-0E96-387809B0A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0" y="1325563"/>
            <a:ext cx="5367129" cy="5532437"/>
          </a:xfrm>
        </p:spPr>
        <p:txBody>
          <a:bodyPr>
            <a:normAutofit lnSpcReduction="10000"/>
          </a:bodyPr>
          <a:lstStyle/>
          <a:p>
            <a:pPr algn="ctr"/>
            <a:r>
              <a:rPr lang="es-NI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V.17.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si hago esto voluntariamente, tengo recompensa; pero si lo hago en contra de mi voluntad, </a:t>
            </a:r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un encargo se me ha confiado.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800000"/>
                </a:highlight>
                <a:latin typeface="Maiandra GD" panose="020E0502030308020204" pitchFamily="34" charset="0"/>
              </a:rPr>
              <a:t>ENCARGAR-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1. </a:t>
            </a:r>
            <a:r>
              <a:rPr lang="es-ES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embrimaomai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(</a:t>
            </a:r>
            <a:r>
              <a:rPr lang="es-ES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ἐμ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βριμάομαι, G1690), (de en, en, intensivo, y brime, fuerza), significa primariamente bufar con ira, como los caballos. Usado de hombres, significa enojarse, conmoverse de una manera penosa;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9D9941-6F78-4D0C-2AA5-568846AF4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325562"/>
            <a:ext cx="3776871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4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28AE407-B1C8-57F3-965B-D00E1BAE2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A7AE1BB-AE6A-96D6-04E8-53FB1683F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¿CUANDO DIOS HABLA </a:t>
            </a:r>
            <a:b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RESPONDEMOS?.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134CE6B-E460-A2AA-0E96-387809B0A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0" y="1325563"/>
            <a:ext cx="5367129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Luego, expresar indignación en contra; de ahí, reprender duramente, encargar rigurosamente. VINE.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Este encargo es de Dios, Él se va a enojar con nosotros, sino lo hacemos.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nos manda a cambiar nuestro carácter.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Efesios.4:31.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Sea quitada de vosotros toda amargura,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enojo, ira, gritos, maledicencia, así como toda malicia.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9D9941-6F78-4D0C-2AA5-568846AF4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325562"/>
            <a:ext cx="3776871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3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28AE407-B1C8-57F3-965B-D00E1BAE2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A7AE1BB-AE6A-96D6-04E8-53FB1683F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¿CUANDO DIOS HABLA </a:t>
            </a:r>
            <a:b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RESPONDEMOS?.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134CE6B-E460-A2AA-0E96-387809B0A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0" y="1325563"/>
            <a:ext cx="5367129" cy="5532437"/>
          </a:xfrm>
        </p:spPr>
        <p:txBody>
          <a:bodyPr/>
          <a:lstStyle/>
          <a:p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¿Pero cómo respondo Yo a Dios?</a:t>
            </a:r>
          </a:p>
          <a:p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Así es mi carácter así nací.</a:t>
            </a:r>
          </a:p>
          <a:p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Muchos nos justificamos de esta manera.</a:t>
            </a:r>
          </a:p>
          <a:p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Pero Dios nos manda.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Efesios.4:32.</a:t>
            </a:r>
          </a:p>
          <a:p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Sed más bien amables unos con otros,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misericordiosos, perdonándoos unos a otros, así como también Dios os perdonó en Cristo.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9D9941-6F78-4D0C-2AA5-568846AF4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325562"/>
            <a:ext cx="3776871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28AE407-B1C8-57F3-965B-D00E1BAE2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A7AE1BB-AE6A-96D6-04E8-53FB1683F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¿CUANDO DIOS HABLA </a:t>
            </a:r>
            <a:b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RESPONDEMOS?.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134CE6B-E460-A2AA-0E96-387809B0A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0" y="1325563"/>
            <a:ext cx="5367129" cy="5532437"/>
          </a:xfrm>
        </p:spPr>
        <p:txBody>
          <a:bodyPr>
            <a:normAutofit lnSpcReduction="10000"/>
          </a:bodyPr>
          <a:lstStyle/>
          <a:p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Dios nos manda a perdonar.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Mateo.6:14-15.</a:t>
            </a:r>
          </a:p>
          <a:p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Porque si perdonáis a los hombres sus transgresiones,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también vuestro Padre celestial os perdonará a vosotros.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V.15. 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si no perdonáis a los hombres, </a:t>
            </a:r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tampoco vuestro Padre perdonará vuestras transgresiones.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¿Pero cómo respondo Yo a Dios?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9D9941-6F78-4D0C-2AA5-568846AF4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325562"/>
            <a:ext cx="3776871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28AE407-B1C8-57F3-965B-D00E1BAE2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A7AE1BB-AE6A-96D6-04E8-53FB1683F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¿CUANDO DIOS HABLA </a:t>
            </a:r>
            <a:b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RESPONDEMOS?.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134CE6B-E460-A2AA-0E96-387809B0A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0" y="1325563"/>
            <a:ext cx="5367129" cy="5532437"/>
          </a:xfrm>
        </p:spPr>
        <p:txBody>
          <a:bodyPr/>
          <a:lstStyle/>
          <a:p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Respondo: Te perdono pero no lo olvido.</a:t>
            </a:r>
          </a:p>
          <a:p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Eso no es perdonar, perdonar es olvidar.</a:t>
            </a:r>
          </a:p>
          <a:p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El perdonar es la elección de ser feliz, el perdón es un regalo que te haces a ti mismo.</a:t>
            </a:r>
          </a:p>
          <a:p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Al no perdonar es una declaración de guerra contigo mismo.</a:t>
            </a:r>
          </a:p>
          <a:p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Cuidado como nosotros estamos respondiendo a Dios.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9D9941-6F78-4D0C-2AA5-568846AF4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325562"/>
            <a:ext cx="3776871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4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28AE407-B1C8-57F3-965B-D00E1BAE2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A7AE1BB-AE6A-96D6-04E8-53FB1683F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¿CUANDO DIOS HABLA </a:t>
            </a:r>
            <a:b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RESPONDEMOS?.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134CE6B-E460-A2AA-0E96-387809B0A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0" y="1325563"/>
            <a:ext cx="5367129" cy="5532437"/>
          </a:xfrm>
        </p:spPr>
        <p:txBody>
          <a:bodyPr>
            <a:normAutofit lnSpcReduction="10000"/>
          </a:bodyPr>
          <a:lstStyle/>
          <a:p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No podemos responder negativamente a este llamado porque de lo contrario Dios no se agradará de nosotros y le vamos a provocar a ira a Él. 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I Corintios.10:22.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¿O provocaremos a celos al Señor? </a:t>
            </a:r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¿Somos, acaso, más fuertes que El?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Para que no le provoquemos a ira debemos de responder favorablemente a su llamado seamos fieles y atentos a su llamado.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9D9941-6F78-4D0C-2AA5-568846AF4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325562"/>
            <a:ext cx="3776871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5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28AE407-B1C8-57F3-965B-D00E1BAE2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A7AE1BB-AE6A-96D6-04E8-53FB1683F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0417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s-ES" sz="6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INTRODUCCIÓN:</a:t>
            </a:r>
            <a:endParaRPr lang="es-NI" sz="6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134CE6B-E460-A2AA-0E96-387809B0A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0" y="1020417"/>
            <a:ext cx="5367129" cy="5837583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mucha gente no quiere responder a este llamado de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¿Cuándo Dios nos habla como respondemos a su llamado?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O no respondemos miraremos algunos ejemplos de personajes que respondieron muy satisfactoriamente a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Fueron muy obedientes a este llamado esperando que Dios nos ayude a responder como Él se lo merece.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9D9941-6F78-4D0C-2AA5-568846AF4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020418"/>
            <a:ext cx="3776871" cy="583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2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28AE407-B1C8-57F3-965B-D00E1BAE2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A7AE1BB-AE6A-96D6-04E8-53FB1683F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¿CUANDO DIOS HABLA </a:t>
            </a:r>
            <a:b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RESPONDEMOS?.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134CE6B-E460-A2AA-0E96-387809B0A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0" y="1325563"/>
            <a:ext cx="5367129" cy="553243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nos habla atravez de su palabra seamos humildes e imitemos a muchos siervos que respondieron positivamente ante el llamado de Dios.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LA RESPUESTA CORRECTA.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respuesta que Dios desea: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Habla por que tu siervo escucha.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I Samuel.3:4, 9-10.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que el SEÑOR llamó a Samuel, y él respondió: </a:t>
            </a:r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Aquí estoy.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9D9941-6F78-4D0C-2AA5-568846AF4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325562"/>
            <a:ext cx="3776871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5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28AE407-B1C8-57F3-965B-D00E1BAE2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A7AE1BB-AE6A-96D6-04E8-53FB1683F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¿CUANDO DIOS HABLA </a:t>
            </a:r>
            <a:b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RESPONDEMOS?.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134CE6B-E460-A2AA-0E96-387809B0A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0" y="1325563"/>
            <a:ext cx="5367129" cy="5532437"/>
          </a:xfrm>
        </p:spPr>
        <p:txBody>
          <a:bodyPr/>
          <a:lstStyle/>
          <a:p>
            <a:pPr algn="ctr"/>
            <a:r>
              <a:rPr lang="es-NI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V.9.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Elí dijo a Samuel: Ve y acuéstate, y si El te llama, </a:t>
            </a:r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dirás: "Habla, SEÑOR, que tu siervo escucha.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" Y Samuel fue y se acostó en su aposento.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V.10.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Entonces vino el SEÑOR y se detuvo, y llamó como en las otras ocasiones: ¡Samuel, Samuel! </a:t>
            </a:r>
            <a:r>
              <a:rPr lang="es-ES" b="1" u="sng" dirty="0">
                <a:solidFill>
                  <a:schemeClr val="bg1"/>
                </a:solidFill>
                <a:highlight>
                  <a:srgbClr val="008080"/>
                </a:highlight>
                <a:latin typeface="Maiandra GD" panose="020E0502030308020204" pitchFamily="34" charset="0"/>
              </a:rPr>
              <a:t>Y Samuel respondió: Habla, que tu siervo escucha.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9D9941-6F78-4D0C-2AA5-568846AF4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325562"/>
            <a:ext cx="3776871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8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28AE407-B1C8-57F3-965B-D00E1BAE2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A7AE1BB-AE6A-96D6-04E8-53FB1683F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¿CUANDO DIOS HABLA </a:t>
            </a:r>
            <a:b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RESPONDEMOS?.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134CE6B-E460-A2AA-0E96-387809B0A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0" y="1325563"/>
            <a:ext cx="5367129" cy="5532437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Samuel es un gran ejemplo de cómo responder al llamado de Dios debemos de ser humildes al llamado de Dios y decirle.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“Habla que tu siervo escucha”.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Seamos como Samuel, estar dispuesto a escuchar a Dios y hacer su voluntad.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profeta Isaías estaba pronto, dispuesto.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He aquí envíame a mí.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Isaías.6:8.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9D9941-6F78-4D0C-2AA5-568846AF4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325562"/>
            <a:ext cx="3776871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5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28AE407-B1C8-57F3-965B-D00E1BAE2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A7AE1BB-AE6A-96D6-04E8-53FB1683F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¿CUANDO DIOS HABLA </a:t>
            </a:r>
            <a:b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RESPONDEMOS?.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134CE6B-E460-A2AA-0E96-387809B0A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0" y="1325563"/>
            <a:ext cx="5367129" cy="5532437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oí la voz del Señor que decía: ¿A quién enviaré, y quién irá por nosotros? </a:t>
            </a:r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Entonces respondí: Heme aquí; envíame a mí.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Isaías es otro ejemplo de cómo responder al llamado de Dios Él dijo aquí estoy envíame a mi Él estaba dispuesto a hacer la voluntad de Dios Él estaba listo para hacerlo.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¿Y Nosotros estamos dispuesto a hacer la voluntad de Dios?.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9D9941-6F78-4D0C-2AA5-568846AF4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325562"/>
            <a:ext cx="3776871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2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28AE407-B1C8-57F3-965B-D00E1BAE2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A7AE1BB-AE6A-96D6-04E8-53FB1683F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¿CUANDO DIOS HABLA </a:t>
            </a:r>
            <a:b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RESPONDEMOS?.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134CE6B-E460-A2AA-0E96-387809B0A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0" y="1325563"/>
            <a:ext cx="5367129" cy="5532437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Cuando hay que predicar el evangelio.</a:t>
            </a:r>
          </a:p>
          <a:p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¿Quiénes estamos listo?.</a:t>
            </a:r>
          </a:p>
          <a:p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Abraham. 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Genesis.22:1, 11.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Aconteció que después de estas cosas, Dios probó a Abraham, y le dijo: ¡Abraham! </a:t>
            </a:r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Y él respondió: Heme aquí.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Abraham responde Heme aquí.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V.11.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9D9941-6F78-4D0C-2AA5-568846AF4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325562"/>
            <a:ext cx="3776871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2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28AE407-B1C8-57F3-965B-D00E1BAE2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A7AE1BB-AE6A-96D6-04E8-53FB1683F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¿CUANDO DIOS HABLA </a:t>
            </a:r>
            <a:b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RESPONDEMOS?.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134CE6B-E460-A2AA-0E96-387809B0A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0" y="1325563"/>
            <a:ext cx="5367129" cy="553243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Mas el ángel del SEÑOR lo llamó desde el cielo y dijo: ¡Abraham, </a:t>
            </a:r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Abraham! Y él respondió: Heme aquí.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Abraham fue otro que respondió muy favorable a Dios.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“Heme aquí Señor”.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Aquí estoy para hacer tu voluntad.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Apóstol Pablo.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Hechos.9:6.</a:t>
            </a:r>
            <a:endParaRPr lang="es-NI" b="1" u="sng" dirty="0">
              <a:solidFill>
                <a:schemeClr val="bg1"/>
              </a:solidFill>
              <a:highlight>
                <a:srgbClr val="FF0000"/>
              </a:highlight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9D9941-6F78-4D0C-2AA5-568846AF4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325562"/>
            <a:ext cx="3776871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4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28AE407-B1C8-57F3-965B-D00E1BAE2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A7AE1BB-AE6A-96D6-04E8-53FB1683F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¿CUANDO DIOS HABLA </a:t>
            </a:r>
            <a:b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RESPONDEMOS?.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134CE6B-E460-A2AA-0E96-387809B0A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0" y="1325563"/>
            <a:ext cx="5367129" cy="553243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Él, temblando y temeroso, dijo: Señor, </a:t>
            </a:r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¿qué quieres que yo haga?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el Señor le dijo: Levántate y entra en la ciudad, y se te dirá lo que debes hacer.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“Señor que quieres que yo haga”.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Pablo estaba dispuesto a hacer lo que Dios le demandará.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¿Estamos Dispuesto nosotros a hacer lo que Dios nos demande en su palabra?.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9D9941-6F78-4D0C-2AA5-568846AF4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325562"/>
            <a:ext cx="3776871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6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28AE407-B1C8-57F3-965B-D00E1BAE2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A7AE1BB-AE6A-96D6-04E8-53FB1683F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¿CUANDO DIOS HABLA </a:t>
            </a:r>
            <a:b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RESPONDEMOS?.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134CE6B-E460-A2AA-0E96-387809B0A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0" y="1325563"/>
            <a:ext cx="5367129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Ananías.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Hechos.9:10. </a:t>
            </a:r>
            <a:endParaRPr lang="es-NI" b="1" u="sng" dirty="0">
              <a:solidFill>
                <a:schemeClr val="bg1"/>
              </a:solidFill>
              <a:highlight>
                <a:srgbClr val="FF0000"/>
              </a:highlight>
              <a:latin typeface="Maiandra GD" panose="020E0502030308020204" pitchFamily="34" charset="0"/>
            </a:endParaRP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Había en Damasco cierto discípulo llamado Ananías; y el Señor le dijo en una visión: </a:t>
            </a:r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Ananías. Y él dijo: Heme aquí, Señor.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“Heme Aquí Señor”.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¿Estamos Dispuesto nosotros a hacer lo que Dios nos demande en su palabra?.</a:t>
            </a:r>
          </a:p>
          <a:p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Él Señor Jesucristo 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“No se haga mi voluntad sino la tuya”.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9D9941-6F78-4D0C-2AA5-568846AF4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325562"/>
            <a:ext cx="3776871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4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28AE407-B1C8-57F3-965B-D00E1BAE2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A7AE1BB-AE6A-96D6-04E8-53FB1683F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¿CUANDO DIOS HABLA </a:t>
            </a:r>
            <a:b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RESPONDEMOS?.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134CE6B-E460-A2AA-0E96-387809B0A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0" y="1325563"/>
            <a:ext cx="5367129" cy="5532437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Lucas.22:42.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diciendo: Padre, si es tu voluntad, aparta de mí esta copa; </a:t>
            </a:r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pero no se haga mi voluntad, sino la tuya.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de estar dispuesto a hacer la voluntad de Dios no la nuestra.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Hermanos debemos de saber responde a Dios positivamente Dios lo demanda Dios desea que como hijos de Él seamos obedientes a Él.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9D9941-6F78-4D0C-2AA5-568846AF4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325562"/>
            <a:ext cx="3776871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2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28AE407-B1C8-57F3-965B-D00E1BAE2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A7AE1BB-AE6A-96D6-04E8-53FB1683F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055165" cy="1020417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CONCLUSIÓN: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134CE6B-E460-A2AA-0E96-387809B0A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5162" y="1"/>
            <a:ext cx="5088837" cy="6858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deseo de Dios es que nadie perezca.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I Timoteo.2:4.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el cual quiere que todos los hombres sean salvos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vengan al pleno conocimiento de la verdad.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para eso debemos de responder al llamado de Él positivamente no negativamente de lo contrario nos vamos a perder.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cristiano debe estar dispuesto al llamado de Dios así como muchos personajes de la Biblia estuvieron dispuesto a responder favorablemente a Dios.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9D9941-6F78-4D0C-2AA5-568846AF4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020418"/>
            <a:ext cx="4055165" cy="583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1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28AE407-B1C8-57F3-965B-D00E1BAE2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A7AE1BB-AE6A-96D6-04E8-53FB1683F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CUANDO DIOS HABLA </a:t>
            </a:r>
            <a:b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¿COMO RESPONDEMOS?.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134CE6B-E460-A2AA-0E96-387809B0A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0" y="1325563"/>
            <a:ext cx="5367129" cy="5532437"/>
          </a:xfrm>
        </p:spPr>
        <p:txBody>
          <a:bodyPr/>
          <a:lstStyle/>
          <a:p>
            <a:pPr algn="ctr"/>
            <a:r>
              <a:rPr lang="es-NI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MUCHOS RESPONDEMOS NEGATIVAMENTE.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Muchos respondemos muy negativamente a la voz de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Muchos dicen no tengo tiempo estoy divirtiéndose, estoy muy cansado, estoy trabajando hoy no puedo tal vez mañana sí.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Cuando Dios dice: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Hoy es el día de salvación.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II Corintios.6:2.</a:t>
            </a:r>
            <a:endParaRPr lang="es-NI" b="1" u="sng" dirty="0">
              <a:solidFill>
                <a:schemeClr val="bg1"/>
              </a:solidFill>
              <a:highlight>
                <a:srgbClr val="FF0000"/>
              </a:highlight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9D9941-6F78-4D0C-2AA5-568846AF4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325562"/>
            <a:ext cx="3776871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0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28AE407-B1C8-57F3-965B-D00E1BAE2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A7AE1BB-AE6A-96D6-04E8-53FB1683F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055165" cy="1020417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CONCLUSIÓN: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134CE6B-E460-A2AA-0E96-387809B0A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5162" y="1"/>
            <a:ext cx="5088837" cy="685800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¿Cuántos estamos dispuestos al llamado de Dios?.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Hay un canto que nosotros cantamos con mucho amor y gozo es el 117.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“En busca de obreros”.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en una de las estrofas dice: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“Quien dirá Señor yo listo estoy haré tu Voluntad”.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 muy linda la estrofa pero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¿La estamos cumpliendo?.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Que Dios nos ayude a ser humildes para aceptar su voluntad.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9D9941-6F78-4D0C-2AA5-568846AF4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020418"/>
            <a:ext cx="4055165" cy="583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6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CuadroTexto">
            <a:extLst>
              <a:ext uri="{FF2B5EF4-FFF2-40B4-BE49-F238E27FC236}">
                <a16:creationId xmlns:a16="http://schemas.microsoft.com/office/drawing/2014/main" id="{79C5EFC5-4953-9DE2-2CBB-C2A6BEAD0D45}"/>
              </a:ext>
            </a:extLst>
          </p:cNvPr>
          <p:cNvSpPr txBox="1"/>
          <p:nvPr/>
        </p:nvSpPr>
        <p:spPr>
          <a:xfrm>
            <a:off x="75877" y="1670603"/>
            <a:ext cx="2371862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14298">
              <a:defRPr/>
            </a:pPr>
            <a:r>
              <a:rPr lang="es-CL" sz="1350" b="1" dirty="0">
                <a:ln w="0"/>
                <a:solidFill>
                  <a:srgbClr val="C00000"/>
                </a:solidFill>
                <a:effectLst>
                  <a:reflection blurRad="6350" stA="91000" endPos="7000" dir="5400000" sy="-90000" algn="bl" rotWithShape="0"/>
                </a:effectLst>
                <a:latin typeface="Cambria" charset="0"/>
                <a:ea typeface="Cambria" charset="0"/>
                <a:cs typeface="Cambria" charset="0"/>
              </a:rPr>
              <a:t>¿</a:t>
            </a:r>
            <a:r>
              <a:rPr lang="es-CL" sz="1350" dirty="0">
                <a:ln w="0"/>
                <a:solidFill>
                  <a:srgbClr val="002060"/>
                </a:solidFill>
                <a:effectLst>
                  <a:reflection blurRad="6350" stA="91000" endPos="7000" dir="5400000" sy="-90000" algn="bl" rotWithShape="0"/>
                </a:effectLst>
                <a:latin typeface="Al Bayan Plain" charset="-78"/>
                <a:ea typeface="Al Bayan Plain" charset="-78"/>
                <a:cs typeface="Al Bayan Plain" charset="-78"/>
              </a:rPr>
              <a:t>Que debo hacer </a:t>
            </a:r>
          </a:p>
          <a:p>
            <a:pPr algn="ctr" defTabSz="514298">
              <a:defRPr/>
            </a:pPr>
            <a:r>
              <a:rPr lang="es-CL" sz="1350" dirty="0">
                <a:ln w="0"/>
                <a:solidFill>
                  <a:srgbClr val="002060"/>
                </a:solidFill>
                <a:effectLst>
                  <a:reflection blurRad="6350" stA="91000" endPos="7000" dir="5400000" sy="-90000" algn="bl" rotWithShape="0"/>
                </a:effectLst>
                <a:latin typeface="Al Bayan Plain" charset="-78"/>
                <a:ea typeface="Al Bayan Plain" charset="-78"/>
                <a:cs typeface="Al Bayan Plain" charset="-78"/>
              </a:rPr>
              <a:t>para ser  salvo…</a:t>
            </a:r>
            <a:r>
              <a:rPr lang="es-CL" sz="1350" b="1" dirty="0">
                <a:ln w="0"/>
                <a:solidFill>
                  <a:srgbClr val="C00000"/>
                </a:solidFill>
                <a:effectLst>
                  <a:reflection blurRad="6350" stA="91000" endPos="7000" dir="5400000" sy="-90000" algn="bl" rotWithShape="0"/>
                </a:effectLst>
                <a:latin typeface="Cambria" charset="0"/>
                <a:ea typeface="Cambria" charset="0"/>
                <a:cs typeface="Cambria" charset="0"/>
              </a:rPr>
              <a:t>?</a:t>
            </a:r>
          </a:p>
        </p:txBody>
      </p:sp>
      <p:pic>
        <p:nvPicPr>
          <p:cNvPr id="4" name="Picture 2" descr="C:\Users\Emilio\Downloads\images (7).jpg">
            <a:extLst>
              <a:ext uri="{FF2B5EF4-FFF2-40B4-BE49-F238E27FC236}">
                <a16:creationId xmlns:a16="http://schemas.microsoft.com/office/drawing/2014/main" id="{0446778D-E693-90B8-0D0F-2070D29E1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39" y="3938380"/>
            <a:ext cx="1895918" cy="291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4576378A-A95F-E39C-A19F-1D437D74B7A3}"/>
              </a:ext>
            </a:extLst>
          </p:cNvPr>
          <p:cNvSpPr/>
          <p:nvPr/>
        </p:nvSpPr>
        <p:spPr>
          <a:xfrm>
            <a:off x="3717132" y="1606155"/>
            <a:ext cx="1654969" cy="7965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514298">
              <a:defRPr/>
            </a:pPr>
            <a:r>
              <a:rPr lang="es-ES" sz="3300" b="1" dirty="0">
                <a:solidFill>
                  <a:sysClr val="windowText" lastClr="000000"/>
                </a:solidFill>
                <a:latin typeface="Cambria" charset="0"/>
                <a:ea typeface="Cambria" charset="0"/>
                <a:cs typeface="Cambria" charset="0"/>
              </a:rPr>
              <a:t>DIOS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1CA3919-7DE0-B10A-51EB-97EA0C159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661" y="5313299"/>
            <a:ext cx="314578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514298">
              <a:defRPr/>
            </a:pPr>
            <a:r>
              <a:rPr lang="es-ES" altLang="es-ES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l Nile" charset="-78"/>
                <a:ea typeface="Al Nile" charset="-78"/>
                <a:cs typeface="Al Nile" charset="-78"/>
              </a:rPr>
              <a:t>Cristo es Él Salvador de los que le obedecen </a:t>
            </a:r>
          </a:p>
          <a:p>
            <a:pPr algn="ctr" defTabSz="514298">
              <a:defRPr/>
            </a:pPr>
            <a:r>
              <a:rPr lang="es-ES" altLang="es-ES" sz="1500" b="1" dirty="0">
                <a:solidFill>
                  <a:schemeClr val="bg1"/>
                </a:solidFill>
                <a:latin typeface="Al Nile" charset="-78"/>
                <a:ea typeface="Al Nile" charset="-78"/>
                <a:cs typeface="Al Nile" charset="-78"/>
              </a:rPr>
              <a:t>“…</a:t>
            </a:r>
            <a:r>
              <a:rPr lang="es-ES" altLang="es-ES" sz="1500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y habiendo sido perfeccionado, vino a ser autor de eterna salvación para todos los que le obedecen</a:t>
            </a:r>
            <a:r>
              <a:rPr lang="es-ES" altLang="es-ES" sz="15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” </a:t>
            </a:r>
            <a:r>
              <a:rPr lang="es-ES" altLang="es-ES" sz="15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Hebreos.5:9</a:t>
            </a:r>
            <a:r>
              <a:rPr lang="es-ES" altLang="es-ES" sz="15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89631D9-40F9-F1CB-3D09-37BCA2C57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7553" y="2952715"/>
            <a:ext cx="365522" cy="2308324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6842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6842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6842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6842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O</a:t>
            </a:r>
            <a:endParaRPr lang="es-ES" altLang="es-ES" sz="1500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F349F5E-AC64-0989-2CDB-2C0A5F31E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168" y="2922984"/>
            <a:ext cx="982790" cy="223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30D1886-63E9-4AE6-B79D-CF6E9D981291}"/>
              </a:ext>
            </a:extLst>
          </p:cNvPr>
          <p:cNvSpPr txBox="1"/>
          <p:nvPr/>
        </p:nvSpPr>
        <p:spPr>
          <a:xfrm>
            <a:off x="1857379" y="6245656"/>
            <a:ext cx="1783555" cy="323165"/>
          </a:xfrm>
          <a:prstGeom prst="rect">
            <a:avLst/>
          </a:prstGeom>
          <a:solidFill>
            <a:srgbClr val="94C60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 defTabSz="514298">
              <a:defRPr/>
            </a:pPr>
            <a:r>
              <a:rPr lang="es-ES" sz="1500" b="1" dirty="0">
                <a:solidFill>
                  <a:prstClr val="black"/>
                </a:solidFill>
                <a:latin typeface="Century Gothic"/>
                <a:ea typeface="ＭＳ Ｐゴシック" charset="-128"/>
              </a:rPr>
              <a:t>OIR, Rom.10:17.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3BD85DE-6E44-B60B-AEE6-E0D435956483}"/>
              </a:ext>
            </a:extLst>
          </p:cNvPr>
          <p:cNvSpPr txBox="1"/>
          <p:nvPr/>
        </p:nvSpPr>
        <p:spPr>
          <a:xfrm>
            <a:off x="2037994" y="5922491"/>
            <a:ext cx="2137013" cy="323165"/>
          </a:xfrm>
          <a:prstGeom prst="rect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defTabSz="514298">
              <a:defRPr/>
            </a:pPr>
            <a:r>
              <a:rPr lang="es-ES" sz="1500" b="1" dirty="0">
                <a:solidFill>
                  <a:prstClr val="black"/>
                </a:solidFill>
                <a:latin typeface="Century Gothic"/>
                <a:ea typeface="ＭＳ Ｐゴシック" charset="-128"/>
              </a:rPr>
              <a:t>CREER, Mar.16:15-16.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5FE9622-05DA-B1B7-773B-9454F4093B95}"/>
              </a:ext>
            </a:extLst>
          </p:cNvPr>
          <p:cNvSpPr txBox="1"/>
          <p:nvPr/>
        </p:nvSpPr>
        <p:spPr>
          <a:xfrm>
            <a:off x="2254525" y="5599326"/>
            <a:ext cx="2641846" cy="323165"/>
          </a:xfrm>
          <a:prstGeom prst="rect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defTabSz="514298">
              <a:defRPr/>
            </a:pPr>
            <a:r>
              <a:rPr lang="es-ES" sz="1500" b="1" dirty="0">
                <a:solidFill>
                  <a:prstClr val="black"/>
                </a:solidFill>
                <a:latin typeface="Century Gothic"/>
                <a:ea typeface="ＭＳ Ｐゴシック" charset="-128"/>
              </a:rPr>
              <a:t>ARREPENTIRSE. Hech.17:30.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DD576C0-B80A-3433-ECAC-660BBBBE4E12}"/>
              </a:ext>
            </a:extLst>
          </p:cNvPr>
          <p:cNvSpPr txBox="1"/>
          <p:nvPr/>
        </p:nvSpPr>
        <p:spPr>
          <a:xfrm>
            <a:off x="2606874" y="5284019"/>
            <a:ext cx="2641846" cy="323165"/>
          </a:xfrm>
          <a:prstGeom prst="rect">
            <a:avLst/>
          </a:prstGeom>
          <a:solidFill>
            <a:srgbClr val="C0000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defTabSz="514298">
              <a:defRPr/>
            </a:pPr>
            <a:r>
              <a:rPr lang="es-ES" sz="1500" b="1" dirty="0">
                <a:solidFill>
                  <a:schemeClr val="bg1"/>
                </a:solidFill>
                <a:latin typeface="Century Gothic"/>
                <a:ea typeface="ＭＳ Ｐゴシック" charset="-128"/>
              </a:rPr>
              <a:t>CONFESAR. Rom.10:9-10.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EC04EB7-F467-71A3-C7D4-E4A0212AA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757" y="4960854"/>
            <a:ext cx="2476500" cy="323165"/>
          </a:xfrm>
          <a:prstGeom prst="rect">
            <a:avLst/>
          </a:prstGeom>
          <a:solidFill>
            <a:srgbClr val="7030A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684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6842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6842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6842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6842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_tradnl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BAUTIZARSE. Hech.2:38.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907AE1B-3B3F-8BAD-2F38-1A11E8E6FC97}"/>
              </a:ext>
            </a:extLst>
          </p:cNvPr>
          <p:cNvSpPr txBox="1"/>
          <p:nvPr/>
        </p:nvSpPr>
        <p:spPr>
          <a:xfrm>
            <a:off x="0" y="2839865"/>
            <a:ext cx="2936757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35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“por cuanto todos pecaron, y están destituidos de la gloria de Dios”    </a:t>
            </a:r>
            <a:r>
              <a:rPr lang="es-ES" sz="135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Romanos. 3:23.  </a:t>
            </a:r>
          </a:p>
        </p:txBody>
      </p:sp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id="{9FDEEEF5-F656-7945-CC4A-34403DF03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1916" y="1676400"/>
            <a:ext cx="2974337" cy="1028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393FF"/>
              </a:gs>
              <a:gs pos="100000">
                <a:srgbClr val="1818CE"/>
              </a:gs>
            </a:gsLst>
            <a:lin ang="5400000"/>
          </a:gradFill>
          <a:ln w="9525">
            <a:solidFill>
              <a:srgbClr val="2828B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s-ES_tradnl" altLang="es-NI" sz="1800">
              <a:solidFill>
                <a:srgbClr val="FFFFFF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C7EC741-F295-149C-A33C-A18243F2C835}"/>
              </a:ext>
            </a:extLst>
          </p:cNvPr>
          <p:cNvSpPr/>
          <p:nvPr/>
        </p:nvSpPr>
        <p:spPr>
          <a:xfrm>
            <a:off x="5872163" y="1695450"/>
            <a:ext cx="2904090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CL" altLang="es-NI" sz="1500" dirty="0">
                <a:solidFill>
                  <a:srgbClr val="F2F2F2"/>
                </a:solidFill>
                <a:latin typeface="Cambria" panose="02040503050406030204" pitchFamily="18" charset="0"/>
              </a:rPr>
              <a:t>“EL </a:t>
            </a:r>
            <a:r>
              <a:rPr lang="es-CL" altLang="es-NI" sz="1500" dirty="0">
                <a:solidFill>
                  <a:srgbClr val="FFF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SEÑOR AÑADÍA </a:t>
            </a:r>
            <a:r>
              <a:rPr lang="es-CL" altLang="es-NI" sz="1500" dirty="0">
                <a:solidFill>
                  <a:srgbClr val="F2F2F2"/>
                </a:solidFill>
                <a:latin typeface="Cambria" panose="02040503050406030204" pitchFamily="18" charset="0"/>
              </a:rPr>
              <a:t>CADA DÍA A LA IGLESIA LOS QUE HABÍAN DE SER SALVOS”</a:t>
            </a:r>
          </a:p>
          <a:p>
            <a:pPr algn="ctr"/>
            <a:r>
              <a:rPr lang="es-CL" altLang="es-NI" sz="1500" b="1" dirty="0">
                <a:solidFill>
                  <a:srgbClr val="CCCCCC"/>
                </a:solidFill>
                <a:latin typeface="Cambria" panose="02040503050406030204" pitchFamily="18" charset="0"/>
              </a:rPr>
              <a:t>HECHOS.2:47 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9D8CF95-803F-CEFB-40CA-3661EBF19AF0}"/>
              </a:ext>
            </a:extLst>
          </p:cNvPr>
          <p:cNvSpPr/>
          <p:nvPr/>
        </p:nvSpPr>
        <p:spPr>
          <a:xfrm>
            <a:off x="1438850" y="994849"/>
            <a:ext cx="7756675" cy="62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1">
              <a:defRPr/>
            </a:pPr>
            <a:r>
              <a:rPr lang="es-CL" sz="3480" b="1">
                <a:ln w="2222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l Bayan Plain" charset="-78"/>
                <a:ea typeface="Al Bayan Plain" charset="-78"/>
                <a:cs typeface="Al Bayan Plain" charset="-78"/>
              </a:rPr>
              <a:t>PLAN DE SALVACIÓN SEGÚN DIOS</a:t>
            </a:r>
            <a:endParaRPr lang="es-CL" sz="3480" b="1" dirty="0">
              <a:ln w="222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latin typeface="Al Bayan Plain" charset="-78"/>
              <a:ea typeface="Al Bayan Plain" charset="-78"/>
              <a:cs typeface="Al Bayan Plain" charset="-78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653CB41E-D63B-5EA5-2F8C-9662A3BE7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5" y="2816293"/>
            <a:ext cx="3935160" cy="2084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28AE407-B1C8-57F3-965B-D00E1BAE2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134CE6B-E460-A2AA-0E96-387809B0A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0" y="1325563"/>
            <a:ext cx="5367129" cy="5532437"/>
          </a:xfrm>
        </p:spPr>
        <p:txBody>
          <a:bodyPr/>
          <a:lstStyle/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A432F582-EEF1-4AEC-67D5-773148B1CCB6}"/>
              </a:ext>
            </a:extLst>
          </p:cNvPr>
          <p:cNvSpPr/>
          <p:nvPr/>
        </p:nvSpPr>
        <p:spPr>
          <a:xfrm>
            <a:off x="0" y="5751443"/>
            <a:ext cx="9144000" cy="110655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latin typeface="Maiandra GD" panose="020E0502030308020204" pitchFamily="34" charset="0"/>
              </a:rPr>
              <a:t>DIOS NOS BENDIGA A TODOS.</a:t>
            </a:r>
            <a:endParaRPr lang="es-NI" sz="4800" b="1" dirty="0"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235A342-E7B9-269D-8346-A98D006CB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51443"/>
          </a:xfrm>
          <a:prstGeom prst="rect">
            <a:avLst/>
          </a:prstGeom>
        </p:spPr>
      </p:pic>
      <p:sp>
        <p:nvSpPr>
          <p:cNvPr id="10" name="Bocadillo nube: nube 9">
            <a:extLst>
              <a:ext uri="{FF2B5EF4-FFF2-40B4-BE49-F238E27FC236}">
                <a16:creationId xmlns:a16="http://schemas.microsoft.com/office/drawing/2014/main" id="{EA7D5A55-B9D3-72BA-909C-88EEE0396F00}"/>
              </a:ext>
            </a:extLst>
          </p:cNvPr>
          <p:cNvSpPr/>
          <p:nvPr/>
        </p:nvSpPr>
        <p:spPr>
          <a:xfrm>
            <a:off x="0" y="-1"/>
            <a:ext cx="5247861" cy="2226365"/>
          </a:xfrm>
          <a:prstGeom prst="cloudCallout">
            <a:avLst>
              <a:gd name="adj1" fmla="val 77652"/>
              <a:gd name="adj2" fmla="val 1968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latin typeface="Maiandra GD" panose="020E0502030308020204" pitchFamily="34" charset="0"/>
              </a:rPr>
              <a:t>POR SU FINA ATENCIÓN.</a:t>
            </a:r>
            <a:endParaRPr lang="es-NI" sz="4000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03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28AE407-B1C8-57F3-965B-D00E1BAE2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A7AE1BB-AE6A-96D6-04E8-53FB1683F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¿CUANDO DIOS HABLA </a:t>
            </a:r>
            <a:b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RESPONDEMOS?.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134CE6B-E460-A2AA-0E96-387809B0A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0" y="1325563"/>
            <a:ext cx="5367129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pues El dice: EN EL TIEMPO PROPICIO TE ESCUCHE, Y EN EL DIA DE SALVACION TE SOCORRI. He aquí, </a:t>
            </a: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ahora es EL TIEMPO PROPICIO; he aquí, ahora es EL DIA DE SALVACION.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mañana no es nada seguro.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Santiago.4:13-16.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Oíd ahora, los que decís: </a:t>
            </a:r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Hoy o mañana iremos a tal o cual ciudad y pasaremos allá un año,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haremos negocio y tendremos ganancia. 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9D9941-6F78-4D0C-2AA5-568846AF4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325562"/>
            <a:ext cx="3776871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1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28AE407-B1C8-57F3-965B-D00E1BAE2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A7AE1BB-AE6A-96D6-04E8-53FB1683F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¿CUANDO DIOS HABLA </a:t>
            </a:r>
            <a:b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RESPONDEMOS?.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134CE6B-E460-A2AA-0E96-387809B0A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0" y="1325563"/>
            <a:ext cx="5367129" cy="5532437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V.14.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Sin embargo, no sabéis cómo será vuestra vida mañana.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Sólo sois un vapor que aparece por un poco de tiempo y luego se desvanece.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V.15. 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Más bien, debierais decir: </a:t>
            </a:r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Si el Señor quiere,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viviremos y haremos esto o aquello.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V.16.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ahora os jactáis en vuestra arrogancia; </a:t>
            </a:r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toda jactancia semejante es mala.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9D9941-6F78-4D0C-2AA5-568846AF4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325562"/>
            <a:ext cx="3776871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1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28AE407-B1C8-57F3-965B-D00E1BAE2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A7AE1BB-AE6A-96D6-04E8-53FB1683F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¿CUANDO DIOS HABLA </a:t>
            </a:r>
            <a:b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RESPONDEMOS?.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134CE6B-E460-A2AA-0E96-387809B0A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0" y="1325563"/>
            <a:ext cx="5367129" cy="5532437"/>
          </a:xfrm>
        </p:spPr>
        <p:txBody>
          <a:bodyPr>
            <a:normAutofit lnSpcReduction="10000"/>
          </a:bodyPr>
          <a:lstStyle/>
          <a:p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Como Félix respondió.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Hechos.24:24-25.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pocos días más tarde, llegó Félix con Drusila su mujer, que era judía, </a:t>
            </a:r>
            <a:r>
              <a:rPr lang="es-ES" b="1" u="sng" dirty="0">
                <a:solidFill>
                  <a:schemeClr val="bg1"/>
                </a:solidFill>
                <a:highlight>
                  <a:srgbClr val="008080"/>
                </a:highlight>
                <a:latin typeface="Maiandra GD" panose="020E0502030308020204" pitchFamily="34" charset="0"/>
              </a:rPr>
              <a:t>y mandó traer a Pablo y lo oyó hablar acerca de la fe en Cristo Jesús.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V.25.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al disertar Pablo sobre la justicia, el dominio propio y el juicio venidero, Félix, atemorizado dijo: </a:t>
            </a:r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Vete por ahora, pero cuando tenga tiempo te mandaré llamar.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9D9941-6F78-4D0C-2AA5-568846AF4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325562"/>
            <a:ext cx="3776871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5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28AE407-B1C8-57F3-965B-D00E1BAE2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A7AE1BB-AE6A-96D6-04E8-53FB1683F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¿CUANDO DIOS HABLA </a:t>
            </a:r>
            <a:b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RESPONDEMOS?.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134CE6B-E460-A2AA-0E96-387809B0A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0" y="1325563"/>
            <a:ext cx="5367129" cy="5532437"/>
          </a:xfrm>
        </p:spPr>
        <p:txBody>
          <a:bodyPr>
            <a:normAutofit lnSpcReduction="10000"/>
          </a:bodyPr>
          <a:lstStyle/>
          <a:p>
            <a:pPr algn="ctr"/>
            <a:r>
              <a:rPr lang="es-NI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Lucas.12:20.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Pero Dios le dijo: "¡Necio! Esta misma noche te reclaman el alma;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ahora, ¿para quién será lo que has provisto?"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No podemos responder de esta manera.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gente se escusa pensando que Dios aceptarás nuestras escusas.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Muchos se escusan diciendo no puedo no soy capaz.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Dios nos puede ayudar.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9D9941-6F78-4D0C-2AA5-568846AF4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325562"/>
            <a:ext cx="3776871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0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28AE407-B1C8-57F3-965B-D00E1BAE2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A7AE1BB-AE6A-96D6-04E8-53FB1683F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¿CUANDO DIOS HABLA </a:t>
            </a:r>
            <a:b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RESPONDEMOS?.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134CE6B-E460-A2AA-0E96-387809B0A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0" y="1325563"/>
            <a:ext cx="5367129" cy="5532437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Filipenses.4:13. </a:t>
            </a:r>
          </a:p>
          <a:p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Todo lo puedo en Cristo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que me fortalece.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I Tesalonicenses.5:24.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Fiel es el que os llama, </a:t>
            </a:r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el cual también lo hará.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Todo lo podemos en Cristo, Dios nos ayuda en hacer su voluntad.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es Él que obra en nosotros.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Filipenses.2:13.</a:t>
            </a:r>
            <a:endParaRPr lang="es-NI" b="1" u="sng" dirty="0">
              <a:solidFill>
                <a:schemeClr val="bg1"/>
              </a:solidFill>
              <a:highlight>
                <a:srgbClr val="FF0000"/>
              </a:highlight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9D9941-6F78-4D0C-2AA5-568846AF4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325562"/>
            <a:ext cx="3776871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3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</TotalTime>
  <Words>3088</Words>
  <Application>Microsoft Office PowerPoint</Application>
  <PresentationFormat>Presentación en pantalla (4:3)</PresentationFormat>
  <Paragraphs>268</Paragraphs>
  <Slides>42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53" baseType="lpstr">
      <vt:lpstr>Al Bayan Plain</vt:lpstr>
      <vt:lpstr>Al Nile</vt:lpstr>
      <vt:lpstr>Arial</vt:lpstr>
      <vt:lpstr>Britannic Bold</vt:lpstr>
      <vt:lpstr>Calibri</vt:lpstr>
      <vt:lpstr>Calibri Light</vt:lpstr>
      <vt:lpstr>Cambria</vt:lpstr>
      <vt:lpstr>Century Gothic</vt:lpstr>
      <vt:lpstr>Cochin</vt:lpstr>
      <vt:lpstr>Maiandra GD</vt:lpstr>
      <vt:lpstr>Tema de Office</vt:lpstr>
      <vt:lpstr>¿CUANDO DIOS HABLA  COMO RESPONDEMOS?</vt:lpstr>
      <vt:lpstr>INTRODUCCIÓN:</vt:lpstr>
      <vt:lpstr>INTRODUCCIÓN:</vt:lpstr>
      <vt:lpstr>CUANDO DIOS HABLA  ¿COMO RESPONDEMOS?.</vt:lpstr>
      <vt:lpstr>¿CUANDO DIOS HABLA  COMO RESPONDEMOS?.</vt:lpstr>
      <vt:lpstr>¿CUANDO DIOS HABLA  COMO RESPONDEMOS?.</vt:lpstr>
      <vt:lpstr>¿CUANDO DIOS HABLA  COMO RESPONDEMOS?.</vt:lpstr>
      <vt:lpstr>¿CUANDO DIOS HABLA  COMO RESPONDEMOS?.</vt:lpstr>
      <vt:lpstr>¿CUANDO DIOS HABLA  COMO RESPONDEMOS?.</vt:lpstr>
      <vt:lpstr>¿CUANDO DIOS HABLA  COMO RESPONDEMOS?.</vt:lpstr>
      <vt:lpstr>¿CUANDO DIOS HABLA  COMO RESPONDEMOS?.</vt:lpstr>
      <vt:lpstr>¿CUANDO DIOS HABLA  COMO RESPONDEMOS?.</vt:lpstr>
      <vt:lpstr>¿CUANDO DIOS HABLA  COMO RESPONDEMOS?.</vt:lpstr>
      <vt:lpstr>¿CUANDO DIOS HABLA  COMO RESPONDEMOS?.</vt:lpstr>
      <vt:lpstr>¿CUANDO DIOS HABLA  COMO RESPONDEMOS?.</vt:lpstr>
      <vt:lpstr>¿CUANDO DIOS HABLA  COMO RESPONDEMOS?.</vt:lpstr>
      <vt:lpstr>¿CUANDO DIOS HABLA  COMO RESPONDEMOS?.</vt:lpstr>
      <vt:lpstr>¿CUANDO DIOS HABLA  COMO RESPONDEMOS?.</vt:lpstr>
      <vt:lpstr>¿CUANDO DIOS HABLA  COMO RESPONDEMOS?.</vt:lpstr>
      <vt:lpstr>¿CUANDO DIOS HABLA  COMO RESPONDEMOS?.</vt:lpstr>
      <vt:lpstr>¿CUANDO DIOS HABLA  COMO RESPONDEMOS?.</vt:lpstr>
      <vt:lpstr>¿CUANDO DIOS HABLA  COMO RESPONDEMOS?.</vt:lpstr>
      <vt:lpstr>¿CUANDO DIOS HABLA  COMO RESPONDEMOS?.</vt:lpstr>
      <vt:lpstr>¿CUANDO DIOS HABLA  COMO RESPONDEMOS?.</vt:lpstr>
      <vt:lpstr>¿CUANDO DIOS HABLA  COMO RESPONDEMOS?.</vt:lpstr>
      <vt:lpstr>¿CUANDO DIOS HABLA  COMO RESPONDEMOS?.</vt:lpstr>
      <vt:lpstr>¿CUANDO DIOS HABLA  COMO RESPONDEMOS?.</vt:lpstr>
      <vt:lpstr>¿CUANDO DIOS HABLA  COMO RESPONDEMOS?.</vt:lpstr>
      <vt:lpstr>¿CUANDO DIOS HABLA  COMO RESPONDEMOS?.</vt:lpstr>
      <vt:lpstr>¿CUANDO DIOS HABLA  COMO RESPONDEMOS?.</vt:lpstr>
      <vt:lpstr>¿CUANDO DIOS HABLA  COMO RESPONDEMOS?.</vt:lpstr>
      <vt:lpstr>¿CUANDO DIOS HABLA  COMO RESPONDEMOS?.</vt:lpstr>
      <vt:lpstr>¿CUANDO DIOS HABLA  COMO RESPONDEMOS?.</vt:lpstr>
      <vt:lpstr>¿CUANDO DIOS HABLA  COMO RESPONDEMOS?.</vt:lpstr>
      <vt:lpstr>¿CUANDO DIOS HABLA  COMO RESPONDEMOS?.</vt:lpstr>
      <vt:lpstr>¿CUANDO DIOS HABLA  COMO RESPONDEMOS?.</vt:lpstr>
      <vt:lpstr>¿CUANDO DIOS HABLA  COMO RESPONDEMOS?.</vt:lpstr>
      <vt:lpstr>¿CUANDO DIOS HABLA  COMO RESPONDEMOS?.</vt:lpstr>
      <vt:lpstr>CONCLUSIÓN:</vt:lpstr>
      <vt:lpstr>CONCLUSIÓN: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CUANDO DIOS HABLA  ¿COMO RESPONDEMOS?.</dc:title>
  <dc:creator>Mario Moreno</dc:creator>
  <cp:lastModifiedBy>Mario Moreno</cp:lastModifiedBy>
  <cp:revision>19</cp:revision>
  <dcterms:created xsi:type="dcterms:W3CDTF">2022-10-04T05:59:41Z</dcterms:created>
  <dcterms:modified xsi:type="dcterms:W3CDTF">2026-04-01T21:29:24Z</dcterms:modified>
</cp:coreProperties>
</file>