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7"/>
  </p:notesMasterIdLst>
  <p:sldIdLst>
    <p:sldId id="256" r:id="rId4"/>
    <p:sldId id="29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98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96" r:id="rId22"/>
    <p:sldId id="292" r:id="rId23"/>
    <p:sldId id="294" r:id="rId24"/>
    <p:sldId id="295" r:id="rId25"/>
    <p:sldId id="297" r:id="rId26"/>
  </p:sldIdLst>
  <p:sldSz cx="9144000" cy="6858000" type="screen4x3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00CC"/>
    <a:srgbClr val="99FF9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6" autoAdjust="0"/>
    <p:restoredTop sz="94660"/>
  </p:normalViewPr>
  <p:slideViewPr>
    <p:cSldViewPr>
      <p:cViewPr varScale="1">
        <p:scale>
          <a:sx n="60" d="100"/>
          <a:sy n="60" d="100"/>
        </p:scale>
        <p:origin x="145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56EEF-7FBB-42C6-A15A-BE9D3F0CFF79}" type="doc">
      <dgm:prSet loTypeId="urn:microsoft.com/office/officeart/2005/8/layout/hProcess9" loCatId="process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s-PA"/>
        </a:p>
      </dgm:t>
    </dgm:pt>
    <dgm:pt modelId="{0C273C8E-00D5-4059-8878-77DE63EE9B88}" type="pres">
      <dgm:prSet presAssocID="{05556EEF-7FBB-42C6-A15A-BE9D3F0CFF79}" presName="CompostProcess" presStyleCnt="0">
        <dgm:presLayoutVars>
          <dgm:dir/>
          <dgm:resizeHandles val="exact"/>
        </dgm:presLayoutVars>
      </dgm:prSet>
      <dgm:spPr/>
    </dgm:pt>
    <dgm:pt modelId="{F8B6F6E2-F898-4006-A53B-CD690CB2225F}" type="pres">
      <dgm:prSet presAssocID="{05556EEF-7FBB-42C6-A15A-BE9D3F0CFF79}" presName="arrow" presStyleLbl="bgShp" presStyleIdx="0" presStyleCnt="1" custLinFactNeighborX="0" custLinFactNeighborY="-8634"/>
      <dgm:spPr/>
    </dgm:pt>
    <dgm:pt modelId="{6F9A095A-2D6B-47E3-8F2C-AB689B07E691}" type="pres">
      <dgm:prSet presAssocID="{05556EEF-7FBB-42C6-A15A-BE9D3F0CFF79}" presName="linearProcess" presStyleCnt="0"/>
      <dgm:spPr/>
    </dgm:pt>
  </dgm:ptLst>
  <dgm:cxnLst>
    <dgm:cxn modelId="{EED37A19-4D28-4E00-BF0C-1E1FFB31212A}" type="presOf" srcId="{05556EEF-7FBB-42C6-A15A-BE9D3F0CFF79}" destId="{0C273C8E-00D5-4059-8878-77DE63EE9B88}" srcOrd="0" destOrd="0" presId="urn:microsoft.com/office/officeart/2005/8/layout/hProcess9"/>
    <dgm:cxn modelId="{22C585DB-D5D7-433B-8EAC-58AA1A4BC2AA}" type="presParOf" srcId="{0C273C8E-00D5-4059-8878-77DE63EE9B88}" destId="{F8B6F6E2-F898-4006-A53B-CD690CB2225F}" srcOrd="0" destOrd="0" presId="urn:microsoft.com/office/officeart/2005/8/layout/hProcess9"/>
    <dgm:cxn modelId="{E146856E-E659-4FA4-A9E1-BD13DC9F4A81}" type="presParOf" srcId="{0C273C8E-00D5-4059-8878-77DE63EE9B88}" destId="{6F9A095A-2D6B-47E3-8F2C-AB689B07E691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6F6E2-F898-4006-A53B-CD690CB2225F}">
      <dsp:nvSpPr>
        <dsp:cNvPr id="0" name=""/>
        <dsp:cNvSpPr/>
      </dsp:nvSpPr>
      <dsp:spPr>
        <a:xfrm>
          <a:off x="685799" y="0"/>
          <a:ext cx="7772400" cy="403244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DC99A-8FCB-4178-9BD2-87C8A77582C2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FD049-F43E-477B-B303-E69A751EDDC3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3875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FD049-F43E-477B-B303-E69A751EDDC3}" type="slidenum">
              <a:rPr lang="es-PA" smtClean="0"/>
              <a:pPr/>
              <a:t>16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8174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126504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3222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87495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PA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042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40542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7816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8180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98447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76377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2128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6736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0075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AA6E6054-F80D-41E6-82EB-5047CEB01D1E}" type="datetimeFigureOut">
              <a:rPr lang="es-PA" smtClean="0"/>
              <a:pPr/>
              <a:t>02/18/2024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D342D65-11C8-49B4-AB7D-E7D31E8B4865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untoxdexencuentro.blogspot.com/2010/03/el-chisme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ing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8818" y="1700808"/>
            <a:ext cx="7263502" cy="1296144"/>
          </a:xfrm>
        </p:spPr>
        <p:txBody>
          <a:bodyPr>
            <a:noAutofit/>
          </a:bodyPr>
          <a:lstStyle/>
          <a:p>
            <a:r>
              <a:rPr lang="es-ES" sz="6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aiandra GD" panose="020E0502030308020204" pitchFamily="34" charset="0"/>
              </a:rPr>
              <a:t>Cómo </a:t>
            </a:r>
            <a:br>
              <a:rPr lang="es-ES" sz="6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aiandra GD" panose="020E0502030308020204" pitchFamily="34" charset="0"/>
              </a:rPr>
            </a:br>
            <a:r>
              <a:rPr lang="es-ES" sz="6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aiandra GD" panose="020E0502030308020204" pitchFamily="34" charset="0"/>
              </a:rPr>
              <a:t>saber que </a:t>
            </a:r>
            <a:br>
              <a:rPr lang="es-ES" sz="6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aiandra GD" panose="020E0502030308020204" pitchFamily="34" charset="0"/>
              </a:rPr>
            </a:br>
            <a:r>
              <a:rPr lang="es-ES" sz="6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aiandra GD" panose="020E0502030308020204" pitchFamily="34" charset="0"/>
              </a:rPr>
              <a:t>estoy resbalando</a:t>
            </a:r>
            <a:r>
              <a:rPr lang="es-ES" sz="6600" i="1" dirty="0">
                <a:latin typeface="Maiandra GD" panose="020E0502030308020204" pitchFamily="34" charset="0"/>
              </a:rPr>
              <a:t>.? </a:t>
            </a:r>
            <a:r>
              <a:rPr lang="es-ES" sz="88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Hebreos.2:1.</a:t>
            </a:r>
            <a:endParaRPr lang="es-PA" sz="88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88818" y="517896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debemos prestar mucha mayor atención a lo que hemos oído, </a:t>
            </a:r>
            <a:r>
              <a:rPr lang="es-NI" sz="24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no sea que nos desviemos.</a:t>
            </a:r>
            <a:r>
              <a:rPr lang="es-NI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572000" y="49190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tanto, es necesario que con más diligencia atendamos a las cosas que hemos oído, </a:t>
            </a:r>
            <a:r>
              <a:rPr lang="es-NI" sz="24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no sea que nos deslicemos.</a:t>
            </a:r>
            <a:r>
              <a:rPr lang="es-NI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 Versión. Reina Valera.</a:t>
            </a:r>
          </a:p>
        </p:txBody>
      </p:sp>
    </p:spTree>
    <p:extLst>
      <p:ext uri="{BB962C8B-B14F-4D97-AF65-F5344CB8AC3E}">
        <p14:creationId xmlns:p14="http://schemas.microsoft.com/office/powerpoint/2010/main" val="4171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859" y="4650570"/>
            <a:ext cx="9144000" cy="1600200"/>
          </a:xfrm>
        </p:spPr>
        <p:txBody>
          <a:bodyPr>
            <a:normAutofit fontScale="90000"/>
          </a:bodyPr>
          <a:lstStyle/>
          <a:p>
            <a:r>
              <a:rPr lang="es-P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2. ¿No Estas Orando Como Antes? I Tesalonisenses.5:17.</a:t>
            </a:r>
            <a:endParaRPr lang="es-NI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3528392"/>
          </a:xfrm>
        </p:spPr>
        <p:txBody>
          <a:bodyPr>
            <a:normAutofit lnSpcReduction="10000"/>
          </a:bodyPr>
          <a:lstStyle/>
          <a:p>
            <a:r>
              <a:rPr lang="es-PA" b="1" dirty="0">
                <a:latin typeface="Maiandra GD" panose="020E0502030308020204" pitchFamily="34" charset="0"/>
              </a:rPr>
              <a:t>A menudo no necesitamos dragar profundo en nuestras almas para encontrar que nos estamos deslizando. </a:t>
            </a:r>
          </a:p>
          <a:p>
            <a:r>
              <a:rPr lang="es-PA" b="1" dirty="0">
                <a:latin typeface="Maiandra GD" panose="020E0502030308020204" pitchFamily="34" charset="0"/>
              </a:rPr>
              <a:t>Está ahí mismo en la superficie donde cualquiera puede verla, como la pintura descascarada de las paredes de la casa. </a:t>
            </a:r>
          </a:p>
          <a:p>
            <a:r>
              <a:rPr lang="es-PA" b="1" dirty="0">
                <a:latin typeface="Maiandra GD" panose="020E0502030308020204" pitchFamily="34" charset="0"/>
              </a:rPr>
              <a:t>Cuando uno deja de orar es un síntoma que nos estamos deslizando. </a:t>
            </a:r>
          </a:p>
          <a:p>
            <a:r>
              <a:rPr lang="es-PA" b="1" dirty="0">
                <a:latin typeface="Maiandra GD" panose="020E0502030308020204" pitchFamily="34" charset="0"/>
              </a:rPr>
              <a:t>Debemos ser como David. </a:t>
            </a:r>
          </a:p>
          <a:p>
            <a:r>
              <a:rPr lang="es-PA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Salmos.55:17.</a:t>
            </a:r>
          </a:p>
          <a:p>
            <a:r>
              <a:rPr lang="es-PA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Daniel.6:10.</a:t>
            </a:r>
          </a:p>
          <a:p>
            <a:endParaRPr lang="es-NI" dirty="0"/>
          </a:p>
        </p:txBody>
      </p:sp>
      <p:sp>
        <p:nvSpPr>
          <p:cNvPr id="4" name="3 Rectángulo"/>
          <p:cNvSpPr/>
          <p:nvPr/>
        </p:nvSpPr>
        <p:spPr>
          <a:xfrm>
            <a:off x="4442146" y="2534668"/>
            <a:ext cx="47081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Cuando Daniel supo que había sido firmado el documento, entró en su casa (en su aposento superior tenía ventanas abiertas en dirección a Jerusalén), </a:t>
            </a:r>
            <a:r>
              <a:rPr lang="es-NI" sz="20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como lo solía hacer antes, continuó arrodillándose tres veces al día, orando y dando gracias delante de su Dios.</a:t>
            </a:r>
            <a:r>
              <a:rPr lang="es-NI" sz="2000" b="1" dirty="0"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851920" y="6227574"/>
            <a:ext cx="2526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NI" sz="2800" b="1" dirty="0">
                <a:latin typeface="Maiandra GD" panose="020E0502030308020204" pitchFamily="34" charset="0"/>
              </a:rPr>
              <a:t>orad sin cesar;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1105" y="3747245"/>
            <a:ext cx="41530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0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Tarde, mañana y mediodía</a:t>
            </a:r>
            <a:r>
              <a:rPr lang="es-NI" sz="2000" b="1" dirty="0">
                <a:latin typeface="Maiandra GD" panose="020E0502030308020204" pitchFamily="34" charset="0"/>
              </a:rPr>
              <a:t> me lamentaré y gemiré, y El oirá mi voz. </a:t>
            </a:r>
            <a:endParaRPr lang="es-NI" sz="2000" dirty="0">
              <a:latin typeface="Maiandra GD" panose="020E0502030308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517232"/>
            <a:ext cx="7416824" cy="726976"/>
          </a:xfrm>
        </p:spPr>
        <p:txBody>
          <a:bodyPr>
            <a:normAutofit fontScale="90000"/>
          </a:bodyPr>
          <a:lstStyle/>
          <a:p>
            <a:r>
              <a:rPr lang="es-PA" b="1" i="1" dirty="0">
                <a:latin typeface="Maiandra GD" panose="020E0502030308020204" pitchFamily="34" charset="0"/>
              </a:rPr>
              <a:t>3. ¿Estás cansado de Dios?</a:t>
            </a:r>
            <a:endParaRPr lang="es-PA" dirty="0">
              <a:latin typeface="Maiandra GD" panose="020E0502030308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3326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PA" sz="2400" b="1" dirty="0">
                <a:latin typeface="Maiandra GD" panose="020E0502030308020204" pitchFamily="34" charset="0"/>
              </a:rPr>
              <a:t>Estás cerca de Dios con tus labios mientras tu corazón está en el campo de futbol, o todavía en la cama? (Cocinando, de compras, etc) </a:t>
            </a:r>
          </a:p>
          <a:p>
            <a:pPr lvl="0" algn="ctr"/>
            <a:r>
              <a:rPr lang="es-PA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Isaías29:13; </a:t>
            </a:r>
          </a:p>
          <a:p>
            <a:pPr lvl="0" algn="ctr"/>
            <a:r>
              <a:rPr lang="es-PA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Mateo.15:8.</a:t>
            </a:r>
            <a:r>
              <a:rPr lang="es-PA" sz="24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 </a:t>
            </a:r>
            <a:endParaRPr lang="es-NI" sz="2400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3122" y="2445374"/>
            <a:ext cx="57100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Dijo entonces el Señor: Por cuanto este pueblo se </a:t>
            </a:r>
            <a:r>
              <a:rPr lang="es-NI" sz="2000" b="1" i="1" dirty="0">
                <a:latin typeface="Maiandra GD" panose="020E0502030308020204" pitchFamily="34" charset="0"/>
              </a:rPr>
              <a:t>m</a:t>
            </a:r>
            <a:r>
              <a:rPr lang="es-NI" sz="2000" b="1" dirty="0">
                <a:latin typeface="Maiandra GD" panose="020E0502030308020204" pitchFamily="34" charset="0"/>
              </a:rPr>
              <a:t>e acerca con sus palabras y me honra con sus labios, </a:t>
            </a:r>
            <a:r>
              <a:rPr lang="es-NI" sz="2000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pero aleja de mí su corazón, y su veneración hacia mí es sólo una tradición aprendida de memoria,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787516" y="2632394"/>
            <a:ext cx="3419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"</a:t>
            </a:r>
            <a:r>
              <a:rPr lang="es-NI" sz="2000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MAS EN VANO ME RINDEN CULTO,</a:t>
            </a:r>
            <a:r>
              <a:rPr lang="es-NI" sz="2000" b="1" dirty="0">
                <a:latin typeface="Maiandra GD" panose="020E0502030308020204" pitchFamily="34" charset="0"/>
              </a:rPr>
              <a:t> ENSEÑANDO COMO DOCTRINAS PRECEPTOS DE HOMBRES."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44016" y="407913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PA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Juan.4:24.</a:t>
            </a:r>
            <a:r>
              <a:rPr lang="es-PA" sz="24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PA" sz="2400" b="1" dirty="0">
                <a:latin typeface="Maiandra GD" panose="020E0502030308020204" pitchFamily="34" charset="0"/>
              </a:rPr>
              <a:t>Y porque Dios da severas advertencias a aquellos cuya adoración es vacía. (Vea el Salmo 50).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411760" y="6167455"/>
            <a:ext cx="6876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Dios es espíritu, y </a:t>
            </a:r>
            <a:r>
              <a:rPr lang="es-NI" sz="20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los que le adoran deben adorarle en espíritu y en verdad.</a:t>
            </a:r>
            <a:r>
              <a:rPr lang="es-NI" sz="2000" b="1" dirty="0"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98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5157192"/>
            <a:ext cx="8892480" cy="1008112"/>
          </a:xfrm>
        </p:spPr>
        <p:txBody>
          <a:bodyPr>
            <a:normAutofit/>
          </a:bodyPr>
          <a:lstStyle/>
          <a:p>
            <a:r>
              <a:rPr lang="es-PA" sz="4400" b="1" i="1" dirty="0">
                <a:latin typeface="Maiandra GD" panose="020E0502030308020204" pitchFamily="34" charset="0"/>
              </a:rPr>
              <a:t>4. No Estas Estudiando La Biblia?</a:t>
            </a:r>
            <a:endParaRPr lang="es-PA" sz="4400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32656"/>
            <a:ext cx="5220072" cy="2520280"/>
          </a:xfrm>
        </p:spPr>
        <p:txBody>
          <a:bodyPr>
            <a:normAutofit lnSpcReduction="10000"/>
          </a:bodyPr>
          <a:lstStyle/>
          <a:p>
            <a:pPr algn="just"/>
            <a:r>
              <a:rPr lang="es-PA" sz="2800" b="1" dirty="0">
                <a:latin typeface="Maiandra GD" panose="020E0502030308020204" pitchFamily="34" charset="0"/>
              </a:rPr>
              <a:t>Otra manera en que podemos ver que nos estamos deslizando es en el tiempo que dedicamos a estudiar la Biblia. </a:t>
            </a:r>
          </a:p>
          <a:p>
            <a:pPr algn="ctr"/>
            <a:r>
              <a:rPr lang="es-PA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Timoteo.4:13.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-35060" y="3481043"/>
            <a:ext cx="5220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Entretanto que llego, </a:t>
            </a:r>
            <a:r>
              <a:rPr lang="es-NI" sz="24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ocúpate en la lectura de las Escrituras,</a:t>
            </a:r>
            <a:r>
              <a:rPr lang="es-NI" sz="2400" b="1" dirty="0">
                <a:latin typeface="Maiandra GD" panose="020E0502030308020204" pitchFamily="34" charset="0"/>
              </a:rPr>
              <a:t> la exhortación y la enseñanza.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F8AA8E-BB3A-D268-AA65-0ADBD857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4664"/>
            <a:ext cx="3851920" cy="496855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93233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259571"/>
            <a:ext cx="9144000" cy="1728192"/>
          </a:xfrm>
        </p:spPr>
        <p:txBody>
          <a:bodyPr>
            <a:normAutofit/>
          </a:bodyPr>
          <a:lstStyle/>
          <a:p>
            <a:r>
              <a:rPr lang="es-PA" sz="4800" b="1" i="1" dirty="0">
                <a:latin typeface="Maiandra GD" panose="020E0502030308020204" pitchFamily="34" charset="0"/>
              </a:rPr>
              <a:t>5. ¿No Estas creciendo espiritualmente?</a:t>
            </a:r>
            <a:endParaRPr lang="es-PA" sz="4800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66" y="378150"/>
            <a:ext cx="4932040" cy="3557981"/>
          </a:xfrm>
        </p:spPr>
        <p:txBody>
          <a:bodyPr>
            <a:noAutofit/>
          </a:bodyPr>
          <a:lstStyle/>
          <a:p>
            <a:pPr algn="just"/>
            <a:r>
              <a:rPr lang="es-PA" sz="2300" b="1" dirty="0">
                <a:latin typeface="Maiandra GD" panose="020E0502030308020204" pitchFamily="34" charset="0"/>
              </a:rPr>
              <a:t>Estamos creciendo espiritual mente como deberíamos de crecer?</a:t>
            </a:r>
          </a:p>
          <a:p>
            <a:pPr algn="just"/>
            <a:r>
              <a:rPr lang="es-PA" sz="2300" b="1" dirty="0">
                <a:latin typeface="Maiandra GD" panose="020E0502030308020204" pitchFamily="34" charset="0"/>
              </a:rPr>
              <a:t>¿Estamos creciendo?. </a:t>
            </a:r>
          </a:p>
          <a:p>
            <a:pPr algn="ctr"/>
            <a:r>
              <a:rPr lang="es-PA" sz="2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II Pedro.1:8.</a:t>
            </a:r>
          </a:p>
          <a:p>
            <a:pPr algn="just"/>
            <a:r>
              <a:rPr lang="es-PA" sz="2300" b="1" dirty="0">
                <a:latin typeface="Maiandra GD" panose="020E0502030308020204" pitchFamily="34" charset="0"/>
              </a:rPr>
              <a:t>Debemos de crecer en estas virtudes. </a:t>
            </a:r>
          </a:p>
          <a:p>
            <a:pPr algn="just"/>
            <a:r>
              <a:rPr lang="es-PA" sz="2300" b="1" dirty="0">
                <a:latin typeface="Maiandra GD" panose="020E0502030308020204" pitchFamily="34" charset="0"/>
              </a:rPr>
              <a:t>Deberíamos de ser ya maestros. </a:t>
            </a:r>
          </a:p>
          <a:p>
            <a:pPr algn="ctr"/>
            <a:r>
              <a:rPr lang="es-PA" sz="2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Hebreos.5:12.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0" y="413656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Pues estas virtudes,</a:t>
            </a:r>
            <a:r>
              <a:rPr lang="es-NI" sz="2000" b="1" i="1" dirty="0">
                <a:latin typeface="Maiandra GD" panose="020E0502030308020204" pitchFamily="34" charset="0"/>
              </a:rPr>
              <a:t> al estar en vosotros y al abundar, no os dejarán ociosos ni estériles en el verdadero conocimiento de nuestro Señor Jesucristo.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572000" y="362835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  <a:latin typeface="Maiandra GD" panose="020E0502030308020204" pitchFamily="34" charset="0"/>
              </a:rPr>
              <a:t>Pues aunque ya debierais ser maestros,</a:t>
            </a:r>
            <a:r>
              <a:rPr lang="es-NI" sz="2000" b="1" dirty="0">
                <a:latin typeface="Maiandra GD" panose="020E0502030308020204" pitchFamily="34" charset="0"/>
              </a:rPr>
              <a:t> otra vez tenéis necesidad de que alguien os enseñe los principios elementales de los oráculos de Dios, y habéis llegado a tener necesidad de leche y no de alimento sólido.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A9B687D-5887-1FD6-DD38-AFE025F8F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29" y="378150"/>
            <a:ext cx="4173905" cy="31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1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866639"/>
            <a:ext cx="9144000" cy="936104"/>
          </a:xfrm>
        </p:spPr>
        <p:txBody>
          <a:bodyPr>
            <a:noAutofit/>
          </a:bodyPr>
          <a:lstStyle/>
          <a:p>
            <a:r>
              <a:rPr lang="es-PA" sz="4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6. ¿Cómo es tu apetito espiritual?</a:t>
            </a:r>
            <a:endParaRPr lang="es-PA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2880320"/>
          </a:xfrm>
        </p:spPr>
        <p:txBody>
          <a:bodyPr>
            <a:noAutofit/>
          </a:bodyPr>
          <a:lstStyle/>
          <a:p>
            <a:r>
              <a:rPr lang="es-PA" sz="2800" b="1" dirty="0">
                <a:latin typeface="Maiandra GD" panose="020E0502030308020204" pitchFamily="34" charset="0"/>
              </a:rPr>
              <a:t>Todavía te entusiasma la leche de la Palabra de Dios?    </a:t>
            </a:r>
          </a:p>
          <a:p>
            <a:pPr algn="ctr"/>
            <a:r>
              <a:rPr lang="es-PA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Pedro.2:2-3.</a:t>
            </a:r>
            <a:r>
              <a:rPr lang="es-PA" sz="28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PA" sz="2800" b="1" dirty="0">
                <a:latin typeface="Maiandra GD" panose="020E0502030308020204" pitchFamily="34" charset="0"/>
              </a:rPr>
              <a:t>He sabido de varias personas, especialmente aquellos que son más viejos, quienes fueron hospitalizados debido a que no comían; algo les hizo perder el apetito por el alimento. </a:t>
            </a:r>
          </a:p>
          <a:p>
            <a:r>
              <a:rPr lang="es-PA" sz="2800" b="1" dirty="0">
                <a:latin typeface="Maiandra GD" panose="020E0502030308020204" pitchFamily="34" charset="0"/>
              </a:rPr>
              <a:t>Alguien que ha perdido su hambre espiritual es como un enfermo. Pregúntese, no solo si desea oír la Palabra de Dios predicada, sino también si la desea </a:t>
            </a:r>
            <a:r>
              <a:rPr lang="es-PA" sz="3200" b="1" dirty="0">
                <a:latin typeface="Maiandra GD" panose="020E0502030308020204" pitchFamily="34" charset="0"/>
              </a:rPr>
              <a:t>tanto como la solía desear.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585821" y="476967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desead como niños recién nacidos,</a:t>
            </a:r>
            <a:r>
              <a:rPr lang="es-NI" sz="2000" b="1" dirty="0">
                <a:latin typeface="Maiandra GD" panose="020E0502030308020204" pitchFamily="34" charset="0"/>
              </a:rPr>
              <a:t> la leche pura de la palabra, para que por ella crezcáis para salvación,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3821" y="527750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b="1" dirty="0">
                <a:latin typeface="Maiandra GD" panose="020E0502030308020204" pitchFamily="34" charset="0"/>
              </a:rPr>
              <a:t> </a:t>
            </a:r>
            <a:r>
              <a:rPr lang="es-NI" sz="2000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si es que habéis probado la benignidad</a:t>
            </a:r>
            <a:r>
              <a:rPr lang="es-NI" sz="2000" b="1" dirty="0">
                <a:latin typeface="Maiandra GD" panose="020E0502030308020204" pitchFamily="34" charset="0"/>
              </a:rPr>
              <a:t> del Señor. </a:t>
            </a:r>
          </a:p>
        </p:txBody>
      </p:sp>
    </p:spTree>
    <p:extLst>
      <p:ext uri="{BB962C8B-B14F-4D97-AF65-F5344CB8AC3E}">
        <p14:creationId xmlns:p14="http://schemas.microsoft.com/office/powerpoint/2010/main" val="246518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3312368"/>
          </a:xfrm>
        </p:spPr>
        <p:txBody>
          <a:bodyPr>
            <a:noAutofit/>
          </a:bodyPr>
          <a:lstStyle/>
          <a:p>
            <a:pPr algn="just"/>
            <a:r>
              <a:rPr lang="es-PA" sz="2800" b="1" dirty="0">
                <a:latin typeface="Maiandra GD" panose="020E0502030308020204" pitchFamily="34" charset="0"/>
              </a:rPr>
              <a:t>Otra razón por la que perdemos nuestro apetito es que estamos hartos. </a:t>
            </a:r>
          </a:p>
          <a:p>
            <a:pPr algn="just"/>
            <a:r>
              <a:rPr lang="es-PA" sz="2800" b="1" dirty="0">
                <a:latin typeface="Maiandra GD" panose="020E0502030308020204" pitchFamily="34" charset="0"/>
              </a:rPr>
              <a:t>Una mirada a una rebanada de chocolate, le revuelve el estómago a alguien que se ha atiborrado de Él. </a:t>
            </a:r>
          </a:p>
          <a:p>
            <a:pPr algn="ctr"/>
            <a:r>
              <a:rPr lang="es-PA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Provebios.27:7.</a:t>
            </a:r>
            <a:r>
              <a:rPr lang="es-PA" sz="28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 </a:t>
            </a:r>
          </a:p>
          <a:p>
            <a:pPr algn="just"/>
            <a:r>
              <a:rPr lang="es-PA" sz="2800" b="1" dirty="0">
                <a:latin typeface="Maiandra GD" panose="020E0502030308020204" pitchFamily="34" charset="0"/>
              </a:rPr>
              <a:t>La pérdida del apetito espiritual también puede venir de estar lleno; lleno de uno mismo, lleno del mundo.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11560" y="3899909"/>
            <a:ext cx="757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El hombre saciado aborrece la miel, </a:t>
            </a:r>
            <a:r>
              <a:rPr lang="es-NI" sz="24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pero para el hombre hambriento todo lo amargo es dulce.</a:t>
            </a:r>
            <a:r>
              <a:rPr lang="es-NI" sz="2400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4747214-BFAB-C473-E751-EEE1B135B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0906"/>
            <a:ext cx="9144000" cy="21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3717" y="5257800"/>
            <a:ext cx="9136151" cy="1600200"/>
          </a:xfrm>
        </p:spPr>
        <p:txBody>
          <a:bodyPr>
            <a:normAutofit fontScale="90000"/>
          </a:bodyPr>
          <a:lstStyle/>
          <a:p>
            <a:r>
              <a:rPr lang="es-PA" b="1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aiandra GD" panose="020E0502030308020204" pitchFamily="34" charset="0"/>
              </a:rPr>
              <a:t>7. ¿Es Cristo el primero y mayor pensamiento de tu vida?</a:t>
            </a:r>
            <a:r>
              <a:rPr lang="es-P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3096344"/>
          </a:xfrm>
        </p:spPr>
        <p:txBody>
          <a:bodyPr>
            <a:noAutofit/>
          </a:bodyPr>
          <a:lstStyle/>
          <a:p>
            <a:r>
              <a:rPr lang="es-P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Cuando Cristo ya no es mi primer pensamiento, eso demuestra que me estoy deslizando.</a:t>
            </a:r>
          </a:p>
          <a:p>
            <a:r>
              <a:rPr lang="es-P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Pensar en Cristo es pensar en su reino. </a:t>
            </a:r>
          </a:p>
          <a:p>
            <a:pPr algn="ctr"/>
            <a:r>
              <a:rPr lang="es-PA" sz="2800" b="1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ighlight>
                  <a:srgbClr val="FF0066"/>
                </a:highlight>
              </a:rPr>
              <a:t>Mateo.6:33.</a:t>
            </a:r>
          </a:p>
          <a:p>
            <a:r>
              <a:rPr lang="es-P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 eso debemos pensar en todo lo puro. </a:t>
            </a:r>
          </a:p>
          <a:p>
            <a:pPr algn="ctr"/>
            <a:r>
              <a:rPr lang="es-PA" sz="2800" b="1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ighlight>
                  <a:srgbClr val="FF0066"/>
                </a:highlight>
              </a:rPr>
              <a:t>Filipenses.4:8.</a:t>
            </a:r>
          </a:p>
          <a:p>
            <a:r>
              <a:rPr lang="es-P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Cuando nuestros pensamientos no son puros eso demuestra que nos estamos deslizando.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4131178"/>
            <a:ext cx="4355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dirty="0">
                <a:latin typeface="Maiandra GD" panose="020E0502030308020204" pitchFamily="34" charset="0"/>
              </a:rPr>
              <a:t> </a:t>
            </a:r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Pero buscad primero su reino y su justicia,</a:t>
            </a:r>
            <a:r>
              <a:rPr lang="es-NI" sz="2000" b="1" dirty="0">
                <a:highlight>
                  <a:srgbClr val="FF00FF"/>
                </a:highlight>
                <a:latin typeface="Maiandra GD" panose="020E0502030308020204" pitchFamily="34" charset="0"/>
              </a:rPr>
              <a:t> y todas estas cosas os serán añadidas.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574270" y="36966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b="1" dirty="0">
                <a:highlight>
                  <a:srgbClr val="FFFF00"/>
                </a:highlight>
                <a:latin typeface="Maiandra GD" panose="020E0502030308020204" pitchFamily="34" charset="0"/>
              </a:rPr>
              <a:t>Por lo demás, hermanos, todo lo que es verdadero, todo lo digno, todo lo justo, todo lo puro, todo lo amable, todo lo honorable, </a:t>
            </a: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  <a:latin typeface="Maiandra GD" panose="020E0502030308020204" pitchFamily="34" charset="0"/>
              </a:rPr>
              <a:t>si hay alguna virtud o algo que merece elogio, en esto meditad.</a:t>
            </a:r>
            <a:r>
              <a:rPr lang="es-NI" b="1" dirty="0">
                <a:highlight>
                  <a:srgbClr val="FFFF00"/>
                </a:highlight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15C0F3-4C0D-2758-06DF-35EEB19D3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23924"/>
            <a:ext cx="2987824" cy="252028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79561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229200"/>
            <a:ext cx="9144000" cy="1008112"/>
          </a:xfrm>
        </p:spPr>
        <p:txBody>
          <a:bodyPr>
            <a:normAutofit/>
          </a:bodyPr>
          <a:lstStyle/>
          <a:p>
            <a:r>
              <a:rPr lang="es-P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8. No Estamos Dando frutos?</a:t>
            </a:r>
            <a:r>
              <a:rPr lang="es-PA" dirty="0"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3384376"/>
          </a:xfrm>
        </p:spPr>
        <p:txBody>
          <a:bodyPr>
            <a:noAutofit/>
          </a:bodyPr>
          <a:lstStyle/>
          <a:p>
            <a:pPr algn="just"/>
            <a:r>
              <a:rPr lang="es-PA" sz="3200" b="1" dirty="0">
                <a:latin typeface="Maiandra GD" panose="020E0502030308020204" pitchFamily="34" charset="0"/>
              </a:rPr>
              <a:t>Alguien que está viviendo en Cristo da fruto;  especialmente el fruto de amor que sirve a otros </a:t>
            </a:r>
          </a:p>
          <a:p>
            <a:pPr algn="ctr"/>
            <a:r>
              <a:rPr lang="es-PA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Juan 15:2, 4.</a:t>
            </a:r>
            <a:r>
              <a:rPr lang="es-PA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 </a:t>
            </a:r>
          </a:p>
          <a:p>
            <a:pPr algn="just"/>
            <a:r>
              <a:rPr lang="es-PA" sz="3200" b="1" dirty="0">
                <a:latin typeface="Maiandra GD" panose="020E0502030308020204" pitchFamily="34" charset="0"/>
              </a:rPr>
              <a:t>¿Cuán rápidamente te ofrece?</a:t>
            </a:r>
          </a:p>
          <a:p>
            <a:pPr algn="just"/>
            <a:r>
              <a:rPr lang="es-PA" sz="3200" b="1" dirty="0">
                <a:latin typeface="Maiandra GD" panose="020E0502030308020204" pitchFamily="34" charset="0"/>
              </a:rPr>
              <a:t>El no llevar frutos es muestra que nos estamos deslizando.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-33289" y="42135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Todo sarmiento que en mí no da fruto, lo quita;</a:t>
            </a:r>
            <a:r>
              <a:rPr lang="es-NI" sz="2000" b="1" dirty="0">
                <a:latin typeface="Maiandra GD" panose="020E0502030308020204" pitchFamily="34" charset="0"/>
              </a:rPr>
              <a:t> y todo </a:t>
            </a:r>
            <a:r>
              <a:rPr lang="es-NI" sz="2000" b="1" i="1" dirty="0">
                <a:latin typeface="Maiandra GD" panose="020E0502030308020204" pitchFamily="34" charset="0"/>
              </a:rPr>
              <a:t>el que da fruto, lo poda para que dé más fruto. </a:t>
            </a:r>
            <a:endParaRPr lang="es-NI" sz="2000" b="1" dirty="0">
              <a:latin typeface="Maiandra GD" panose="020E0502030308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572000" y="361688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Permaneced en mí, y yo en vosotros.</a:t>
            </a:r>
            <a:r>
              <a:rPr lang="es-NI" sz="2000" b="1" dirty="0">
                <a:latin typeface="Maiandra GD" panose="020E0502030308020204" pitchFamily="34" charset="0"/>
              </a:rPr>
              <a:t> Como el sarmiento no puede dar fruto por sí mismo si no permanece en la vid, así tampoco vosotros si no permanecéis en mí. </a:t>
            </a:r>
          </a:p>
        </p:txBody>
      </p:sp>
    </p:spTree>
    <p:extLst>
      <p:ext uri="{BB962C8B-B14F-4D97-AF65-F5344CB8AC3E}">
        <p14:creationId xmlns:p14="http://schemas.microsoft.com/office/powerpoint/2010/main" val="39502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509120"/>
            <a:ext cx="9144000" cy="1656184"/>
          </a:xfrm>
        </p:spPr>
        <p:txBody>
          <a:bodyPr>
            <a:normAutofit fontScale="90000"/>
          </a:bodyPr>
          <a:lstStyle/>
          <a:p>
            <a:br>
              <a:rPr lang="es-PA" dirty="0"/>
            </a:br>
            <a:br>
              <a:rPr lang="es-PA" dirty="0"/>
            </a:br>
            <a:br>
              <a:rPr lang="es-PA" dirty="0"/>
            </a:br>
            <a:br>
              <a:rPr lang="es-PA" dirty="0"/>
            </a:br>
            <a:br>
              <a:rPr lang="es-PA" dirty="0"/>
            </a:br>
            <a:br>
              <a:rPr lang="es-PA" dirty="0"/>
            </a:br>
            <a:endParaRPr lang="es-PA" dirty="0"/>
          </a:p>
        </p:txBody>
      </p:sp>
      <p:sp>
        <p:nvSpPr>
          <p:cNvPr id="4" name="3 Rectángulo"/>
          <p:cNvSpPr/>
          <p:nvPr/>
        </p:nvSpPr>
        <p:spPr>
          <a:xfrm>
            <a:off x="8100" y="516706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9. No Tenemos Deseo De Reunirnos?</a:t>
            </a:r>
            <a:endParaRPr lang="es-NI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2664296"/>
          </a:xfrm>
        </p:spPr>
        <p:txBody>
          <a:bodyPr>
            <a:normAutofit/>
          </a:bodyPr>
          <a:lstStyle/>
          <a:p>
            <a:r>
              <a:rPr lang="es-NI" b="1" dirty="0">
                <a:latin typeface="Maiandra GD" panose="020E0502030308020204" pitchFamily="34" charset="0"/>
              </a:rPr>
              <a:t>Cuando ya no sentimos el mismo deseo de reunirnos como antes, eso demuestra que nos estamos deslizando.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Hebreos.10:25.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Si ya sentimos una carga el reunirnos.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Malaquias.1:13.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563900" y="386104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no dejando de congregarnos,</a:t>
            </a:r>
            <a:r>
              <a:rPr lang="es-NI" sz="2000" b="1" dirty="0">
                <a:latin typeface="Maiandra GD" panose="020E0502030308020204" pitchFamily="34" charset="0"/>
              </a:rPr>
              <a:t> como algunos tienen por costumbre, sino exhortándonos unos a otros, y mucho más al ver que el día se acerca.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8100" y="311251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También decís: "¡Ay, qué fastidio!"</a:t>
            </a:r>
            <a:r>
              <a:rPr lang="es-NI" sz="2000" b="1" dirty="0">
                <a:latin typeface="Maiandra GD" panose="020E0502030308020204" pitchFamily="34" charset="0"/>
              </a:rPr>
              <a:t> Y con indiferencia lo despreciáis--dice el SEÑOR de los ejércitos-- y traéis lo robado, o cojo, o enfermo; así traéis la ofrenda. ¿Aceptaré eso de vuestra mano?--dice el SEÑOR.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99C397-6A86-45DA-F42A-934AB8140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40768"/>
            <a:ext cx="3283956" cy="25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1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257800"/>
            <a:ext cx="9144000" cy="1600200"/>
          </a:xfrm>
        </p:spPr>
        <p:txBody>
          <a:bodyPr>
            <a:normAutofit/>
          </a:bodyPr>
          <a:lstStyle/>
          <a:p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10. ¿Si Has Dejado Tu Primer Amor?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2023120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latin typeface="Maiandra GD" panose="020E0502030308020204" pitchFamily="34" charset="0"/>
              </a:rPr>
              <a:t>Otros de los factores que nos demuestra que nos estamos deslizando es si hemos dejado nuestro primer amor.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Apocalipsis.2:4.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Debe permanecer el amor.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Corintios.13:13.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2863" y="24563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Pero tengo </a:t>
            </a:r>
            <a:r>
              <a:rPr lang="es-NI" sz="2400" b="1" i="1" dirty="0">
                <a:latin typeface="Maiandra GD" panose="020E0502030308020204" pitchFamily="34" charset="0"/>
              </a:rPr>
              <a:t>esto contra ti: </a:t>
            </a:r>
            <a:r>
              <a:rPr lang="es-NI" sz="24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que has dejado tu primer amor.</a:t>
            </a:r>
            <a:r>
              <a:rPr lang="es-NI" sz="2400" b="1" i="1" dirty="0">
                <a:latin typeface="Maiandra GD" panose="020E0502030308020204" pitchFamily="34" charset="0"/>
              </a:rPr>
              <a:t>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359921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 Y ahora permanecen la fe, la esperanza y el amor, estos tres; </a:t>
            </a:r>
            <a:r>
              <a:rPr lang="es-NI" sz="24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pero el mayor de ellos es el amor.</a:t>
            </a:r>
            <a:r>
              <a:rPr lang="es-NI" sz="2400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6146" name="Picture 2" descr="C:\Users\MARIO MORENO\Desktop\Captura de pantalla 2016-02-24 a las 20_22_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348880"/>
            <a:ext cx="4572000" cy="28803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7049085-E6CF-4519-8881-3EFACC0190B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0" y="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NI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</a:rPr>
              <a:t>DESLIZAR:</a:t>
            </a:r>
          </a:p>
          <a:p>
            <a:r>
              <a:rPr lang="es-NI" sz="3200" b="1" i="1" dirty="0" err="1">
                <a:solidFill>
                  <a:schemeClr val="bg1"/>
                </a:solidFill>
              </a:rPr>
              <a:t>parareo</a:t>
            </a:r>
            <a:r>
              <a:rPr lang="es-NI" sz="3200" b="1" i="1" dirty="0">
                <a:solidFill>
                  <a:schemeClr val="bg1"/>
                </a:solidFill>
              </a:rPr>
              <a:t> (</a:t>
            </a:r>
            <a:r>
              <a:rPr lang="es-NI" sz="3200" b="1" i="1" dirty="0" err="1">
                <a:solidFill>
                  <a:schemeClr val="bg1"/>
                </a:solidFill>
              </a:rPr>
              <a:t>παραρέω</a:t>
            </a:r>
            <a:r>
              <a:rPr lang="es-NI" sz="3200" b="1" i="1" dirty="0">
                <a:solidFill>
                  <a:schemeClr val="bg1"/>
                </a:solidFill>
              </a:rPr>
              <a:t>, G3901), </a:t>
            </a:r>
            <a:r>
              <a:rPr lang="es-NI" sz="3200" b="1" i="1" dirty="0" err="1">
                <a:solidFill>
                  <a:schemeClr val="bg1"/>
                </a:solidFill>
              </a:rPr>
              <a:t>lit</a:t>
            </a:r>
            <a:r>
              <a:rPr lang="es-NI" sz="3200" b="1" i="1" dirty="0">
                <a:solidFill>
                  <a:schemeClr val="bg1"/>
                </a:solidFill>
              </a:rPr>
              <a:t>: fluir deslizándose, deslizar al lado (para, al lado; reo, fluir). Se usa en Heb.2:1, donde el significado es el de verse fluyendo o deslizándose pasando de largo, sin prestar la debida atención a algo, aquí «a las cosas que hemos oído», o quizás la salvación de la que en estas cosas se comunicaba. Diccionario Vine.</a:t>
            </a:r>
            <a:endParaRPr lang="es-NI" sz="32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774C2A-E04D-4784-B9AF-3E0DD63C7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1873"/>
            <a:ext cx="4572000" cy="28261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8B3A5E6-D46C-D2F8-87C2-B0167E306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1872"/>
            <a:ext cx="4572000" cy="2826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es-PA" dirty="0"/>
              <a:t>SON MUCHAS LAS ADVERTENCIAS QUE ENTONTRAMOS EN LA BIBLIA.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191683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NI" sz="2800" b="1" dirty="0">
                <a:latin typeface="Maiandra GD" panose="020E0502030308020204" pitchFamily="34" charset="0"/>
              </a:rPr>
              <a:t>El apóstol Pablo Advirtió a los corintios que se examinaran. </a:t>
            </a:r>
          </a:p>
          <a:p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II Corintios.13:5.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Debemos permanecer firmes. </a:t>
            </a:r>
          </a:p>
          <a:p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Colosenses.1:23.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-32337" y="493072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Poneos a prueba para ver si estáis en la fe; </a:t>
            </a:r>
            <a:r>
              <a:rPr lang="es-NI" sz="2000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examinaos a vosotros mismos.</a:t>
            </a:r>
            <a:r>
              <a:rPr lang="es-NI" sz="2000" b="1" dirty="0">
                <a:latin typeface="Maiandra GD" panose="020E0502030308020204" pitchFamily="34" charset="0"/>
              </a:rPr>
              <a:t> ¿O no os reconocéis a vosotros mismos de que Jesucristo está en vosotros, a menos de que en verdad no paséis la prueba?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572000" y="49190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dirty="0">
                <a:latin typeface="Maiandra GD" panose="020E0502030308020204" pitchFamily="34" charset="0"/>
              </a:rPr>
              <a:t> </a:t>
            </a:r>
            <a:r>
              <a:rPr lang="es-NI" sz="20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si en verdad permanecéis en la fe bien cimentados y constantes,</a:t>
            </a:r>
            <a:r>
              <a:rPr lang="es-NI" sz="2000" b="1" dirty="0">
                <a:latin typeface="Maiandra GD" panose="020E0502030308020204" pitchFamily="34" charset="0"/>
              </a:rPr>
              <a:t> sin moveros de la esperanza del evangelio que habéis oído, que fue proclamado a toda la creación debajo del cielo, y del cual yo, Pablo, fui hecho ministro.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D85FC5D-5EDD-36C8-AFD9-E8C75F716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6"/>
            <a:ext cx="4437952" cy="2376265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1588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1591072"/>
          </a:xfrm>
        </p:spPr>
        <p:txBody>
          <a:bodyPr/>
          <a:lstStyle/>
          <a:p>
            <a:r>
              <a:rPr lang="es-NI" b="1" dirty="0">
                <a:latin typeface="Maiandra GD" panose="020E0502030308020204" pitchFamily="34" charset="0"/>
              </a:rPr>
              <a:t>Debemos permanecer firmes en la fe. </a:t>
            </a:r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Corintios.15:1; 16:13.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Para eso nos liberto Cristo para estar firmes. </a:t>
            </a:r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Galatas.5:1.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Los Filipenses deberían de estar firmes en la fe. </a:t>
            </a:r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Filipenses.1:27.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209508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Estad alerta, permaneced firmes en la fe,</a:t>
            </a:r>
            <a:r>
              <a:rPr lang="es-NI" sz="2000" b="1" dirty="0">
                <a:latin typeface="Maiandra GD" panose="020E0502030308020204" pitchFamily="34" charset="0"/>
              </a:rPr>
              <a:t> portaos varonilmente, sed fuertes.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0" y="318568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Ahora os hago saber, hermanos, el evangelio que os prediqué, el cual también recibisteis, </a:t>
            </a:r>
            <a:r>
              <a:rPr lang="es-NI" sz="2000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en el cual también estáis firmes,</a:t>
            </a:r>
            <a:r>
              <a:rPr lang="es-NI" sz="2000" b="1" dirty="0"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1922" y="494116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dirty="0"/>
              <a:t> </a:t>
            </a:r>
            <a:r>
              <a:rPr lang="es-NI" sz="2000" b="1" dirty="0">
                <a:latin typeface="Maiandra GD" panose="020E0502030308020204" pitchFamily="34" charset="0"/>
              </a:rPr>
              <a:t>Para libertad fue que Cristo nos hizo libres; por tanto, </a:t>
            </a:r>
            <a:r>
              <a:rPr lang="es-NI" sz="20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permaneced firmes,</a:t>
            </a:r>
            <a:r>
              <a:rPr lang="es-NI" sz="2000" b="1" dirty="0">
                <a:latin typeface="Maiandra GD" panose="020E0502030308020204" pitchFamily="34" charset="0"/>
              </a:rPr>
              <a:t> y no os sometáis otra vez al yugo de esclavitud.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427984" y="4647949"/>
            <a:ext cx="4716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Solamente comportaos de una manera digna del evangelio de Cristo, de modo que ya sea que vaya a veros, o que permanezca ausente, </a:t>
            </a:r>
            <a:r>
              <a:rPr lang="es-NI" sz="20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pueda oír que vosotros estáis firmes en un mismo espíritu,</a:t>
            </a:r>
            <a:r>
              <a:rPr lang="es-NI" sz="2000" b="1" dirty="0">
                <a:latin typeface="Maiandra GD" panose="020E0502030308020204" pitchFamily="34" charset="0"/>
              </a:rPr>
              <a:t> luchando unánimes por la fe del evangelio;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9C3A242-4178-714B-8CCC-45A04E392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832"/>
            <a:ext cx="4572000" cy="2731117"/>
          </a:xfrm>
          <a:prstGeom prst="rect">
            <a:avLst/>
          </a:prstGeom>
          <a:solidFill>
            <a:srgbClr val="7030A0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1663080"/>
          </a:xfrm>
        </p:spPr>
        <p:txBody>
          <a:bodyPr>
            <a:normAutofit fontScale="92500"/>
          </a:bodyPr>
          <a:lstStyle/>
          <a:p>
            <a:r>
              <a:rPr lang="es-NI" b="1" dirty="0">
                <a:latin typeface="Maiandra GD" panose="020E0502030308020204" pitchFamily="34" charset="0"/>
              </a:rPr>
              <a:t>Debemos mantener firme nuestra profesión. </a:t>
            </a:r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Hebreos.10:23.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Por eso Él que cree estar firme mire que no caiga. </a:t>
            </a:r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Corintios.10:12.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Por eso debemos de tener cuidado de no caer. </a:t>
            </a:r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Romanos.11:20.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Por eso debemos de estar alertas. </a:t>
            </a:r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Pedro.3:17.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2216957"/>
            <a:ext cx="51827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0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Mantengamos firme la profesión</a:t>
            </a:r>
            <a:r>
              <a:rPr lang="es-NI" sz="2000" b="1" dirty="0">
                <a:latin typeface="Maiandra GD" panose="020E0502030308020204" pitchFamily="34" charset="0"/>
              </a:rPr>
              <a:t> de nuestra esperanza sin vacilar, porque fiel es el que prometió;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-74636" y="3238207"/>
            <a:ext cx="5182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0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Por tanto, el que cree que está firme,</a:t>
            </a:r>
            <a:r>
              <a:rPr lang="es-NI" sz="2000" b="1" dirty="0">
                <a:latin typeface="Maiandra GD" panose="020E0502030308020204" pitchFamily="34" charset="0"/>
              </a:rPr>
              <a:t> tenga cuidado, no sea que caiga.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-18660" y="4069047"/>
            <a:ext cx="51827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Muy cierto; fueron desgajadas por su incredulidad, </a:t>
            </a:r>
            <a:r>
              <a:rPr lang="es-NI" sz="20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pero tú por la fe te mantienes firme.</a:t>
            </a:r>
            <a:r>
              <a:rPr lang="es-NI" sz="2000" b="1" dirty="0">
                <a:latin typeface="Maiandra GD" panose="020E0502030308020204" pitchFamily="34" charset="0"/>
              </a:rPr>
              <a:t> No seas altanero, sino teme;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0" y="5226784"/>
            <a:ext cx="51827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Por tanto, amados, sabiendo esto de antemano, </a:t>
            </a:r>
            <a:r>
              <a:rPr lang="es-NI" sz="2000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estad en guardia,</a:t>
            </a:r>
            <a:r>
              <a:rPr lang="es-NI" sz="2000" b="1" dirty="0">
                <a:latin typeface="Maiandra GD" panose="020E0502030308020204" pitchFamily="34" charset="0"/>
              </a:rPr>
              <a:t> no sea que arrastrados por el error de hombres libertinos, caigáis de vuestra firmeza; </a:t>
            </a:r>
          </a:p>
        </p:txBody>
      </p:sp>
      <p:pic>
        <p:nvPicPr>
          <p:cNvPr id="5122" name="Picture 2" descr="C:\Users\MARIO MORENO\Desktop\Dios-te-ayuda-en-los-momentos-de-prueb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204864"/>
            <a:ext cx="3923928" cy="46531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5805264"/>
            <a:ext cx="914400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4800" b="1" dirty="0"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7170" name="Picture 2" descr="C:\Users\MARIO MORENO\Desktop\Señales\Gracias\gracias2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5472608"/>
          </a:xfrm>
          <a:prstGeom prst="rect">
            <a:avLst/>
          </a:prstGeom>
          <a:noFill/>
        </p:spPr>
      </p:pic>
      <p:sp>
        <p:nvSpPr>
          <p:cNvPr id="2" name="Bocadillo nube: nube 1">
            <a:extLst>
              <a:ext uri="{FF2B5EF4-FFF2-40B4-BE49-F238E27FC236}">
                <a16:creationId xmlns:a16="http://schemas.microsoft.com/office/drawing/2014/main" id="{ACB65395-B0B4-43F2-95F5-9008BA30365B}"/>
              </a:ext>
            </a:extLst>
          </p:cNvPr>
          <p:cNvSpPr/>
          <p:nvPr/>
        </p:nvSpPr>
        <p:spPr>
          <a:xfrm>
            <a:off x="2699792" y="332656"/>
            <a:ext cx="3816424" cy="2448272"/>
          </a:xfrm>
          <a:prstGeom prst="cloudCallout">
            <a:avLst>
              <a:gd name="adj1" fmla="val -7774"/>
              <a:gd name="adj2" fmla="val 83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atin typeface="Maiandra GD" panose="020E0502030308020204" pitchFamily="34" charset="0"/>
              </a:rPr>
              <a:t>POR SU FINA ATENCIÓN.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998984"/>
          </a:xfrm>
        </p:spPr>
        <p:txBody>
          <a:bodyPr/>
          <a:lstStyle/>
          <a:p>
            <a:r>
              <a:rPr lang="es-ES" sz="4800" b="1" dirty="0">
                <a:latin typeface="Maiandra GD" panose="020E0502030308020204" pitchFamily="34" charset="0"/>
              </a:rPr>
              <a:t>¿</a:t>
            </a:r>
            <a:r>
              <a:rPr lang="es-ES" b="1" dirty="0">
                <a:latin typeface="Maiandra GD" panose="020E0502030308020204" pitchFamily="34" charset="0"/>
              </a:rPr>
              <a:t>Te a pasado?</a:t>
            </a:r>
            <a:endParaRPr lang="es-PA" b="1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2204864"/>
            <a:ext cx="9144000" cy="413732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Sin darte cuenta te has caído, porque pisaste algo, o el terreno estaba resbaloso y tus pies se fueron </a:t>
            </a:r>
            <a:endParaRPr lang="es-PA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highlight>
                <a:srgbClr val="00FF00"/>
              </a:highligh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8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b="1" i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¿Te ha pasado?</a:t>
            </a:r>
            <a:endParaRPr lang="es-PA" sz="6000" b="1" i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4427984" y="1412776"/>
            <a:ext cx="4557192" cy="5328592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>
                <a:latin typeface="Maiandra GD" panose="020E0502030308020204" pitchFamily="34" charset="0"/>
              </a:rPr>
              <a:t>¿Que de pronto te encontraste, con situaciones en tu vida, que pensabas que nunca te pasarían a ti?</a:t>
            </a:r>
            <a:endParaRPr lang="es-PA" sz="4400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264618-0525-B557-6001-3301EE82A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" y="1412776"/>
            <a:ext cx="4557192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0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56" y="1589087"/>
            <a:ext cx="8964488" cy="4525963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s-E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Hablamos de hermanos “caídos”, a veces con pesar porque se trata de hermanos de mucha trayectoria y que de pronto “caen”.</a:t>
            </a:r>
          </a:p>
          <a:p>
            <a:r>
              <a:rPr lang="es-E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También sabemos que antes de la caída viene el resbalón.</a:t>
            </a:r>
          </a:p>
          <a:p>
            <a:r>
              <a:rPr lang="es-E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Que antes de la caída delante de los hombres ya hemos caído mucho tiempo delante de Dios.</a:t>
            </a:r>
            <a:endParaRPr lang="es-P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8" name="6 Picture-aSDesktop-2AGLicenseInfo"/>
          <p:cNvSpPr txBox="1"/>
          <p:nvPr/>
        </p:nvSpPr>
        <p:spPr>
          <a:xfrm>
            <a:off x="1397000" y="5991940"/>
            <a:ext cx="846386" cy="246221"/>
          </a:xfrm>
          <a:prstGeom prst="rect">
            <a:avLst/>
          </a:prstGeom>
          <a:pattFill prst="pct5">
            <a:fgClr>
              <a:srgbClr val="D3D3D3">
                <a:alpha val="70000"/>
              </a:srgbClr>
            </a:fgClr>
            <a:bgClr>
              <a:srgbClr val="D3D3D3">
                <a:alpha val="70000"/>
              </a:srgbClr>
            </a:bgClr>
          </a:pattFill>
        </p:spPr>
        <p:txBody>
          <a:bodyPr vert="horz" wrap="none" lIns="0" rIns="0" rtlCol="0" anchor="ctr">
            <a:spAutoFit/>
          </a:bodyPr>
          <a:lstStyle/>
          <a:p>
            <a:r>
              <a:rPr lang="es-PA" sz="1000"/>
              <a:t>*Image </a:t>
            </a:r>
            <a:r>
              <a:rPr lang="es-PA" sz="1000">
                <a:hlinkClick r:id="rId3"/>
              </a:rPr>
              <a:t>via</a:t>
            </a:r>
            <a:r>
              <a:rPr lang="es-PA" sz="1000"/>
              <a:t> </a:t>
            </a:r>
            <a:r>
              <a:rPr lang="es-PA" sz="1000">
                <a:hlinkClick r:id="rId4"/>
              </a:rPr>
              <a:t>Bing</a:t>
            </a:r>
            <a:r>
              <a:rPr lang="es-PA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7226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9F3EE32-C8D3-A4E1-C4E2-13BCA434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05806"/>
          </a:xfrm>
        </p:spPr>
        <p:txBody>
          <a:bodyPr>
            <a:normAutofit fontScale="90000"/>
          </a:bodyPr>
          <a:lstStyle/>
          <a:p>
            <a:r>
              <a:rPr lang="es-ES" sz="53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¿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Puedo Darme Cuenta Que Estoy Resbalando?</a:t>
            </a:r>
            <a:endParaRPr lang="es-PA" b="1" u="sng" dirty="0">
              <a:highlight>
                <a:srgbClr val="00FF00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92514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PA" b="1" dirty="0">
                <a:latin typeface="Maiandra GD" panose="020E0502030308020204" pitchFamily="34" charset="0"/>
              </a:rPr>
              <a:t>Ya que con frecuencia Dios nos advierte de la decadencia espiritual, y en vista de que él hace tantas promesas de restauración, y ya que tenemos tantos ejemplos notables de los que tropezaron, no debe sorprendernos que hay tantos en la iglesia, cada día, cuyos corazones están embotados.</a:t>
            </a:r>
          </a:p>
          <a:p>
            <a:pPr algn="just"/>
            <a:r>
              <a:rPr lang="es-PA" b="1" dirty="0">
                <a:latin typeface="Maiandra GD" panose="020E0502030308020204" pitchFamily="34" charset="0"/>
              </a:rPr>
              <a:t>Y si podemos darnos cuentas que nos estamos resbalando.</a:t>
            </a:r>
          </a:p>
          <a:p>
            <a:pPr algn="just"/>
            <a:r>
              <a:rPr lang="es-PA" b="1" dirty="0">
                <a:latin typeface="Maiandra GD" panose="020E0502030308020204" pitchFamily="34" charset="0"/>
              </a:rPr>
              <a:t>Asi como toda enfermedad se detecta, asi también tenemos síntomas que detectan si nos estamos resbalando.</a:t>
            </a:r>
          </a:p>
        </p:txBody>
      </p:sp>
    </p:spTree>
    <p:extLst>
      <p:ext uri="{BB962C8B-B14F-4D97-AF65-F5344CB8AC3E}">
        <p14:creationId xmlns:p14="http://schemas.microsoft.com/office/powerpoint/2010/main" val="292147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1558580"/>
              </p:ext>
            </p:extLst>
          </p:nvPr>
        </p:nvGraphicFramePr>
        <p:xfrm>
          <a:off x="0" y="1124744"/>
          <a:ext cx="9144000" cy="403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C3CAB144-8E9A-3705-46B9-21514E1C11CA}"/>
              </a:ext>
            </a:extLst>
          </p:cNvPr>
          <p:cNvSpPr/>
          <p:nvPr/>
        </p:nvSpPr>
        <p:spPr>
          <a:xfrm>
            <a:off x="-37771" y="1149934"/>
            <a:ext cx="1944216" cy="21602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¿Pero qué acerca de ti? 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F347D44-94AC-AAB0-49D6-EB894B99CB3B}"/>
              </a:ext>
            </a:extLst>
          </p:cNvPr>
          <p:cNvSpPr/>
          <p:nvPr/>
        </p:nvSpPr>
        <p:spPr>
          <a:xfrm>
            <a:off x="1906445" y="1095818"/>
            <a:ext cx="2088232" cy="216024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2800" b="1" dirty="0"/>
              <a:t>¿Cómo está tu alma?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688B147-6F24-F105-8BAB-A5D4C422B924}"/>
              </a:ext>
            </a:extLst>
          </p:cNvPr>
          <p:cNvSpPr/>
          <p:nvPr/>
        </p:nvSpPr>
        <p:spPr>
          <a:xfrm>
            <a:off x="4032448" y="1095818"/>
            <a:ext cx="2376264" cy="21602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¿Estás yendo a la deriva sin llegar a ninguna parte con Dios?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69F34E6-4D31-48B6-63F9-CF1721F4F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" y="3547826"/>
            <a:ext cx="6644499" cy="331017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22860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82416" y="116632"/>
            <a:ext cx="3979168" cy="838200"/>
          </a:xfrm>
          <a:solidFill>
            <a:srgbClr val="00B0F0"/>
          </a:solidFill>
        </p:spPr>
        <p:txBody>
          <a:bodyPr/>
          <a:lstStyle/>
          <a:p>
            <a:r>
              <a:rPr lang="es-PA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aiandra GD" panose="020E0502030308020204" pitchFamily="34" charset="0"/>
              </a:rPr>
              <a:t>Salmo.139:23-24.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1513" y="1554162"/>
            <a:ext cx="4252455" cy="452596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PA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Salmos.139:23.</a:t>
            </a:r>
            <a:r>
              <a:rPr lang="es-PA" sz="4400" b="1" u="sng" dirty="0">
                <a:highlight>
                  <a:srgbClr val="FF00FF"/>
                </a:highlight>
                <a:latin typeface="Maiandra GD" panose="020E0502030308020204" pitchFamily="34" charset="0"/>
              </a:rPr>
              <a:t>  </a:t>
            </a:r>
          </a:p>
          <a:p>
            <a:pPr algn="ctr"/>
            <a:r>
              <a:rPr lang="es-PA" sz="4400" b="1" dirty="0">
                <a:latin typeface="Maiandra GD" panose="020E0502030308020204" pitchFamily="34" charset="0"/>
              </a:rPr>
              <a:t>Examíname,  Dios,  y conoce mi corazón;  pruébame y </a:t>
            </a:r>
            <a:r>
              <a:rPr lang="es-PA" sz="44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conoce mis pensamientos.</a:t>
            </a:r>
          </a:p>
          <a:p>
            <a:pPr algn="ctr"/>
            <a:r>
              <a:rPr lang="es-PA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V.24.</a:t>
            </a:r>
            <a:r>
              <a:rPr lang="es-PA" sz="4400" b="1" u="sng" dirty="0">
                <a:highlight>
                  <a:srgbClr val="FF00FF"/>
                </a:highlight>
                <a:latin typeface="Maiandra GD" panose="020E0502030308020204" pitchFamily="34" charset="0"/>
              </a:rPr>
              <a:t>  </a:t>
            </a:r>
          </a:p>
          <a:p>
            <a:pPr algn="ctr"/>
            <a:r>
              <a:rPr lang="es-PA" sz="4400" b="1" dirty="0">
                <a:latin typeface="Maiandra GD" panose="020E0502030308020204" pitchFamily="34" charset="0"/>
              </a:rPr>
              <a:t>Ve si hay en mí camino de perversidad y </a:t>
            </a:r>
            <a:r>
              <a:rPr lang="es-PA" sz="44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guíame en el camino eterno.</a:t>
            </a:r>
          </a:p>
          <a:p>
            <a:endParaRPr lang="es-PA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5E37E5-F053-FFCD-2645-1C60318A6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24744"/>
            <a:ext cx="4684503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88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6449" y="5013176"/>
            <a:ext cx="9144000" cy="1200329"/>
          </a:xfrm>
        </p:spPr>
        <p:txBody>
          <a:bodyPr>
            <a:noAutofit/>
          </a:bodyPr>
          <a:lstStyle/>
          <a:p>
            <a:r>
              <a:rPr lang="es-PA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1. Tienes paz y gozo? Juan.16:33.</a:t>
            </a:r>
            <a:r>
              <a:rPr lang="es-PA" sz="4800" b="1" dirty="0"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2808312"/>
          </a:xfrm>
        </p:spPr>
        <p:txBody>
          <a:bodyPr>
            <a:noAutofit/>
          </a:bodyPr>
          <a:lstStyle/>
          <a:p>
            <a:pPr algn="just"/>
            <a:r>
              <a:rPr lang="es-PA" sz="2800" b="1" dirty="0">
                <a:latin typeface="Maiandra GD" panose="020E0502030308020204" pitchFamily="34" charset="0"/>
              </a:rPr>
              <a:t>La paz y el gozo vienen de una fiel y saludable vida de fe. </a:t>
            </a:r>
          </a:p>
          <a:p>
            <a:pPr algn="just"/>
            <a:r>
              <a:rPr lang="es-PA" sz="2800" b="1" dirty="0">
                <a:latin typeface="Maiandra GD" panose="020E0502030308020204" pitchFamily="34" charset="0"/>
              </a:rPr>
              <a:t>¿Ha permanecido firme tu paz y gozo en medio de la dificultad y la tentación, o te pones pronto incómodo y confuso? </a:t>
            </a:r>
          </a:p>
          <a:p>
            <a:pPr algn="just"/>
            <a:r>
              <a:rPr lang="es-PA" sz="2800" b="1" dirty="0">
                <a:latin typeface="Maiandra GD" panose="020E0502030308020204" pitchFamily="34" charset="0"/>
              </a:rPr>
              <a:t>La paz de Cristo no es consistente con el decaimiento espiritual. </a:t>
            </a:r>
          </a:p>
          <a:p>
            <a:pPr algn="just"/>
            <a:r>
              <a:rPr lang="es-PA" sz="2800" b="1" dirty="0">
                <a:latin typeface="Maiandra GD" panose="020E0502030308020204" pitchFamily="34" charset="0"/>
              </a:rPr>
              <a:t>Si has perdido tu paz, te has alejado de Cristo en algún grado.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475656" y="4293096"/>
            <a:ext cx="7668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Estas cosas os he hablado para que en mí tengáis paz.</a:t>
            </a:r>
            <a:r>
              <a:rPr lang="es-NI" sz="2400" b="1" dirty="0">
                <a:solidFill>
                  <a:srgbClr val="7030A0"/>
                </a:solidFill>
                <a:latin typeface="Maiandra GD" panose="020E0502030308020204" pitchFamily="34" charset="0"/>
              </a:rPr>
              <a:t> En el mundo tenéis tribulación; pero confiad, yo he vencido al mundo. </a:t>
            </a:r>
          </a:p>
        </p:txBody>
      </p:sp>
    </p:spTree>
    <p:extLst>
      <p:ext uri="{BB962C8B-B14F-4D97-AF65-F5344CB8AC3E}">
        <p14:creationId xmlns:p14="http://schemas.microsoft.com/office/powerpoint/2010/main" val="8411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996</TotalTime>
  <Words>2048</Words>
  <Application>Microsoft Office PowerPoint</Application>
  <PresentationFormat>Presentación en pantalla (4:3)</PresentationFormat>
  <Paragraphs>131</Paragraphs>
  <Slides>23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23</vt:i4>
      </vt:variant>
    </vt:vector>
  </HeadingPairs>
  <TitlesOfParts>
    <vt:vector size="34" baseType="lpstr">
      <vt:lpstr>Arial</vt:lpstr>
      <vt:lpstr>Calibri</vt:lpstr>
      <vt:lpstr>Franklin Gothic Book</vt:lpstr>
      <vt:lpstr>Franklin Gothic Medium</vt:lpstr>
      <vt:lpstr>Impact</vt:lpstr>
      <vt:lpstr>Maiandra GD</vt:lpstr>
      <vt:lpstr>Times New Roman</vt:lpstr>
      <vt:lpstr>Wingdings 2</vt:lpstr>
      <vt:lpstr>Tema de Office</vt:lpstr>
      <vt:lpstr>Viajes</vt:lpstr>
      <vt:lpstr>NewsPrint</vt:lpstr>
      <vt:lpstr>Cómo  saber que  estoy resbalando.? Hebreos.2:1.</vt:lpstr>
      <vt:lpstr>Presentación de PowerPoint</vt:lpstr>
      <vt:lpstr>¿Te a pasado?</vt:lpstr>
      <vt:lpstr>¿Te ha pasado?</vt:lpstr>
      <vt:lpstr>Presentación de PowerPoint</vt:lpstr>
      <vt:lpstr>¿Puedo Darme Cuenta Que Estoy Resbalando?</vt:lpstr>
      <vt:lpstr>Presentación de PowerPoint</vt:lpstr>
      <vt:lpstr>Salmo.139:23-24.</vt:lpstr>
      <vt:lpstr>1. Tienes paz y gozo? Juan.16:33. </vt:lpstr>
      <vt:lpstr>2. ¿No Estas Orando Como Antes? I Tesalonisenses.5:17.</vt:lpstr>
      <vt:lpstr>3. ¿Estás cansado de Dios?</vt:lpstr>
      <vt:lpstr>4. No Estas Estudiando La Biblia?</vt:lpstr>
      <vt:lpstr>5. ¿No Estas creciendo espiritualmente?</vt:lpstr>
      <vt:lpstr>6. ¿Cómo es tu apetito espiritual?</vt:lpstr>
      <vt:lpstr>Presentación de PowerPoint</vt:lpstr>
      <vt:lpstr>7. ¿Es Cristo el primero y mayor pensamiento de tu vida? </vt:lpstr>
      <vt:lpstr>8. No Estamos Dando frutos? </vt:lpstr>
      <vt:lpstr>      </vt:lpstr>
      <vt:lpstr>10. ¿Si Has Dejado Tu Primer Amor?</vt:lpstr>
      <vt:lpstr>SON MUCHAS LAS ADVERTENCIAS QUE ENTONTRAMOS EN LA BIBLIA.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saber que estoy resbalalando?</dc:title>
  <dc:creator>vjmoreno</dc:creator>
  <cp:lastModifiedBy>MARIO MORENO</cp:lastModifiedBy>
  <cp:revision>67</cp:revision>
  <dcterms:created xsi:type="dcterms:W3CDTF">2012-04-10T15:42:38Z</dcterms:created>
  <dcterms:modified xsi:type="dcterms:W3CDTF">2024-02-19T03:05:57Z</dcterms:modified>
</cp:coreProperties>
</file>