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  <p:sldMasterId id="2147483701" r:id="rId2"/>
    <p:sldMasterId id="2147483713" r:id="rId3"/>
    <p:sldMasterId id="2147483725" r:id="rId4"/>
    <p:sldMasterId id="2147483737" r:id="rId5"/>
    <p:sldMasterId id="2147483749" r:id="rId6"/>
    <p:sldMasterId id="2147483761" r:id="rId7"/>
  </p:sldMasterIdLst>
  <p:sldIdLst>
    <p:sldId id="273" r:id="rId8"/>
    <p:sldId id="263" r:id="rId9"/>
    <p:sldId id="269" r:id="rId10"/>
    <p:sldId id="271" r:id="rId11"/>
    <p:sldId id="305" r:id="rId12"/>
    <p:sldId id="266" r:id="rId13"/>
    <p:sldId id="307" r:id="rId14"/>
    <p:sldId id="308" r:id="rId15"/>
    <p:sldId id="298" r:id="rId16"/>
    <p:sldId id="299" r:id="rId17"/>
    <p:sldId id="300" r:id="rId18"/>
    <p:sldId id="301" r:id="rId19"/>
    <p:sldId id="297" r:id="rId20"/>
    <p:sldId id="289" r:id="rId21"/>
    <p:sldId id="279" r:id="rId22"/>
    <p:sldId id="296" r:id="rId23"/>
    <p:sldId id="306" r:id="rId24"/>
    <p:sldId id="290" r:id="rId25"/>
    <p:sldId id="287" r:id="rId26"/>
    <p:sldId id="291" r:id="rId27"/>
    <p:sldId id="288" r:id="rId28"/>
    <p:sldId id="295" r:id="rId29"/>
    <p:sldId id="294" r:id="rId30"/>
    <p:sldId id="292" r:id="rId31"/>
    <p:sldId id="270" r:id="rId32"/>
    <p:sldId id="278" r:id="rId33"/>
    <p:sldId id="302" r:id="rId34"/>
    <p:sldId id="303" r:id="rId35"/>
    <p:sldId id="28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5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0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1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9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5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4962528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3462341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9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2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02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3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4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7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42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3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98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16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97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1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26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96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4962528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3462341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39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93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05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23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9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09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4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3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58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42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1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57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29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4962528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3462341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44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43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2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8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45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25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4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56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3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86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40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23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1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37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19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4962528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3462341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98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06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00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39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58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4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0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3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64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46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42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1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32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66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4962528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3462341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15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4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22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99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2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65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4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555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3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18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397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03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1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790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78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4962528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3462341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1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506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186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70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60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015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4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23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3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66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56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6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6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0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3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52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3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35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3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72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3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82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3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22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3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FFFFFF"/>
                </a:solidFill>
              </a:rPr>
              <a:pPr/>
              <a:t>10/3/2024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5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92E8B4-C58F-5D57-DDD1-22429A9ED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559" y="1721334"/>
            <a:ext cx="5347250" cy="2387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MX" sz="7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Cundo</a:t>
            </a:r>
            <a:r>
              <a:rPr lang="es-MX" sz="7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 </a:t>
            </a:r>
            <a:br>
              <a:rPr lang="es-MX" sz="7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s-MX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electrical" panose="02000500000000000000" pitchFamily="2" charset="0"/>
              </a:rPr>
              <a:t>viene</a:t>
            </a:r>
            <a:r>
              <a:rPr lang="es-MX" sz="6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ctrical" panose="02000500000000000000" pitchFamily="2" charset="0"/>
              </a:rPr>
              <a:t> </a:t>
            </a:r>
            <a:r>
              <a:rPr lang="es-MX" sz="72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ano " pitchFamily="50" charset="0"/>
              </a:rPr>
              <a:t/>
            </a:r>
            <a:br>
              <a:rPr lang="es-MX" sz="72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ano " pitchFamily="50" charset="0"/>
              </a:rPr>
            </a:br>
            <a:r>
              <a:rPr lang="es-MX" sz="7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ano " pitchFamily="50" charset="0"/>
              </a:rPr>
              <a:t>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“</a:t>
            </a:r>
            <a:r>
              <a:rPr lang="es-MX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</a:t>
            </a:r>
            <a:r>
              <a:rPr lang="es-MX" sz="7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 tropiezo</a:t>
            </a:r>
            <a:r>
              <a:rPr lang="es-MX" sz="7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” </a:t>
            </a:r>
            <a:endParaRPr lang="es-CL" sz="7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2EC9123-DC52-D6AF-0427-A5947B265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6560" y="4259504"/>
            <a:ext cx="5347250" cy="165576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Gálatas 5:7</a:t>
            </a:r>
            <a:endParaRPr lang="es-MX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6609" y="5981926"/>
            <a:ext cx="3255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8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VE" sz="1600" dirty="0">
                <a:solidFill>
                  <a:schemeClr val="bg1"/>
                </a:solidFill>
                <a:latin typeface="Roboto"/>
              </a:rPr>
              <a:t>Puerto la Cruz - Venezuela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893" y="5100102"/>
            <a:ext cx="1510643" cy="956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/>
          <p:cNvSpPr/>
          <p:nvPr/>
        </p:nvSpPr>
        <p:spPr>
          <a:xfrm>
            <a:off x="696979" y="5711266"/>
            <a:ext cx="324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400" b="1" dirty="0">
                <a:solidFill>
                  <a:schemeClr val="bg1"/>
                </a:solidFill>
                <a:latin typeface="Roboto"/>
              </a:rPr>
              <a:t>IGLESIA DE CRISTO </a:t>
            </a:r>
            <a:endParaRPr lang="es-VE" sz="24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327573" y="6056360"/>
            <a:ext cx="2435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dirty="0">
                <a:solidFill>
                  <a:schemeClr val="bg1"/>
                </a:solidFill>
                <a:latin typeface="Roboto"/>
              </a:rPr>
              <a:t>Por: Jesús Marsella</a:t>
            </a:r>
            <a:endParaRPr lang="es-VE" sz="20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924541" y="4318839"/>
            <a:ext cx="1506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Parte 2</a:t>
            </a:r>
            <a:endParaRPr lang="es-VE" sz="2800" dirty="0"/>
          </a:p>
        </p:txBody>
      </p:sp>
    </p:spTree>
    <p:extLst>
      <p:ext uri="{BB962C8B-B14F-4D97-AF65-F5344CB8AC3E}">
        <p14:creationId xmlns:p14="http://schemas.microsoft.com/office/powerpoint/2010/main" val="31499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E6D3F6F-6A1A-4952-8307-8745D73460E1}"/>
              </a:ext>
            </a:extLst>
          </p:cNvPr>
          <p:cNvSpPr/>
          <p:nvPr/>
        </p:nvSpPr>
        <p:spPr>
          <a:xfrm>
            <a:off x="914400" y="5022936"/>
            <a:ext cx="11081288" cy="1311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FFFFFF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83213" y="363094"/>
            <a:ext cx="107470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rgbClr val="FFFF00"/>
                </a:solidFill>
              </a:rPr>
              <a:t>Las falsas doctrinas introducidas  </a:t>
            </a:r>
            <a:r>
              <a:rPr lang="es-MX" sz="2800" dirty="0">
                <a:solidFill>
                  <a:srgbClr val="FFFF00"/>
                </a:solidFill>
              </a:rPr>
              <a:t>en el mundo </a:t>
            </a:r>
            <a:r>
              <a:rPr lang="es-MX" sz="2800" dirty="0" smtClean="0">
                <a:solidFill>
                  <a:srgbClr val="FFFF00"/>
                </a:solidFill>
              </a:rPr>
              <a:t>religioso, por parte de mentirosos y engañadores, </a:t>
            </a:r>
            <a:r>
              <a:rPr lang="es-MX" sz="2800" dirty="0">
                <a:solidFill>
                  <a:srgbClr val="FFFF00"/>
                </a:solidFill>
              </a:rPr>
              <a:t>han apartado a </a:t>
            </a:r>
            <a:r>
              <a:rPr lang="es-MX" sz="2800" dirty="0" smtClean="0">
                <a:solidFill>
                  <a:srgbClr val="FFFF00"/>
                </a:solidFill>
              </a:rPr>
              <a:t>mucha </a:t>
            </a:r>
            <a:r>
              <a:rPr lang="es-MX" sz="2800" dirty="0">
                <a:solidFill>
                  <a:srgbClr val="FFFF00"/>
                </a:solidFill>
              </a:rPr>
              <a:t>gente de </a:t>
            </a:r>
            <a:r>
              <a:rPr lang="es-MX" sz="2800" dirty="0" smtClean="0">
                <a:solidFill>
                  <a:srgbClr val="FFFF00"/>
                </a:solidFill>
              </a:rPr>
              <a:t>la verdad revelada de Dios</a:t>
            </a:r>
            <a:r>
              <a:rPr lang="es-MX" sz="2800" dirty="0">
                <a:solidFill>
                  <a:srgbClr val="FFFF00"/>
                </a:solidFill>
              </a:rPr>
              <a:t>. </a:t>
            </a:r>
            <a:endParaRPr lang="es-MX" sz="2800" dirty="0" smtClean="0">
              <a:solidFill>
                <a:srgbClr val="FFFF00"/>
              </a:solidFill>
            </a:endParaRPr>
          </a:p>
          <a:p>
            <a:pPr algn="ctr"/>
            <a:r>
              <a:rPr lang="es-MX" sz="2800" dirty="0" smtClean="0">
                <a:solidFill>
                  <a:srgbClr val="FFFF00"/>
                </a:solidFill>
              </a:rPr>
              <a:t>Y </a:t>
            </a:r>
            <a:r>
              <a:rPr lang="es-MX" sz="2800" dirty="0">
                <a:solidFill>
                  <a:srgbClr val="FFFF00"/>
                </a:solidFill>
              </a:rPr>
              <a:t>lamentablemente también entre </a:t>
            </a:r>
            <a:r>
              <a:rPr lang="es-MX" sz="2800" dirty="0" smtClean="0">
                <a:solidFill>
                  <a:srgbClr val="FFFF00"/>
                </a:solidFill>
              </a:rPr>
              <a:t>la hermandad fiel, muchos se han apartado.</a:t>
            </a:r>
            <a:endParaRPr lang="es-VE" sz="2800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2182" y="2624261"/>
            <a:ext cx="498674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FFFFFF"/>
                </a:solidFill>
              </a:rPr>
              <a:t>Gálatas 1:8-9</a:t>
            </a:r>
          </a:p>
          <a:p>
            <a:r>
              <a:rPr lang="es-MX" sz="1200" dirty="0">
                <a:solidFill>
                  <a:srgbClr val="FFFFFF"/>
                </a:solidFill>
              </a:rPr>
              <a:t>Palabra de Dios para Todos</a:t>
            </a:r>
          </a:p>
          <a:p>
            <a:r>
              <a:rPr lang="es-MX" sz="2400" dirty="0">
                <a:solidFill>
                  <a:srgbClr val="FFFFFF"/>
                </a:solidFill>
              </a:rPr>
              <a:t>8 Pero ¡ojo! si nosotros o un ángel del cielo les anuncia otras buenas noticias diferentes a las que les anunciamos, ¡que Dios lo condene! 9 Lo dije antes y ahora lo repito: si alguien les anuncia otras buenas noticias diferentes a las que ustedes han aceptado, ¡que Dios lo condene!</a:t>
            </a:r>
            <a:endParaRPr lang="es-VE" sz="2400" dirty="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014871" y="2839705"/>
            <a:ext cx="5800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FFFFFF"/>
                </a:solidFill>
              </a:rPr>
              <a:t>Hay </a:t>
            </a:r>
            <a:r>
              <a:rPr lang="es-MX" sz="2400" dirty="0">
                <a:solidFill>
                  <a:srgbClr val="FFFFFF"/>
                </a:solidFill>
              </a:rPr>
              <a:t>una maldición </a:t>
            </a:r>
            <a:r>
              <a:rPr lang="es-MX" sz="2400" dirty="0" smtClean="0">
                <a:solidFill>
                  <a:srgbClr val="FFFFFF"/>
                </a:solidFill>
              </a:rPr>
              <a:t>para </a:t>
            </a:r>
            <a:r>
              <a:rPr lang="es-MX" sz="2400" dirty="0">
                <a:solidFill>
                  <a:srgbClr val="FFFFFF"/>
                </a:solidFill>
              </a:rPr>
              <a:t>los que </a:t>
            </a:r>
            <a:r>
              <a:rPr lang="es-MX" sz="2400" dirty="0" smtClean="0">
                <a:solidFill>
                  <a:srgbClr val="FFFFFF"/>
                </a:solidFill>
              </a:rPr>
              <a:t>enseñan falsamente.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FFFFFF"/>
                </a:solidFill>
              </a:rPr>
              <a:t>Los Cristianos fieles, debemos </a:t>
            </a:r>
            <a:r>
              <a:rPr lang="es-MX" sz="2400" dirty="0">
                <a:solidFill>
                  <a:srgbClr val="FFFFFF"/>
                </a:solidFill>
              </a:rPr>
              <a:t>evitarla </a:t>
            </a:r>
            <a:endParaRPr lang="es-MX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FFFFFF"/>
                </a:solidFill>
              </a:rPr>
              <a:t>Los que enseñan falsa doctrina, lamentablemente atraen a </a:t>
            </a:r>
            <a:r>
              <a:rPr lang="es-MX" sz="2400" dirty="0" smtClean="0">
                <a:solidFill>
                  <a:srgbClr val="FFFFFF"/>
                </a:solidFill>
              </a:rPr>
              <a:t>muchos con </a:t>
            </a:r>
            <a:r>
              <a:rPr lang="es-MX" sz="2400" dirty="0">
                <a:solidFill>
                  <a:srgbClr val="FFFFFF"/>
                </a:solidFill>
              </a:rPr>
              <a:t>sus falsas enseñanzas y sus doctrinas de </a:t>
            </a:r>
            <a:r>
              <a:rPr lang="es-MX" sz="2400" dirty="0" smtClean="0">
                <a:solidFill>
                  <a:srgbClr val="FFFFFF"/>
                </a:solidFill>
              </a:rPr>
              <a:t>hombres, la peor parte es que </a:t>
            </a:r>
            <a:r>
              <a:rPr lang="es-MX" sz="2400" dirty="0">
                <a:solidFill>
                  <a:srgbClr val="FFFFFF"/>
                </a:solidFill>
              </a:rPr>
              <a:t>atraen a mucha gente</a:t>
            </a:r>
            <a:r>
              <a:rPr lang="es-MX" sz="2400" dirty="0" smtClean="0">
                <a:solidFill>
                  <a:srgbClr val="FFFFFF"/>
                </a:solidFill>
              </a:rPr>
              <a:t>. Cautivos por su ingenuidad. </a:t>
            </a:r>
            <a:endParaRPr lang="es-V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E6D3F6F-6A1A-4952-8307-8745D73460E1}"/>
              </a:ext>
            </a:extLst>
          </p:cNvPr>
          <p:cNvSpPr/>
          <p:nvPr/>
        </p:nvSpPr>
        <p:spPr>
          <a:xfrm>
            <a:off x="843733" y="5022936"/>
            <a:ext cx="11081288" cy="1311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FFFF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4337" y="935907"/>
            <a:ext cx="81289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rgbClr val="FFFF00"/>
                </a:solidFill>
              </a:rPr>
              <a:t>Corruptos </a:t>
            </a:r>
            <a:r>
              <a:rPr lang="es-MX" sz="2800" dirty="0">
                <a:solidFill>
                  <a:srgbClr val="FFFF00"/>
                </a:solidFill>
              </a:rPr>
              <a:t>y con una mente depravada</a:t>
            </a:r>
            <a:r>
              <a:rPr lang="es-MX" sz="2800" dirty="0" smtClean="0">
                <a:solidFill>
                  <a:srgbClr val="FFFF00"/>
                </a:solidFill>
              </a:rPr>
              <a:t>.</a:t>
            </a:r>
            <a:endParaRPr lang="es-MX" sz="2400" dirty="0" smtClean="0">
              <a:solidFill>
                <a:srgbClr val="FFFF00"/>
              </a:solidFill>
            </a:endParaRPr>
          </a:p>
          <a:p>
            <a:r>
              <a:rPr lang="es-MX" sz="2400" u="sng" dirty="0">
                <a:solidFill>
                  <a:srgbClr val="FFFFFF"/>
                </a:solidFill>
              </a:rPr>
              <a:t>2 Timoteo 3:8</a:t>
            </a:r>
          </a:p>
          <a:p>
            <a:r>
              <a:rPr lang="es-MX" sz="1600" dirty="0">
                <a:solidFill>
                  <a:srgbClr val="FFFFFF"/>
                </a:solidFill>
              </a:rPr>
              <a:t>Nueva Traducción Viviente</a:t>
            </a:r>
          </a:p>
          <a:p>
            <a:r>
              <a:rPr lang="es-MX" sz="2400" b="1" baseline="30000" dirty="0">
                <a:solidFill>
                  <a:srgbClr val="FFFFFF"/>
                </a:solidFill>
              </a:rPr>
              <a:t>8 </a:t>
            </a:r>
            <a:r>
              <a:rPr lang="es-MX" sz="2400" dirty="0">
                <a:solidFill>
                  <a:srgbClr val="FFFFFF"/>
                </a:solidFill>
              </a:rPr>
              <a:t>Estos «maestros» se oponen a la verdad, tal como Janes y Jambres se opusieron a Moisés. Tienen la mente depravada, y una fe falsa;</a:t>
            </a:r>
          </a:p>
          <a:p>
            <a:r>
              <a:rPr lang="es-MX" sz="2000" dirty="0" smtClean="0">
                <a:solidFill>
                  <a:srgbClr val="FFFFFF"/>
                </a:solidFill>
              </a:rPr>
              <a:t> </a:t>
            </a:r>
            <a:endParaRPr lang="es-MX" sz="20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rgbClr val="FFFF00"/>
                </a:solidFill>
              </a:rPr>
              <a:t>Avaros</a:t>
            </a:r>
            <a:r>
              <a:rPr lang="es-MX" sz="2800" dirty="0">
                <a:solidFill>
                  <a:srgbClr val="FFFF00"/>
                </a:solidFill>
              </a:rPr>
              <a:t>. </a:t>
            </a:r>
            <a:endParaRPr lang="es-MX" sz="2800" dirty="0" smtClean="0">
              <a:solidFill>
                <a:srgbClr val="FFFF00"/>
              </a:solidFill>
            </a:endParaRPr>
          </a:p>
          <a:p>
            <a:r>
              <a:rPr lang="es-MX" sz="2400" u="sng" dirty="0">
                <a:solidFill>
                  <a:srgbClr val="FFFFFF"/>
                </a:solidFill>
              </a:rPr>
              <a:t>Tito 1:11</a:t>
            </a:r>
          </a:p>
          <a:p>
            <a:r>
              <a:rPr lang="es-MX" sz="1400" dirty="0">
                <a:solidFill>
                  <a:srgbClr val="FFFFFF"/>
                </a:solidFill>
              </a:rPr>
              <a:t>Nueva Traducción Viviente</a:t>
            </a:r>
          </a:p>
          <a:p>
            <a:r>
              <a:rPr lang="es-MX" sz="2400" b="1" baseline="30000" dirty="0">
                <a:solidFill>
                  <a:srgbClr val="FFFFFF"/>
                </a:solidFill>
              </a:rPr>
              <a:t>11 </a:t>
            </a:r>
            <a:r>
              <a:rPr lang="es-MX" sz="2400" dirty="0">
                <a:solidFill>
                  <a:srgbClr val="FFFFFF"/>
                </a:solidFill>
              </a:rPr>
              <a:t>Hay que callarlos, porque, con su falsa enseñanza, alejan a familias enteras de la verdad, y solo lo hacen por dinero</a:t>
            </a:r>
            <a:r>
              <a:rPr lang="es-MX" sz="2400" dirty="0" smtClean="0">
                <a:solidFill>
                  <a:srgbClr val="FFFFFF"/>
                </a:solidFill>
              </a:rPr>
              <a:t>.</a:t>
            </a:r>
            <a:endParaRPr lang="es-MX" sz="2000" dirty="0">
              <a:solidFill>
                <a:srgbClr val="FFFFFF"/>
              </a:solidFill>
            </a:endParaRPr>
          </a:p>
          <a:p>
            <a:r>
              <a:rPr lang="es-MX" sz="2400" u="sng" dirty="0">
                <a:solidFill>
                  <a:srgbClr val="FFFFFF"/>
                </a:solidFill>
              </a:rPr>
              <a:t>2 Pedro 2:3</a:t>
            </a:r>
          </a:p>
          <a:p>
            <a:r>
              <a:rPr lang="es-MX" sz="1400" dirty="0">
                <a:solidFill>
                  <a:srgbClr val="FFFFFF"/>
                </a:solidFill>
              </a:rPr>
              <a:t>Nueva Traducción Viviente</a:t>
            </a:r>
          </a:p>
          <a:p>
            <a:r>
              <a:rPr lang="es-MX" sz="2400" b="1" baseline="30000" dirty="0">
                <a:solidFill>
                  <a:srgbClr val="FFFFFF"/>
                </a:solidFill>
              </a:rPr>
              <a:t>3 </a:t>
            </a:r>
            <a:r>
              <a:rPr lang="es-MX" sz="2400" dirty="0">
                <a:solidFill>
                  <a:srgbClr val="FFFFFF"/>
                </a:solidFill>
              </a:rPr>
              <a:t>Llevados por la avaricia, inventarán mentiras ingeniosas para apoderarse del dinero de ustedes; pero Dios los condenó desde hace mucho, y su destrucción no tardará en llegar</a:t>
            </a:r>
            <a:r>
              <a:rPr lang="es-MX" sz="2400" dirty="0" smtClean="0">
                <a:solidFill>
                  <a:srgbClr val="FFFFFF"/>
                </a:solidFill>
              </a:rPr>
              <a:t>.</a:t>
            </a:r>
            <a:endParaRPr lang="es-VE" sz="2400" dirty="0">
              <a:solidFill>
                <a:srgbClr val="FFFF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4337" y="274022"/>
            <a:ext cx="7660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u="sng" dirty="0">
                <a:solidFill>
                  <a:srgbClr val="FFFFFF"/>
                </a:solidFill>
              </a:rPr>
              <a:t>DIOS DESCRIBES A  LOS FALSOS MAESTROS COMO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181" y="658577"/>
            <a:ext cx="3335897" cy="22936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182" y="3090930"/>
            <a:ext cx="3335897" cy="36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E6D3F6F-6A1A-4952-8307-8745D73460E1}"/>
              </a:ext>
            </a:extLst>
          </p:cNvPr>
          <p:cNvSpPr/>
          <p:nvPr/>
        </p:nvSpPr>
        <p:spPr>
          <a:xfrm>
            <a:off x="843733" y="5022936"/>
            <a:ext cx="11081288" cy="1311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FFFF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7730" y="910148"/>
            <a:ext cx="70833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rgbClr val="FFFF00"/>
                </a:solidFill>
              </a:rPr>
              <a:t>Engañosos – Fraudulento - </a:t>
            </a:r>
            <a:r>
              <a:rPr lang="es-MX" sz="2800" dirty="0">
                <a:solidFill>
                  <a:srgbClr val="FFFF00"/>
                </a:solidFill>
              </a:rPr>
              <a:t>Tramposos</a:t>
            </a:r>
            <a:r>
              <a:rPr lang="es-MX" sz="2000" dirty="0" smtClean="0">
                <a:solidFill>
                  <a:srgbClr val="FFFFFF"/>
                </a:solidFill>
              </a:rPr>
              <a:t>. </a:t>
            </a:r>
          </a:p>
          <a:p>
            <a:r>
              <a:rPr lang="es-MX" sz="2000" dirty="0">
                <a:solidFill>
                  <a:srgbClr val="FFFFFF"/>
                </a:solidFill>
              </a:rPr>
              <a:t>2 Corintios 11:13</a:t>
            </a:r>
          </a:p>
          <a:p>
            <a:r>
              <a:rPr lang="es-MX" sz="1400" dirty="0">
                <a:solidFill>
                  <a:srgbClr val="FFFFFF"/>
                </a:solidFill>
              </a:rPr>
              <a:t>Nueva Traducción Viviente</a:t>
            </a:r>
          </a:p>
          <a:p>
            <a:r>
              <a:rPr lang="es-MX" sz="2000" b="1" baseline="30000" dirty="0">
                <a:solidFill>
                  <a:srgbClr val="FFFFFF"/>
                </a:solidFill>
              </a:rPr>
              <a:t>13 </a:t>
            </a:r>
            <a:r>
              <a:rPr lang="es-MX" sz="2000" dirty="0">
                <a:solidFill>
                  <a:srgbClr val="FFFFFF"/>
                </a:solidFill>
              </a:rPr>
              <a:t>Estos individuos son falsos apóstoles. Son obreros engañosos que se disfrazan de apóstoles de Cristo</a:t>
            </a:r>
            <a:r>
              <a:rPr lang="es-MX" sz="2000" dirty="0" smtClean="0">
                <a:solidFill>
                  <a:srgbClr val="FFFFFF"/>
                </a:solidFill>
              </a:rPr>
              <a:t>.</a:t>
            </a:r>
          </a:p>
          <a:p>
            <a:endParaRPr lang="es-MX" sz="20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FFFF00"/>
                </a:solidFill>
              </a:rPr>
              <a:t>Altaneros e ignorantes</a:t>
            </a:r>
            <a:r>
              <a:rPr lang="es-MX" sz="2800" dirty="0">
                <a:solidFill>
                  <a:srgbClr val="FFFFFF"/>
                </a:solidFill>
              </a:rPr>
              <a:t>.</a:t>
            </a:r>
          </a:p>
          <a:p>
            <a:r>
              <a:rPr lang="es-MX" sz="2400" dirty="0">
                <a:solidFill>
                  <a:srgbClr val="FFFFFF"/>
                </a:solidFill>
              </a:rPr>
              <a:t>1 Timoteo 6:3-4</a:t>
            </a:r>
          </a:p>
          <a:p>
            <a:r>
              <a:rPr lang="es-MX" sz="2400" dirty="0">
                <a:solidFill>
                  <a:srgbClr val="FFFFFF"/>
                </a:solidFill>
              </a:rPr>
              <a:t>Nueva Traducción Viviente</a:t>
            </a:r>
          </a:p>
          <a:p>
            <a:r>
              <a:rPr lang="es-MX" sz="2400" dirty="0">
                <a:solidFill>
                  <a:srgbClr val="FFFFFF"/>
                </a:solidFill>
              </a:rPr>
              <a:t>3 Puede ser que algunas personas nos contradigan, pero lo que enseñamos es la sana enseñanza de nuestro Señor Jesucristo, la cual conduce a una vida de sumisión a Dios. 4 Cualquiera que enseñe algo diferente es arrogante y le </a:t>
            </a:r>
            <a:r>
              <a:rPr lang="es-MX" sz="2400" dirty="0" smtClean="0">
                <a:solidFill>
                  <a:srgbClr val="FFFFFF"/>
                </a:solidFill>
              </a:rPr>
              <a:t>falta</a:t>
            </a:r>
            <a:endParaRPr lang="es-MX" sz="1600" dirty="0">
              <a:solidFill>
                <a:srgbClr val="FFFFFF"/>
              </a:solidFill>
            </a:endParaRPr>
          </a:p>
          <a:p>
            <a:r>
              <a:rPr lang="es-MX" sz="1600" dirty="0" smtClean="0">
                <a:solidFill>
                  <a:srgbClr val="FFFFFF"/>
                </a:solidFill>
              </a:rPr>
              <a:t> </a:t>
            </a:r>
            <a:endParaRPr lang="es-VE" sz="1600" dirty="0">
              <a:solidFill>
                <a:srgbClr val="FFFF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54033" y="194059"/>
            <a:ext cx="7660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u="sng" dirty="0">
                <a:solidFill>
                  <a:srgbClr val="FFFFFF"/>
                </a:solidFill>
              </a:rPr>
              <a:t>DIOS DESCRIBES A  LOS FALSOS MAESTROS COMO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454" y="1721692"/>
            <a:ext cx="4159567" cy="330124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7729" y="5745833"/>
            <a:ext cx="1157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FFFFFF"/>
                </a:solidFill>
              </a:rPr>
              <a:t>entendimiento. Tal persona tiene el deseo enfermizo de cuestionar el significado de cada palabra. Esto provoca discusiones que terminan en celos, divisiones, calumnias y malas sospechas.</a:t>
            </a:r>
          </a:p>
        </p:txBody>
      </p:sp>
    </p:spTree>
    <p:extLst>
      <p:ext uri="{BB962C8B-B14F-4D97-AF65-F5344CB8AC3E}">
        <p14:creationId xmlns:p14="http://schemas.microsoft.com/office/powerpoint/2010/main" val="15365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5483" y="399529"/>
            <a:ext cx="11196765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FFFF00"/>
                </a:solidFill>
              </a:rPr>
              <a:t>2 Timoteo </a:t>
            </a:r>
            <a:r>
              <a:rPr lang="es-MX" sz="2800" dirty="0" smtClean="0">
                <a:solidFill>
                  <a:srgbClr val="FFFF00"/>
                </a:solidFill>
              </a:rPr>
              <a:t>4:9-18</a:t>
            </a:r>
            <a:endParaRPr lang="es-MX" sz="2800" dirty="0">
              <a:solidFill>
                <a:srgbClr val="FFFF00"/>
              </a:solidFill>
            </a:endParaRPr>
          </a:p>
          <a:p>
            <a:r>
              <a:rPr lang="es-MX" sz="1600" dirty="0">
                <a:solidFill>
                  <a:srgbClr val="FFFF00"/>
                </a:solidFill>
              </a:rPr>
              <a:t>Palabra de Dios para Todos</a:t>
            </a:r>
          </a:p>
          <a:p>
            <a:r>
              <a:rPr lang="es-MX" sz="2400" dirty="0" smtClean="0"/>
              <a:t>9 </a:t>
            </a:r>
            <a:r>
              <a:rPr lang="es-MX" sz="2400" dirty="0"/>
              <a:t>Ven tan pronto como puedas. 10 </a:t>
            </a:r>
            <a:r>
              <a:rPr lang="es-MX" sz="2800" u="sng" dirty="0" err="1">
                <a:solidFill>
                  <a:srgbClr val="FFFF00"/>
                </a:solidFill>
              </a:rPr>
              <a:t>Demas</a:t>
            </a:r>
            <a:r>
              <a:rPr lang="es-MX" sz="2800" u="sng" dirty="0">
                <a:solidFill>
                  <a:srgbClr val="FFFF00"/>
                </a:solidFill>
              </a:rPr>
              <a:t> me abandonó porque amaba las cosas de este mundo y se fue a Tesalónica</a:t>
            </a:r>
            <a:r>
              <a:rPr lang="es-MX" sz="2400" dirty="0"/>
              <a:t>. </a:t>
            </a:r>
            <a:r>
              <a:rPr lang="es-MX" sz="2400" dirty="0" err="1">
                <a:solidFill>
                  <a:srgbClr val="C00000"/>
                </a:solidFill>
              </a:rPr>
              <a:t>Crescente</a:t>
            </a:r>
            <a:r>
              <a:rPr lang="es-MX" sz="2400" dirty="0">
                <a:solidFill>
                  <a:srgbClr val="C00000"/>
                </a:solidFill>
              </a:rPr>
              <a:t> se fue a </a:t>
            </a:r>
            <a:r>
              <a:rPr lang="es-MX" sz="2400" dirty="0" err="1">
                <a:solidFill>
                  <a:srgbClr val="C00000"/>
                </a:solidFill>
              </a:rPr>
              <a:t>Galacia</a:t>
            </a:r>
            <a:r>
              <a:rPr lang="es-MX" sz="2400" dirty="0">
                <a:solidFill>
                  <a:srgbClr val="C00000"/>
                </a:solidFill>
              </a:rPr>
              <a:t> </a:t>
            </a:r>
            <a:r>
              <a:rPr lang="es-MX" sz="2400" dirty="0"/>
              <a:t>y </a:t>
            </a:r>
            <a:r>
              <a:rPr lang="es-MX" sz="2400" dirty="0">
                <a:solidFill>
                  <a:srgbClr val="C00000"/>
                </a:solidFill>
              </a:rPr>
              <a:t>Tito a Dalmacia</a:t>
            </a:r>
            <a:r>
              <a:rPr lang="es-MX" sz="2400" dirty="0"/>
              <a:t>. 11 Sólo Lucas está conmigo, </a:t>
            </a:r>
            <a:r>
              <a:rPr lang="es-MX" sz="2400" u="sng" dirty="0">
                <a:solidFill>
                  <a:srgbClr val="C00000"/>
                </a:solidFill>
              </a:rPr>
              <a:t>así que busca a Marcos y tráelo cuando vengas. Él me será útil en el trabajo aquí</a:t>
            </a:r>
            <a:r>
              <a:rPr lang="es-MX" sz="2400" dirty="0"/>
              <a:t>. 12 A </a:t>
            </a:r>
            <a:r>
              <a:rPr lang="es-MX" sz="2400" dirty="0" err="1">
                <a:solidFill>
                  <a:srgbClr val="C00000"/>
                </a:solidFill>
              </a:rPr>
              <a:t>Tíquico</a:t>
            </a:r>
            <a:r>
              <a:rPr lang="es-MX" sz="2400" dirty="0">
                <a:solidFill>
                  <a:srgbClr val="C00000"/>
                </a:solidFill>
              </a:rPr>
              <a:t> lo envié a Éfeso</a:t>
            </a:r>
            <a:r>
              <a:rPr lang="es-MX" sz="2400" dirty="0"/>
              <a:t>. 13 </a:t>
            </a:r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vengas, por favor tráeme la capa que dejé en la casa de Carpo, en </a:t>
            </a:r>
            <a:r>
              <a:rPr lang="es-MX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Troas</a:t>
            </a:r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También tráeme mis libros, especialmente los escritos en pergamino</a:t>
            </a:r>
            <a:r>
              <a:rPr lang="es-MX" sz="2400" dirty="0"/>
              <a:t>.</a:t>
            </a:r>
          </a:p>
          <a:p>
            <a:endParaRPr lang="es-MX" sz="1100" dirty="0"/>
          </a:p>
          <a:p>
            <a:r>
              <a:rPr lang="es-MX" sz="2400" dirty="0"/>
              <a:t>14 </a:t>
            </a:r>
            <a:r>
              <a:rPr lang="es-MX" sz="2800" u="sng" dirty="0"/>
              <a:t>Alejandro, el herrero, me trató muy mal. </a:t>
            </a:r>
            <a:r>
              <a:rPr lang="es-MX" sz="2800" u="sng" dirty="0">
                <a:solidFill>
                  <a:srgbClr val="FFFF00"/>
                </a:solidFill>
              </a:rPr>
              <a:t>El Señor lo castigará por lo que hizo. 15 Tú también cuídate de él porque</a:t>
            </a:r>
            <a:r>
              <a:rPr lang="es-MX" sz="2800" dirty="0">
                <a:solidFill>
                  <a:srgbClr val="FFFF00"/>
                </a:solidFill>
              </a:rPr>
              <a:t> </a:t>
            </a:r>
            <a:r>
              <a:rPr lang="es-MX" sz="3200" u="sng" dirty="0">
                <a:solidFill>
                  <a:srgbClr val="FFFF00"/>
                </a:solidFill>
              </a:rPr>
              <a:t>se opuso a nuestra enseñanza.</a:t>
            </a:r>
          </a:p>
          <a:p>
            <a:endParaRPr lang="es-MX" sz="1400" u="sng" dirty="0"/>
          </a:p>
          <a:p>
            <a:r>
              <a:rPr lang="es-MX" sz="2400" dirty="0"/>
              <a:t>16 </a:t>
            </a:r>
            <a:r>
              <a:rPr lang="es-MX" sz="2400" u="sng" dirty="0"/>
              <a:t>En mi primera defensa nadie me ayudó, todos me abandonaron</a:t>
            </a:r>
            <a:r>
              <a:rPr lang="es-MX" sz="2400" dirty="0"/>
              <a:t>. Que Dios no tome eso en contra de ellos. 17 </a:t>
            </a:r>
            <a:r>
              <a:rPr lang="es-MX" sz="2000" dirty="0" smtClean="0">
                <a:solidFill>
                  <a:srgbClr val="FFFF00"/>
                </a:solidFill>
              </a:rPr>
              <a:t>PERO EL SEÑOR ESTUVO CONMIGO Y ME DIO FUERZAS PARA APROVECHAR AL MÁXIMO LA OPORTUNIDAD DE ANUNCIAR EL MENSAJE PARA QUE TODOS LOS QUE NO SON JUDÍOS PUDIERAN OÍR, Y ASÍ ME RESCATÓ DE LA BOCA DEL LEÓN</a:t>
            </a:r>
            <a:r>
              <a:rPr lang="es-MX" sz="2400" dirty="0" smtClean="0"/>
              <a:t>. </a:t>
            </a:r>
            <a:r>
              <a:rPr lang="es-MX" sz="2400" dirty="0"/>
              <a:t>18 El Señor me salvará cuando alguien quiera atacarme y me llevará a su reino en el cielo. Al Señor sea el honor por toda la eternidad. Así sea.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20903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99324" cy="68829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0361" y="5199258"/>
            <a:ext cx="6252609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s-VE" sz="6000" dirty="0" err="1" smtClean="0"/>
              <a:t>Demas</a:t>
            </a:r>
            <a:r>
              <a:rPr lang="es-VE" sz="6000" dirty="0" smtClean="0"/>
              <a:t> a Tesalónica</a:t>
            </a:r>
            <a:endParaRPr lang="es-VE" sz="6000" dirty="0"/>
          </a:p>
        </p:txBody>
      </p:sp>
    </p:spTree>
    <p:extLst>
      <p:ext uri="{BB962C8B-B14F-4D97-AF65-F5344CB8AC3E}">
        <p14:creationId xmlns:p14="http://schemas.microsoft.com/office/powerpoint/2010/main" val="40016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6841" y="219715"/>
            <a:ext cx="114630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err="1" smtClean="0">
                <a:solidFill>
                  <a:schemeClr val="bg1"/>
                </a:solidFill>
              </a:rPr>
              <a:t>Demas</a:t>
            </a:r>
            <a:endParaRPr lang="es-MX" sz="28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nombre </a:t>
            </a:r>
            <a:r>
              <a:rPr lang="es-MX" sz="2400" dirty="0">
                <a:solidFill>
                  <a:schemeClr val="bg1"/>
                </a:solidFill>
              </a:rPr>
              <a:t>abreviado de </a:t>
            </a:r>
            <a:r>
              <a:rPr lang="es-MX" sz="2400" dirty="0" smtClean="0">
                <a:solidFill>
                  <a:schemeClr val="bg1"/>
                </a:solidFill>
              </a:rPr>
              <a:t>Demetrio.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(</a:t>
            </a:r>
            <a:r>
              <a:rPr lang="es-MX" sz="2400" dirty="0">
                <a:solidFill>
                  <a:schemeClr val="bg1"/>
                </a:solidFill>
              </a:rPr>
              <a:t>que significa “perteneciente a Deméter", diosa griega de la agricultura) </a:t>
            </a:r>
          </a:p>
          <a:p>
            <a:endParaRPr lang="es-MX" sz="600" dirty="0" smtClean="0">
              <a:solidFill>
                <a:schemeClr val="bg1"/>
              </a:solidFill>
            </a:endParaRPr>
          </a:p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Es </a:t>
            </a:r>
            <a:r>
              <a:rPr lang="es-MX" sz="2400" dirty="0">
                <a:solidFill>
                  <a:schemeClr val="bg1"/>
                </a:solidFill>
              </a:rPr>
              <a:t>un personaje bíblico mencionado en tres epístolas de Pablo </a:t>
            </a:r>
            <a:r>
              <a:rPr lang="es-MX" sz="2400" dirty="0" smtClean="0">
                <a:solidFill>
                  <a:schemeClr val="bg1"/>
                </a:solidFill>
              </a:rPr>
              <a:t>en </a:t>
            </a:r>
            <a:r>
              <a:rPr lang="es-MX" sz="2400" dirty="0">
                <a:solidFill>
                  <a:schemeClr val="bg1"/>
                </a:solidFill>
              </a:rPr>
              <a:t>el Nuevo Testamento.</a:t>
            </a:r>
          </a:p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antes </a:t>
            </a:r>
            <a:r>
              <a:rPr lang="es-MX" sz="2400" dirty="0">
                <a:solidFill>
                  <a:schemeClr val="bg1"/>
                </a:solidFill>
              </a:rPr>
              <a:t>“colaborador” de Pablo, junto con Marcos y Lucas </a:t>
            </a:r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(</a:t>
            </a:r>
            <a:r>
              <a:rPr lang="es-MX" sz="2400" dirty="0">
                <a:solidFill>
                  <a:schemeClr val="bg1"/>
                </a:solidFill>
              </a:rPr>
              <a:t>Colosenses 4:14; Filemón 1:24).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00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rgbClr val="FFC000"/>
                </a:solidFill>
              </a:rPr>
              <a:t>Parece que su </a:t>
            </a:r>
            <a:r>
              <a:rPr lang="es-MX" sz="2400" dirty="0">
                <a:solidFill>
                  <a:srgbClr val="FFC000"/>
                </a:solidFill>
              </a:rPr>
              <a:t>motivo al abandonar a Pablo </a:t>
            </a:r>
            <a:r>
              <a:rPr lang="es-MX" sz="2400" dirty="0" err="1">
                <a:solidFill>
                  <a:srgbClr val="FFC000"/>
                </a:solidFill>
              </a:rPr>
              <a:t>fué</a:t>
            </a:r>
            <a:r>
              <a:rPr lang="es-MX" sz="2400" dirty="0">
                <a:solidFill>
                  <a:srgbClr val="FFC000"/>
                </a:solidFill>
              </a:rPr>
              <a:t> su amor por la comodidad terrenal, la seguridad y la tranquilidad del hogar, y falta de voluntad para afrontar los peligros con Pablo </a:t>
            </a:r>
            <a:endParaRPr lang="es-MX" sz="2400" dirty="0" smtClean="0">
              <a:solidFill>
                <a:srgbClr val="FFC000"/>
              </a:solidFill>
            </a:endParaRPr>
          </a:p>
          <a:p>
            <a:endParaRPr lang="es-MX" sz="100" dirty="0" smtClean="0">
              <a:solidFill>
                <a:schemeClr val="bg1"/>
              </a:solidFill>
            </a:endParaRP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Recuerde solo hay dos tipos de creyentes</a:t>
            </a:r>
            <a:endParaRPr lang="es-MX" dirty="0">
              <a:solidFill>
                <a:schemeClr val="bg1"/>
              </a:solidFill>
            </a:endParaRP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(Mateo 13:20-22</a:t>
            </a:r>
            <a:r>
              <a:rPr lang="es-MX" sz="2800" dirty="0">
                <a:solidFill>
                  <a:schemeClr val="bg1"/>
                </a:solidFill>
              </a:rPr>
              <a:t>). </a:t>
            </a:r>
            <a:endParaRPr lang="es-MX" sz="2800" dirty="0" smtClean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8322" y="4928696"/>
            <a:ext cx="11080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dirty="0">
                <a:solidFill>
                  <a:schemeClr val="bg1"/>
                </a:solidFill>
              </a:rPr>
              <a:t>Tesalónica era una ciudad libre de impuestos</a:t>
            </a:r>
          </a:p>
          <a:p>
            <a:pPr algn="ctr"/>
            <a:r>
              <a:rPr lang="es-MX" sz="2200" dirty="0">
                <a:solidFill>
                  <a:schemeClr val="bg1"/>
                </a:solidFill>
              </a:rPr>
              <a:t>Como capital provincial romana y residencia de muchos soldados romanos </a:t>
            </a:r>
            <a:r>
              <a:rPr lang="es-MX" sz="2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MX" sz="2200" dirty="0" smtClean="0">
                <a:solidFill>
                  <a:schemeClr val="bg1"/>
                </a:solidFill>
              </a:rPr>
              <a:t>(en </a:t>
            </a:r>
            <a:r>
              <a:rPr lang="es-MX" sz="2200" dirty="0">
                <a:solidFill>
                  <a:schemeClr val="bg1"/>
                </a:solidFill>
              </a:rPr>
              <a:t>su mayoría </a:t>
            </a:r>
            <a:r>
              <a:rPr lang="es-MX" sz="2200" dirty="0" smtClean="0">
                <a:solidFill>
                  <a:schemeClr val="bg1"/>
                </a:solidFill>
              </a:rPr>
              <a:t>retirados) </a:t>
            </a:r>
          </a:p>
          <a:p>
            <a:pPr algn="ctr"/>
            <a:r>
              <a:rPr lang="es-MX" sz="2200" dirty="0" smtClean="0">
                <a:solidFill>
                  <a:schemeClr val="bg1"/>
                </a:solidFill>
              </a:rPr>
              <a:t>El </a:t>
            </a:r>
            <a:r>
              <a:rPr lang="es-MX" sz="2200" dirty="0">
                <a:solidFill>
                  <a:schemeClr val="bg1"/>
                </a:solidFill>
              </a:rPr>
              <a:t>historiador  Crisóstomo (c. </a:t>
            </a:r>
            <a:r>
              <a:rPr lang="es-MX" sz="2200" dirty="0" smtClean="0">
                <a:solidFill>
                  <a:schemeClr val="bg1"/>
                </a:solidFill>
              </a:rPr>
              <a:t>347-407)  da </a:t>
            </a:r>
            <a:r>
              <a:rPr lang="es-MX" sz="2200" dirty="0">
                <a:solidFill>
                  <a:schemeClr val="bg1"/>
                </a:solidFill>
              </a:rPr>
              <a:t>a entender que Tesalónica era su lugar de residencia. </a:t>
            </a:r>
          </a:p>
          <a:p>
            <a:endParaRPr lang="es-V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CuadroTexto">
            <a:extLst>
              <a:ext uri="{FF2B5EF4-FFF2-40B4-BE49-F238E27FC236}">
                <a16:creationId xmlns:a16="http://schemas.microsoft.com/office/drawing/2014/main" xmlns="" id="{04F3FE5C-FCEB-4AAD-9FEE-6B8A8E9BF2E9}"/>
              </a:ext>
            </a:extLst>
          </p:cNvPr>
          <p:cNvSpPr txBox="1"/>
          <p:nvPr/>
        </p:nvSpPr>
        <p:spPr>
          <a:xfrm>
            <a:off x="1203961" y="304800"/>
            <a:ext cx="10094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FFFF00"/>
                </a:solidFill>
                <a:latin typeface="Arial Rounded MT Bold" pitchFamily="34" charset="0"/>
              </a:rPr>
              <a:t>LA </a:t>
            </a:r>
            <a:r>
              <a:rPr lang="es-ES" sz="2400" b="1" dirty="0" smtClean="0">
                <a:solidFill>
                  <a:srgbClr val="FFFF00"/>
                </a:solidFill>
                <a:latin typeface="Arial Rounded MT Bold" pitchFamily="34" charset="0"/>
              </a:rPr>
              <a:t>APOSTASÍA  </a:t>
            </a:r>
          </a:p>
          <a:p>
            <a:pPr algn="r"/>
            <a:r>
              <a:rPr lang="es-ES" sz="2400" b="1" dirty="0" smtClean="0">
                <a:solidFill>
                  <a:srgbClr val="FFFF00"/>
                </a:solidFill>
                <a:latin typeface="Arial Rounded MT Bold" pitchFamily="34" charset="0"/>
              </a:rPr>
              <a:t>En la vida de </a:t>
            </a:r>
            <a:r>
              <a:rPr lang="es-ES" sz="2400" b="1" dirty="0" err="1" smtClean="0">
                <a:solidFill>
                  <a:srgbClr val="FFFF00"/>
                </a:solidFill>
                <a:latin typeface="Arial Rounded MT Bold" pitchFamily="34" charset="0"/>
              </a:rPr>
              <a:t>Demas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9952" y="1135797"/>
            <a:ext cx="10739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FFFF00"/>
                </a:solidFill>
              </a:rPr>
              <a:t>El deseo de riquezas y poder </a:t>
            </a:r>
            <a:endParaRPr lang="es-MX" sz="3200" dirty="0" smtClean="0">
              <a:solidFill>
                <a:srgbClr val="FFFF00"/>
              </a:solidFill>
            </a:endParaRPr>
          </a:p>
          <a:p>
            <a:r>
              <a:rPr lang="es-MX" sz="3200" dirty="0" smtClean="0">
                <a:solidFill>
                  <a:srgbClr val="FFFF00"/>
                </a:solidFill>
              </a:rPr>
              <a:t>dominio sobre </a:t>
            </a:r>
            <a:r>
              <a:rPr lang="es-MX" sz="3200" dirty="0">
                <a:solidFill>
                  <a:srgbClr val="FFFF00"/>
                </a:solidFill>
              </a:rPr>
              <a:t>posesiones terrenales</a:t>
            </a:r>
            <a:r>
              <a:rPr lang="es-MX" sz="3200" dirty="0">
                <a:solidFill>
                  <a:srgbClr val="FFFFFF"/>
                </a:solidFill>
              </a:rPr>
              <a:t>.</a:t>
            </a:r>
            <a:endParaRPr lang="es-VE" sz="3200" dirty="0">
              <a:solidFill>
                <a:srgbClr val="FFFF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34607" y="2059127"/>
            <a:ext cx="725739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>
                <a:solidFill>
                  <a:srgbClr val="FFFF00"/>
                </a:solidFill>
              </a:rPr>
              <a:t>Job 5:7</a:t>
            </a:r>
          </a:p>
          <a:p>
            <a:pPr algn="ctr"/>
            <a:r>
              <a:rPr lang="es-MX" sz="2400" dirty="0"/>
              <a:t>Traducción en lenguaje actual</a:t>
            </a:r>
          </a:p>
          <a:p>
            <a:pPr algn="ctr"/>
            <a:r>
              <a:rPr lang="es-MX" sz="4400" b="1" baseline="30000" dirty="0"/>
              <a:t>7 </a:t>
            </a:r>
            <a:r>
              <a:rPr lang="es-MX" sz="4400" dirty="0"/>
              <a:t>Así como el fuego es la causa</a:t>
            </a:r>
            <a:br>
              <a:rPr lang="es-MX" sz="4400" dirty="0"/>
            </a:br>
            <a:r>
              <a:rPr lang="es-MX" sz="4400" dirty="0"/>
              <a:t>de que salten chispas,</a:t>
            </a:r>
            <a:br>
              <a:rPr lang="es-MX" sz="4400" dirty="0"/>
            </a:br>
            <a:r>
              <a:rPr lang="es-MX" sz="4400" dirty="0"/>
              <a:t>nosotros somos responsables</a:t>
            </a:r>
            <a:br>
              <a:rPr lang="es-MX" sz="4400" dirty="0"/>
            </a:br>
            <a:r>
              <a:rPr lang="es-MX" sz="4400" dirty="0"/>
              <a:t>de nuestra propia desgracia.</a:t>
            </a:r>
          </a:p>
          <a:p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38696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24152" y="126126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8000" dirty="0" smtClean="0"/>
              <a:t>No todos apostataron de la Fe</a:t>
            </a:r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17957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0361" y="5199258"/>
            <a:ext cx="6263381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s-VE" sz="6000" dirty="0" err="1"/>
              <a:t>Crescente</a:t>
            </a:r>
            <a:r>
              <a:rPr lang="es-VE" sz="6000" dirty="0"/>
              <a:t> </a:t>
            </a:r>
            <a:r>
              <a:rPr lang="es-VE" sz="6000" dirty="0" smtClean="0"/>
              <a:t>a </a:t>
            </a:r>
            <a:r>
              <a:rPr lang="es-VE" sz="6000" dirty="0" err="1"/>
              <a:t>Galacia</a:t>
            </a:r>
            <a:endParaRPr lang="es-VE" sz="6000" dirty="0"/>
          </a:p>
        </p:txBody>
      </p:sp>
    </p:spTree>
    <p:extLst>
      <p:ext uri="{BB962C8B-B14F-4D97-AF65-F5344CB8AC3E}">
        <p14:creationId xmlns:p14="http://schemas.microsoft.com/office/powerpoint/2010/main" val="25513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44823" y="929163"/>
            <a:ext cx="107452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>
              <a:solidFill>
                <a:schemeClr val="bg1"/>
              </a:solidFill>
            </a:endParaRPr>
          </a:p>
          <a:p>
            <a:r>
              <a:rPr lang="es-MX" sz="2400" dirty="0" err="1">
                <a:solidFill>
                  <a:schemeClr val="bg1"/>
                </a:solidFill>
              </a:rPr>
              <a:t>Crescente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 se fue a </a:t>
            </a:r>
            <a:r>
              <a:rPr lang="es-MX" sz="2400" dirty="0" err="1" smtClean="0">
                <a:solidFill>
                  <a:schemeClr val="bg1"/>
                </a:solidFill>
              </a:rPr>
              <a:t>Galacia</a:t>
            </a: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Uno </a:t>
            </a:r>
            <a:r>
              <a:rPr lang="es-MX" sz="2400" dirty="0">
                <a:solidFill>
                  <a:schemeClr val="bg1"/>
                </a:solidFill>
              </a:rPr>
              <a:t>de los manuscritos más antiguos dice “Galia”, Francia. 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err="1">
                <a:solidFill>
                  <a:schemeClr val="bg1"/>
                </a:solidFill>
              </a:rPr>
              <a:t>Crescente</a:t>
            </a:r>
            <a:r>
              <a:rPr lang="es-MX" sz="2400" dirty="0">
                <a:solidFill>
                  <a:schemeClr val="bg1"/>
                </a:solidFill>
              </a:rPr>
              <a:t> (gr. </a:t>
            </a:r>
            <a:r>
              <a:rPr lang="es-MX" sz="2400" dirty="0" err="1">
                <a:solidFill>
                  <a:schemeClr val="bg1"/>
                </a:solidFill>
              </a:rPr>
              <a:t>Kresk's</a:t>
            </a:r>
            <a:r>
              <a:rPr lang="es-MX" sz="2400" dirty="0">
                <a:solidFill>
                  <a:schemeClr val="bg1"/>
                </a:solidFill>
              </a:rPr>
              <a:t>; del lat. </a:t>
            </a:r>
            <a:r>
              <a:rPr lang="es-MX" sz="2400" dirty="0" err="1">
                <a:solidFill>
                  <a:schemeClr val="bg1"/>
                </a:solidFill>
              </a:rPr>
              <a:t>Crescens</a:t>
            </a:r>
            <a:r>
              <a:rPr lang="es-MX" sz="2400" dirty="0">
                <a:solidFill>
                  <a:schemeClr val="bg1"/>
                </a:solidFill>
              </a:rPr>
              <a:t>, 'creciente', '</a:t>
            </a:r>
            <a:r>
              <a:rPr lang="es-MX" sz="2400" dirty="0">
                <a:solidFill>
                  <a:srgbClr val="FFC000"/>
                </a:solidFill>
              </a:rPr>
              <a:t>acrecentador</a:t>
            </a:r>
            <a:r>
              <a:rPr lang="es-MX" sz="2400" dirty="0" smtClean="0">
                <a:solidFill>
                  <a:schemeClr val="bg1"/>
                </a:solidFill>
              </a:rPr>
              <a:t>').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>
                <a:solidFill>
                  <a:schemeClr val="bg1"/>
                </a:solidFill>
              </a:rPr>
              <a:t>Cristiano, probablemente un </a:t>
            </a:r>
            <a:r>
              <a:rPr lang="es-MX" sz="2400" dirty="0" smtClean="0">
                <a:solidFill>
                  <a:schemeClr val="bg1"/>
                </a:solidFill>
              </a:rPr>
              <a:t>predicador, </a:t>
            </a:r>
            <a:r>
              <a:rPr lang="es-MX" sz="2400" dirty="0">
                <a:solidFill>
                  <a:schemeClr val="bg1"/>
                </a:solidFill>
              </a:rPr>
              <a:t>que había estado en Roma durante parte del </a:t>
            </a:r>
            <a:r>
              <a:rPr lang="es-MX" sz="2400" dirty="0" smtClean="0">
                <a:solidFill>
                  <a:schemeClr val="bg1"/>
                </a:solidFill>
              </a:rPr>
              <a:t>segundo encarcelamiento </a:t>
            </a:r>
            <a:r>
              <a:rPr lang="es-MX" sz="2400" dirty="0">
                <a:solidFill>
                  <a:schemeClr val="bg1"/>
                </a:solidFill>
              </a:rPr>
              <a:t>de Pablo en esa ciudad, pero que se había ido a </a:t>
            </a:r>
            <a:r>
              <a:rPr lang="es-MX" sz="2400" dirty="0" err="1" smtClean="0">
                <a:solidFill>
                  <a:schemeClr val="bg1"/>
                </a:solidFill>
              </a:rPr>
              <a:t>Galacia</a:t>
            </a: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>
                <a:solidFill>
                  <a:schemeClr val="bg1"/>
                </a:solidFill>
              </a:rPr>
              <a:t>(o posiblemente Galia) cuando Pablo escribió la </a:t>
            </a:r>
            <a:r>
              <a:rPr lang="es-MX" sz="2400" dirty="0" smtClean="0">
                <a:solidFill>
                  <a:schemeClr val="bg1"/>
                </a:solidFill>
              </a:rPr>
              <a:t> 2da </a:t>
            </a:r>
            <a:r>
              <a:rPr lang="es-MX" sz="2400" dirty="0">
                <a:solidFill>
                  <a:schemeClr val="bg1"/>
                </a:solidFill>
              </a:rPr>
              <a:t>carta a Timoteo </a:t>
            </a:r>
            <a:endParaRPr lang="es-MX" sz="2400" dirty="0" smtClean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pPr algn="ctr"/>
            <a:r>
              <a:rPr lang="es-MX" sz="3200" dirty="0">
                <a:solidFill>
                  <a:srgbClr val="FFC000"/>
                </a:solidFill>
              </a:rPr>
              <a:t>L</a:t>
            </a:r>
            <a:r>
              <a:rPr lang="es-MX" sz="3200" dirty="0" smtClean="0">
                <a:solidFill>
                  <a:srgbClr val="FFC000"/>
                </a:solidFill>
              </a:rPr>
              <a:t>a </a:t>
            </a:r>
            <a:r>
              <a:rPr lang="es-MX" sz="3200" dirty="0">
                <a:solidFill>
                  <a:srgbClr val="FFC000"/>
                </a:solidFill>
              </a:rPr>
              <a:t>tradición </a:t>
            </a:r>
            <a:r>
              <a:rPr lang="es-MX" sz="3200" dirty="0" smtClean="0">
                <a:solidFill>
                  <a:srgbClr val="FFC000"/>
                </a:solidFill>
              </a:rPr>
              <a:t> </a:t>
            </a:r>
            <a:r>
              <a:rPr lang="es-MX" sz="3200" dirty="0">
                <a:solidFill>
                  <a:srgbClr val="FFC000"/>
                </a:solidFill>
              </a:rPr>
              <a:t>hace </a:t>
            </a:r>
            <a:r>
              <a:rPr lang="es-MX" sz="3200" dirty="0" smtClean="0">
                <a:solidFill>
                  <a:srgbClr val="FFC000"/>
                </a:solidFill>
              </a:rPr>
              <a:t>referencia de </a:t>
            </a:r>
            <a:r>
              <a:rPr lang="es-MX" sz="3200" dirty="0" err="1">
                <a:solidFill>
                  <a:srgbClr val="FFC000"/>
                </a:solidFill>
              </a:rPr>
              <a:t>Crescente</a:t>
            </a:r>
            <a:r>
              <a:rPr lang="es-MX" sz="3200" dirty="0">
                <a:solidFill>
                  <a:srgbClr val="FFC000"/>
                </a:solidFill>
              </a:rPr>
              <a:t> un obispo en </a:t>
            </a:r>
            <a:r>
              <a:rPr lang="es-MX" sz="3200" dirty="0" err="1">
                <a:solidFill>
                  <a:srgbClr val="FFC000"/>
                </a:solidFill>
              </a:rPr>
              <a:t>Galacia</a:t>
            </a:r>
            <a:r>
              <a:rPr lang="es-MX" sz="3200" dirty="0">
                <a:solidFill>
                  <a:srgbClr val="FFC000"/>
                </a:solidFill>
              </a:rPr>
              <a:t>. </a:t>
            </a:r>
            <a:endParaRPr lang="es-MX" sz="3200" dirty="0" smtClean="0">
              <a:solidFill>
                <a:srgbClr val="FFC000"/>
              </a:solidFill>
            </a:endParaRPr>
          </a:p>
          <a:p>
            <a:pPr algn="ctr"/>
            <a:r>
              <a:rPr lang="es-MX" sz="3200" dirty="0" smtClean="0">
                <a:solidFill>
                  <a:srgbClr val="FFC000"/>
                </a:solidFill>
              </a:rPr>
              <a:t>Una posterior referencia, lo </a:t>
            </a:r>
            <a:r>
              <a:rPr lang="es-MX" sz="3200" dirty="0">
                <a:solidFill>
                  <a:srgbClr val="FFC000"/>
                </a:solidFill>
              </a:rPr>
              <a:t>menciona como obispo de Galia </a:t>
            </a:r>
            <a:endParaRPr lang="es-MX" sz="3200" dirty="0" smtClean="0">
              <a:solidFill>
                <a:srgbClr val="FFC000"/>
              </a:solidFill>
            </a:endParaRPr>
          </a:p>
          <a:p>
            <a:pPr algn="ctr"/>
            <a:r>
              <a:rPr lang="es-MX" sz="3200" dirty="0" smtClean="0">
                <a:solidFill>
                  <a:srgbClr val="FFC000"/>
                </a:solidFill>
              </a:rPr>
              <a:t>(</a:t>
            </a:r>
            <a:r>
              <a:rPr lang="es-MX" sz="3200" dirty="0">
                <a:solidFill>
                  <a:srgbClr val="FFC000"/>
                </a:solidFill>
              </a:rPr>
              <a:t>la actual Francia).</a:t>
            </a:r>
          </a:p>
        </p:txBody>
      </p:sp>
    </p:spTree>
    <p:extLst>
      <p:ext uri="{BB962C8B-B14F-4D97-AF65-F5344CB8AC3E}">
        <p14:creationId xmlns:p14="http://schemas.microsoft.com/office/powerpoint/2010/main" val="31206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07012" y="1604780"/>
            <a:ext cx="9509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</a:rPr>
              <a:t>“Dijo Jesús a sus discípulos: Imposible es que no vengan </a:t>
            </a:r>
            <a:r>
              <a:rPr lang="es-MX" sz="3600" b="1" dirty="0">
                <a:solidFill>
                  <a:schemeClr val="bg1"/>
                </a:solidFill>
              </a:rPr>
              <a:t>tropiezos</a:t>
            </a:r>
            <a:r>
              <a:rPr lang="es-MX" sz="3600" dirty="0">
                <a:solidFill>
                  <a:schemeClr val="bg1"/>
                </a:solidFill>
              </a:rPr>
              <a:t>; </a:t>
            </a:r>
            <a:r>
              <a:rPr lang="es-MX" sz="3600" b="1" u="sng" dirty="0">
                <a:solidFill>
                  <a:srgbClr val="FFC000"/>
                </a:solidFill>
              </a:rPr>
              <a:t>mas ¡ay de aquel por quien </a:t>
            </a:r>
            <a:r>
              <a:rPr lang="es-MX" sz="3600" b="1" u="sng" dirty="0" smtClean="0">
                <a:solidFill>
                  <a:srgbClr val="FFC000"/>
                </a:solidFill>
              </a:rPr>
              <a:t>vienen! </a:t>
            </a:r>
            <a:r>
              <a:rPr lang="es-MX" sz="3600" b="1" dirty="0" smtClean="0">
                <a:solidFill>
                  <a:srgbClr val="FFC000"/>
                </a:solidFill>
              </a:rPr>
              <a:t> </a:t>
            </a:r>
            <a:r>
              <a:rPr lang="es-MX" sz="3600" i="1" dirty="0" smtClean="0">
                <a:solidFill>
                  <a:schemeClr val="bg1"/>
                </a:solidFill>
              </a:rPr>
              <a:t>Mejor </a:t>
            </a:r>
            <a:r>
              <a:rPr lang="es-MX" sz="3600" i="1" dirty="0">
                <a:solidFill>
                  <a:schemeClr val="bg1"/>
                </a:solidFill>
              </a:rPr>
              <a:t>le fuera que se le atase al cuello una piedra de molino y se le arrojase al mar</a:t>
            </a:r>
            <a:r>
              <a:rPr lang="es-MX" sz="3600" dirty="0">
                <a:solidFill>
                  <a:schemeClr val="bg1"/>
                </a:solidFill>
              </a:rPr>
              <a:t>, </a:t>
            </a:r>
            <a:endParaRPr lang="es-MX" sz="3600" dirty="0" smtClean="0">
              <a:solidFill>
                <a:schemeClr val="bg1"/>
              </a:solidFill>
            </a:endParaRPr>
          </a:p>
          <a:p>
            <a:pPr algn="ctr"/>
            <a:r>
              <a:rPr lang="es-MX" sz="3600" u="sng" dirty="0" smtClean="0">
                <a:solidFill>
                  <a:srgbClr val="FFC000"/>
                </a:solidFill>
              </a:rPr>
              <a:t>que </a:t>
            </a:r>
            <a:r>
              <a:rPr lang="es-MX" sz="3600" u="sng" dirty="0">
                <a:solidFill>
                  <a:srgbClr val="FFC000"/>
                </a:solidFill>
              </a:rPr>
              <a:t>hacer </a:t>
            </a:r>
            <a:r>
              <a:rPr lang="es-MX" sz="3600" b="1" u="sng" dirty="0">
                <a:solidFill>
                  <a:srgbClr val="FFC000"/>
                </a:solidFill>
              </a:rPr>
              <a:t>tropezar</a:t>
            </a:r>
            <a:r>
              <a:rPr lang="es-MX" sz="3600" u="sng" dirty="0">
                <a:solidFill>
                  <a:srgbClr val="FFC000"/>
                </a:solidFill>
              </a:rPr>
              <a:t> a uno de estos pequeñitos</a:t>
            </a:r>
            <a:r>
              <a:rPr lang="es-MX" sz="3600" u="sng" dirty="0" smtClean="0">
                <a:solidFill>
                  <a:srgbClr val="FFC000"/>
                </a:solidFill>
              </a:rPr>
              <a:t>”</a:t>
            </a:r>
          </a:p>
          <a:p>
            <a:pPr algn="ctr"/>
            <a:endParaRPr lang="es-MX" sz="3600" dirty="0">
              <a:solidFill>
                <a:schemeClr val="bg1"/>
              </a:solidFill>
            </a:endParaRPr>
          </a:p>
          <a:p>
            <a:pPr algn="ctr"/>
            <a:r>
              <a:rPr lang="es-MX" sz="3600" b="1" dirty="0">
                <a:solidFill>
                  <a:srgbClr val="FFC000"/>
                </a:solidFill>
              </a:rPr>
              <a:t>Lucas </a:t>
            </a:r>
            <a:r>
              <a:rPr lang="es-MX" sz="3600" b="1" dirty="0" smtClean="0">
                <a:solidFill>
                  <a:srgbClr val="FFC000"/>
                </a:solidFill>
              </a:rPr>
              <a:t>17:1,2</a:t>
            </a:r>
            <a:endParaRPr lang="es-MX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591975" y="690320"/>
            <a:ext cx="4981364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s-VE" sz="6000" dirty="0"/>
              <a:t>Tito a Dalmacia</a:t>
            </a:r>
          </a:p>
        </p:txBody>
      </p:sp>
    </p:spTree>
    <p:extLst>
      <p:ext uri="{BB962C8B-B14F-4D97-AF65-F5344CB8AC3E}">
        <p14:creationId xmlns:p14="http://schemas.microsoft.com/office/powerpoint/2010/main" val="34337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9545" y="255333"/>
            <a:ext cx="692106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Tito a </a:t>
            </a:r>
            <a:r>
              <a:rPr lang="es-MX" sz="2400" dirty="0" smtClean="0">
                <a:solidFill>
                  <a:schemeClr val="bg1"/>
                </a:solidFill>
              </a:rPr>
              <a:t>Dalmacia</a:t>
            </a:r>
          </a:p>
          <a:p>
            <a:r>
              <a:rPr lang="es-MX" sz="2000" dirty="0">
                <a:solidFill>
                  <a:schemeClr val="bg1"/>
                </a:solidFill>
              </a:rPr>
              <a:t>Tito (gr. </a:t>
            </a:r>
            <a:r>
              <a:rPr lang="es-MX" sz="2000" dirty="0" err="1">
                <a:solidFill>
                  <a:schemeClr val="bg1"/>
                </a:solidFill>
              </a:rPr>
              <a:t>Títos</a:t>
            </a:r>
            <a:r>
              <a:rPr lang="es-MX" sz="2000" dirty="0">
                <a:solidFill>
                  <a:schemeClr val="bg1"/>
                </a:solidFill>
              </a:rPr>
              <a:t>, 'honorable'; transliteración del lat. </a:t>
            </a:r>
            <a:r>
              <a:rPr lang="es-MX" sz="2000" dirty="0" err="1">
                <a:solidFill>
                  <a:schemeClr val="bg1"/>
                </a:solidFill>
              </a:rPr>
              <a:t>Titus</a:t>
            </a:r>
            <a:r>
              <a:rPr lang="es-MX" sz="2000" dirty="0">
                <a:solidFill>
                  <a:schemeClr val="bg1"/>
                </a:solidFill>
              </a:rPr>
              <a:t>; </a:t>
            </a:r>
            <a:endParaRPr lang="es-MX" sz="2000" dirty="0" smtClean="0">
              <a:solidFill>
                <a:schemeClr val="bg1"/>
              </a:solidFill>
            </a:endParaRPr>
          </a:p>
          <a:p>
            <a:r>
              <a:rPr lang="es-MX" sz="2000" dirty="0" smtClean="0">
                <a:solidFill>
                  <a:schemeClr val="bg1"/>
                </a:solidFill>
              </a:rPr>
              <a:t>Amigo </a:t>
            </a:r>
            <a:r>
              <a:rPr lang="es-MX" sz="2000" dirty="0">
                <a:solidFill>
                  <a:schemeClr val="bg1"/>
                </a:solidFill>
              </a:rPr>
              <a:t>íntimo, compañero de viaje y asistente del apóstol Pablo.</a:t>
            </a:r>
            <a:endParaRPr lang="es-MX" sz="2000" dirty="0" smtClean="0">
              <a:solidFill>
                <a:schemeClr val="bg1"/>
              </a:solidFill>
            </a:endParaRPr>
          </a:p>
          <a:p>
            <a:endParaRPr lang="es-MX" sz="2000" dirty="0">
              <a:solidFill>
                <a:schemeClr val="bg1"/>
              </a:solidFill>
            </a:endParaRPr>
          </a:p>
          <a:p>
            <a:r>
              <a:rPr lang="es-MX" sz="2000" dirty="0" smtClean="0">
                <a:solidFill>
                  <a:schemeClr val="bg1"/>
                </a:solidFill>
              </a:rPr>
              <a:t>—</a:t>
            </a:r>
            <a:r>
              <a:rPr lang="es-MX" sz="2400" dirty="0" smtClean="0">
                <a:solidFill>
                  <a:srgbClr val="FFC000"/>
                </a:solidFill>
              </a:rPr>
              <a:t>El </a:t>
            </a:r>
            <a:r>
              <a:rPr lang="es-MX" sz="2400" dirty="0">
                <a:solidFill>
                  <a:srgbClr val="FFC000"/>
                </a:solidFill>
              </a:rPr>
              <a:t>habría salido, pues, de Creta después de “corregir” los asuntos de la iglesia allí </a:t>
            </a:r>
            <a:r>
              <a:rPr lang="es-MX" sz="2000" dirty="0">
                <a:solidFill>
                  <a:srgbClr val="FFC000"/>
                </a:solidFill>
              </a:rPr>
              <a:t>(</a:t>
            </a:r>
            <a:r>
              <a:rPr lang="es-MX" sz="2000" dirty="0" smtClean="0">
                <a:solidFill>
                  <a:srgbClr val="FFC000"/>
                </a:solidFill>
              </a:rPr>
              <a:t>Tito 1:5</a:t>
            </a:r>
            <a:r>
              <a:rPr lang="es-MX" sz="2000" dirty="0">
                <a:solidFill>
                  <a:srgbClr val="FFC000"/>
                </a:solidFill>
              </a:rPr>
              <a:t>). </a:t>
            </a:r>
            <a:endParaRPr lang="es-MX" sz="2000" dirty="0" smtClean="0">
              <a:solidFill>
                <a:srgbClr val="FFC000"/>
              </a:solidFill>
            </a:endParaRPr>
          </a:p>
          <a:p>
            <a:endParaRPr lang="es-MX" sz="2000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Dalmacia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Parte </a:t>
            </a:r>
            <a:r>
              <a:rPr lang="es-MX" sz="2400" dirty="0">
                <a:solidFill>
                  <a:schemeClr val="bg1"/>
                </a:solidFill>
              </a:rPr>
              <a:t>de la provincia romana de </a:t>
            </a:r>
            <a:r>
              <a:rPr lang="es-MX" sz="2400" dirty="0" err="1">
                <a:solidFill>
                  <a:schemeClr val="bg1"/>
                </a:solidFill>
              </a:rPr>
              <a:t>Ilírico</a:t>
            </a:r>
            <a:r>
              <a:rPr lang="es-MX" sz="2400" dirty="0">
                <a:solidFill>
                  <a:schemeClr val="bg1"/>
                </a:solidFill>
              </a:rPr>
              <a:t> en la costa del Adriático. Pablo le había escrito </a:t>
            </a:r>
            <a:r>
              <a:rPr lang="es-MX" sz="2400" dirty="0">
                <a:solidFill>
                  <a:srgbClr val="FFC000"/>
                </a:solidFill>
              </a:rPr>
              <a:t>(</a:t>
            </a:r>
            <a:r>
              <a:rPr lang="es-MX" sz="2400" dirty="0" smtClean="0">
                <a:solidFill>
                  <a:srgbClr val="FFC000"/>
                </a:solidFill>
              </a:rPr>
              <a:t>Tito 3:12</a:t>
            </a:r>
            <a:r>
              <a:rPr lang="es-MX" sz="2400" dirty="0">
                <a:solidFill>
                  <a:srgbClr val="FFC000"/>
                </a:solidFill>
              </a:rPr>
              <a:t>) </a:t>
            </a:r>
            <a:r>
              <a:rPr lang="es-MX" sz="2400" dirty="0">
                <a:solidFill>
                  <a:schemeClr val="bg1"/>
                </a:solidFill>
              </a:rPr>
              <a:t>que viniera a </a:t>
            </a:r>
            <a:r>
              <a:rPr lang="es-MX" sz="2400" dirty="0" err="1">
                <a:solidFill>
                  <a:schemeClr val="bg1"/>
                </a:solidFill>
              </a:rPr>
              <a:t>Nicópolis</a:t>
            </a:r>
            <a:r>
              <a:rPr lang="es-MX" sz="2400" dirty="0">
                <a:solidFill>
                  <a:schemeClr val="bg1"/>
                </a:solidFill>
              </a:rPr>
              <a:t> (en Epiro) en el invierno, pensando en la primavera predicar el evangelio en la provincia vecina de Dalmacia. Parece que Tito había ido allá para llevar a cabo el intento del apóstol, la ejecución del cual </a:t>
            </a:r>
            <a:r>
              <a:rPr lang="es-MX" sz="2400" dirty="0" err="1">
                <a:solidFill>
                  <a:schemeClr val="bg1"/>
                </a:solidFill>
              </a:rPr>
              <a:t>fué</a:t>
            </a:r>
            <a:r>
              <a:rPr lang="es-MX" sz="2400" dirty="0">
                <a:solidFill>
                  <a:schemeClr val="bg1"/>
                </a:solidFill>
              </a:rPr>
              <a:t> interrumpida por su arresto.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30965" y="302359"/>
            <a:ext cx="471914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Tito </a:t>
            </a:r>
            <a:r>
              <a:rPr lang="es-MX" sz="2000" dirty="0">
                <a:solidFill>
                  <a:schemeClr val="bg1"/>
                </a:solidFill>
              </a:rPr>
              <a:t>era gentil </a:t>
            </a:r>
            <a:r>
              <a:rPr lang="es-MX" sz="2000" dirty="0" smtClean="0">
                <a:solidFill>
                  <a:schemeClr val="bg1"/>
                </a:solidFill>
              </a:rPr>
              <a:t> fue beneficiado de </a:t>
            </a:r>
            <a:r>
              <a:rPr lang="es-MX" sz="2000" dirty="0">
                <a:solidFill>
                  <a:schemeClr val="bg1"/>
                </a:solidFill>
              </a:rPr>
              <a:t>la firme decisión de Pablo de no </a:t>
            </a:r>
            <a:r>
              <a:rPr lang="es-MX" sz="2000" dirty="0" smtClean="0">
                <a:solidFill>
                  <a:schemeClr val="bg1"/>
                </a:solidFill>
              </a:rPr>
              <a:t>circuncidarlo.</a:t>
            </a:r>
          </a:p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quizá </a:t>
            </a:r>
            <a:r>
              <a:rPr lang="es-MX" sz="2000" dirty="0">
                <a:solidFill>
                  <a:schemeClr val="bg1"/>
                </a:solidFill>
              </a:rPr>
              <a:t>cuando la visitó como delegado de Antioquía ante </a:t>
            </a:r>
            <a:r>
              <a:rPr lang="es-MX" sz="2000" smtClean="0">
                <a:solidFill>
                  <a:schemeClr val="bg1"/>
                </a:solidFill>
              </a:rPr>
              <a:t>la reunión </a:t>
            </a:r>
            <a:r>
              <a:rPr lang="es-MX" sz="2000" dirty="0">
                <a:solidFill>
                  <a:schemeClr val="bg1"/>
                </a:solidFill>
              </a:rPr>
              <a:t>que se había convocado para resolver el asunto de los conversos de origen gentil </a:t>
            </a:r>
            <a:endParaRPr lang="es-MX" sz="2000" dirty="0" smtClean="0">
              <a:solidFill>
                <a:schemeClr val="bg1"/>
              </a:solidFill>
            </a:endParaRPr>
          </a:p>
          <a:p>
            <a:pPr algn="ctr"/>
            <a:r>
              <a:rPr lang="es-MX" sz="2000" dirty="0" smtClean="0">
                <a:solidFill>
                  <a:srgbClr val="FFC000"/>
                </a:solidFill>
              </a:rPr>
              <a:t>(</a:t>
            </a:r>
            <a:r>
              <a:rPr lang="es-MX" sz="2000" dirty="0">
                <a:solidFill>
                  <a:srgbClr val="FFC000"/>
                </a:solidFill>
              </a:rPr>
              <a:t>Gálatas 2:1-5; Hechos 15)</a:t>
            </a:r>
          </a:p>
          <a:p>
            <a:endParaRPr lang="es-MX" sz="2000" dirty="0">
              <a:solidFill>
                <a:schemeClr val="bg1"/>
              </a:solidFill>
            </a:endParaRPr>
          </a:p>
          <a:p>
            <a:pPr algn="ctr"/>
            <a:r>
              <a:rPr lang="es-MX" sz="2000" dirty="0">
                <a:solidFill>
                  <a:schemeClr val="bg1"/>
                </a:solidFill>
              </a:rPr>
              <a:t> tal vez fuera oriundo de Antioquía. Sea como fuere, parece que pertenecía a esa iglesia gentil </a:t>
            </a:r>
          </a:p>
          <a:p>
            <a:pPr algn="ctr"/>
            <a:r>
              <a:rPr lang="es-MX" sz="2000" dirty="0">
                <a:solidFill>
                  <a:srgbClr val="FFC000"/>
                </a:solidFill>
              </a:rPr>
              <a:t>(Gálatas 2:1) 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</a:rPr>
              <a:t>y quizás aceptó el cristianismo en los comienzos del ministerio de Pablo en esa ciudad. </a:t>
            </a:r>
            <a:endParaRPr lang="es-VE" sz="2000" dirty="0">
              <a:solidFill>
                <a:schemeClr val="bg1"/>
              </a:solidFill>
            </a:endParaRPr>
          </a:p>
          <a:p>
            <a:pPr algn="ctr"/>
            <a:endParaRPr lang="es-MX" sz="2000" dirty="0" smtClean="0">
              <a:solidFill>
                <a:schemeClr val="bg1"/>
              </a:solidFill>
            </a:endParaRPr>
          </a:p>
          <a:p>
            <a:pPr algn="ctr"/>
            <a:r>
              <a:rPr lang="es-MX" sz="2000" dirty="0">
                <a:solidFill>
                  <a:srgbClr val="FFC000"/>
                </a:solidFill>
              </a:rPr>
              <a:t>A Timoteo si lo circuncidó,  con el fin de apaciguar a los judíos cristianos de </a:t>
            </a:r>
            <a:r>
              <a:rPr lang="es-MX" sz="2000" dirty="0" err="1">
                <a:solidFill>
                  <a:srgbClr val="FFC000"/>
                </a:solidFill>
              </a:rPr>
              <a:t>Derbe</a:t>
            </a:r>
            <a:r>
              <a:rPr lang="es-MX" sz="2000" dirty="0">
                <a:solidFill>
                  <a:srgbClr val="FFC000"/>
                </a:solidFill>
              </a:rPr>
              <a:t>, </a:t>
            </a:r>
            <a:r>
              <a:rPr lang="es-MX" sz="2000" dirty="0" err="1">
                <a:solidFill>
                  <a:srgbClr val="FFC000"/>
                </a:solidFill>
              </a:rPr>
              <a:t>Listra</a:t>
            </a:r>
            <a:r>
              <a:rPr lang="es-MX" sz="2000" dirty="0">
                <a:solidFill>
                  <a:srgbClr val="FFC000"/>
                </a:solidFill>
              </a:rPr>
              <a:t>, e </a:t>
            </a:r>
            <a:r>
              <a:rPr lang="es-MX" sz="2000" dirty="0" err="1">
                <a:solidFill>
                  <a:srgbClr val="FFC000"/>
                </a:solidFill>
              </a:rPr>
              <a:t>Iconio</a:t>
            </a:r>
            <a:r>
              <a:rPr lang="es-MX" sz="2000" dirty="0">
                <a:solidFill>
                  <a:srgbClr val="FFC000"/>
                </a:solidFill>
              </a:rPr>
              <a:t>, exageradamente celosos</a:t>
            </a:r>
          </a:p>
          <a:p>
            <a:pPr algn="ctr"/>
            <a:r>
              <a:rPr lang="es-MX" sz="2000" dirty="0">
                <a:solidFill>
                  <a:srgbClr val="FFC000"/>
                </a:solidFill>
              </a:rPr>
              <a:t>(Hechos 16:1-3) </a:t>
            </a:r>
          </a:p>
          <a:p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91975" y="690320"/>
            <a:ext cx="4819012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s-VE" sz="6000" dirty="0" err="1" smtClean="0"/>
              <a:t>Tíquico</a:t>
            </a:r>
            <a:r>
              <a:rPr lang="es-VE" sz="6000" dirty="0" smtClean="0"/>
              <a:t> a </a:t>
            </a:r>
            <a:r>
              <a:rPr lang="es-VE" sz="6000" dirty="0" err="1" smtClean="0"/>
              <a:t>Efeso</a:t>
            </a:r>
            <a:endParaRPr lang="es-VE" sz="6000" dirty="0"/>
          </a:p>
        </p:txBody>
      </p:sp>
    </p:spTree>
    <p:extLst>
      <p:ext uri="{BB962C8B-B14F-4D97-AF65-F5344CB8AC3E}">
        <p14:creationId xmlns:p14="http://schemas.microsoft.com/office/powerpoint/2010/main" val="39132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8393" y="316801"/>
            <a:ext cx="111656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i="1" u="sng" dirty="0" err="1" smtClean="0">
                <a:solidFill>
                  <a:schemeClr val="bg1"/>
                </a:solidFill>
              </a:rPr>
              <a:t>Tíquico</a:t>
            </a:r>
            <a:r>
              <a:rPr lang="es-MX" sz="2400" i="1" u="sng" dirty="0">
                <a:solidFill>
                  <a:schemeClr val="bg1"/>
                </a:solidFill>
              </a:rPr>
              <a:t> lo envié a </a:t>
            </a:r>
            <a:r>
              <a:rPr lang="es-MX" sz="2400" i="1" u="sng" dirty="0" err="1">
                <a:solidFill>
                  <a:schemeClr val="bg1"/>
                </a:solidFill>
              </a:rPr>
              <a:t>Efeso</a:t>
            </a:r>
            <a:endParaRPr lang="es-MX" sz="2400" dirty="0">
              <a:solidFill>
                <a:schemeClr val="bg1"/>
              </a:solidFill>
            </a:endParaRPr>
          </a:p>
          <a:p>
            <a:r>
              <a:rPr lang="es-MX" sz="2000" dirty="0" err="1">
                <a:solidFill>
                  <a:schemeClr val="bg1"/>
                </a:solidFill>
              </a:rPr>
              <a:t>Tíquico</a:t>
            </a:r>
            <a:r>
              <a:rPr lang="es-MX" sz="2000" dirty="0">
                <a:solidFill>
                  <a:schemeClr val="bg1"/>
                </a:solidFill>
              </a:rPr>
              <a:t> </a:t>
            </a:r>
            <a:r>
              <a:rPr lang="es-MX" sz="2000" dirty="0" smtClean="0">
                <a:solidFill>
                  <a:schemeClr val="bg1"/>
                </a:solidFill>
              </a:rPr>
              <a:t>( </a:t>
            </a:r>
            <a:r>
              <a:rPr lang="es-MX" sz="2000" dirty="0">
                <a:solidFill>
                  <a:schemeClr val="bg1"/>
                </a:solidFill>
              </a:rPr>
              <a:t>griego </a:t>
            </a:r>
            <a:r>
              <a:rPr lang="es-MX" sz="2000" dirty="0" smtClean="0">
                <a:solidFill>
                  <a:schemeClr val="bg1"/>
                </a:solidFill>
              </a:rPr>
              <a:t>: </a:t>
            </a:r>
            <a:r>
              <a:rPr lang="es-MX" sz="2000" dirty="0" err="1" smtClean="0">
                <a:solidFill>
                  <a:schemeClr val="bg1"/>
                </a:solidFill>
              </a:rPr>
              <a:t>Tykhikós</a:t>
            </a:r>
            <a:r>
              <a:rPr lang="es-MX" sz="2000" dirty="0">
                <a:solidFill>
                  <a:schemeClr val="bg1"/>
                </a:solidFill>
              </a:rPr>
              <a:t>, </a:t>
            </a:r>
            <a:r>
              <a:rPr lang="el-GR" sz="2000" dirty="0">
                <a:solidFill>
                  <a:schemeClr val="bg1"/>
                </a:solidFill>
              </a:rPr>
              <a:t>Τυχικός = «</a:t>
            </a:r>
            <a:r>
              <a:rPr lang="es-MX" sz="2000" dirty="0">
                <a:solidFill>
                  <a:schemeClr val="bg1"/>
                </a:solidFill>
              </a:rPr>
              <a:t>fortuito». </a:t>
            </a:r>
            <a:endParaRPr lang="es-MX" sz="2000" dirty="0" smtClean="0">
              <a:solidFill>
                <a:schemeClr val="bg1"/>
              </a:solidFill>
            </a:endParaRPr>
          </a:p>
          <a:p>
            <a:r>
              <a:rPr lang="es-MX" sz="2000" dirty="0" smtClean="0">
                <a:solidFill>
                  <a:schemeClr val="bg1"/>
                </a:solidFill>
              </a:rPr>
              <a:t>En </a:t>
            </a:r>
            <a:r>
              <a:rPr lang="es-MX" sz="2000" dirty="0">
                <a:solidFill>
                  <a:schemeClr val="bg1"/>
                </a:solidFill>
              </a:rPr>
              <a:t>el Nuevo Testamento, se </a:t>
            </a:r>
            <a:r>
              <a:rPr lang="es-MX" sz="2000" dirty="0" smtClean="0">
                <a:solidFill>
                  <a:schemeClr val="bg1"/>
                </a:solidFill>
              </a:rPr>
              <a:t>le </a:t>
            </a:r>
            <a:r>
              <a:rPr lang="es-MX" sz="2000" dirty="0">
                <a:solidFill>
                  <a:schemeClr val="bg1"/>
                </a:solidFill>
              </a:rPr>
              <a:t>menciona cinco </a:t>
            </a:r>
            <a:r>
              <a:rPr lang="es-MX" sz="2000" dirty="0" smtClean="0">
                <a:solidFill>
                  <a:schemeClr val="bg1"/>
                </a:solidFill>
              </a:rPr>
              <a:t>veces</a:t>
            </a:r>
          </a:p>
          <a:p>
            <a:pPr algn="ctr"/>
            <a:r>
              <a:rPr lang="es-MX" sz="2000" dirty="0" smtClean="0">
                <a:solidFill>
                  <a:srgbClr val="FFC000"/>
                </a:solidFill>
              </a:rPr>
              <a:t> </a:t>
            </a:r>
            <a:r>
              <a:rPr lang="es-MX" sz="2000" dirty="0">
                <a:solidFill>
                  <a:srgbClr val="FFC000"/>
                </a:solidFill>
              </a:rPr>
              <a:t>( Hechos 20:40; Efesios 6:21-22; Colosenses 4:7; Tito 3:12; 2 Timoteo 4:12).</a:t>
            </a:r>
            <a:endParaRPr lang="es-VE" sz="2000" dirty="0">
              <a:solidFill>
                <a:srgbClr val="FFC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8393" y="1701796"/>
            <a:ext cx="11394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Cristiano de la provincia de Asia, compañero de Pablo en algunas etapas de su tercer viaje 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>
                <a:solidFill>
                  <a:srgbClr val="FFC000"/>
                </a:solidFill>
              </a:rPr>
              <a:t>(</a:t>
            </a:r>
            <a:r>
              <a:rPr lang="es-MX" sz="2000" dirty="0" smtClean="0">
                <a:solidFill>
                  <a:srgbClr val="FFC000"/>
                </a:solidFill>
              </a:rPr>
              <a:t>Hechos </a:t>
            </a:r>
            <a:r>
              <a:rPr lang="es-MX" sz="2000" dirty="0">
                <a:solidFill>
                  <a:srgbClr val="FFC000"/>
                </a:solidFill>
              </a:rPr>
              <a:t>20:4).</a:t>
            </a:r>
          </a:p>
          <a:p>
            <a:endParaRPr lang="es-MX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 Él y </a:t>
            </a:r>
            <a:r>
              <a:rPr lang="es-MX" sz="2000" dirty="0" err="1">
                <a:solidFill>
                  <a:schemeClr val="bg1"/>
                </a:solidFill>
              </a:rPr>
              <a:t>Trófimo</a:t>
            </a:r>
            <a:r>
              <a:rPr lang="es-MX" sz="2000" dirty="0">
                <a:solidFill>
                  <a:schemeClr val="bg1"/>
                </a:solidFill>
              </a:rPr>
              <a:t> eran naturales del Asia Menor (</a:t>
            </a:r>
            <a:r>
              <a:rPr lang="es-MX" sz="2000" dirty="0" err="1">
                <a:solidFill>
                  <a:schemeClr val="bg1"/>
                </a:solidFill>
              </a:rPr>
              <a:t>asianós</a:t>
            </a:r>
            <a:r>
              <a:rPr lang="es-MX" sz="2000" dirty="0">
                <a:solidFill>
                  <a:schemeClr val="bg1"/>
                </a:solidFill>
              </a:rPr>
              <a:t>), pero mientras </a:t>
            </a:r>
            <a:r>
              <a:rPr lang="es-MX" sz="2000" dirty="0" err="1">
                <a:solidFill>
                  <a:schemeClr val="bg1"/>
                </a:solidFill>
              </a:rPr>
              <a:t>Trófimo</a:t>
            </a:r>
            <a:r>
              <a:rPr lang="es-MX" sz="2000" dirty="0">
                <a:solidFill>
                  <a:schemeClr val="bg1"/>
                </a:solidFill>
              </a:rPr>
              <a:t> fue con Pablo a Jerusalén </a:t>
            </a:r>
            <a:r>
              <a:rPr lang="es-MX" sz="2000" dirty="0">
                <a:solidFill>
                  <a:srgbClr val="FFC000"/>
                </a:solidFill>
              </a:rPr>
              <a:t>(</a:t>
            </a:r>
            <a:r>
              <a:rPr lang="es-MX" sz="2000" dirty="0" smtClean="0">
                <a:solidFill>
                  <a:srgbClr val="FFC000"/>
                </a:solidFill>
              </a:rPr>
              <a:t>Hechos </a:t>
            </a:r>
            <a:r>
              <a:rPr lang="es-MX" sz="2000" dirty="0">
                <a:solidFill>
                  <a:srgbClr val="FFC000"/>
                </a:solidFill>
              </a:rPr>
              <a:t>21:29), </a:t>
            </a:r>
            <a:r>
              <a:rPr lang="es-MX" sz="2000" dirty="0" err="1">
                <a:solidFill>
                  <a:schemeClr val="bg1"/>
                </a:solidFill>
              </a:rPr>
              <a:t>Tíquico</a:t>
            </a:r>
            <a:r>
              <a:rPr lang="es-MX" sz="2000" dirty="0">
                <a:solidFill>
                  <a:schemeClr val="bg1"/>
                </a:solidFill>
              </a:rPr>
              <a:t> quedó en Mileto. </a:t>
            </a:r>
          </a:p>
          <a:p>
            <a:endParaRPr lang="es-MX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Fue un fiel colaborador del Apóstol, con quien estuvo en Roma durante su encarcelamiento. Desde allí fue enviado por Pablo a Éfeso </a:t>
            </a:r>
            <a:r>
              <a:rPr lang="es-MX" sz="2000" dirty="0">
                <a:solidFill>
                  <a:srgbClr val="FFC000"/>
                </a:solidFill>
              </a:rPr>
              <a:t>(2 </a:t>
            </a:r>
            <a:r>
              <a:rPr lang="es-MX" sz="2000" dirty="0" smtClean="0">
                <a:solidFill>
                  <a:srgbClr val="FFC000"/>
                </a:solidFill>
              </a:rPr>
              <a:t>Timoteo </a:t>
            </a:r>
            <a:r>
              <a:rPr lang="es-MX" sz="2000" dirty="0">
                <a:solidFill>
                  <a:srgbClr val="FFC000"/>
                </a:solidFill>
              </a:rPr>
              <a:t>4:12). </a:t>
            </a:r>
          </a:p>
          <a:p>
            <a:endParaRPr lang="es-MX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También se encargó de llevar las epístolas a los Efesios y a los Colosenses </a:t>
            </a:r>
            <a:r>
              <a:rPr lang="es-MX" sz="2000" dirty="0">
                <a:solidFill>
                  <a:srgbClr val="FFC000"/>
                </a:solidFill>
              </a:rPr>
              <a:t>(</a:t>
            </a:r>
            <a:r>
              <a:rPr lang="es-MX" sz="2000" dirty="0" smtClean="0">
                <a:solidFill>
                  <a:srgbClr val="FFC000"/>
                </a:solidFill>
              </a:rPr>
              <a:t>Efesios </a:t>
            </a:r>
            <a:r>
              <a:rPr lang="es-MX" sz="2000" dirty="0">
                <a:solidFill>
                  <a:srgbClr val="FFC000"/>
                </a:solidFill>
              </a:rPr>
              <a:t>6:21; </a:t>
            </a:r>
            <a:r>
              <a:rPr lang="es-MX" sz="2000" dirty="0" smtClean="0">
                <a:solidFill>
                  <a:srgbClr val="FFC000"/>
                </a:solidFill>
              </a:rPr>
              <a:t>Colosenses </a:t>
            </a:r>
            <a:r>
              <a:rPr lang="es-MX" sz="2000" dirty="0">
                <a:solidFill>
                  <a:srgbClr val="FFC000"/>
                </a:solidFill>
              </a:rPr>
              <a:t>4:7</a:t>
            </a:r>
            <a:r>
              <a:rPr lang="es-MX" sz="2000" dirty="0" smtClean="0">
                <a:solidFill>
                  <a:srgbClr val="FFC000"/>
                </a:solidFill>
              </a:rPr>
              <a:t>)</a:t>
            </a:r>
            <a:endParaRPr lang="es-MX" sz="2000" dirty="0">
              <a:solidFill>
                <a:srgbClr val="FFC000"/>
              </a:solidFill>
            </a:endParaRPr>
          </a:p>
          <a:p>
            <a:endParaRPr lang="es-MX" sz="2000" dirty="0">
              <a:solidFill>
                <a:schemeClr val="bg1"/>
              </a:solidFill>
            </a:endParaRPr>
          </a:p>
          <a:p>
            <a:pPr algn="ctr"/>
            <a:r>
              <a:rPr lang="es-MX" dirty="0">
                <a:solidFill>
                  <a:schemeClr val="bg1"/>
                </a:solidFill>
              </a:rPr>
              <a:t>El Apóstol escribe a Tito que planeaba enviar a </a:t>
            </a:r>
            <a:r>
              <a:rPr lang="es-MX" dirty="0" err="1">
                <a:solidFill>
                  <a:schemeClr val="bg1"/>
                </a:solidFill>
              </a:rPr>
              <a:t>Tíquico</a:t>
            </a:r>
            <a:r>
              <a:rPr lang="es-MX" dirty="0">
                <a:solidFill>
                  <a:schemeClr val="bg1"/>
                </a:solidFill>
              </a:rPr>
              <a:t> a Creta (</a:t>
            </a:r>
            <a:r>
              <a:rPr lang="es-MX" dirty="0" smtClean="0">
                <a:solidFill>
                  <a:schemeClr val="bg1"/>
                </a:solidFill>
              </a:rPr>
              <a:t>Tito </a:t>
            </a:r>
            <a:r>
              <a:rPr lang="es-MX" dirty="0">
                <a:solidFill>
                  <a:schemeClr val="bg1"/>
                </a:solidFill>
              </a:rPr>
              <a:t>3:12), pero se ignora si realmente lo hizo.</a:t>
            </a:r>
          </a:p>
          <a:p>
            <a:r>
              <a:rPr lang="es-MX" sz="2000" dirty="0">
                <a:solidFill>
                  <a:schemeClr val="bg1"/>
                </a:solidFill>
              </a:rPr>
              <a:t>Es descrito por  Pablo como </a:t>
            </a:r>
            <a:r>
              <a:rPr lang="es-MX" sz="2000" dirty="0">
                <a:solidFill>
                  <a:srgbClr val="FFC000"/>
                </a:solidFill>
              </a:rPr>
              <a:t>«hermano amado, fiel ministro y consiervo en el Señor», diligente, de corazón generoso e indudable simpatía</a:t>
            </a:r>
            <a:r>
              <a:rPr lang="es-MX" sz="2000" dirty="0">
                <a:solidFill>
                  <a:schemeClr val="bg1"/>
                </a:solidFill>
              </a:rPr>
              <a:t>, por cuya razón el Apóstol le envía a </a:t>
            </a:r>
            <a:r>
              <a:rPr lang="es-MX" sz="2000" dirty="0" err="1">
                <a:solidFill>
                  <a:schemeClr val="bg1"/>
                </a:solidFill>
              </a:rPr>
              <a:t>Colosas</a:t>
            </a:r>
            <a:r>
              <a:rPr lang="es-MX" sz="2000" dirty="0">
                <a:solidFill>
                  <a:schemeClr val="bg1"/>
                </a:solidFill>
              </a:rPr>
              <a:t> para que la comunidad del lugar conozca las circunstancias en que se encuentra y al mismo tiempo para que </a:t>
            </a:r>
            <a:r>
              <a:rPr lang="es-MX" sz="2000" dirty="0">
                <a:solidFill>
                  <a:srgbClr val="FFC000"/>
                </a:solidFill>
              </a:rPr>
              <a:t>«anime sus corazones»  </a:t>
            </a:r>
            <a:endParaRPr lang="es-MX" sz="2000" dirty="0" smtClean="0">
              <a:solidFill>
                <a:srgbClr val="FFC000"/>
              </a:solidFill>
            </a:endParaRPr>
          </a:p>
          <a:p>
            <a:pPr algn="ctr"/>
            <a:r>
              <a:rPr lang="es-MX" sz="2000" dirty="0" smtClean="0">
                <a:solidFill>
                  <a:srgbClr val="FFC000"/>
                </a:solidFill>
              </a:rPr>
              <a:t>Colosenses 4:8</a:t>
            </a:r>
            <a:endParaRPr lang="es-MX" sz="2000" dirty="0">
              <a:solidFill>
                <a:srgbClr val="FFC000"/>
              </a:solidFill>
            </a:endParaRPr>
          </a:p>
          <a:p>
            <a:endParaRPr lang="es-MX" sz="300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La tradición lo presenta como obispo de Calcedonia y Bitinia, </a:t>
            </a:r>
            <a:r>
              <a:rPr lang="es-MX" sz="1200" dirty="0">
                <a:solidFill>
                  <a:schemeClr val="bg1"/>
                </a:solidFill>
              </a:rPr>
              <a:t>pero sin ningún fundamento</a:t>
            </a:r>
            <a:r>
              <a:rPr lang="es-MX" dirty="0">
                <a:solidFill>
                  <a:schemeClr val="bg1"/>
                </a:solidFill>
              </a:rPr>
              <a:t>.</a:t>
            </a:r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8481" y="530461"/>
            <a:ext cx="1049458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/>
              <a:t>Proverbios 28:13-28 </a:t>
            </a:r>
            <a:endParaRPr lang="es-MX" sz="4400" dirty="0" smtClean="0"/>
          </a:p>
          <a:p>
            <a:pPr algn="ctr"/>
            <a:r>
              <a:rPr lang="es-MX" dirty="0" smtClean="0"/>
              <a:t>RV60</a:t>
            </a:r>
            <a:endParaRPr lang="es-MX" dirty="0"/>
          </a:p>
          <a:p>
            <a:pPr algn="ctr"/>
            <a:r>
              <a:rPr lang="es-MX" sz="4800" b="1" dirty="0"/>
              <a:t>El que encubre sus pecados no prosperará; Mas el que los confiesa y se aparta alcanzará misericordia. Bienaventurado el hombre que siempre teme a Dios; Mas el que endurece su corazón caerá en el mal.</a:t>
            </a:r>
            <a:endParaRPr lang="es-VE" sz="4800" b="1" dirty="0"/>
          </a:p>
        </p:txBody>
      </p:sp>
    </p:spTree>
    <p:extLst>
      <p:ext uri="{BB962C8B-B14F-4D97-AF65-F5344CB8AC3E}">
        <p14:creationId xmlns:p14="http://schemas.microsoft.com/office/powerpoint/2010/main" val="38567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23769" y="624990"/>
            <a:ext cx="1150518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había abandonado a Pablo y Bernabé en su primer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viaje.  Esto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 disgustado mucho a Pablo </a:t>
            </a:r>
            <a:endParaRPr lang="es-MX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(Hechos 13:13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echos 15:36-41) </a:t>
            </a:r>
          </a:p>
          <a:p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Posteriormente</a:t>
            </a:r>
            <a:r>
              <a:rPr lang="es-MX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Marcos probó ser una valiosa ayuda y Pablo lo reconoció como un buen amigo y un digno </a:t>
            </a:r>
            <a:r>
              <a:rPr lang="es-MX" sz="2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dirigente</a:t>
            </a:r>
            <a:r>
              <a:rPr lang="es-MX" sz="2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cristiano</a:t>
            </a:r>
          </a:p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Colosenses 4:10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Filemon1:24) </a:t>
            </a:r>
          </a:p>
          <a:p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</a:t>
            </a:r>
            <a:r>
              <a:rPr lang="es-MX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escribió el Evangelio de </a:t>
            </a:r>
            <a:r>
              <a:rPr lang="es-MX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</a:t>
            </a:r>
            <a:endParaRPr lang="es-MX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podemos llegar a cometer errores, pero solo el que se arrepiente de ellos, será prosperado</a:t>
            </a:r>
            <a:endParaRPr lang="es-MX" sz="3200" b="1" dirty="0">
              <a:solidFill>
                <a:schemeClr val="bg1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8196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10982" y="585024"/>
            <a:ext cx="1132892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FFFF00"/>
                </a:solidFill>
                <a:latin typeface="Arial Narrow"/>
              </a:rPr>
              <a:t>2 Tesalonicenses </a:t>
            </a:r>
            <a:r>
              <a:rPr lang="es-MX" sz="2400" dirty="0" smtClean="0">
                <a:solidFill>
                  <a:srgbClr val="FFFF00"/>
                </a:solidFill>
                <a:latin typeface="Arial Narrow"/>
              </a:rPr>
              <a:t>1:3-10</a:t>
            </a:r>
            <a:endParaRPr lang="es-MX" sz="2400" dirty="0">
              <a:solidFill>
                <a:srgbClr val="FFFF00"/>
              </a:solidFill>
              <a:latin typeface="Arial Narrow"/>
            </a:endParaRPr>
          </a:p>
          <a:p>
            <a:r>
              <a:rPr lang="es-MX" sz="1400" dirty="0">
                <a:solidFill>
                  <a:srgbClr val="FFFFFF"/>
                </a:solidFill>
                <a:latin typeface="Arial Narrow"/>
              </a:rPr>
              <a:t>Traducción en lenguaje actual</a:t>
            </a:r>
          </a:p>
          <a:p>
            <a:r>
              <a:rPr lang="es-MX" sz="2400" dirty="0" smtClean="0">
                <a:solidFill>
                  <a:srgbClr val="FFFFFF"/>
                </a:solidFill>
                <a:latin typeface="Arial Narrow"/>
              </a:rPr>
              <a:t>3 </a:t>
            </a:r>
            <a:r>
              <a:rPr lang="es-MX" sz="2400" dirty="0">
                <a:solidFill>
                  <a:srgbClr val="FFFFFF"/>
                </a:solidFill>
                <a:latin typeface="Arial Narrow"/>
              </a:rPr>
              <a:t>Hermanos míos, en todo momento tenemos que dar gracias a Dios por ustedes. Y así debe ser, pues ustedes confían cada vez más en Dios, y se aman más y más los unos a los otros. 4 Por eso, nos sentimos orgullosos cuando hablamos de ustedes en las otras iglesias de Dios. </a:t>
            </a:r>
            <a:r>
              <a:rPr lang="es-MX" sz="2400" dirty="0">
                <a:solidFill>
                  <a:srgbClr val="FFFF00"/>
                </a:solidFill>
                <a:latin typeface="Arial Narrow"/>
              </a:rPr>
              <a:t>Porque, aunque ustedes tienen dificultades y problemas, se mantienen firmes y siguen confiando en Dios</a:t>
            </a:r>
            <a:r>
              <a:rPr lang="es-MX" sz="2400" dirty="0">
                <a:solidFill>
                  <a:srgbClr val="FFFFFF"/>
                </a:solidFill>
                <a:latin typeface="Arial Narrow"/>
              </a:rPr>
              <a:t>. 5 </a:t>
            </a:r>
            <a:r>
              <a:rPr lang="es-MX" sz="2400" u="sng" dirty="0">
                <a:solidFill>
                  <a:srgbClr val="FFFFFF"/>
                </a:solidFill>
                <a:latin typeface="Arial Narrow"/>
              </a:rPr>
              <a:t>Esto demuestra que en verdad Dios es justo, y que los está haciendo merecedores de su reino, por el que ahora </a:t>
            </a:r>
            <a:r>
              <a:rPr lang="es-MX" sz="2400" u="sng" dirty="0" smtClean="0">
                <a:solidFill>
                  <a:srgbClr val="FFFFFF"/>
                </a:solidFill>
                <a:latin typeface="Arial Narrow"/>
              </a:rPr>
              <a:t>sufren</a:t>
            </a:r>
            <a:r>
              <a:rPr lang="es-MX" sz="2400" dirty="0" smtClean="0">
                <a:solidFill>
                  <a:srgbClr val="FFFFFF"/>
                </a:solidFill>
                <a:latin typeface="Arial Narrow"/>
              </a:rPr>
              <a:t>. 6 </a:t>
            </a:r>
            <a:r>
              <a:rPr lang="es-MX" sz="2400" dirty="0">
                <a:solidFill>
                  <a:srgbClr val="FFFF00"/>
                </a:solidFill>
                <a:latin typeface="Arial Narrow"/>
              </a:rPr>
              <a:t>Dios es justo, y castigará a quienes ahora los hacen sufrir.</a:t>
            </a:r>
            <a:r>
              <a:rPr lang="es-MX" sz="2400" dirty="0">
                <a:solidFill>
                  <a:srgbClr val="FFFFFF"/>
                </a:solidFill>
                <a:latin typeface="Arial Narrow"/>
              </a:rPr>
              <a:t> 7 Cuando el Señor Jesús venga desde el cielo, entre llamas de fuego y en compañía de sus poderosos ángeles, </a:t>
            </a:r>
            <a:r>
              <a:rPr lang="es-MX" sz="2400" u="sng" dirty="0">
                <a:solidFill>
                  <a:srgbClr val="FFFFFF"/>
                </a:solidFill>
                <a:latin typeface="Arial Narrow"/>
              </a:rPr>
              <a:t>Dios les dará alivio a todos ustedes, como lo ha hecho con nosotros</a:t>
            </a:r>
            <a:r>
              <a:rPr lang="es-MX" sz="2400" dirty="0">
                <a:solidFill>
                  <a:srgbClr val="FFFFFF"/>
                </a:solidFill>
                <a:latin typeface="Arial Narrow"/>
              </a:rPr>
              <a:t>; 8 </a:t>
            </a:r>
            <a:r>
              <a:rPr lang="es-MX" sz="2400" u="sng" dirty="0">
                <a:solidFill>
                  <a:srgbClr val="FFFFFF"/>
                </a:solidFill>
                <a:latin typeface="Arial Narrow"/>
              </a:rPr>
              <a:t>castigará a los que no obedecen su mensaje ni quieren reconocerlo, 9 y los destruirá para siempre. Los echará lejos de su presencia</a:t>
            </a:r>
            <a:r>
              <a:rPr lang="es-MX" sz="2400" dirty="0">
                <a:solidFill>
                  <a:srgbClr val="FFFFFF"/>
                </a:solidFill>
                <a:latin typeface="Arial Narrow"/>
              </a:rPr>
              <a:t>, donde no podrán compartir su gloria y su poder. 10 </a:t>
            </a:r>
            <a:r>
              <a:rPr lang="es-MX" sz="2400" dirty="0">
                <a:solidFill>
                  <a:srgbClr val="FFFF00"/>
                </a:solidFill>
                <a:latin typeface="Arial Narrow"/>
              </a:rPr>
              <a:t>Esto sucederá cuando el Señor Jesucristo vuelva</a:t>
            </a:r>
            <a:r>
              <a:rPr lang="es-MX" sz="2400" dirty="0">
                <a:solidFill>
                  <a:srgbClr val="FFFFFF"/>
                </a:solidFill>
                <a:latin typeface="Arial Narrow"/>
              </a:rPr>
              <a:t>, para que todo su pueblo elegido lo alabe y admire. Y ustedes son parte de ese pueblo, pues han creído en el mensaje que les dimos.</a:t>
            </a:r>
            <a:endParaRPr lang="es-VE" sz="24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71313" y="6119336"/>
            <a:ext cx="935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Recuerda a Alejandro el herrero? </a:t>
            </a:r>
            <a:r>
              <a:rPr lang="es-MX" sz="2400" dirty="0">
                <a:solidFill>
                  <a:srgbClr val="FFFF00"/>
                </a:solidFill>
              </a:rPr>
              <a:t>2 Timoteo </a:t>
            </a:r>
            <a:r>
              <a:rPr lang="es-MX" sz="2400" dirty="0" smtClean="0">
                <a:solidFill>
                  <a:srgbClr val="FFFF00"/>
                </a:solidFill>
              </a:rPr>
              <a:t>4:14-15</a:t>
            </a:r>
            <a:endParaRPr lang="es-MX" sz="2400" dirty="0">
              <a:solidFill>
                <a:srgbClr val="FFFF00"/>
              </a:solidFill>
            </a:endParaRPr>
          </a:p>
          <a:p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40103" y="268749"/>
            <a:ext cx="107470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FFFFFF"/>
                </a:solidFill>
              </a:rPr>
              <a:t>CASTIGO </a:t>
            </a:r>
            <a:r>
              <a:rPr lang="es-MX" sz="2400" dirty="0">
                <a:solidFill>
                  <a:srgbClr val="FFFFFF"/>
                </a:solidFill>
              </a:rPr>
              <a:t>PARA LOS QUE ENSEÑAN FALSA </a:t>
            </a:r>
            <a:r>
              <a:rPr lang="es-MX" sz="2400" dirty="0" smtClean="0">
                <a:solidFill>
                  <a:srgbClr val="FFFFFF"/>
                </a:solidFill>
              </a:rPr>
              <a:t>DOCTRINA </a:t>
            </a:r>
          </a:p>
          <a:p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9042" y="1007413"/>
            <a:ext cx="11309215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rgbClr val="FFFF00"/>
                </a:solidFill>
              </a:rPr>
              <a:t>Los </a:t>
            </a:r>
            <a:r>
              <a:rPr lang="es-MX" sz="2800" dirty="0">
                <a:solidFill>
                  <a:srgbClr val="FFFF00"/>
                </a:solidFill>
              </a:rPr>
              <a:t>que propagan y enseñan y defienden la falsa doctrina están bajo maldición. </a:t>
            </a:r>
          </a:p>
          <a:p>
            <a:r>
              <a:rPr lang="es-MX" sz="2400" u="sng" dirty="0" smtClean="0">
                <a:solidFill>
                  <a:srgbClr val="FFFFFF"/>
                </a:solidFill>
              </a:rPr>
              <a:t>Gálatas </a:t>
            </a:r>
            <a:r>
              <a:rPr lang="es-MX" sz="2400" u="sng" dirty="0">
                <a:solidFill>
                  <a:srgbClr val="FFFFFF"/>
                </a:solidFill>
              </a:rPr>
              <a:t>1:8-9</a:t>
            </a:r>
          </a:p>
          <a:p>
            <a:r>
              <a:rPr lang="es-MX" sz="1050" dirty="0">
                <a:solidFill>
                  <a:srgbClr val="FFFFFF"/>
                </a:solidFill>
              </a:rPr>
              <a:t>Nueva Traducción Viviente</a:t>
            </a:r>
          </a:p>
          <a:p>
            <a:r>
              <a:rPr lang="es-MX" sz="2000" b="1" baseline="30000" dirty="0">
                <a:solidFill>
                  <a:srgbClr val="FFFFFF"/>
                </a:solidFill>
              </a:rPr>
              <a:t>8 </a:t>
            </a:r>
            <a:r>
              <a:rPr lang="es-MX" sz="2000" dirty="0">
                <a:solidFill>
                  <a:srgbClr val="FFFFFF"/>
                </a:solidFill>
              </a:rPr>
              <a:t>Si </a:t>
            </a:r>
            <a:r>
              <a:rPr lang="es-MX" sz="2000" dirty="0" smtClean="0">
                <a:solidFill>
                  <a:srgbClr val="FFFFFF"/>
                </a:solidFill>
              </a:rPr>
              <a:t>alguien, ya </a:t>
            </a:r>
            <a:r>
              <a:rPr lang="es-MX" sz="2000" dirty="0">
                <a:solidFill>
                  <a:srgbClr val="FFFFFF"/>
                </a:solidFill>
              </a:rPr>
              <a:t>sea nosotros o incluso un ángel del </a:t>
            </a:r>
            <a:r>
              <a:rPr lang="es-MX" sz="2000" dirty="0" smtClean="0">
                <a:solidFill>
                  <a:srgbClr val="FFFFFF"/>
                </a:solidFill>
              </a:rPr>
              <a:t>cielo, les </a:t>
            </a:r>
            <a:r>
              <a:rPr lang="es-MX" sz="2000" dirty="0">
                <a:solidFill>
                  <a:srgbClr val="FFFFFF"/>
                </a:solidFill>
              </a:rPr>
              <a:t>predica otra Buena Noticia diferente de la que nosotros les hemos predicado, que le caiga la maldición de Dios. </a:t>
            </a:r>
            <a:r>
              <a:rPr lang="es-MX" sz="2000" b="1" baseline="30000" dirty="0">
                <a:solidFill>
                  <a:srgbClr val="FFFFFF"/>
                </a:solidFill>
              </a:rPr>
              <a:t>9 </a:t>
            </a:r>
            <a:r>
              <a:rPr lang="es-MX" sz="2000" dirty="0">
                <a:solidFill>
                  <a:srgbClr val="FFFFFF"/>
                </a:solidFill>
              </a:rPr>
              <a:t>Repito lo que ya hemos dicho: si alguien predica otra Buena Noticia distinta de la que ustedes han recibido, que esa persona sea maldita.</a:t>
            </a:r>
          </a:p>
          <a:p>
            <a:pPr algn="ctr"/>
            <a:endParaRPr lang="es-MX" dirty="0">
              <a:solidFill>
                <a:srgbClr val="FFFFFF"/>
              </a:solidFill>
            </a:endParaRPr>
          </a:p>
          <a:p>
            <a:pPr algn="ctr"/>
            <a:r>
              <a:rPr lang="es-MX" sz="2800" dirty="0" smtClean="0">
                <a:solidFill>
                  <a:srgbClr val="FFFF00"/>
                </a:solidFill>
              </a:rPr>
              <a:t>Dios </a:t>
            </a:r>
            <a:r>
              <a:rPr lang="es-MX" sz="2800" dirty="0">
                <a:solidFill>
                  <a:srgbClr val="FFFF00"/>
                </a:solidFill>
              </a:rPr>
              <a:t>aborrece la falsa doctrina</a:t>
            </a:r>
            <a:r>
              <a:rPr lang="es-MX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s-MX" sz="2400" u="sng" dirty="0">
                <a:solidFill>
                  <a:srgbClr val="FFFFFF"/>
                </a:solidFill>
              </a:rPr>
              <a:t>Apocalipsis 2:14-15</a:t>
            </a:r>
          </a:p>
          <a:p>
            <a:r>
              <a:rPr lang="es-MX" sz="1200" dirty="0">
                <a:solidFill>
                  <a:srgbClr val="FFFFFF"/>
                </a:solidFill>
              </a:rPr>
              <a:t>Nueva Traducción Viviente</a:t>
            </a:r>
          </a:p>
          <a:p>
            <a:r>
              <a:rPr lang="es-MX" sz="2000" b="1" baseline="30000" dirty="0">
                <a:solidFill>
                  <a:srgbClr val="FFFFFF"/>
                </a:solidFill>
              </a:rPr>
              <a:t>14 </a:t>
            </a:r>
            <a:r>
              <a:rPr lang="es-MX" sz="2000" dirty="0">
                <a:solidFill>
                  <a:srgbClr val="FFFFFF"/>
                </a:solidFill>
              </a:rPr>
              <a:t>»Pero tengo unas cuantas quejas en tu contra. Toleras a algunos de entre ustedes que mantienen la enseñanza de </a:t>
            </a:r>
            <a:r>
              <a:rPr lang="es-MX" sz="2000" dirty="0" err="1">
                <a:solidFill>
                  <a:srgbClr val="FFFFFF"/>
                </a:solidFill>
              </a:rPr>
              <a:t>Balaam</a:t>
            </a:r>
            <a:r>
              <a:rPr lang="es-MX" sz="2000" dirty="0">
                <a:solidFill>
                  <a:srgbClr val="FFFFFF"/>
                </a:solidFill>
              </a:rPr>
              <a:t>, quien le enseñó a </a:t>
            </a:r>
            <a:r>
              <a:rPr lang="es-MX" sz="2000" dirty="0" err="1">
                <a:solidFill>
                  <a:srgbClr val="FFFFFF"/>
                </a:solidFill>
              </a:rPr>
              <a:t>Balac</a:t>
            </a:r>
            <a:r>
              <a:rPr lang="es-MX" sz="2000" dirty="0">
                <a:solidFill>
                  <a:srgbClr val="FFFFFF"/>
                </a:solidFill>
              </a:rPr>
              <a:t> cómo hacer tropezar al pueblo de Israel. Les enseñó a pecar, incitándolos a comer alimentos ofrecidos a ídolos y a cometer pecado sexual. </a:t>
            </a:r>
            <a:r>
              <a:rPr lang="es-MX" sz="2000" b="1" baseline="30000" dirty="0">
                <a:solidFill>
                  <a:srgbClr val="FFFFFF"/>
                </a:solidFill>
              </a:rPr>
              <a:t>15 </a:t>
            </a:r>
            <a:r>
              <a:rPr lang="es-MX" sz="2000" dirty="0">
                <a:solidFill>
                  <a:srgbClr val="FFFFFF"/>
                </a:solidFill>
              </a:rPr>
              <a:t>De modo parecido, entre ustedes hay algunos </a:t>
            </a:r>
            <a:r>
              <a:rPr lang="es-MX" sz="2000" dirty="0" err="1">
                <a:solidFill>
                  <a:srgbClr val="FFFFFF"/>
                </a:solidFill>
              </a:rPr>
              <a:t>nicolaítas</a:t>
            </a:r>
            <a:r>
              <a:rPr lang="es-MX" sz="2000" dirty="0">
                <a:solidFill>
                  <a:srgbClr val="FFFFFF"/>
                </a:solidFill>
              </a:rPr>
              <a:t> que siguen esa misma enseñanza.</a:t>
            </a:r>
          </a:p>
          <a:p>
            <a:pPr algn="ctr"/>
            <a:endParaRPr lang="es-MX" dirty="0" smtClean="0">
              <a:solidFill>
                <a:srgbClr val="FFFFFF"/>
              </a:solidFill>
            </a:endParaRPr>
          </a:p>
          <a:p>
            <a:pPr algn="ctr"/>
            <a:r>
              <a:rPr lang="es-MX" sz="2800" u="sng" dirty="0" smtClean="0">
                <a:solidFill>
                  <a:srgbClr val="FFFF00"/>
                </a:solidFill>
              </a:rPr>
              <a:t>Hay </a:t>
            </a:r>
            <a:r>
              <a:rPr lang="es-MX" sz="2800" u="sng" dirty="0">
                <a:solidFill>
                  <a:srgbClr val="FFFF00"/>
                </a:solidFill>
              </a:rPr>
              <a:t>condenación para aquellos que la propagan y defienden la falsa doctrina</a:t>
            </a:r>
            <a:r>
              <a:rPr lang="es-MX" sz="2800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7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E6D3F6F-6A1A-4952-8307-8745D73460E1}"/>
              </a:ext>
            </a:extLst>
          </p:cNvPr>
          <p:cNvSpPr/>
          <p:nvPr/>
        </p:nvSpPr>
        <p:spPr>
          <a:xfrm>
            <a:off x="914400" y="5022936"/>
            <a:ext cx="11081288" cy="1311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FFFF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9690" y="1043464"/>
            <a:ext cx="1114284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400" dirty="0" smtClean="0">
                <a:solidFill>
                  <a:srgbClr val="FFFF00"/>
                </a:solidFill>
              </a:rPr>
              <a:t>Falsos </a:t>
            </a:r>
            <a:r>
              <a:rPr lang="es-MX" sz="2400" dirty="0">
                <a:solidFill>
                  <a:srgbClr val="FFFF00"/>
                </a:solidFill>
              </a:rPr>
              <a:t>profetas y falsos maestros </a:t>
            </a:r>
            <a:r>
              <a:rPr lang="es-MX" sz="2400" dirty="0">
                <a:solidFill>
                  <a:srgbClr val="FFFFFF"/>
                </a:solidFill>
              </a:rPr>
              <a:t>(Judas. 3-13</a:t>
            </a:r>
            <a:r>
              <a:rPr lang="es-MX" sz="2400" dirty="0" smtClean="0">
                <a:solidFill>
                  <a:srgbClr val="FFFFFF"/>
                </a:solidFill>
              </a:rPr>
              <a:t>)</a:t>
            </a:r>
            <a:endParaRPr lang="es-MX" dirty="0" smtClean="0">
              <a:solidFill>
                <a:srgbClr val="FFFFFF"/>
              </a:solidFill>
            </a:endParaRPr>
          </a:p>
          <a:p>
            <a:r>
              <a:rPr lang="es-MX" sz="2800" dirty="0" smtClean="0">
                <a:solidFill>
                  <a:srgbClr val="FFFFFF"/>
                </a:solidFill>
              </a:rPr>
              <a:t>2 </a:t>
            </a:r>
            <a:r>
              <a:rPr lang="es-MX" sz="2800" dirty="0">
                <a:solidFill>
                  <a:srgbClr val="FFFFFF"/>
                </a:solidFill>
              </a:rPr>
              <a:t>Pedro </a:t>
            </a:r>
            <a:r>
              <a:rPr lang="es-MX" sz="2800" dirty="0" smtClean="0">
                <a:solidFill>
                  <a:srgbClr val="FFFFFF"/>
                </a:solidFill>
              </a:rPr>
              <a:t>2:1-3</a:t>
            </a:r>
          </a:p>
          <a:p>
            <a:r>
              <a:rPr lang="es-MX" sz="1600" dirty="0" smtClean="0">
                <a:solidFill>
                  <a:srgbClr val="FFFFFF"/>
                </a:solidFill>
              </a:rPr>
              <a:t>Reina-Valera 1960</a:t>
            </a:r>
          </a:p>
          <a:p>
            <a:pPr algn="ctr"/>
            <a:endParaRPr lang="es-MX" sz="2800" dirty="0">
              <a:solidFill>
                <a:srgbClr val="FFFF00"/>
              </a:solidFill>
            </a:endParaRPr>
          </a:p>
          <a:p>
            <a:pPr algn="ctr"/>
            <a:r>
              <a:rPr lang="es-MX" sz="2800" dirty="0" smtClean="0">
                <a:solidFill>
                  <a:srgbClr val="FFFFFF"/>
                </a:solidFill>
              </a:rPr>
              <a:t>2 </a:t>
            </a:r>
            <a:r>
              <a:rPr lang="es-MX" sz="2800" dirty="0">
                <a:solidFill>
                  <a:srgbClr val="FFFFFF"/>
                </a:solidFill>
              </a:rPr>
              <a:t>Pero </a:t>
            </a:r>
            <a:r>
              <a:rPr lang="es-MX" sz="2800" dirty="0">
                <a:solidFill>
                  <a:srgbClr val="FFFF00"/>
                </a:solidFill>
              </a:rPr>
              <a:t>hubo también falsos profetas entre el pueblo</a:t>
            </a:r>
            <a:r>
              <a:rPr lang="es-MX" sz="2800" dirty="0">
                <a:solidFill>
                  <a:srgbClr val="FFFFFF"/>
                </a:solidFill>
              </a:rPr>
              <a:t>, como </a:t>
            </a:r>
            <a:r>
              <a:rPr lang="es-MX" sz="2800" dirty="0">
                <a:solidFill>
                  <a:srgbClr val="FFFF00"/>
                </a:solidFill>
              </a:rPr>
              <a:t>habrá entre vosotros falsos maestros</a:t>
            </a:r>
            <a:r>
              <a:rPr lang="es-MX" sz="2800" dirty="0">
                <a:solidFill>
                  <a:srgbClr val="FFFFFF"/>
                </a:solidFill>
              </a:rPr>
              <a:t>, que introducirán encubiertamente herejías destructoras, y aun negarán al Señor que los rescató, </a:t>
            </a:r>
            <a:r>
              <a:rPr lang="es-MX" sz="2800" dirty="0">
                <a:solidFill>
                  <a:srgbClr val="FFFF00"/>
                </a:solidFill>
              </a:rPr>
              <a:t>atrayendo sobre sí mismos destrucción repentina</a:t>
            </a:r>
            <a:r>
              <a:rPr lang="es-MX" sz="2800" dirty="0">
                <a:solidFill>
                  <a:srgbClr val="FFFFFF"/>
                </a:solidFill>
              </a:rPr>
              <a:t>. 2 </a:t>
            </a:r>
            <a:r>
              <a:rPr lang="es-MX" sz="2800" dirty="0">
                <a:solidFill>
                  <a:srgbClr val="FFFF00"/>
                </a:solidFill>
              </a:rPr>
              <a:t>Y muchos seguirán sus disoluciones, por causa de los cuales el camino de la verdad será blasfemado</a:t>
            </a:r>
            <a:r>
              <a:rPr lang="es-MX" sz="2800" dirty="0">
                <a:solidFill>
                  <a:srgbClr val="FFFFFF"/>
                </a:solidFill>
              </a:rPr>
              <a:t>, 3 y </a:t>
            </a:r>
            <a:r>
              <a:rPr lang="es-MX" sz="2800" u="sng" dirty="0" smtClean="0">
                <a:solidFill>
                  <a:srgbClr val="FFFF00"/>
                </a:solidFill>
              </a:rPr>
              <a:t>POR AVARICIA HARÁN MERCADERÍA DE VOSOTROS </a:t>
            </a:r>
            <a:r>
              <a:rPr lang="es-MX" sz="2800" u="sng" dirty="0">
                <a:solidFill>
                  <a:srgbClr val="FFFF00"/>
                </a:solidFill>
              </a:rPr>
              <a:t>con palabras fingidas. Sobre los tales ya de largo tiempo la condenación no se tarda, y su perdición no se duerme.</a:t>
            </a:r>
            <a:endParaRPr lang="es-VE" sz="28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015" y="236483"/>
            <a:ext cx="6428208" cy="6461778"/>
          </a:xfrm>
          <a:solidFill>
            <a:schemeClr val="accent3">
              <a:lumMod val="40000"/>
              <a:lumOff val="60000"/>
              <a:alpha val="68000"/>
            </a:schemeClr>
          </a:solidFill>
        </p:spPr>
        <p:txBody>
          <a:bodyPr>
            <a:noAutofit/>
          </a:bodyPr>
          <a:lstStyle/>
          <a:p>
            <a:r>
              <a:rPr lang="es-VE" sz="4400" u="sng" dirty="0" smtClean="0"/>
              <a:t>Dios te bendiga</a:t>
            </a:r>
            <a:endParaRPr lang="es-VE" sz="4400" u="sng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968359" y="236484"/>
            <a:ext cx="5039709" cy="945202"/>
          </a:xfrm>
          <a:prstGeom prst="rect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b="1" dirty="0" smtClean="0"/>
          </a:p>
          <a:p>
            <a:endParaRPr lang="es-MX" sz="6600" b="1" dirty="0"/>
          </a:p>
          <a:p>
            <a:endParaRPr lang="es-MX" sz="6600" b="1" dirty="0" smtClean="0"/>
          </a:p>
          <a:p>
            <a:r>
              <a:rPr lang="es-MX" sz="6600" b="1" dirty="0" smtClean="0">
                <a:latin typeface="AR CENA" panose="02000000000000000000" pitchFamily="2" charset="0"/>
              </a:rPr>
              <a:t>Conclusión</a:t>
            </a:r>
            <a:endParaRPr lang="es-MX" sz="6600" b="1" dirty="0">
              <a:latin typeface="AR CENA" panose="020000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4119" y="332161"/>
            <a:ext cx="6096000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 Narrow"/>
              </a:rPr>
              <a:t>La falsa doctrina engaña a mucha </a:t>
            </a:r>
            <a:r>
              <a:rPr lang="es-MX" sz="2000" dirty="0" smtClean="0">
                <a:latin typeface="Arial Narrow"/>
              </a:rPr>
              <a:t>gente Mateo 24:5 </a:t>
            </a:r>
            <a:endParaRPr lang="es-MX" sz="2000" dirty="0">
              <a:latin typeface="Arial Narrow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 Narrow"/>
              </a:rPr>
              <a:t>Pervierte el único evangelio verdadero. </a:t>
            </a:r>
            <a:r>
              <a:rPr lang="es-MX" sz="2000" dirty="0" smtClean="0">
                <a:latin typeface="Arial Narrow"/>
              </a:rPr>
              <a:t>Gálatas 1:6-7</a:t>
            </a:r>
            <a:endParaRPr lang="es-MX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000" b="1" i="1" dirty="0" smtClean="0"/>
              <a:t>¿</a:t>
            </a:r>
            <a:r>
              <a:rPr lang="es-MX" sz="2000" b="1" i="1" dirty="0"/>
              <a:t>N</a:t>
            </a:r>
            <a:r>
              <a:rPr lang="es-MX" sz="2000" b="1" i="1" dirty="0" smtClean="0"/>
              <a:t>uestro </a:t>
            </a:r>
            <a:r>
              <a:rPr lang="es-MX" sz="2000" b="1" i="1" dirty="0"/>
              <a:t>ejemplo </a:t>
            </a:r>
            <a:r>
              <a:rPr lang="es-MX" sz="2000" b="1" i="1" dirty="0" smtClean="0"/>
              <a:t>como cristianos, es causa </a:t>
            </a:r>
            <a:r>
              <a:rPr lang="es-MX" sz="2000" b="1" i="1" dirty="0"/>
              <a:t>de </a:t>
            </a:r>
            <a:r>
              <a:rPr lang="es-MX" sz="2000" b="1" i="1" dirty="0" smtClean="0"/>
              <a:t>tropiezo, </a:t>
            </a:r>
            <a:r>
              <a:rPr lang="es-MX" sz="2000" b="1" i="1" dirty="0"/>
              <a:t>o es motivo de bendición</a:t>
            </a:r>
            <a:r>
              <a:rPr lang="es-MX" sz="2000" b="1" i="1" dirty="0" smtClean="0"/>
              <a:t>?</a:t>
            </a:r>
          </a:p>
          <a:p>
            <a:pPr algn="ctr"/>
            <a:endParaRPr lang="es-MX" sz="600" b="1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000" b="1" i="1" dirty="0" smtClean="0"/>
              <a:t>¿</a:t>
            </a:r>
            <a:r>
              <a:rPr lang="es-MX" sz="2000" b="1" i="1" dirty="0"/>
              <a:t>Cree usted que sus familiares y amigos serán persuadidos a obedecer el </a:t>
            </a:r>
            <a:r>
              <a:rPr lang="es-MX" sz="2000" b="1" i="1" dirty="0" smtClean="0"/>
              <a:t>verdadero evangelio </a:t>
            </a:r>
            <a:r>
              <a:rPr lang="es-MX" sz="2000" b="1" i="1" dirty="0"/>
              <a:t>motivado por su buen </a:t>
            </a:r>
            <a:r>
              <a:rPr lang="es-MX" sz="2000" b="1" i="1" dirty="0" smtClean="0"/>
              <a:t>ejemplo y fiel convicción?</a:t>
            </a:r>
          </a:p>
          <a:p>
            <a:pPr algn="ctr"/>
            <a:endParaRPr lang="es-MX" sz="700" b="1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000" b="1" i="1" dirty="0"/>
              <a:t>¿Somos fuente de inspiración a otros por nuestra devoción, amor, espíritu ferviente, por nuestra fe y obediencia a </a:t>
            </a:r>
            <a:r>
              <a:rPr lang="es-MX" sz="2000" b="1" i="1" dirty="0" smtClean="0"/>
              <a:t>la verdad de </a:t>
            </a:r>
            <a:r>
              <a:rPr lang="es-MX" sz="2000" b="1" i="1" dirty="0"/>
              <a:t>Dios</a:t>
            </a:r>
            <a:r>
              <a:rPr lang="es-MX" sz="2000" b="1" i="1" dirty="0" smtClean="0"/>
              <a:t>?</a:t>
            </a:r>
          </a:p>
          <a:p>
            <a:pPr algn="ctr"/>
            <a:endParaRPr lang="es-MX" sz="1200" b="1" i="1" dirty="0"/>
          </a:p>
          <a:p>
            <a:pPr algn="ctr"/>
            <a:r>
              <a:rPr lang="es-MX" sz="2800" b="1" i="1" u="sng" dirty="0" smtClean="0"/>
              <a:t>¿Estamos Firmes en la verdad?</a:t>
            </a:r>
            <a:endParaRPr lang="es-MX" sz="2800" b="1" i="1" u="sng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600" b="1" dirty="0" smtClean="0"/>
          </a:p>
          <a:p>
            <a:pPr algn="ctr"/>
            <a:endParaRPr lang="es-VE" sz="100" b="1" u="sng" dirty="0"/>
          </a:p>
          <a:p>
            <a:pPr algn="ctr"/>
            <a:r>
              <a:rPr lang="es-MX" b="1" u="sng" dirty="0"/>
              <a:t>Los farsantes hablan cosas perversas y atractivas</a:t>
            </a:r>
            <a:r>
              <a:rPr lang="es-MX" b="1" u="sng" dirty="0" smtClean="0"/>
              <a:t>.</a:t>
            </a:r>
          </a:p>
          <a:p>
            <a:pPr algn="ctr"/>
            <a:r>
              <a:rPr lang="es-MX" b="1" u="sng" dirty="0" smtClean="0"/>
              <a:t> </a:t>
            </a:r>
            <a:r>
              <a:rPr lang="es-MX" b="1" u="sng" dirty="0"/>
              <a:t>Y así arrastran a muchos tras ellos.  </a:t>
            </a:r>
            <a:endParaRPr lang="es-MX" b="1" u="sng" dirty="0" smtClean="0"/>
          </a:p>
          <a:p>
            <a:pPr algn="ctr"/>
            <a:r>
              <a:rPr lang="es-MX" b="1" u="sng" dirty="0" smtClean="0"/>
              <a:t>Hechos 20:30.</a:t>
            </a:r>
          </a:p>
          <a:p>
            <a:pPr algn="ctr"/>
            <a:endParaRPr lang="es-MX" b="1" u="sng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b="1" u="sng" dirty="0"/>
              <a:t>Debemos de evitarlos. Hay una terrible condenación para ellos. </a:t>
            </a:r>
            <a:endParaRPr lang="es-MX" sz="1600" b="1" u="sng" dirty="0" smtClean="0"/>
          </a:p>
          <a:p>
            <a:pPr algn="ctr"/>
            <a:r>
              <a:rPr lang="es-MX" b="1" u="sng" dirty="0" smtClean="0"/>
              <a:t>Romanos 16:17-18</a:t>
            </a:r>
            <a:r>
              <a:rPr lang="es-MX" b="1" u="sng" dirty="0"/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VE" sz="1600" b="1" u="sng" dirty="0" smtClean="0"/>
          </a:p>
          <a:p>
            <a:pPr algn="ctr"/>
            <a:endParaRPr lang="es-MX" sz="14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VE" sz="1400" b="1" u="sng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400" b="1" dirty="0"/>
          </a:p>
        </p:txBody>
      </p:sp>
      <p:sp>
        <p:nvSpPr>
          <p:cNvPr id="5" name="Rectángulo 4"/>
          <p:cNvSpPr/>
          <p:nvPr/>
        </p:nvSpPr>
        <p:spPr>
          <a:xfrm>
            <a:off x="6968359" y="1317047"/>
            <a:ext cx="5065486" cy="480131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es-MX" sz="3200" b="1" dirty="0">
                <a:solidFill>
                  <a:prstClr val="black"/>
                </a:solidFill>
              </a:rPr>
              <a:t>Hechos 17:11</a:t>
            </a:r>
          </a:p>
          <a:p>
            <a:pPr lvl="0" algn="ctr" defTabSz="914400"/>
            <a:r>
              <a:rPr lang="es-MX" sz="1600" b="1" dirty="0">
                <a:solidFill>
                  <a:prstClr val="black"/>
                </a:solidFill>
              </a:rPr>
              <a:t>Nueva Traducción Viviente</a:t>
            </a:r>
          </a:p>
          <a:p>
            <a:pPr lvl="0" algn="ctr" defTabSz="914400"/>
            <a:r>
              <a:rPr lang="es-MX" sz="3200" b="1" dirty="0">
                <a:solidFill>
                  <a:prstClr val="black"/>
                </a:solidFill>
              </a:rPr>
              <a:t>11 Los de </a:t>
            </a:r>
            <a:r>
              <a:rPr lang="es-MX" sz="3200" b="1" dirty="0" err="1">
                <a:solidFill>
                  <a:prstClr val="black"/>
                </a:solidFill>
              </a:rPr>
              <a:t>Berea</a:t>
            </a:r>
            <a:r>
              <a:rPr lang="es-MX" sz="3200" b="1" dirty="0">
                <a:solidFill>
                  <a:prstClr val="black"/>
                </a:solidFill>
              </a:rPr>
              <a:t> tenían una mentalidad más abierta que los de Tesalónica y escucharon con entusiasmo el mensaje de Pablo. Día tras día examinaban las Escrituras para ver si Pablo y </a:t>
            </a:r>
            <a:r>
              <a:rPr lang="es-MX" sz="3200" b="1" dirty="0" err="1">
                <a:solidFill>
                  <a:prstClr val="black"/>
                </a:solidFill>
              </a:rPr>
              <a:t>Silas</a:t>
            </a:r>
            <a:r>
              <a:rPr lang="es-MX" sz="3200" b="1" dirty="0">
                <a:solidFill>
                  <a:prstClr val="black"/>
                </a:solidFill>
              </a:rPr>
              <a:t> enseñaban la verdad.</a:t>
            </a:r>
          </a:p>
        </p:txBody>
      </p:sp>
    </p:spTree>
    <p:extLst>
      <p:ext uri="{BB962C8B-B14F-4D97-AF65-F5344CB8AC3E}">
        <p14:creationId xmlns:p14="http://schemas.microsoft.com/office/powerpoint/2010/main" val="18354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608" y="408861"/>
            <a:ext cx="1126751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lección anterior entendimos que somos Tropiezo Para Los Hermanos </a:t>
            </a:r>
            <a:r>
              <a:rPr lang="es-MX" sz="32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</a:p>
          <a:p>
            <a:pPr algn="ctr"/>
            <a:endParaRPr lang="es-MX" sz="2800" u="sng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</a:t>
            </a:r>
            <a:r>
              <a:rPr lang="es-MX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levamos </a:t>
            </a: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MX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onducta santa</a:t>
            </a: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</a:t>
            </a: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es-MX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para los hermanos, la familia y la sociedad.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omos </a:t>
            </a: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 o tropiezo 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camino de otros cristianos </a:t>
            </a:r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hacen o quieren hacer la 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voluntad de Dios</a:t>
            </a:r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onemos </a:t>
            </a:r>
            <a:r>
              <a:rPr lang="es-MX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mirada en las cosas de los hombres</a:t>
            </a:r>
            <a:r>
              <a:rPr lang="es-MX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sz="2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24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MX" sz="2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4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antenemos </a:t>
            </a:r>
            <a:r>
              <a:rPr lang="es-MX" sz="2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4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MX" sz="2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4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MX" sz="24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erdad </a:t>
            </a:r>
            <a:r>
              <a:rPr lang="es-MX" sz="2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24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evelada</a:t>
            </a:r>
            <a:r>
              <a:rPr lang="es-MX" sz="2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s-MX" sz="2400" u="sng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3414" y="4580363"/>
            <a:ext cx="10911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haremos un repaso importante de el ultimo punto, y estaremos repasando  algunas formas de </a:t>
            </a:r>
          </a:p>
          <a:p>
            <a:pPr algn="ctr"/>
            <a:r>
              <a:rPr lang="es-MX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APOSTASÍA.</a:t>
            </a:r>
            <a:endParaRPr lang="es-MX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15575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Open Sans"/>
              </a:rPr>
              <a:t>Gálatas 5:7</a:t>
            </a:r>
            <a:endParaRPr lang="es-MX" sz="2400" dirty="0">
              <a:latin typeface="Open Sans"/>
            </a:endParaRPr>
          </a:p>
          <a:p>
            <a:pPr algn="ctr"/>
            <a:r>
              <a:rPr lang="es-MX" dirty="0">
                <a:solidFill>
                  <a:schemeClr val="bg1"/>
                </a:solidFill>
                <a:latin typeface="Open Sans"/>
              </a:rPr>
              <a:t>Vosotros corríais bien; ¿</a:t>
            </a:r>
            <a:r>
              <a:rPr lang="es-MX" u="sng" dirty="0">
                <a:solidFill>
                  <a:srgbClr val="FFC000"/>
                </a:solidFill>
                <a:latin typeface="Open Sans"/>
              </a:rPr>
              <a:t>quién os </a:t>
            </a:r>
            <a:r>
              <a:rPr lang="es-MX" b="1" u="sng" dirty="0" smtClean="0">
                <a:solidFill>
                  <a:srgbClr val="FFC000"/>
                </a:solidFill>
                <a:latin typeface="Open Sans"/>
              </a:rPr>
              <a:t>estorbó</a:t>
            </a:r>
            <a:r>
              <a:rPr lang="es-MX" dirty="0">
                <a:solidFill>
                  <a:schemeClr val="bg1"/>
                </a:solidFill>
                <a:latin typeface="Open Sans"/>
              </a:rPr>
              <a:t> para no obedecer a la verdad?</a:t>
            </a:r>
            <a:endParaRPr lang="es-MX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4340" y="2753974"/>
            <a:ext cx="11231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</a:rPr>
              <a:t>La palabra, como tal, proviene del griego ἀπ</a:t>
            </a:r>
            <a:r>
              <a:rPr lang="es-MX" sz="3200" dirty="0" err="1">
                <a:solidFill>
                  <a:schemeClr val="bg1"/>
                </a:solidFill>
              </a:rPr>
              <a:t>οστ</a:t>
            </a:r>
            <a:r>
              <a:rPr lang="es-MX" sz="3200" dirty="0">
                <a:solidFill>
                  <a:schemeClr val="bg1"/>
                </a:solidFill>
              </a:rPr>
              <a:t>ασία (</a:t>
            </a:r>
            <a:r>
              <a:rPr lang="es-MX" sz="3200" dirty="0" smtClean="0">
                <a:solidFill>
                  <a:schemeClr val="bg1"/>
                </a:solidFill>
              </a:rPr>
              <a:t>apostasis), </a:t>
            </a:r>
            <a:r>
              <a:rPr lang="es-MX" sz="3200" dirty="0">
                <a:solidFill>
                  <a:schemeClr val="bg1"/>
                </a:solidFill>
              </a:rPr>
              <a:t>y se compone de </a:t>
            </a:r>
            <a:r>
              <a:rPr lang="es-MX" sz="3200" dirty="0" smtClean="0">
                <a:solidFill>
                  <a:schemeClr val="bg1"/>
                </a:solidFill>
              </a:rPr>
              <a:t>un prefijo απο </a:t>
            </a:r>
            <a:r>
              <a:rPr lang="es-MX" sz="3200" dirty="0">
                <a:solidFill>
                  <a:schemeClr val="bg1"/>
                </a:solidFill>
              </a:rPr>
              <a:t>(apo), que significa </a:t>
            </a:r>
            <a:r>
              <a:rPr lang="es-MX" sz="4000" b="1" dirty="0">
                <a:solidFill>
                  <a:schemeClr val="bg1"/>
                </a:solidFill>
              </a:rPr>
              <a:t>“fuera de</a:t>
            </a:r>
            <a:r>
              <a:rPr lang="es-MX" sz="4000" b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>
                <a:solidFill>
                  <a:schemeClr val="bg1"/>
                </a:solidFill>
              </a:rPr>
              <a:t>y στασις (stasis), que significa </a:t>
            </a:r>
            <a:r>
              <a:rPr lang="es-MX" sz="4000" b="1" dirty="0">
                <a:solidFill>
                  <a:schemeClr val="bg1"/>
                </a:solidFill>
              </a:rPr>
              <a:t>“colocarse”.</a:t>
            </a:r>
            <a:endParaRPr lang="es-MX" sz="3200" b="1" dirty="0">
              <a:solidFill>
                <a:schemeClr val="bg1"/>
              </a:solidFill>
            </a:endParaRPr>
          </a:p>
          <a:p>
            <a:pPr algn="ctr"/>
            <a:endParaRPr lang="es-MX" sz="3200" dirty="0">
              <a:solidFill>
                <a:schemeClr val="bg1"/>
              </a:solidFill>
            </a:endParaRPr>
          </a:p>
          <a:p>
            <a:pPr algn="ctr"/>
            <a:r>
              <a:rPr lang="es-MX" sz="3200" dirty="0">
                <a:solidFill>
                  <a:schemeClr val="bg1"/>
                </a:solidFill>
              </a:rPr>
              <a:t>En un sentido religioso, la apostasía vendría a ser la renuncia o abjuración pública de la religión que se profesa.</a:t>
            </a:r>
            <a:endParaRPr lang="es-MX" sz="2400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49114" y="1303942"/>
            <a:ext cx="90023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7200" u="sng" dirty="0" smtClean="0"/>
              <a:t>_____ἀπ</a:t>
            </a:r>
            <a:r>
              <a:rPr lang="es-MX" sz="7200" u="sng" dirty="0" err="1" smtClean="0"/>
              <a:t>οστ</a:t>
            </a:r>
            <a:r>
              <a:rPr lang="es-MX" sz="7200" u="sng" dirty="0" smtClean="0"/>
              <a:t>ασία_____</a:t>
            </a:r>
            <a:endParaRPr lang="es-VE" sz="7200" u="sng" dirty="0"/>
          </a:p>
        </p:txBody>
      </p:sp>
    </p:spTree>
    <p:extLst>
      <p:ext uri="{BB962C8B-B14F-4D97-AF65-F5344CB8AC3E}">
        <p14:creationId xmlns:p14="http://schemas.microsoft.com/office/powerpoint/2010/main" val="317811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23081" y="170058"/>
            <a:ext cx="73090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7200" u="sng" dirty="0" smtClean="0"/>
              <a:t>La Verdad revelada</a:t>
            </a:r>
            <a:endParaRPr lang="es-VE" sz="7200" u="sng" dirty="0"/>
          </a:p>
        </p:txBody>
      </p:sp>
      <p:sp>
        <p:nvSpPr>
          <p:cNvPr id="3" name="Rectángulo 2"/>
          <p:cNvSpPr/>
          <p:nvPr/>
        </p:nvSpPr>
        <p:spPr>
          <a:xfrm>
            <a:off x="409904" y="1553990"/>
            <a:ext cx="1133540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/>
              <a:t>T</a:t>
            </a:r>
            <a:r>
              <a:rPr lang="es-MX" sz="2800" dirty="0" smtClean="0"/>
              <a:t>odos </a:t>
            </a:r>
            <a:r>
              <a:rPr lang="es-MX" sz="2800" dirty="0"/>
              <a:t>pensamos que amamos la verdad, pero </a:t>
            </a:r>
            <a:endParaRPr lang="es-MX" sz="2800" dirty="0" smtClean="0"/>
          </a:p>
          <a:p>
            <a:pPr algn="ctr"/>
            <a:r>
              <a:rPr lang="es-MX" sz="2800" dirty="0" smtClean="0"/>
              <a:t>¿Amamos </a:t>
            </a:r>
            <a:r>
              <a:rPr lang="es-MX" sz="2800" dirty="0"/>
              <a:t>toda la verdad o solamente la verdad que nos convenga?</a:t>
            </a:r>
          </a:p>
          <a:p>
            <a:pPr algn="ctr"/>
            <a:endParaRPr lang="es-MX" sz="400" dirty="0"/>
          </a:p>
          <a:p>
            <a:pPr algn="ctr"/>
            <a:r>
              <a:rPr lang="es-MX" sz="3200" b="1" dirty="0" smtClean="0"/>
              <a:t>“Conoceréis </a:t>
            </a:r>
            <a:r>
              <a:rPr lang="es-MX" sz="3200" b="1" dirty="0"/>
              <a:t>la verdad, y la verdad os hará libres”. </a:t>
            </a:r>
            <a:endParaRPr lang="es-MX" sz="3200" b="1" dirty="0" smtClean="0"/>
          </a:p>
          <a:p>
            <a:pPr algn="ctr"/>
            <a:r>
              <a:rPr lang="es-MX" sz="3200" b="1" dirty="0"/>
              <a:t> Juan 8:32 </a:t>
            </a:r>
          </a:p>
          <a:p>
            <a:pPr algn="ctr"/>
            <a:r>
              <a:rPr lang="es-MX" sz="2800" dirty="0" smtClean="0"/>
              <a:t>Jesús </a:t>
            </a:r>
            <a:r>
              <a:rPr lang="es-MX" sz="2800" dirty="0"/>
              <a:t>dice “la verdad”; no dice “cierta verdad” o “la verdad que le guste” o “la verdad que ya haya aceptado</a:t>
            </a:r>
            <a:r>
              <a:rPr lang="es-MX" sz="2800" dirty="0" smtClean="0"/>
              <a:t>”, </a:t>
            </a:r>
            <a:r>
              <a:rPr lang="es-MX" sz="2800" dirty="0"/>
              <a:t>Más bien, dice </a:t>
            </a:r>
            <a:r>
              <a:rPr lang="es-MX" sz="2800" dirty="0" smtClean="0"/>
              <a:t>simplemente</a:t>
            </a:r>
          </a:p>
          <a:p>
            <a:pPr algn="ctr"/>
            <a:r>
              <a:rPr lang="es-MX" sz="2800" dirty="0" smtClean="0"/>
              <a:t> </a:t>
            </a:r>
            <a:r>
              <a:rPr lang="es-MX" sz="2800" dirty="0"/>
              <a:t>“la verdad”, la pura verdad, toda la verdad</a:t>
            </a:r>
            <a:r>
              <a:rPr lang="es-MX" sz="2800" dirty="0" smtClean="0"/>
              <a:t>.</a:t>
            </a:r>
            <a:endParaRPr lang="es-MX" sz="2800" dirty="0"/>
          </a:p>
        </p:txBody>
      </p:sp>
      <p:sp>
        <p:nvSpPr>
          <p:cNvPr id="4" name="Rectángulo 3"/>
          <p:cNvSpPr/>
          <p:nvPr/>
        </p:nvSpPr>
        <p:spPr>
          <a:xfrm>
            <a:off x="-18393" y="4624599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dirty="0">
                <a:latin typeface="AR CENA" panose="02000000000000000000" pitchFamily="2" charset="0"/>
              </a:rPr>
              <a:t>¿Qué es “la </a:t>
            </a:r>
            <a:r>
              <a:rPr lang="es-MX" sz="5400" dirty="0" smtClean="0">
                <a:latin typeface="AR CENA" panose="02000000000000000000" pitchFamily="2" charset="0"/>
              </a:rPr>
              <a:t>verdad? </a:t>
            </a:r>
          </a:p>
          <a:p>
            <a:pPr algn="ctr"/>
            <a:r>
              <a:rPr lang="es-MX" sz="3600" b="1" dirty="0" smtClean="0"/>
              <a:t>Juan 17:17</a:t>
            </a:r>
          </a:p>
          <a:p>
            <a:pPr algn="ctr"/>
            <a:r>
              <a:rPr lang="es-MX" sz="3200" b="1" dirty="0" smtClean="0"/>
              <a:t> </a:t>
            </a:r>
            <a:r>
              <a:rPr lang="es-MX" sz="3200" b="1" dirty="0"/>
              <a:t>“Santifícalos en tu verdad; tu palabra es verdad</a:t>
            </a:r>
            <a:r>
              <a:rPr lang="es-MX" sz="3200" b="1" dirty="0" smtClean="0"/>
              <a:t>”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2646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66231"/>
            <a:ext cx="12192000" cy="154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VE" sz="28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VE" sz="2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s-VE" sz="28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ida </a:t>
            </a:r>
            <a:r>
              <a:rPr lang="es-VE" sz="2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Cristiana </a:t>
            </a:r>
            <a:r>
              <a:rPr lang="es-VE" sz="28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define como constante lucha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VE" sz="24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cristiano es responsable de no dejarse engañar</a:t>
            </a:r>
            <a:endParaRPr lang="es-VE" sz="1600" b="1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VE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VE" sz="2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8388" y="1587394"/>
            <a:ext cx="107152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2 </a:t>
            </a:r>
            <a:r>
              <a:rPr lang="es-MX" sz="3200" dirty="0">
                <a:solidFill>
                  <a:schemeClr val="bg1"/>
                </a:solidFill>
              </a:rPr>
              <a:t>Tesalonicenses </a:t>
            </a:r>
            <a:r>
              <a:rPr lang="es-MX" sz="3200" dirty="0" smtClean="0">
                <a:solidFill>
                  <a:schemeClr val="bg1"/>
                </a:solidFill>
              </a:rPr>
              <a:t>2:1-3 PDT</a:t>
            </a:r>
            <a:endParaRPr lang="es-MX" sz="3200" dirty="0">
              <a:solidFill>
                <a:schemeClr val="bg1"/>
              </a:solidFill>
            </a:endParaRPr>
          </a:p>
          <a:p>
            <a:pPr algn="r"/>
            <a:endParaRPr lang="es-MX" sz="1400" b="1" dirty="0">
              <a:solidFill>
                <a:schemeClr val="bg1"/>
              </a:solidFill>
            </a:endParaRPr>
          </a:p>
          <a:p>
            <a:r>
              <a:rPr lang="es-MX" sz="2800" b="1" dirty="0">
                <a:solidFill>
                  <a:schemeClr val="bg1"/>
                </a:solidFill>
              </a:rPr>
              <a:t> </a:t>
            </a:r>
            <a:r>
              <a:rPr lang="es-MX" sz="2800" dirty="0">
                <a:solidFill>
                  <a:schemeClr val="bg1"/>
                </a:solidFill>
              </a:rPr>
              <a:t>Hermanos, queremos hablarles sobre la venida de nuestro Señor Jesucristo y el momento en que nos encontremos con él. </a:t>
            </a:r>
            <a:r>
              <a:rPr lang="es-MX" sz="2800" b="1" baseline="30000" dirty="0">
                <a:solidFill>
                  <a:schemeClr val="bg1"/>
                </a:solidFill>
              </a:rPr>
              <a:t>2 </a:t>
            </a:r>
            <a:r>
              <a:rPr lang="es-MX" sz="2800" u="sng" dirty="0">
                <a:solidFill>
                  <a:srgbClr val="FFC000"/>
                </a:solidFill>
              </a:rPr>
              <a:t>Les pedimos que no se preocupen ni se inquieten fácilmente ni tengan miedo si oyen decir, como si fuera una </a:t>
            </a:r>
            <a:r>
              <a:rPr lang="es-MX" sz="2800" u="sng" dirty="0" smtClean="0">
                <a:solidFill>
                  <a:srgbClr val="FFC000"/>
                </a:solidFill>
              </a:rPr>
              <a:t>profecía</a:t>
            </a:r>
            <a:r>
              <a:rPr lang="es-MX" sz="2800" u="sng" dirty="0">
                <a:solidFill>
                  <a:srgbClr val="FFC000"/>
                </a:solidFill>
              </a:rPr>
              <a:t> o un mensaje, que el Señor ya regresó</a:t>
            </a:r>
            <a:r>
              <a:rPr lang="es-MX" sz="2800" dirty="0">
                <a:solidFill>
                  <a:schemeClr val="bg1"/>
                </a:solidFill>
              </a:rPr>
              <a:t>. </a:t>
            </a:r>
            <a:r>
              <a:rPr lang="es-MX" sz="2800" b="1" dirty="0">
                <a:solidFill>
                  <a:schemeClr val="bg1"/>
                </a:solidFill>
              </a:rPr>
              <a:t>Tampoco hagan caso si se lo escriben en una carta diciendo falsamente que es de parte nuestra</a:t>
            </a:r>
            <a:r>
              <a:rPr lang="es-MX" sz="2800" dirty="0">
                <a:solidFill>
                  <a:schemeClr val="bg1"/>
                </a:solidFill>
              </a:rPr>
              <a:t>. </a:t>
            </a:r>
            <a:r>
              <a:rPr lang="es-MX" sz="2800" b="1" baseline="30000" dirty="0">
                <a:solidFill>
                  <a:schemeClr val="bg1"/>
                </a:solidFill>
              </a:rPr>
              <a:t>3 </a:t>
            </a:r>
            <a:r>
              <a:rPr lang="es-MX" sz="3200" u="sng" dirty="0">
                <a:solidFill>
                  <a:srgbClr val="FFC000"/>
                </a:solidFill>
              </a:rPr>
              <a:t>No permitan que nadie los engañe de ninguna manera.</a:t>
            </a:r>
            <a:r>
              <a:rPr lang="es-MX" sz="2800" dirty="0">
                <a:solidFill>
                  <a:schemeClr val="bg1"/>
                </a:solidFill>
              </a:rPr>
              <a:t> El día del Señor llegará después de que ocurra la rebelión contra Dios, que no sucederá sino hasta que aparezca el hombre perverso destinado a la destrucción. </a:t>
            </a:r>
          </a:p>
        </p:txBody>
      </p:sp>
    </p:spTree>
    <p:extLst>
      <p:ext uri="{BB962C8B-B14F-4D97-AF65-F5344CB8AC3E}">
        <p14:creationId xmlns:p14="http://schemas.microsoft.com/office/powerpoint/2010/main" val="22492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66231"/>
            <a:ext cx="12192000" cy="154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VE" sz="28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VE" sz="2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s-VE" sz="28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ida </a:t>
            </a:r>
            <a:r>
              <a:rPr lang="es-VE" sz="2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Cristiana </a:t>
            </a:r>
            <a:r>
              <a:rPr lang="es-VE" sz="28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define como constante lucha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VE" sz="24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cristiano es responsable de no dejarse engañar</a:t>
            </a:r>
            <a:endParaRPr lang="es-VE" sz="1600" b="1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VE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VE" sz="2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2248" y="1477036"/>
            <a:ext cx="7520152" cy="52014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600" dirty="0" smtClean="0">
                <a:solidFill>
                  <a:schemeClr val="bg1"/>
                </a:solidFill>
              </a:rPr>
              <a:t>Los evangelios </a:t>
            </a:r>
            <a:r>
              <a:rPr lang="es-MX" sz="2600" dirty="0">
                <a:solidFill>
                  <a:schemeClr val="bg1"/>
                </a:solidFill>
              </a:rPr>
              <a:t>diferentes hacen mucho daño porque la gente les </a:t>
            </a:r>
            <a:r>
              <a:rPr lang="es-MX" sz="2600" dirty="0" smtClean="0">
                <a:solidFill>
                  <a:schemeClr val="bg1"/>
                </a:solidFill>
              </a:rPr>
              <a:t>escucha.</a:t>
            </a:r>
          </a:p>
          <a:p>
            <a:pPr algn="ctr"/>
            <a:r>
              <a:rPr lang="es-MX" sz="2600" dirty="0" smtClean="0">
                <a:solidFill>
                  <a:srgbClr val="FFC000"/>
                </a:solidFill>
              </a:rPr>
              <a:t>"</a:t>
            </a:r>
            <a:r>
              <a:rPr lang="es-MX" sz="2600" dirty="0">
                <a:solidFill>
                  <a:srgbClr val="FFC000"/>
                </a:solidFill>
              </a:rPr>
              <a:t>algunos apostatarán escuchando a espíritus engañadores y a doctrinas de demonios" </a:t>
            </a:r>
            <a:endParaRPr lang="es-MX" sz="2600" dirty="0" smtClean="0">
              <a:solidFill>
                <a:srgbClr val="FFC000"/>
              </a:solidFill>
            </a:endParaRPr>
          </a:p>
          <a:p>
            <a:pPr algn="ctr"/>
            <a:r>
              <a:rPr lang="es-MX" sz="2600" dirty="0" smtClean="0">
                <a:solidFill>
                  <a:srgbClr val="FFC000"/>
                </a:solidFill>
              </a:rPr>
              <a:t>1 </a:t>
            </a:r>
            <a:r>
              <a:rPr lang="es-MX" sz="2600" dirty="0">
                <a:solidFill>
                  <a:srgbClr val="FFC000"/>
                </a:solidFill>
              </a:rPr>
              <a:t>Timoteo 4:1 </a:t>
            </a:r>
            <a:endParaRPr lang="es-MX" sz="2600" dirty="0" smtClean="0">
              <a:solidFill>
                <a:srgbClr val="FFC000"/>
              </a:solidFill>
            </a:endParaRPr>
          </a:p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(LOS ESPÍRITUS ENGAÑADORES NO SON FANTASMAS SINO QUE TIENE CUERPOS)</a:t>
            </a:r>
          </a:p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>
                <a:solidFill>
                  <a:schemeClr val="bg1"/>
                </a:solidFill>
              </a:rPr>
              <a:t>La gente les escucha porque no aman la verdad</a:t>
            </a:r>
            <a:r>
              <a:rPr lang="es-MX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MX" sz="2600" dirty="0" smtClean="0">
                <a:solidFill>
                  <a:srgbClr val="FFC000"/>
                </a:solidFill>
              </a:rPr>
              <a:t> </a:t>
            </a:r>
            <a:r>
              <a:rPr lang="es-MX" sz="2600" dirty="0">
                <a:solidFill>
                  <a:srgbClr val="FFC000"/>
                </a:solidFill>
              </a:rPr>
              <a:t>Apartan "de la verdad el oído y so volverán a las fábulas" </a:t>
            </a:r>
            <a:endParaRPr lang="es-MX" sz="2600" dirty="0" smtClean="0">
              <a:solidFill>
                <a:srgbClr val="FFC000"/>
              </a:solidFill>
            </a:endParaRPr>
          </a:p>
          <a:p>
            <a:pPr algn="ctr"/>
            <a:r>
              <a:rPr lang="es-MX" sz="2600" dirty="0" smtClean="0">
                <a:solidFill>
                  <a:srgbClr val="FFC000"/>
                </a:solidFill>
              </a:rPr>
              <a:t>(</a:t>
            </a:r>
            <a:r>
              <a:rPr lang="es-MX" sz="2600" dirty="0">
                <a:solidFill>
                  <a:srgbClr val="FFC000"/>
                </a:solidFill>
              </a:rPr>
              <a:t>2 </a:t>
            </a:r>
            <a:r>
              <a:rPr lang="es-MX" sz="2600" dirty="0" smtClean="0">
                <a:solidFill>
                  <a:srgbClr val="FFC000"/>
                </a:solidFill>
              </a:rPr>
              <a:t>Timoteo </a:t>
            </a:r>
            <a:r>
              <a:rPr lang="es-MX" sz="2600" dirty="0">
                <a:solidFill>
                  <a:srgbClr val="FFC000"/>
                </a:solidFill>
              </a:rPr>
              <a:t>4:4</a:t>
            </a:r>
            <a:r>
              <a:rPr lang="es-MX" sz="2600" dirty="0" smtClean="0">
                <a:solidFill>
                  <a:srgbClr val="FFC000"/>
                </a:solidFill>
              </a:rPr>
              <a:t>)</a:t>
            </a:r>
          </a:p>
          <a:p>
            <a:pPr algn="ctr"/>
            <a:r>
              <a:rPr lang="es-MX" sz="2600" dirty="0" smtClean="0">
                <a:solidFill>
                  <a:schemeClr val="bg1"/>
                </a:solidFill>
              </a:rPr>
              <a:t>Los </a:t>
            </a:r>
            <a:r>
              <a:rPr lang="es-MX" sz="2600" dirty="0">
                <a:solidFill>
                  <a:schemeClr val="bg1"/>
                </a:solidFill>
              </a:rPr>
              <a:t>mandamientos y tradiciones de hombres no son la verdad sino fábulas.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003627" y="1477035"/>
            <a:ext cx="3846786" cy="52014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Aquellos que siguen las doctrinas de los demonios "apostatarán de la fe". </a:t>
            </a:r>
            <a:endParaRPr lang="es-MX" sz="2400" dirty="0" smtClean="0">
              <a:solidFill>
                <a:schemeClr val="bg1"/>
              </a:solidFill>
            </a:endParaRPr>
          </a:p>
          <a:p>
            <a:pPr algn="ctr"/>
            <a:r>
              <a:rPr lang="es-MX" sz="2000" dirty="0" smtClean="0">
                <a:solidFill>
                  <a:srgbClr val="FFC000"/>
                </a:solidFill>
              </a:rPr>
              <a:t>Es </a:t>
            </a:r>
            <a:r>
              <a:rPr lang="es-MX" sz="2000" dirty="0">
                <a:solidFill>
                  <a:srgbClr val="FFC000"/>
                </a:solidFill>
              </a:rPr>
              <a:t>decir, prestar atención a la doctrina de los demonios es un asunto serio porque implica una desviación de la verdad del evangelio de Cristo.</a:t>
            </a:r>
          </a:p>
          <a:p>
            <a:pPr algn="ctr"/>
            <a:endParaRPr lang="es-MX" sz="1400" dirty="0">
              <a:solidFill>
                <a:srgbClr val="FFC000"/>
              </a:solidFill>
            </a:endParaRPr>
          </a:p>
          <a:p>
            <a:pPr algn="ctr"/>
            <a:r>
              <a:rPr lang="es-MX" sz="2000" dirty="0">
                <a:solidFill>
                  <a:schemeClr val="bg1"/>
                </a:solidFill>
              </a:rPr>
              <a:t>¿Cómo se difunden las doctrinas de los demonios? Se difunden a través de maestros humanos: </a:t>
            </a:r>
            <a:r>
              <a:rPr lang="es-MX" sz="2000" dirty="0">
                <a:solidFill>
                  <a:srgbClr val="FFC000"/>
                </a:solidFill>
              </a:rPr>
              <a:t>"Tales enseñanzas vienen por medio de hipócritas mentirosos, cuyas conciencias han sido cauterizadas"</a:t>
            </a:r>
            <a:endParaRPr lang="es-VE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55834" y="514695"/>
            <a:ext cx="94908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u="sng" dirty="0" smtClean="0"/>
              <a:t>DOS FORMAS DE APOSTASÍA</a:t>
            </a:r>
          </a:p>
          <a:p>
            <a:pPr algn="ctr"/>
            <a:r>
              <a:rPr lang="es-MX" sz="2800" u="sng" dirty="0" smtClean="0"/>
              <a:t>Voluntariamente - Persuasivamente</a:t>
            </a:r>
            <a:endParaRPr lang="es-MX" sz="2400" u="sng" dirty="0" smtClean="0"/>
          </a:p>
          <a:p>
            <a:endParaRPr lang="es-MX" sz="900" dirty="0" smtClean="0"/>
          </a:p>
          <a:p>
            <a:endParaRPr lang="es-VE" sz="900" dirty="0"/>
          </a:p>
        </p:txBody>
      </p:sp>
      <p:sp>
        <p:nvSpPr>
          <p:cNvPr id="3" name="Rectángulo 2"/>
          <p:cNvSpPr/>
          <p:nvPr/>
        </p:nvSpPr>
        <p:spPr>
          <a:xfrm>
            <a:off x="725214" y="2084355"/>
            <a:ext cx="107520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4800" dirty="0" smtClean="0"/>
              <a:t>Desviarse de la verdad Siguiendo a falsos Maestros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4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4800" dirty="0" smtClean="0"/>
              <a:t>Apartarse de la verdad y elegir el mundo y sus deseos</a:t>
            </a:r>
            <a:endParaRPr lang="es-VE" sz="4800" dirty="0"/>
          </a:p>
        </p:txBody>
      </p:sp>
    </p:spTree>
    <p:extLst>
      <p:ext uri="{BB962C8B-B14F-4D97-AF65-F5344CB8AC3E}">
        <p14:creationId xmlns:p14="http://schemas.microsoft.com/office/powerpoint/2010/main" val="39764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E6D3F6F-6A1A-4952-8307-8745D73460E1}"/>
              </a:ext>
            </a:extLst>
          </p:cNvPr>
          <p:cNvSpPr/>
          <p:nvPr/>
        </p:nvSpPr>
        <p:spPr>
          <a:xfrm>
            <a:off x="914400" y="5022936"/>
            <a:ext cx="11081288" cy="1311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FFFFFF"/>
              </a:solidFill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xmlns="" id="{04F3FE5C-FCEB-4AAD-9FEE-6B8A8E9BF2E9}"/>
              </a:ext>
            </a:extLst>
          </p:cNvPr>
          <p:cNvSpPr txBox="1"/>
          <p:nvPr/>
        </p:nvSpPr>
        <p:spPr>
          <a:xfrm>
            <a:off x="1203961" y="304800"/>
            <a:ext cx="1009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FFFF00"/>
                </a:solidFill>
                <a:latin typeface="Arial Rounded MT Bold" pitchFamily="34" charset="0"/>
              </a:rPr>
              <a:t>LA APOSTASÍA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7730" y="304800"/>
            <a:ext cx="721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FFFFFF"/>
                </a:solidFill>
              </a:rPr>
              <a:t>1 Juan </a:t>
            </a:r>
            <a:r>
              <a:rPr lang="es-MX" sz="2400" dirty="0" smtClean="0">
                <a:solidFill>
                  <a:srgbClr val="FFFFFF"/>
                </a:solidFill>
              </a:rPr>
              <a:t>4:1 </a:t>
            </a:r>
            <a:r>
              <a:rPr lang="es-MX" sz="1400" dirty="0" smtClean="0">
                <a:solidFill>
                  <a:srgbClr val="FFFFFF"/>
                </a:solidFill>
              </a:rPr>
              <a:t>Reina-Valera </a:t>
            </a:r>
            <a:r>
              <a:rPr lang="es-MX" sz="1400" dirty="0">
                <a:solidFill>
                  <a:srgbClr val="FFFFFF"/>
                </a:solidFill>
              </a:rPr>
              <a:t>1960</a:t>
            </a:r>
          </a:p>
          <a:p>
            <a:pPr algn="ctr"/>
            <a:r>
              <a:rPr lang="es-MX" sz="2400" dirty="0" smtClean="0">
                <a:solidFill>
                  <a:srgbClr val="FFFFFF"/>
                </a:solidFill>
              </a:rPr>
              <a:t> </a:t>
            </a:r>
            <a:r>
              <a:rPr lang="es-MX" sz="2400" dirty="0">
                <a:solidFill>
                  <a:srgbClr val="FFFFFF"/>
                </a:solidFill>
              </a:rPr>
              <a:t>Amados, no creáis a todo espíritu, sino probad los espíritus si son de Dios; porque muchos falsos profetas han salido por el mundo.</a:t>
            </a:r>
            <a:endParaRPr lang="es-VE" sz="2400" dirty="0">
              <a:solidFill>
                <a:srgbClr val="FFFF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7730" y="2262247"/>
            <a:ext cx="116033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FFFFFF"/>
                </a:solidFill>
              </a:rPr>
              <a:t>1 Juan </a:t>
            </a:r>
            <a:r>
              <a:rPr lang="es-MX" sz="2000" dirty="0" smtClean="0">
                <a:solidFill>
                  <a:srgbClr val="FFFFFF"/>
                </a:solidFill>
              </a:rPr>
              <a:t>4:1-6 </a:t>
            </a:r>
            <a:r>
              <a:rPr lang="es-MX" sz="1200" dirty="0" smtClean="0">
                <a:solidFill>
                  <a:srgbClr val="FFFFFF"/>
                </a:solidFill>
              </a:rPr>
              <a:t>Traducción </a:t>
            </a:r>
            <a:r>
              <a:rPr lang="es-MX" sz="1200" dirty="0">
                <a:solidFill>
                  <a:srgbClr val="FFFFFF"/>
                </a:solidFill>
              </a:rPr>
              <a:t>en lenguaje actual</a:t>
            </a:r>
          </a:p>
          <a:p>
            <a:r>
              <a:rPr lang="es-MX" sz="1200" dirty="0">
                <a:solidFill>
                  <a:srgbClr val="DC9E1F"/>
                </a:solidFill>
              </a:rPr>
              <a:t>Los verdaderos hijos de Dios</a:t>
            </a:r>
          </a:p>
          <a:p>
            <a:r>
              <a:rPr lang="es-MX" sz="2000" dirty="0">
                <a:solidFill>
                  <a:srgbClr val="FFFFFF"/>
                </a:solidFill>
              </a:rPr>
              <a:t>1</a:t>
            </a:r>
            <a:r>
              <a:rPr lang="es-MX" sz="2000" dirty="0" smtClean="0">
                <a:solidFill>
                  <a:srgbClr val="FFFFFF"/>
                </a:solidFill>
              </a:rPr>
              <a:t> </a:t>
            </a:r>
            <a:r>
              <a:rPr lang="es-MX" sz="2000" dirty="0">
                <a:solidFill>
                  <a:srgbClr val="FFFFFF"/>
                </a:solidFill>
              </a:rPr>
              <a:t>Queridos hermanos, </a:t>
            </a:r>
            <a:r>
              <a:rPr lang="es-MX" sz="2000" dirty="0">
                <a:solidFill>
                  <a:srgbClr val="FFFF00"/>
                </a:solidFill>
              </a:rPr>
              <a:t>no les crean a todos los que dicen que tienen el Espíritu de Dios</a:t>
            </a:r>
            <a:r>
              <a:rPr lang="es-MX" sz="2000" dirty="0">
                <a:solidFill>
                  <a:srgbClr val="FFFFFF"/>
                </a:solidFill>
              </a:rPr>
              <a:t>. Pónganlos a prueba, para ver si son lo que dicen ser. Porque </a:t>
            </a:r>
            <a:r>
              <a:rPr lang="es-MX" sz="2000" dirty="0">
                <a:solidFill>
                  <a:srgbClr val="FFFF00"/>
                </a:solidFill>
              </a:rPr>
              <a:t>el mundo está lleno de falsos </a:t>
            </a:r>
            <a:r>
              <a:rPr lang="es-MX" sz="2000" dirty="0" smtClean="0">
                <a:solidFill>
                  <a:srgbClr val="FFFF00"/>
                </a:solidFill>
              </a:rPr>
              <a:t>profetas</a:t>
            </a:r>
            <a:r>
              <a:rPr lang="es-MX" sz="2000" dirty="0" smtClean="0">
                <a:solidFill>
                  <a:srgbClr val="FFFFFF"/>
                </a:solidFill>
              </a:rPr>
              <a:t>. 2 </a:t>
            </a:r>
            <a:r>
              <a:rPr lang="es-MX" sz="2000" dirty="0">
                <a:solidFill>
                  <a:srgbClr val="FFFFFF"/>
                </a:solidFill>
              </a:rPr>
              <a:t>Ustedes pueden saber que una persona tiene el Espíritu de Dios, si reconoce que Jesucristo vino al mundo como verdadero hombre. 3 Pero si dice que esto no es cierto, es porque no tiene el Espíritu de Dios; al contrario, </a:t>
            </a:r>
            <a:r>
              <a:rPr lang="es-MX" sz="2000" dirty="0">
                <a:solidFill>
                  <a:srgbClr val="FFFF00"/>
                </a:solidFill>
              </a:rPr>
              <a:t>tiene el espíritu del Enemigo de Cristo</a:t>
            </a:r>
            <a:r>
              <a:rPr lang="es-MX" sz="2000" dirty="0">
                <a:solidFill>
                  <a:srgbClr val="FFFFFF"/>
                </a:solidFill>
              </a:rPr>
              <a:t>. Ustedes ya sabían que </a:t>
            </a:r>
            <a:r>
              <a:rPr lang="es-MX" sz="2000" dirty="0">
                <a:solidFill>
                  <a:srgbClr val="FFFF00"/>
                </a:solidFill>
              </a:rPr>
              <a:t>este espíritu tenía que venir, y yo quiero decirles que ya ha llegado al mundo.</a:t>
            </a:r>
          </a:p>
          <a:p>
            <a:endParaRPr lang="es-MX" sz="2000" dirty="0">
              <a:solidFill>
                <a:srgbClr val="FFFFFF"/>
              </a:solidFill>
            </a:endParaRPr>
          </a:p>
          <a:p>
            <a:r>
              <a:rPr lang="es-MX" sz="2000" dirty="0">
                <a:solidFill>
                  <a:srgbClr val="FFFFFF"/>
                </a:solidFill>
              </a:rPr>
              <a:t>4 </a:t>
            </a:r>
            <a:r>
              <a:rPr lang="es-MX" sz="2400" u="sng" dirty="0">
                <a:solidFill>
                  <a:srgbClr val="FFFFFF"/>
                </a:solidFill>
              </a:rPr>
              <a:t>Hijos míos, ustedes son de Dios, y ya han vencido a esos falsos profetas, pues él permanece unido a ustedes y es más poderoso que su Enemigo</a:t>
            </a:r>
            <a:r>
              <a:rPr lang="es-MX" sz="2000" dirty="0">
                <a:solidFill>
                  <a:srgbClr val="FFFFFF"/>
                </a:solidFill>
              </a:rPr>
              <a:t>. 5 </a:t>
            </a:r>
            <a:r>
              <a:rPr lang="es-MX" sz="2000" dirty="0">
                <a:solidFill>
                  <a:srgbClr val="FFFF00"/>
                </a:solidFill>
              </a:rPr>
              <a:t>Ellos son unos pecadores</a:t>
            </a:r>
            <a:r>
              <a:rPr lang="es-MX" sz="2000" dirty="0">
                <a:solidFill>
                  <a:srgbClr val="FFFFFF"/>
                </a:solidFill>
              </a:rPr>
              <a:t>, </a:t>
            </a:r>
            <a:r>
              <a:rPr lang="es-MX" sz="2000" dirty="0">
                <a:solidFill>
                  <a:srgbClr val="FFFF00"/>
                </a:solidFill>
              </a:rPr>
              <a:t>y los demás pecadores de este mundo les hacen caso, porque hablan de las mismas cosas</a:t>
            </a:r>
            <a:r>
              <a:rPr lang="es-MX" sz="2000" dirty="0">
                <a:solidFill>
                  <a:srgbClr val="FFFFFF"/>
                </a:solidFill>
              </a:rPr>
              <a:t>. 6 </a:t>
            </a:r>
            <a:r>
              <a:rPr lang="es-MX" sz="2000" u="sng" dirty="0">
                <a:solidFill>
                  <a:srgbClr val="FFFFFF"/>
                </a:solidFill>
              </a:rPr>
              <a:t>Pero nosotros pertenecemos a Dios, y podemos saber quién tiene el Espíritu que dice la verdad</a:t>
            </a:r>
            <a:r>
              <a:rPr lang="es-MX" sz="2000" dirty="0">
                <a:solidFill>
                  <a:srgbClr val="FFFFFF"/>
                </a:solidFill>
              </a:rPr>
              <a:t> y </a:t>
            </a:r>
            <a:r>
              <a:rPr lang="es-MX" sz="2000" u="sng" dirty="0">
                <a:solidFill>
                  <a:srgbClr val="FFFFFF"/>
                </a:solidFill>
              </a:rPr>
              <a:t>quién tiene el espíritu del engaño</a:t>
            </a:r>
            <a:r>
              <a:rPr lang="es-MX" sz="2000" dirty="0">
                <a:solidFill>
                  <a:srgbClr val="FFFFFF"/>
                </a:solidFill>
              </a:rPr>
              <a:t>. </a:t>
            </a:r>
            <a:r>
              <a:rPr lang="es-MX" sz="2800" dirty="0">
                <a:solidFill>
                  <a:srgbClr val="FFFFFF"/>
                </a:solidFill>
              </a:rPr>
              <a:t>El que es de Dios nos hace caso, pero el que no es de Dios nos ignora.</a:t>
            </a:r>
            <a:endParaRPr lang="es-VE" sz="2800" dirty="0">
              <a:solidFill>
                <a:srgbClr val="FFFF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56" y="304800"/>
            <a:ext cx="4120700" cy="24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4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31272</TotalTime>
  <Words>2692</Words>
  <Application>Microsoft Office PowerPoint</Application>
  <PresentationFormat>Panorámica</PresentationFormat>
  <Paragraphs>251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29</vt:i4>
      </vt:variant>
    </vt:vector>
  </HeadingPairs>
  <TitlesOfParts>
    <vt:vector size="49" baseType="lpstr">
      <vt:lpstr>AR CENA</vt:lpstr>
      <vt:lpstr>Arial</vt:lpstr>
      <vt:lpstr>Arial Narrow</vt:lpstr>
      <vt:lpstr>Arial Rounded MT Bold</vt:lpstr>
      <vt:lpstr>Bernard MT Condensed</vt:lpstr>
      <vt:lpstr>Calibri</vt:lpstr>
      <vt:lpstr>Calibri Light</vt:lpstr>
      <vt:lpstr>electrical</vt:lpstr>
      <vt:lpstr>Inter</vt:lpstr>
      <vt:lpstr>Italiano </vt:lpstr>
      <vt:lpstr>Open Sans</vt:lpstr>
      <vt:lpstr>Roboto</vt:lpstr>
      <vt:lpstr>Times New Roman</vt:lpstr>
      <vt:lpstr>Tema de Office</vt:lpstr>
      <vt:lpstr>Horizonte</vt:lpstr>
      <vt:lpstr>1_Horizonte</vt:lpstr>
      <vt:lpstr>2_Horizonte</vt:lpstr>
      <vt:lpstr>3_Horizonte</vt:lpstr>
      <vt:lpstr>4_Horizonte</vt:lpstr>
      <vt:lpstr>5_Horizonte</vt:lpstr>
      <vt:lpstr>Cundo   viene   “El tropiezo”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Dios te bendiga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Iglesia de Cristo</cp:lastModifiedBy>
  <cp:revision>175</cp:revision>
  <dcterms:created xsi:type="dcterms:W3CDTF">2021-06-12T23:28:34Z</dcterms:created>
  <dcterms:modified xsi:type="dcterms:W3CDTF">2024-10-04T01:21:24Z</dcterms:modified>
</cp:coreProperties>
</file>