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76" r:id="rId22"/>
    <p:sldId id="277" r:id="rId23"/>
    <p:sldId id="278" r:id="rId24"/>
    <p:sldId id="279" r:id="rId25"/>
    <p:sldId id="283" r:id="rId26"/>
    <p:sldId id="282" r:id="rId27"/>
    <p:sldId id="281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266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533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80009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066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333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161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1879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146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EF0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/>
    <p:restoredTop sz="78633"/>
  </p:normalViewPr>
  <p:slideViewPr>
    <p:cSldViewPr snapToGrid="0" snapToObjects="1">
      <p:cViewPr>
        <p:scale>
          <a:sx n="55" d="100"/>
          <a:sy n="5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 b="1" i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s-ES_tradnl" sz="1200" b="1" i="0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Aprender A Hacer Sacrificios Espirituales Que Verdaderamente Agraden A Dios</a:t>
            </a:r>
            <a:endParaRPr lang="es-ES_tradnl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00" dirty="0"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900" dirty="0"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108 – DA LO MEJOR AL MAESTRO</a:t>
            </a:r>
          </a:p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Eclesiastés 12:1</a:t>
            </a:r>
          </a:p>
          <a:p>
            <a:pPr algn="ctr" hangingPunct="1"/>
            <a:endParaRPr lang="es-BO" sz="1000" b="1" dirty="0" smtClean="0">
              <a:solidFill>
                <a:schemeClr val="tx1"/>
              </a:solidFill>
            </a:endParaRPr>
          </a:p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Da lo mejor al Maestro: tu juventud, tu vigor.</a:t>
            </a:r>
          </a:p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Dale el ardor de tu alma; lucha del bien a favor.</a:t>
            </a:r>
          </a:p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Cristo nos dio el ejemplo, siendo él joven de valor;</a:t>
            </a:r>
          </a:p>
          <a:p>
            <a:pPr algn="ctr" hangingPunct="1"/>
            <a:r>
              <a:rPr lang="es-BO" sz="1000" b="1" dirty="0" smtClean="0">
                <a:solidFill>
                  <a:schemeClr val="tx1"/>
                </a:solidFill>
              </a:rPr>
              <a:t>Séle devoto, ferviente; dale de ti lo mejor.</a:t>
            </a:r>
          </a:p>
          <a:p>
            <a:pPr algn="ctr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 dirty="0">
              <a:solidFill>
                <a:srgbClr val="4B4B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083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4700"/>
              </a:lnSpc>
              <a:defRPr sz="1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 hangingPunct="1"/>
            <a:endParaRPr lang="es-B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dirty="0">
                <a:solidFill>
                  <a:srgbClr val="4B4B4B"/>
                </a:solidFill>
                <a:latin typeface="Verdana"/>
                <a:ea typeface="Verdana"/>
                <a:cs typeface="Verdana"/>
                <a:sym typeface="Verdana"/>
              </a:rPr>
              <a:t>Dé de su lo mejor al Amo(Maestro); Dé de la fuerza de su juventud.</a:t>
            </a: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dirty="0">
                <a:solidFill>
                  <a:srgbClr val="4B4B4B"/>
                </a:solidFill>
                <a:latin typeface="Verdana"/>
                <a:ea typeface="Verdana"/>
                <a:cs typeface="Verdana"/>
                <a:sym typeface="Verdana"/>
              </a:rPr>
              <a:t>Vestido de la armadura llena de la salvación(de la), Participe en la batalla por la verdad.</a:t>
            </a:r>
          </a:p>
          <a:p>
            <a:pPr>
              <a:lnSpc>
                <a:spcPts val="43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dirty="0">
                <a:latin typeface="+mn-lt"/>
                <a:ea typeface="+mn-ea"/>
                <a:cs typeface="+mn-cs"/>
                <a:sym typeface="Arial"/>
              </a:rPr>
              <a:t>Abstenerse de Dar lo mejor para el Maestro; dar de la fuerza de su juventud.</a:t>
            </a:r>
          </a:p>
          <a:p>
            <a:pPr>
              <a:lnSpc>
                <a:spcPts val="43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dirty="0">
                <a:latin typeface="+mn-lt"/>
                <a:ea typeface="+mn-ea"/>
                <a:cs typeface="+mn-cs"/>
                <a:sym typeface="Arial"/>
              </a:rPr>
              <a:t>Vestido con armadura completa de la salvación, participar en la batalla por la verdad.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168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4800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282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263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888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153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377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6867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722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843EDBE-E527-DB49-AD91-925C421156C0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219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Génesis 43:11 (RV.60) </a:t>
            </a:r>
          </a:p>
          <a:p>
            <a:r>
              <a:rPr dirty="0"/>
              <a:t>11 Entonces Israel su padre les respondió: Pues que así es, hacedlo; tomad de lo mejor de la tierra en vuestros sacos, y llevad a aquel varón un presente, un poco de bálsamo, un poco de miel, aromas y mirra, nueces y almendras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1600" dirty="0" smtClean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Entonces Faraón habló a José, diciendo: Tu padre y tus hermanos han venido a ti. </a:t>
            </a: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1600" dirty="0" smtClean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La tierra de Egipto delante de ti está; en lo mejor de la tierra haz habitar a tu padre y a tus hermanos; habiten en la tierra de Gosén; y si entiendes que hay entre ellos hombres capaces, ponlos por mayorales del ganado mío. 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114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00" dirty="0"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44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300" dirty="0">
                <a:latin typeface="+mn-lt"/>
                <a:ea typeface="+mn-ea"/>
                <a:cs typeface="+mn-cs"/>
                <a:sym typeface="Arial"/>
              </a:rPr>
              <a:t>Éxodo 13:1-2 (RV) </a:t>
            </a:r>
            <a:br>
              <a:rPr sz="1300" dirty="0">
                <a:latin typeface="+mn-lt"/>
                <a:ea typeface="+mn-ea"/>
                <a:cs typeface="+mn-cs"/>
                <a:sym typeface="Arial"/>
              </a:rPr>
            </a:br>
            <a:r>
              <a:rPr sz="1300" dirty="0">
                <a:latin typeface="+mn-lt"/>
                <a:ea typeface="+mn-ea"/>
                <a:cs typeface="+mn-cs"/>
                <a:sym typeface="Arial"/>
              </a:rPr>
              <a:t> 1 Entonces el Señor habló a Moisés, diciendo: </a:t>
            </a:r>
            <a:br>
              <a:rPr sz="1300" dirty="0">
                <a:latin typeface="+mn-lt"/>
                <a:ea typeface="+mn-ea"/>
                <a:cs typeface="+mn-cs"/>
                <a:sym typeface="Arial"/>
              </a:rPr>
            </a:br>
            <a:r>
              <a:rPr sz="1300" dirty="0">
                <a:latin typeface="+mn-lt"/>
                <a:ea typeface="+mn-ea"/>
                <a:cs typeface="+mn-cs"/>
                <a:sym typeface="Arial"/>
              </a:rPr>
              <a:t> 2 "Me consagro a todo primogénito, cualquiera que sea abre la matriz entre los hijos de Israel, tanto del hombre y la bestia, es mío."</a:t>
            </a:r>
            <a:br>
              <a:rPr sz="1300" dirty="0">
                <a:latin typeface="+mn-lt"/>
                <a:ea typeface="+mn-ea"/>
                <a:cs typeface="+mn-cs"/>
                <a:sym typeface="Arial"/>
              </a:rPr>
            </a:br>
            <a:r>
              <a:rPr sz="1900" dirty="0">
                <a:latin typeface="+mn-lt"/>
                <a:ea typeface="+mn-ea"/>
                <a:cs typeface="+mn-cs"/>
                <a:sym typeface="Arial"/>
              </a:rPr>
              <a:t>has de hacer </a:t>
            </a:r>
            <a:r>
              <a:rPr sz="1900" dirty="0" smtClean="0">
                <a:latin typeface="+mn-lt"/>
                <a:ea typeface="+mn-ea"/>
                <a:cs typeface="+mn-cs"/>
                <a:sym typeface="Arial"/>
              </a:rPr>
              <a:t>redimir</a:t>
            </a:r>
            <a:endParaRPr lang="es-ES" sz="1900" dirty="0" smtClean="0"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ts val="44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1300" dirty="0" smtClean="0">
                <a:latin typeface="+mn-lt"/>
                <a:ea typeface="+mn-ea"/>
                <a:cs typeface="+mn-cs"/>
                <a:sym typeface="Arial"/>
              </a:rPr>
              <a:t>Números 3:13 (RVR1960) 13 porque mío es todo primogénito. El día que maté a todo primogénito en la tierra de Egipto, santifiqué para Mí a todo primogénito en Israel, tanto de hombres como de animales. Míos serán: Yo soy el Señor".</a:t>
            </a:r>
            <a:endParaRPr sz="1300" dirty="0"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ts val="36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300" dirty="0">
              <a:latin typeface="+mn-lt"/>
              <a:ea typeface="+mn-ea"/>
              <a:cs typeface="+mn-cs"/>
              <a:sym typeface="Arial"/>
            </a:endParaRP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</a:pPr>
            <a:r>
              <a:rPr sz="1200" b="1" dirty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/>
            </a:r>
            <a:br>
              <a:rPr sz="1200" b="1" dirty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sz="1200" b="1" dirty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/>
            </a:r>
            <a:br>
              <a:rPr sz="1200" b="1" dirty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</a:br>
            <a:endParaRPr sz="1200" b="1" dirty="0"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</a:pPr>
            <a:endParaRPr sz="1200" b="1" dirty="0"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Aplicación . . 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Capitals"/>
                <a:ea typeface="Capitals"/>
                <a:cs typeface="Capitals"/>
                <a:sym typeface="Capitals"/>
              </a:defRPr>
            </a:pPr>
            <a:r>
              <a:rPr dirty="0"/>
              <a:t>No podemos honrar a Dios  desobedeciendo a Dios !!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1600" b="1" dirty="0" smtClean="0">
                <a:solidFill>
                  <a:srgbClr val="FFFF00"/>
                </a:solidFill>
              </a:rPr>
              <a:t>45 - ¿ERES LIMPIO EN LA SANGRE?</a:t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>Apocalipsis 1:5</a:t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/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>¿Has hallado en Cristo plena salvación?</a:t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>¿Por la sangre que en cruz El vertió?</a:t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>¿Toda mancha lava de tu corazón?</a:t>
            </a:r>
            <a:br>
              <a:rPr lang="es-BO" sz="1600" b="1" dirty="0" smtClean="0">
                <a:solidFill>
                  <a:srgbClr val="FFFF00"/>
                </a:solidFill>
              </a:rPr>
            </a:br>
            <a:r>
              <a:rPr lang="es-BO" sz="1600" b="1" dirty="0" smtClean="0">
                <a:solidFill>
                  <a:srgbClr val="FFFF00"/>
                </a:solidFill>
              </a:rPr>
              <a:t>¿Eres limpio en la sangre eficaz?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434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40C73A-4C77-1F43-A632-9033716CC502}" type="datetimeFigureOut">
              <a:rPr lang="es-ES" smtClean="0"/>
              <a:t>31/12/22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8AF6CB-2CFB-5445-AE27-0D8B6C724DB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420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026" t="9573" r="11282" b="9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50620" y="457200"/>
            <a:ext cx="6842760" cy="1357616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 CENA" pitchFamily="2" charset="0"/>
              </a:rPr>
              <a:t>Bienvenidos Hermanos-as Amigos…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72922" y="4572000"/>
            <a:ext cx="6172200" cy="15189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bg1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AR CENA" pitchFamily="2" charset="0"/>
                <a:ea typeface="+mj-ea"/>
                <a:cs typeface="+mj-cs"/>
              </a:rPr>
              <a:t>Al Estudio de La Palabra de Dios</a:t>
            </a:r>
          </a:p>
        </p:txBody>
      </p:sp>
    </p:spTree>
    <p:extLst>
      <p:ext uri="{BB962C8B-B14F-4D97-AF65-F5344CB8AC3E}">
        <p14:creationId xmlns:p14="http://schemas.microsoft.com/office/powerpoint/2010/main" val="350590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72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8" name="Rectángulo redondeado"/>
          <p:cNvSpPr/>
          <p:nvPr/>
        </p:nvSpPr>
        <p:spPr>
          <a:xfrm>
            <a:off x="457200" y="1714500"/>
            <a:ext cx="8001000" cy="4838700"/>
          </a:xfrm>
          <a:prstGeom prst="roundRect">
            <a:avLst>
              <a:gd name="adj" fmla="val 11752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" name="El Primogénito…"/>
          <p:cNvSpPr txBox="1"/>
          <p:nvPr/>
        </p:nvSpPr>
        <p:spPr>
          <a:xfrm>
            <a:off x="673100" y="1974197"/>
            <a:ext cx="7050314" cy="401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96399" marR="39199" indent="-457200">
              <a:lnSpc>
                <a:spcPct val="72000"/>
              </a:lnSpc>
              <a:spcBef>
                <a:spcPts val="700"/>
              </a:spcBef>
              <a:buClr>
                <a:srgbClr val="660066"/>
              </a:buClr>
              <a:buSzPct val="100000"/>
              <a:buFont typeface=".AppleColorEmojiUI" charset="0"/>
              <a:buChar char="🔴"/>
              <a:defRPr sz="2800" i="1" u="sng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El Primogénito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 </a:t>
            </a:r>
            <a:r>
              <a:rPr dirty="0" smtClean="0">
                <a:solidFill>
                  <a:srgbClr val="FF0000"/>
                </a:solidFill>
              </a:rPr>
              <a:t>El </a:t>
            </a:r>
            <a:r>
              <a:rPr dirty="0">
                <a:solidFill>
                  <a:srgbClr val="FF0000"/>
                </a:solidFill>
              </a:rPr>
              <a:t>primogénito pertenece a Dios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Éx. 13:1,2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 causa de Egipto (Núm. 3:13)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 </a:t>
            </a:r>
            <a:r>
              <a:rPr dirty="0" smtClean="0">
                <a:solidFill>
                  <a:srgbClr val="FF0000"/>
                </a:solidFill>
              </a:rPr>
              <a:t>El </a:t>
            </a:r>
            <a:r>
              <a:rPr dirty="0">
                <a:solidFill>
                  <a:srgbClr val="FF0000"/>
                </a:solidFill>
              </a:rPr>
              <a:t>primogénito es elegido “escogido</a:t>
            </a:r>
            <a:r>
              <a:rPr dirty="0"/>
              <a:t>” (</a:t>
            </a:r>
            <a:r>
              <a:rPr dirty="0">
                <a:solidFill>
                  <a:srgbClr val="C00000"/>
                </a:solidFill>
              </a:rPr>
              <a:t>Éx. 13:2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Debido a que es precioso (</a:t>
            </a:r>
            <a:r>
              <a:rPr dirty="0">
                <a:solidFill>
                  <a:srgbClr val="C00000"/>
                </a:solidFill>
              </a:rPr>
              <a:t>Zac. 12:10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Por qué él tiene el privilegio de..., (</a:t>
            </a:r>
            <a:r>
              <a:rPr dirty="0">
                <a:solidFill>
                  <a:srgbClr val="C00000"/>
                </a:solidFill>
              </a:rPr>
              <a:t>Deut. 21:16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Porqué es el principio “primero” (</a:t>
            </a:r>
            <a:r>
              <a:rPr dirty="0">
                <a:solidFill>
                  <a:srgbClr val="C00000"/>
                </a:solidFill>
              </a:rPr>
              <a:t>Deut. 21:17</a:t>
            </a:r>
            <a:r>
              <a:rPr dirty="0"/>
              <a:t>)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 </a:t>
            </a:r>
            <a:r>
              <a:rPr dirty="0" smtClean="0">
                <a:solidFill>
                  <a:srgbClr val="FF0000"/>
                </a:solidFill>
              </a:rPr>
              <a:t>“</a:t>
            </a:r>
            <a:r>
              <a:rPr dirty="0">
                <a:solidFill>
                  <a:srgbClr val="FF0000"/>
                </a:solidFill>
              </a:rPr>
              <a:t>No debe retrasarlo “demorarlo</a:t>
            </a:r>
            <a:r>
              <a:rPr dirty="0" smtClean="0">
                <a:solidFill>
                  <a:srgbClr val="FF0000"/>
                </a:solidFill>
              </a:rPr>
              <a:t>”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Éx. 22:29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Ocho días (</a:t>
            </a:r>
            <a:r>
              <a:rPr dirty="0">
                <a:solidFill>
                  <a:srgbClr val="C00000"/>
                </a:solidFill>
              </a:rPr>
              <a:t>Lev. 12:2-6; Luc. 2:24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“Has de hacer redimir” (</a:t>
            </a:r>
            <a:r>
              <a:rPr dirty="0">
                <a:solidFill>
                  <a:srgbClr val="C00000"/>
                </a:solidFill>
              </a:rPr>
              <a:t>Núm. 18:15</a:t>
            </a:r>
            <a:r>
              <a:rPr dirty="0"/>
              <a:t>)</a:t>
            </a:r>
          </a:p>
        </p:txBody>
      </p:sp>
      <p:pic>
        <p:nvPicPr>
          <p:cNvPr id="121" name="droppedImage.pdf" descr="dropped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22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762000"/>
            <a:ext cx="6908800" cy="927100"/>
          </a:xfrm>
          <a:prstGeom prst="rect">
            <a:avLst/>
          </a:prstGeom>
          <a:ln w="12700"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0" y="3984171"/>
            <a:ext cx="1710883" cy="2670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45287" y="-1"/>
            <a:ext cx="635007" cy="3265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28" name="Rectángulo redondeado"/>
          <p:cNvSpPr/>
          <p:nvPr/>
        </p:nvSpPr>
        <p:spPr>
          <a:xfrm>
            <a:off x="228600" y="914400"/>
            <a:ext cx="8610600" cy="579120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" name="Cuando buscamos primero el reino (Mat. 6:33)…"/>
          <p:cNvSpPr txBox="1"/>
          <p:nvPr/>
        </p:nvSpPr>
        <p:spPr>
          <a:xfrm>
            <a:off x="381000" y="1765300"/>
            <a:ext cx="6605954" cy="451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9199" marR="39199">
              <a:spcBef>
                <a:spcPts val="600"/>
              </a:spcBef>
              <a:buClr>
                <a:srgbClr val="000000"/>
              </a:buClr>
              <a:buFont typeface="Helvetica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Cuando buscamos primero el reino (Mat. 6:33)</a:t>
            </a:r>
          </a:p>
          <a:p>
            <a:pPr marL="661500" marR="39199" indent="-457200">
              <a:spcBef>
                <a:spcPts val="500"/>
              </a:spcBef>
              <a:buClr>
                <a:srgbClr val="CC00FF"/>
              </a:buClr>
              <a:buSzPct val="8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Requiere </a:t>
            </a:r>
            <a:r>
              <a:rPr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todo el corazón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(Mat. 6:24; 22:37)</a:t>
            </a:r>
          </a:p>
          <a:p>
            <a:pPr marL="661500" marR="39199" indent="-457200">
              <a:spcBef>
                <a:spcPts val="500"/>
              </a:spcBef>
              <a:buClr>
                <a:srgbClr val="CC00FF"/>
              </a:buClr>
              <a:buSzPct val="8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“Primero” - </a:t>
            </a:r>
            <a:r>
              <a:rPr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una mente dispuesta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(2 Cor. 8:12; </a:t>
            </a:r>
            <a:r>
              <a:rPr sz="2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Rom</a:t>
            </a:r>
            <a:r>
              <a:rPr lang="es-ES" sz="2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  <a:r>
              <a:rPr sz="2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6:13-22)</a:t>
            </a:r>
          </a:p>
          <a:p>
            <a:pPr marL="39199" marR="39199">
              <a:spcBef>
                <a:spcPts val="600"/>
              </a:spcBef>
              <a:buClr>
                <a:srgbClr val="000000"/>
              </a:buClr>
              <a:buFont typeface="Helvetica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Cuando Nos Damos A Dios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(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 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Cor</a:t>
            </a:r>
            <a:r>
              <a:rPr lang="es-ES" sz="2400" dirty="0" err="1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intios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8:5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marL="661500" marR="39199" indent="-457200">
              <a:spcBef>
                <a:spcPts val="500"/>
              </a:spcBef>
              <a:buClr>
                <a:srgbClr val="CC00FF"/>
              </a:buClr>
              <a:buSzPct val="8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Transformados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(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Rom</a:t>
            </a:r>
            <a:r>
              <a:rPr lang="es-ES"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anos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12:1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marL="661500" marR="39199" indent="-457200">
              <a:spcBef>
                <a:spcPts val="500"/>
              </a:spcBef>
              <a:buClr>
                <a:srgbClr val="CC00FF"/>
              </a:buClr>
              <a:buSzPct val="9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Poniendo </a:t>
            </a:r>
            <a:r>
              <a:rPr lang="es-E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t</a:t>
            </a:r>
            <a:r>
              <a:rPr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oda </a:t>
            </a:r>
            <a:r>
              <a:rPr lang="es-E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d</a:t>
            </a:r>
            <a:r>
              <a:rPr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iligencia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(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 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</a:t>
            </a:r>
            <a:r>
              <a:rPr lang="es-ES"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edro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1:5-10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marL="39199" marR="39199">
              <a:spcBef>
                <a:spcPts val="600"/>
              </a:spcBef>
              <a:buClr>
                <a:srgbClr val="CC00FF"/>
              </a:buClr>
              <a:buFont typeface="Wingdings 2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Cuando Lo Amamos Más 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(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Mat. 10:37-39; Mar. 12:29-31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 </a:t>
            </a:r>
          </a:p>
          <a:p>
            <a:pPr marL="666445" marR="39199" indent="-462145">
              <a:spcBef>
                <a:spcPts val="500"/>
              </a:spcBef>
              <a:buClr>
                <a:srgbClr val="CC00FF"/>
              </a:buClr>
              <a:buSzPct val="8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Obedecemos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- (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J</a:t>
            </a:r>
            <a:r>
              <a:rPr lang="es-ES" sz="2400" dirty="0" err="1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ua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 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14:15,21,23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marL="666445" marR="39199" indent="-462145">
              <a:spcBef>
                <a:spcPts val="500"/>
              </a:spcBef>
              <a:buClr>
                <a:srgbClr val="CC00FF"/>
              </a:buClr>
              <a:buSzPct val="80000"/>
              <a:buFont typeface=".AppleColorEmojiUI" charset="0"/>
              <a:buChar char="🔴"/>
              <a:defRPr sz="26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Prioridades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 (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Col. 3:1,2; 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Mat</a:t>
            </a:r>
            <a:r>
              <a:rPr lang="es-ES"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  <a:r>
              <a:rPr sz="2400" dirty="0" smtClean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6:19-21; 13:44-46</a:t>
            </a:r>
            <a:r>
              <a:rPr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</p:txBody>
      </p:sp>
      <p:pic>
        <p:nvPicPr>
          <p:cNvPr id="130" name="droppedImage.pdf" descr="dropped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31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897909"/>
            <a:ext cx="7429500" cy="952501"/>
          </a:xfrm>
          <a:prstGeom prst="rect">
            <a:avLst/>
          </a:prstGeom>
          <a:ln w="12700"/>
          <a:effectLst>
            <a:outerShdw blurRad="127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261" y="2438240"/>
            <a:ext cx="2117027" cy="3846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81292" y="0"/>
            <a:ext cx="539258" cy="4067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137" name="Rectángulo redondeado"/>
          <p:cNvSpPr/>
          <p:nvPr/>
        </p:nvSpPr>
        <p:spPr>
          <a:xfrm>
            <a:off x="177800" y="1380238"/>
            <a:ext cx="8585200" cy="5249162"/>
          </a:xfrm>
          <a:prstGeom prst="roundRect">
            <a:avLst>
              <a:gd name="adj" fmla="val 11735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38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7292" y="2070100"/>
            <a:ext cx="2061308" cy="45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a Pobre Viuda – (Mar 12:41-44)…"/>
          <p:cNvSpPr txBox="1"/>
          <p:nvPr/>
        </p:nvSpPr>
        <p:spPr>
          <a:xfrm>
            <a:off x="333480" y="1487671"/>
            <a:ext cx="7629066" cy="468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62747" marR="39199" indent="-723547">
              <a:spcBef>
                <a:spcPts val="600"/>
              </a:spcBef>
              <a:buClr>
                <a:srgbClr val="FF0000"/>
              </a:buClr>
              <a:buSzPct val="100000"/>
              <a:buChar char=""/>
            </a:pP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La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obre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iuda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– 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(</a:t>
            </a:r>
            <a:r>
              <a:rPr sz="2800" dirty="0" smtClean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Mar</a:t>
            </a:r>
            <a:r>
              <a:rPr lang="es-ES" sz="2800" dirty="0" smtClean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.</a:t>
            </a:r>
            <a:r>
              <a:rPr sz="2800" dirty="0" smtClean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 </a:t>
            </a:r>
            <a:r>
              <a:rPr sz="2800" dirty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12:41-44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)</a:t>
            </a:r>
          </a:p>
          <a:p>
            <a:pPr marL="762747" marR="39199" indent="-723547">
              <a:spcBef>
                <a:spcPts val="600"/>
              </a:spcBef>
              <a:buClr>
                <a:srgbClr val="FF0000"/>
              </a:buClr>
              <a:buSzPct val="100000"/>
              <a:buChar char=""/>
            </a:pP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La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nción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e </a:t>
            </a: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María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Jesús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– 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(</a:t>
            </a:r>
            <a:r>
              <a:rPr sz="2800" dirty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Jn. 12:1-9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)</a:t>
            </a:r>
          </a:p>
          <a:p>
            <a:pPr marL="762747" marR="39199" indent="-723547">
              <a:spcBef>
                <a:spcPts val="600"/>
              </a:spcBef>
              <a:buClr>
                <a:srgbClr val="FF0000"/>
              </a:buClr>
              <a:buSzPct val="100000"/>
              <a:buChar char=""/>
            </a:pP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Los Macedonios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– 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(</a:t>
            </a:r>
            <a:r>
              <a:rPr sz="2800" dirty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2 Cor. 8:1-5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)</a:t>
            </a:r>
          </a:p>
          <a:p>
            <a:pPr marL="762747" marR="39199" indent="-723547">
              <a:spcBef>
                <a:spcPts val="600"/>
              </a:spcBef>
              <a:buClr>
                <a:srgbClr val="FF0000"/>
              </a:buClr>
              <a:buSzPct val="100000"/>
              <a:buChar char=""/>
            </a:pP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La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ida </a:t>
            </a:r>
            <a:r>
              <a:rPr lang="es-E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rPr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e </a:t>
            </a:r>
            <a:r>
              <a:rPr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"/>
                <a:ea typeface="Helvetica"/>
                <a:cs typeface="Helvetica"/>
                <a:sym typeface="Helvetica"/>
              </a:rPr>
              <a:t>Pablo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– 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(</a:t>
            </a:r>
            <a:r>
              <a:rPr sz="2800" dirty="0">
                <a:solidFill>
                  <a:srgbClr val="C00000"/>
                </a:solidFill>
                <a:latin typeface="Footlight MT Light"/>
                <a:ea typeface="Footlight MT Light"/>
                <a:cs typeface="Footlight MT Light"/>
                <a:sym typeface="Footlight MT Light"/>
              </a:rPr>
              <a:t>2 Tim. 4:6-8</a:t>
            </a:r>
            <a:r>
              <a:rPr sz="2800" dirty="0">
                <a:latin typeface="Footlight MT Light"/>
                <a:ea typeface="Footlight MT Light"/>
                <a:cs typeface="Footlight MT Light"/>
                <a:sym typeface="Footlight MT Light"/>
              </a:rPr>
              <a:t>)</a:t>
            </a:r>
          </a:p>
          <a:p>
            <a:pPr marL="504337" marR="39199" indent="-465137">
              <a:spcBef>
                <a:spcPts val="600"/>
              </a:spcBef>
              <a:buClr>
                <a:srgbClr val="FF0000"/>
              </a:buClr>
              <a:buSzPct val="100000"/>
              <a:buChar char="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rgbClr val="FF2600"/>
                </a:solidFill>
              </a:rPr>
              <a:t>Jesús </a:t>
            </a:r>
            <a:r>
              <a:rPr lang="es-ES" b="1" dirty="0" smtClean="0">
                <a:solidFill>
                  <a:srgbClr val="FF2600"/>
                </a:solidFill>
              </a:rPr>
              <a:t>d</a:t>
            </a:r>
            <a:r>
              <a:rPr b="1" dirty="0" smtClean="0">
                <a:solidFill>
                  <a:srgbClr val="FF2600"/>
                </a:solidFill>
              </a:rPr>
              <a:t>io </a:t>
            </a:r>
            <a:r>
              <a:rPr lang="es-ES" b="1" dirty="0" smtClean="0">
                <a:solidFill>
                  <a:srgbClr val="FF2600"/>
                </a:solidFill>
              </a:rPr>
              <a:t>l</a:t>
            </a:r>
            <a:r>
              <a:rPr b="1" dirty="0" smtClean="0">
                <a:solidFill>
                  <a:srgbClr val="FF2600"/>
                </a:solidFill>
              </a:rPr>
              <a:t>o </a:t>
            </a:r>
            <a:r>
              <a:rPr lang="es-ES" b="1" u="sng" dirty="0" smtClean="0">
                <a:solidFill>
                  <a:srgbClr val="FF2600"/>
                </a:solidFill>
              </a:rPr>
              <a:t>m</a:t>
            </a:r>
            <a:r>
              <a:rPr b="1" u="sng" dirty="0" smtClean="0">
                <a:solidFill>
                  <a:srgbClr val="FF2600"/>
                </a:solidFill>
              </a:rPr>
              <a:t>ejor</a:t>
            </a:r>
            <a:r>
              <a:rPr b="1" dirty="0" smtClean="0">
                <a:solidFill>
                  <a:srgbClr val="FF2600"/>
                </a:solidFill>
              </a:rPr>
              <a:t> </a:t>
            </a:r>
            <a:r>
              <a:rPr b="1" dirty="0" smtClean="0"/>
              <a:t> </a:t>
            </a:r>
            <a:r>
              <a:rPr dirty="0"/>
              <a:t>– </a:t>
            </a:r>
          </a:p>
          <a:p>
            <a:pPr marL="1075837" marR="39199" indent="-457200">
              <a:spcBef>
                <a:spcPts val="600"/>
              </a:spcBef>
              <a:buClr>
                <a:srgbClr val="CC00FF"/>
              </a:buClr>
              <a:buSzPct val="100000"/>
              <a:buFont typeface=".AppleColorEmojiUI" charset="0"/>
              <a:buChar char="♥️"/>
              <a:defRPr sz="28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dirty="0"/>
              <a:t>Dejo </a:t>
            </a:r>
            <a:r>
              <a:rPr lang="es-ES" dirty="0" smtClean="0"/>
              <a:t>e</a:t>
            </a:r>
            <a:r>
              <a:rPr dirty="0" smtClean="0"/>
              <a:t>l </a:t>
            </a:r>
            <a:r>
              <a:rPr lang="es-ES" dirty="0" smtClean="0"/>
              <a:t>c</a:t>
            </a:r>
            <a:r>
              <a:rPr dirty="0" smtClean="0"/>
              <a:t>ielo </a:t>
            </a:r>
            <a:r>
              <a:rPr dirty="0"/>
              <a:t>–</a:t>
            </a:r>
          </a:p>
          <a:p>
            <a:pPr marL="1075837" marR="39199" indent="-457200">
              <a:spcBef>
                <a:spcPts val="600"/>
              </a:spcBef>
              <a:buClr>
                <a:srgbClr val="CC00FF"/>
              </a:buClr>
              <a:buSzPct val="100000"/>
              <a:buFont typeface=".AppleColorEmojiUI" charset="0"/>
              <a:buChar char="♥️"/>
              <a:defRPr sz="28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dirty="0"/>
              <a:t>Obedeció Al Padre –</a:t>
            </a:r>
          </a:p>
          <a:p>
            <a:pPr marL="1075837" marR="39199" indent="-457200">
              <a:spcBef>
                <a:spcPts val="600"/>
              </a:spcBef>
              <a:buClr>
                <a:srgbClr val="CC00FF"/>
              </a:buClr>
              <a:buSzPct val="100000"/>
              <a:buFont typeface=".AppleColorEmojiUI" charset="0"/>
              <a:buChar char="♥️"/>
              <a:defRPr sz="3100">
                <a:latin typeface="Footlight MT Light"/>
                <a:ea typeface="Footlight MT Light"/>
                <a:cs typeface="Footlight MT Light"/>
                <a:sym typeface="Footlight MT Light"/>
              </a:defRPr>
            </a:pPr>
            <a:r>
              <a:rPr dirty="0"/>
              <a:t>Dio </a:t>
            </a:r>
            <a:r>
              <a:rPr lang="es-ES" dirty="0" smtClean="0"/>
              <a:t>S</a:t>
            </a:r>
            <a:r>
              <a:rPr dirty="0" smtClean="0"/>
              <a:t>u </a:t>
            </a:r>
            <a:r>
              <a:rPr u="sng" dirty="0"/>
              <a:t>Vida</a:t>
            </a:r>
            <a:r>
              <a:rPr dirty="0"/>
              <a:t>, Su </a:t>
            </a:r>
            <a:r>
              <a:rPr u="sng" dirty="0"/>
              <a:t>Cuerpo</a:t>
            </a:r>
            <a:r>
              <a:rPr dirty="0"/>
              <a:t> </a:t>
            </a:r>
            <a:r>
              <a:rPr lang="es-E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 </a:t>
            </a:r>
            <a:r>
              <a:rPr lang="es-ES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Sangre</a:t>
            </a:r>
            <a:r>
              <a:rPr lang="es-E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por nosotros</a:t>
            </a:r>
            <a:r>
              <a:rPr dirty="0" smtClean="0"/>
              <a:t>-</a:t>
            </a:r>
            <a:endParaRPr dirty="0"/>
          </a:p>
        </p:txBody>
      </p:sp>
      <p:pic>
        <p:nvPicPr>
          <p:cNvPr id="140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742" y="78488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sp>
        <p:nvSpPr>
          <p:cNvPr id="9" name="Dios Está Contento Sólo Cuando Damos De Nosotros Lo Mejor"/>
          <p:cNvSpPr txBox="1"/>
          <p:nvPr/>
        </p:nvSpPr>
        <p:spPr>
          <a:xfrm>
            <a:off x="243120" y="803175"/>
            <a:ext cx="845455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s-ES_tradnl" dirty="0" smtClean="0"/>
              <a:t>Dios está contento sólo cuando damos de nosotros lo mejor</a:t>
            </a:r>
            <a:endParaRPr lang="es-ES_tradnl" dirty="0"/>
          </a:p>
        </p:txBody>
      </p:sp>
      <p:sp>
        <p:nvSpPr>
          <p:cNvPr id="2" name="CuadroTexto 1"/>
          <p:cNvSpPr txBox="1"/>
          <p:nvPr/>
        </p:nvSpPr>
        <p:spPr>
          <a:xfrm>
            <a:off x="1383321" y="6142891"/>
            <a:ext cx="5529385" cy="38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Plain">
              <a:avLst/>
            </a:prstTxWarp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normalizeH="0" baseline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(Fil. 2:5-10; Mat. 26:39)</a:t>
            </a:r>
            <a:endParaRPr kumimoji="0" lang="es-ES_tradnl" sz="1800" b="1" i="0" u="none" strike="noStrike" normalizeH="0" baseline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2" animBg="1" advAuto="0"/>
      <p:bldP spid="139" grpId="1" build="p" bldLvl="5" animBg="1" advAuto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512" y="1192212"/>
            <a:ext cx="3519488" cy="56657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ángulo redondeado"/>
          <p:cNvSpPr/>
          <p:nvPr/>
        </p:nvSpPr>
        <p:spPr>
          <a:xfrm>
            <a:off x="342900" y="1841500"/>
            <a:ext cx="6235700" cy="464820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7" name="Una Vida Consagrada? – 2 Cor 6:14-7:1…"/>
          <p:cNvSpPr txBox="1"/>
          <p:nvPr/>
        </p:nvSpPr>
        <p:spPr>
          <a:xfrm>
            <a:off x="444500" y="2190750"/>
            <a:ext cx="6032501" cy="377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Una </a:t>
            </a:r>
            <a:r>
              <a:rPr lang="es-ES" sz="2200" b="1" dirty="0" smtClean="0"/>
              <a:t>v</a:t>
            </a:r>
            <a:r>
              <a:rPr sz="2200" b="1" dirty="0" smtClean="0"/>
              <a:t>ida </a:t>
            </a:r>
            <a:r>
              <a:rPr lang="es-ES" sz="2200" b="1" dirty="0" smtClean="0"/>
              <a:t>c</a:t>
            </a:r>
            <a:r>
              <a:rPr sz="2200" b="1" dirty="0" smtClean="0"/>
              <a:t>onsagrada</a:t>
            </a:r>
            <a:r>
              <a:rPr sz="2200" b="1" dirty="0"/>
              <a:t>?</a:t>
            </a:r>
            <a:r>
              <a:rPr sz="2200" dirty="0"/>
              <a:t> – </a:t>
            </a:r>
            <a:r>
              <a:rPr sz="2200" dirty="0">
                <a:solidFill>
                  <a:srgbClr val="C00000"/>
                </a:solidFill>
              </a:rPr>
              <a:t>2 </a:t>
            </a:r>
            <a:r>
              <a:rPr sz="2200" dirty="0" smtClean="0">
                <a:solidFill>
                  <a:srgbClr val="C00000"/>
                </a:solidFill>
              </a:rPr>
              <a:t>Cor</a:t>
            </a:r>
            <a:r>
              <a:rPr lang="es-ES" sz="2200" dirty="0" smtClean="0">
                <a:solidFill>
                  <a:srgbClr val="C00000"/>
                </a:solidFill>
              </a:rPr>
              <a:t>.</a:t>
            </a:r>
            <a:r>
              <a:rPr sz="2200" dirty="0" smtClean="0">
                <a:solidFill>
                  <a:srgbClr val="C00000"/>
                </a:solidFill>
              </a:rPr>
              <a:t> </a:t>
            </a:r>
            <a:r>
              <a:rPr sz="2200" dirty="0">
                <a:solidFill>
                  <a:srgbClr val="C00000"/>
                </a:solidFill>
              </a:rPr>
              <a:t>6:14-7:1</a:t>
            </a:r>
          </a:p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Vida </a:t>
            </a:r>
            <a:r>
              <a:rPr lang="es-ES" sz="2200" b="1" dirty="0" smtClean="0"/>
              <a:t>e</a:t>
            </a:r>
            <a:r>
              <a:rPr sz="2200" b="1" dirty="0" smtClean="0"/>
              <a:t>n </a:t>
            </a:r>
            <a:r>
              <a:rPr lang="es-ES" sz="2200" b="1" dirty="0" smtClean="0"/>
              <a:t>s</a:t>
            </a:r>
            <a:r>
              <a:rPr sz="2200" b="1" dirty="0" smtClean="0"/>
              <a:t>ervicios </a:t>
            </a:r>
            <a:r>
              <a:rPr lang="es-ES" sz="2200" b="1" dirty="0" smtClean="0"/>
              <a:t>a</a:t>
            </a:r>
            <a:r>
              <a:rPr sz="2200" b="1" dirty="0" smtClean="0"/>
              <a:t> </a:t>
            </a:r>
            <a:r>
              <a:rPr lang="es-ES" sz="2200" b="1" dirty="0" smtClean="0"/>
              <a:t>l</a:t>
            </a:r>
            <a:r>
              <a:rPr sz="2200" b="1" dirty="0" smtClean="0"/>
              <a:t>os </a:t>
            </a:r>
            <a:r>
              <a:rPr lang="es-ES" sz="2200" b="1" dirty="0" smtClean="0"/>
              <a:t>d</a:t>
            </a:r>
            <a:r>
              <a:rPr sz="2200" b="1" dirty="0" smtClean="0"/>
              <a:t>emás</a:t>
            </a:r>
            <a:r>
              <a:rPr sz="2200" b="1" dirty="0"/>
              <a:t>?</a:t>
            </a:r>
            <a:r>
              <a:rPr sz="2200" dirty="0"/>
              <a:t> –   </a:t>
            </a:r>
            <a:r>
              <a:rPr sz="2200" dirty="0">
                <a:solidFill>
                  <a:srgbClr val="C00000"/>
                </a:solidFill>
              </a:rPr>
              <a:t>Luc. 10:25-37</a:t>
            </a:r>
          </a:p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En </a:t>
            </a:r>
            <a:r>
              <a:rPr lang="es-ES" sz="2200" b="1" dirty="0" smtClean="0"/>
              <a:t>e</a:t>
            </a:r>
            <a:r>
              <a:rPr sz="2200" b="1" dirty="0" smtClean="0"/>
              <a:t>l </a:t>
            </a:r>
            <a:r>
              <a:rPr lang="es-ES" sz="2200" b="1" dirty="0" smtClean="0"/>
              <a:t>t</a:t>
            </a:r>
            <a:r>
              <a:rPr sz="2200" b="1" dirty="0" smtClean="0"/>
              <a:t>rabajo</a:t>
            </a:r>
            <a:r>
              <a:rPr sz="2200" b="1" dirty="0"/>
              <a:t>?</a:t>
            </a:r>
            <a:r>
              <a:rPr sz="2200" dirty="0"/>
              <a:t> – </a:t>
            </a:r>
            <a:r>
              <a:rPr sz="2200" dirty="0">
                <a:solidFill>
                  <a:srgbClr val="C00000"/>
                </a:solidFill>
              </a:rPr>
              <a:t>Col. 3:22-24</a:t>
            </a:r>
          </a:p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Cómo </a:t>
            </a:r>
            <a:r>
              <a:rPr lang="es-ES" sz="2200" b="1" dirty="0" smtClean="0"/>
              <a:t>p</a:t>
            </a:r>
            <a:r>
              <a:rPr sz="2200" b="1" dirty="0" smtClean="0"/>
              <a:t>asamos </a:t>
            </a:r>
            <a:r>
              <a:rPr lang="es-ES" sz="2200" b="1" dirty="0" smtClean="0"/>
              <a:t>n</a:t>
            </a:r>
            <a:r>
              <a:rPr sz="2200" b="1" dirty="0" smtClean="0"/>
              <a:t>uestro </a:t>
            </a:r>
            <a:r>
              <a:rPr lang="es-ES" sz="2200" b="1" dirty="0" smtClean="0"/>
              <a:t>t</a:t>
            </a:r>
            <a:r>
              <a:rPr sz="2200" b="1" dirty="0" smtClean="0"/>
              <a:t>iempo</a:t>
            </a:r>
            <a:r>
              <a:rPr sz="2200" b="1" dirty="0"/>
              <a:t>?</a:t>
            </a:r>
            <a:r>
              <a:rPr sz="2200" dirty="0"/>
              <a:t> –     </a:t>
            </a:r>
            <a:r>
              <a:rPr sz="2200" dirty="0">
                <a:solidFill>
                  <a:srgbClr val="C00000"/>
                </a:solidFill>
              </a:rPr>
              <a:t>Ef. 5:15,16</a:t>
            </a:r>
          </a:p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Evangelismo </a:t>
            </a:r>
            <a:r>
              <a:rPr lang="es-ES" sz="2200" b="1" dirty="0" smtClean="0"/>
              <a:t>p</a:t>
            </a:r>
            <a:r>
              <a:rPr sz="2200" b="1" dirty="0" smtClean="0"/>
              <a:t>ersonal</a:t>
            </a:r>
            <a:r>
              <a:rPr sz="2200" b="1" dirty="0"/>
              <a:t>?</a:t>
            </a:r>
            <a:r>
              <a:rPr sz="2200" dirty="0"/>
              <a:t> – </a:t>
            </a:r>
            <a:r>
              <a:rPr sz="2200" dirty="0">
                <a:solidFill>
                  <a:srgbClr val="C00000"/>
                </a:solidFill>
              </a:rPr>
              <a:t>Hech. 4:20</a:t>
            </a:r>
          </a:p>
          <a:p>
            <a:pPr marL="757657" marR="39199" indent="-718457">
              <a:spcBef>
                <a:spcPts val="10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200" b="1" dirty="0" smtClean="0"/>
              <a:t>¿</a:t>
            </a:r>
            <a:r>
              <a:rPr sz="2200" b="1" dirty="0" smtClean="0"/>
              <a:t>Nuestra </a:t>
            </a:r>
            <a:r>
              <a:rPr sz="2200" b="1" dirty="0"/>
              <a:t>comodidades?</a:t>
            </a:r>
            <a:r>
              <a:rPr sz="2200" dirty="0"/>
              <a:t> - </a:t>
            </a:r>
            <a:r>
              <a:rPr sz="2200" dirty="0">
                <a:solidFill>
                  <a:srgbClr val="C00000"/>
                </a:solidFill>
              </a:rPr>
              <a:t>Hageo 1:4</a:t>
            </a:r>
          </a:p>
        </p:txBody>
      </p:sp>
      <p:pic>
        <p:nvPicPr>
          <p:cNvPr id="158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5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000" y="798945"/>
            <a:ext cx="4419600" cy="1004455"/>
          </a:xfrm>
          <a:prstGeom prst="rect">
            <a:avLst/>
          </a:prstGeom>
          <a:ln w="12700"/>
        </p:spPr>
      </p:pic>
      <p:sp>
        <p:nvSpPr>
          <p:cNvPr id="3" name="Rectángulo 2"/>
          <p:cNvSpPr/>
          <p:nvPr/>
        </p:nvSpPr>
        <p:spPr>
          <a:xfrm>
            <a:off x="8620780" y="-25454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is-IS"/>
              <a:pPr/>
              <a:t>13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redondeado"/>
          <p:cNvSpPr/>
          <p:nvPr/>
        </p:nvSpPr>
        <p:spPr>
          <a:xfrm>
            <a:off x="215900" y="1625600"/>
            <a:ext cx="8623300" cy="4791529"/>
          </a:xfrm>
          <a:prstGeom prst="roundRect">
            <a:avLst>
              <a:gd name="adj" fmla="val 7750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Nuestra Adoración Y Servicio A Dios - (Jn. 4:24; Luc. 9:23-26) (En comparación con nuestro trabajo, reuniones seculares, y actividades recreativas)…"/>
          <p:cNvSpPr txBox="1"/>
          <p:nvPr/>
        </p:nvSpPr>
        <p:spPr>
          <a:xfrm>
            <a:off x="381000" y="1816100"/>
            <a:ext cx="830580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199" marR="39199">
              <a:spcBef>
                <a:spcPts val="800"/>
              </a:spcBef>
              <a:buClr>
                <a:srgbClr val="000000"/>
              </a:buClr>
              <a:buFont typeface="Helvetica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Nuestra Adoración Y Servicio A Dios - </a:t>
            </a:r>
            <a:r>
              <a:rPr sz="2000" dirty="0"/>
              <a:t>(</a:t>
            </a:r>
            <a:r>
              <a:rPr sz="2000" dirty="0">
                <a:solidFill>
                  <a:srgbClr val="C00000"/>
                </a:solidFill>
              </a:rPr>
              <a:t>Jn. 4:24; Luc. 9:23-26</a:t>
            </a:r>
            <a:r>
              <a:rPr sz="2000" dirty="0"/>
              <a:t>) (En comparación con nuestro trabajo, reuniones seculares, y actividades recreativas)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</a:t>
            </a:r>
            <a:r>
              <a:rPr sz="2400" b="1" dirty="0" smtClean="0"/>
              <a:t>Preparación</a:t>
            </a:r>
            <a:r>
              <a:rPr sz="2400" b="1" dirty="0"/>
              <a:t>?</a:t>
            </a:r>
            <a:r>
              <a:rPr sz="2400" dirty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(c) </a:t>
            </a:r>
            <a:r>
              <a:rPr lang="es-ES" sz="2000" dirty="0" smtClean="0"/>
              <a:t>¿</a:t>
            </a:r>
            <a:r>
              <a:rPr sz="2000" dirty="0" smtClean="0"/>
              <a:t>Mejor</a:t>
            </a:r>
            <a:r>
              <a:rPr sz="2000" dirty="0"/>
              <a:t>?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</a:t>
            </a:r>
            <a:r>
              <a:rPr sz="2400" b="1" dirty="0" smtClean="0"/>
              <a:t>Ropa</a:t>
            </a:r>
            <a:r>
              <a:rPr sz="2400" dirty="0" smtClean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(c) </a:t>
            </a:r>
            <a:r>
              <a:rPr lang="es-ES" sz="2000" dirty="0" smtClean="0"/>
              <a:t>¿</a:t>
            </a:r>
            <a:r>
              <a:rPr sz="2000" dirty="0" smtClean="0"/>
              <a:t>Mejor</a:t>
            </a:r>
            <a:r>
              <a:rPr sz="2000" dirty="0"/>
              <a:t>?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</a:t>
            </a:r>
            <a:r>
              <a:rPr sz="2400" b="1" dirty="0" smtClean="0"/>
              <a:t>Puntualidad</a:t>
            </a:r>
            <a:r>
              <a:rPr sz="2400" b="1" dirty="0"/>
              <a:t>?</a:t>
            </a:r>
            <a:r>
              <a:rPr sz="2400" dirty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(c) </a:t>
            </a:r>
            <a:r>
              <a:rPr lang="es-ES" sz="2000" dirty="0" smtClean="0"/>
              <a:t>¿</a:t>
            </a:r>
            <a:r>
              <a:rPr sz="2000" dirty="0" smtClean="0"/>
              <a:t>Mejor</a:t>
            </a:r>
            <a:r>
              <a:rPr sz="2000" dirty="0"/>
              <a:t>?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Practica?</a:t>
            </a:r>
            <a:r>
              <a:rPr sz="2400" dirty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(c) Mejor?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Participación?</a:t>
            </a:r>
            <a:r>
              <a:rPr sz="2400" dirty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(c) Mejor?</a:t>
            </a:r>
          </a:p>
          <a:p>
            <a:pPr marL="894862" marR="39199" indent="-690562">
              <a:spcBef>
                <a:spcPts val="600"/>
              </a:spcBef>
              <a:buClr>
                <a:srgbClr val="CC00FF"/>
              </a:buClr>
              <a:buSzPct val="75000"/>
              <a:buFont typeface=".AppleColorEmojiUI" charset="0"/>
              <a:buChar char="🔴"/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dirty="0"/>
              <a:t>_____ Avance “progreso”?</a:t>
            </a:r>
            <a:r>
              <a:rPr sz="2400" dirty="0"/>
              <a:t> </a:t>
            </a:r>
            <a:r>
              <a:rPr sz="2000" dirty="0"/>
              <a:t>(a) </a:t>
            </a:r>
            <a:r>
              <a:rPr lang="es-ES" sz="2000" dirty="0" smtClean="0"/>
              <a:t>¿</a:t>
            </a:r>
            <a:r>
              <a:rPr sz="2000" dirty="0" smtClean="0"/>
              <a:t>Menos</a:t>
            </a:r>
            <a:r>
              <a:rPr sz="2000" dirty="0"/>
              <a:t>? (b) </a:t>
            </a:r>
            <a:r>
              <a:rPr lang="es-ES" sz="2000" dirty="0" smtClean="0"/>
              <a:t>¿</a:t>
            </a:r>
            <a:r>
              <a:rPr sz="2000" dirty="0" smtClean="0"/>
              <a:t>Mismo</a:t>
            </a:r>
            <a:r>
              <a:rPr sz="2000" dirty="0"/>
              <a:t>? </a:t>
            </a:r>
            <a:r>
              <a:rPr lang="es-ES" sz="2000" dirty="0" smtClean="0"/>
              <a:t>		</a:t>
            </a:r>
            <a:r>
              <a:rPr sz="2000" dirty="0" smtClean="0"/>
              <a:t>(</a:t>
            </a:r>
            <a:r>
              <a:rPr sz="2000" dirty="0"/>
              <a:t>c) Mejor?</a:t>
            </a:r>
          </a:p>
        </p:txBody>
      </p:sp>
      <p:pic>
        <p:nvPicPr>
          <p:cNvPr id="167" name="droppedImage.pdf" descr="dropped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6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633845"/>
            <a:ext cx="4419600" cy="1004455"/>
          </a:xfrm>
          <a:prstGeom prst="rect">
            <a:avLst/>
          </a:prstGeom>
          <a:ln w="12700"/>
        </p:spPr>
      </p:pic>
      <p:sp>
        <p:nvSpPr>
          <p:cNvPr id="7" name="Rectángulo 6"/>
          <p:cNvSpPr/>
          <p:nvPr/>
        </p:nvSpPr>
        <p:spPr>
          <a:xfrm>
            <a:off x="8620780" y="-25454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13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54207" y="-1"/>
            <a:ext cx="615297" cy="4454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74" name="Rectángulo redondeado"/>
          <p:cNvSpPr/>
          <p:nvPr/>
        </p:nvSpPr>
        <p:spPr>
          <a:xfrm>
            <a:off x="228600" y="1143000"/>
            <a:ext cx="8610600" cy="554228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Dale el frescor de tu alma, dale ardor en la batalla por la verdad.…"/>
          <p:cNvSpPr txBox="1"/>
          <p:nvPr/>
        </p:nvSpPr>
        <p:spPr>
          <a:xfrm>
            <a:off x="4288594" y="3868142"/>
            <a:ext cx="4265613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9688" hangingPunct="1">
              <a:tabLst>
                <a:tab pos="1270000" algn="l"/>
              </a:tabLst>
            </a:pPr>
            <a:r>
              <a:rPr lang="es-BO" sz="28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sz="2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Séle 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devoto, ferviente; dale de ti lo mejor.</a:t>
            </a:r>
          </a:p>
        </p:txBody>
      </p:sp>
      <p:pic>
        <p:nvPicPr>
          <p:cNvPr id="176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4012"/>
            <a:ext cx="4281488" cy="379126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Da de lo mejor para el maestro; Da de la fuerza de su juventud."/>
          <p:cNvSpPr txBox="1"/>
          <p:nvPr/>
        </p:nvSpPr>
        <p:spPr>
          <a:xfrm>
            <a:off x="420687" y="1278803"/>
            <a:ext cx="84185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ctr">
              <a:spcBef>
                <a:spcPts val="800"/>
              </a:spcBef>
              <a:buClr>
                <a:srgbClr val="000000"/>
              </a:buClr>
              <a:buFont typeface="Helvetica"/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buClr>
                <a:srgbClr val="C00000"/>
              </a:buClr>
            </a:pPr>
            <a:r>
              <a:rPr lang="es-ES"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* </a:t>
            </a:r>
            <a:r>
              <a:rPr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Da </a:t>
            </a:r>
            <a:r>
              <a:rPr sz="36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lo mejor </a:t>
            </a:r>
            <a:r>
              <a:rPr lang="es-ES"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al M</a:t>
            </a:r>
            <a:r>
              <a:rPr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aestro</a:t>
            </a:r>
            <a:r>
              <a:rPr sz="36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; </a:t>
            </a:r>
            <a:r>
              <a:rPr lang="es-ES"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t</a:t>
            </a:r>
            <a:r>
              <a:rPr lang="es-BO"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u </a:t>
            </a:r>
            <a:r>
              <a:rPr lang="es-BO" sz="36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juventud, tu vigor</a:t>
            </a:r>
            <a:r>
              <a:rPr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sz="3600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78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4281488" y="1914360"/>
            <a:ext cx="4151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spcBef>
                <a:spcPts val="800"/>
              </a:spcBef>
              <a:buClr>
                <a:srgbClr val="000000"/>
              </a:buClr>
              <a:buFont typeface="Helvetica"/>
              <a:tabLst>
                <a:tab pos="1270000" algn="l"/>
              </a:tabLst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BO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Dale el ardor de tu alma; lucha del bien a favor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81488" y="2876120"/>
            <a:ext cx="4361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hangingPunct="1">
              <a:tabLst>
                <a:tab pos="1270000" algn="l"/>
              </a:tabLst>
            </a:pPr>
            <a:r>
              <a:rPr lang="es-BO" sz="28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Cristo nos dio el ejemplo, siendo él joven de valor;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55345" y="4759061"/>
            <a:ext cx="4037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CORO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 lo mejor al Maestro: tu juventud, tu vigor.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Dale el ardor de tu alma; de la verdad lucha en pro.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36462" y="-1"/>
            <a:ext cx="601290" cy="3056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184" name="Rectángulo redondeado"/>
          <p:cNvSpPr/>
          <p:nvPr/>
        </p:nvSpPr>
        <p:spPr>
          <a:xfrm>
            <a:off x="228600" y="1096108"/>
            <a:ext cx="8610600" cy="571500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86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68612"/>
            <a:ext cx="4281488" cy="398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72840" y="1221291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BO" sz="3600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* Da </a:t>
            </a:r>
            <a:r>
              <a:rPr lang="es-BO" sz="3600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lo mejor al maestro; dale de tu alma el honor.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70238" y="1910189"/>
            <a:ext cx="406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BO" sz="28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Que 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sea él en tu vida el móvil de cada acción.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70238" y="2833099"/>
            <a:ext cx="4134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BO" sz="28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Dale 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y te será dado el Hijo amado de Dios.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70238" y="3761032"/>
            <a:ext cx="4298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BO" sz="28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Sírvele </a:t>
            </a:r>
            <a:r>
              <a:rPr lang="es-BO" sz="2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día por día; dale de ti lo mejor.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686524" y="4580575"/>
            <a:ext cx="4037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CORO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 lo mejor al Maestro: tu juventud, tu vigor.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Dale el ardor de tu alma; de la verdad lucha en pro.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07316" y="0"/>
            <a:ext cx="615297" cy="2758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92" name="Rectángulo redondeado"/>
          <p:cNvSpPr/>
          <p:nvPr/>
        </p:nvSpPr>
        <p:spPr>
          <a:xfrm>
            <a:off x="228600" y="1002324"/>
            <a:ext cx="8610600" cy="571500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94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68612"/>
            <a:ext cx="4281488" cy="384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Da lo mejor al Maestro; Nada supera Su Amor."/>
          <p:cNvSpPr txBox="1"/>
          <p:nvPr/>
        </p:nvSpPr>
        <p:spPr>
          <a:xfrm>
            <a:off x="570609" y="1100453"/>
            <a:ext cx="779780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800"/>
              </a:spcBef>
              <a:buClr>
                <a:srgbClr val="000000"/>
              </a:buClr>
              <a:buFont typeface="Helvetica"/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rgbClr val="C00000"/>
                </a:solidFill>
              </a:rPr>
              <a:t>Da lo mejor al Maestro; Nada supera Su Amor.</a:t>
            </a:r>
          </a:p>
        </p:txBody>
      </p:sp>
      <p:pic>
        <p:nvPicPr>
          <p:cNvPr id="196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4124960" y="1736078"/>
            <a:ext cx="4307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BO" sz="240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 </a:t>
            </a:r>
            <a:r>
              <a:rPr lang="es-BO" sz="240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400" smtClean="0">
                <a:solidFill>
                  <a:schemeClr val="tx1"/>
                </a:solidFill>
              </a:rPr>
              <a:t>Se </a:t>
            </a:r>
            <a:r>
              <a:rPr lang="es-BO" sz="2400" dirty="0">
                <a:solidFill>
                  <a:schemeClr val="tx1"/>
                </a:solidFill>
              </a:rPr>
              <a:t>dio por ti a sí mismo, dejando gloria y honor.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60800" y="26870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 </a:t>
            </a:r>
            <a:r>
              <a:rPr lang="es-BO" sz="24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400" dirty="0" smtClean="0">
                <a:solidFill>
                  <a:schemeClr val="tx1"/>
                </a:solidFill>
              </a:rPr>
              <a:t>No </a:t>
            </a:r>
            <a:r>
              <a:rPr lang="es-BO" sz="2400" dirty="0">
                <a:solidFill>
                  <a:schemeClr val="tx1"/>
                </a:solidFill>
              </a:rPr>
              <a:t>murmuró al dar su vida por salvarte del error.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24960" y="3677484"/>
            <a:ext cx="3443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 </a:t>
            </a:r>
            <a:r>
              <a:rPr lang="es-BO" sz="24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BO" sz="2400" dirty="0" smtClean="0">
                <a:solidFill>
                  <a:schemeClr val="tx1"/>
                </a:solidFill>
              </a:rPr>
              <a:t>Amale </a:t>
            </a:r>
            <a:r>
              <a:rPr lang="es-BO" sz="2400" dirty="0">
                <a:solidFill>
                  <a:schemeClr val="tx1"/>
                </a:solidFill>
              </a:rPr>
              <a:t>más cada día; dale de ti lo mejor.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69510" y="4588772"/>
            <a:ext cx="4037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CORO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 lo mejor al Maestro: tu juventud, tu vigor.</a:t>
            </a:r>
          </a:p>
          <a:p>
            <a:pPr algn="ctr" hangingPunct="1"/>
            <a:r>
              <a:rPr lang="es-BO" sz="24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Dale el ardor de tu alma; de la verdad lucha en pro.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432800" y="0"/>
            <a:ext cx="687750" cy="3516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02" name="Rectángulo redondeado"/>
          <p:cNvSpPr/>
          <p:nvPr/>
        </p:nvSpPr>
        <p:spPr>
          <a:xfrm>
            <a:off x="228600" y="1143000"/>
            <a:ext cx="8610600" cy="5334000"/>
          </a:xfrm>
          <a:prstGeom prst="roundRect">
            <a:avLst>
              <a:gd name="adj" fmla="val 745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" name="Dar de lo mejor al Maestro; Dar de tu juventud y de tu vigor “fuerza”.…"/>
          <p:cNvSpPr txBox="1"/>
          <p:nvPr/>
        </p:nvSpPr>
        <p:spPr>
          <a:xfrm>
            <a:off x="3821723" y="2093364"/>
            <a:ext cx="5017477" cy="4157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07365" indent="-466725">
              <a:spcBef>
                <a:spcPts val="900"/>
              </a:spcBef>
              <a:buClr>
                <a:srgbClr val="000000"/>
              </a:buClr>
              <a:buFont typeface="Helvetica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/>
              <a:t>Dar de lo mejor al Maestro; Dar de tu juventud y de tu vigor “fuerza”.</a:t>
            </a:r>
          </a:p>
          <a:p>
            <a:pPr marL="507365" indent="-466725">
              <a:spcBef>
                <a:spcPts val="900"/>
              </a:spcBef>
              <a:buClr>
                <a:srgbClr val="000000"/>
              </a:buClr>
              <a:buFont typeface="Helvetica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Vestido con la armadura completa de la salvación, participar en le batalla por la verdad.</a:t>
            </a:r>
          </a:p>
        </p:txBody>
      </p:sp>
      <p:sp>
        <p:nvSpPr>
          <p:cNvPr id="204" name="Estribillo"/>
          <p:cNvSpPr txBox="1"/>
          <p:nvPr/>
        </p:nvSpPr>
        <p:spPr>
          <a:xfrm>
            <a:off x="533400" y="1219200"/>
            <a:ext cx="779462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200"/>
              </a:spcBef>
              <a:buClr>
                <a:srgbClr val="000000"/>
              </a:buClr>
              <a:buFont typeface="Helvetica"/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800" dirty="0">
                <a:solidFill>
                  <a:srgbClr val="C00000"/>
                </a:solidFill>
              </a:rPr>
              <a:t>Estribillo</a:t>
            </a:r>
          </a:p>
        </p:txBody>
      </p:sp>
      <p:pic>
        <p:nvPicPr>
          <p:cNvPr id="205" name="0902_Situation.png" descr="0902_Situation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28800"/>
            <a:ext cx="4114800" cy="5029200"/>
          </a:xfrm>
          <a:prstGeom prst="rect">
            <a:avLst/>
          </a:prstGeom>
          <a:ln w="12700">
            <a:miter lim="400000"/>
          </a:ln>
          <a:effectLst>
            <a:outerShdw blurRad="63500" dist="38100" dir="2700000" rotWithShape="0">
              <a:srgbClr val="F3C7A4">
                <a:alpha val="75000"/>
              </a:srgbClr>
            </a:outerShdw>
          </a:effectLst>
        </p:spPr>
      </p:pic>
      <p:pic>
        <p:nvPicPr>
          <p:cNvPr id="206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014" y="1523900"/>
            <a:ext cx="8792309" cy="533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om. 12:1-2 (RV.60)…"/>
          <p:cNvSpPr txBox="1"/>
          <p:nvPr/>
        </p:nvSpPr>
        <p:spPr>
          <a:xfrm>
            <a:off x="1242646" y="1969376"/>
            <a:ext cx="6775938" cy="367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Helvetica"/>
              <a:defRPr sz="2500">
                <a:effectLst>
                  <a:outerShdw blurRad="12700" dist="25400" dir="2700000" rotWithShape="0">
                    <a:srgbClr val="C0C0C0"/>
                  </a:outerShdw>
                </a:effectLst>
                <a:latin typeface="Capitals"/>
                <a:ea typeface="Capitals"/>
                <a:cs typeface="Capitals"/>
                <a:sym typeface="Capitals"/>
              </a:defRPr>
            </a:pPr>
            <a:r>
              <a:rPr sz="3600" dirty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Rom. 12:1-2 (RV.60)</a:t>
            </a:r>
          </a:p>
          <a:p>
            <a:pPr marL="0" marR="0" defTabSz="457200">
              <a:defRPr sz="1500">
                <a:uFillTx/>
                <a:latin typeface="Capitals"/>
                <a:ea typeface="Capitals"/>
                <a:cs typeface="Capitals"/>
                <a:sym typeface="Capitals"/>
              </a:defRPr>
            </a:pPr>
            <a:r>
              <a:rPr sz="2800" b="1" dirty="0" smtClean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</a:t>
            </a:r>
            <a:r>
              <a:rPr sz="2800" dirty="0" smtClean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Así que, hermanos, os ruego por las misericordias de Dios, que presentéis vuestros </a:t>
            </a:r>
            <a:r>
              <a:rPr sz="2800" dirty="0">
                <a:effectLst>
                  <a:glow rad="127000">
                    <a:srgbClr val="FFFF00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cuerpos en sacrificio vivo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, </a:t>
            </a:r>
            <a:r>
              <a:rPr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santo, agradable a Dios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, que es vuestro culto racional. </a:t>
            </a:r>
          </a:p>
          <a:p>
            <a:pPr marL="0" marR="0" defTabSz="457200">
              <a:defRPr sz="1500">
                <a:uFillTx/>
                <a:latin typeface="Capitals"/>
                <a:ea typeface="Capitals"/>
                <a:cs typeface="Capitals"/>
                <a:sym typeface="Capitals"/>
              </a:defRPr>
            </a:pPr>
            <a:r>
              <a:rPr sz="2800" b="1" dirty="0" smtClean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</a:t>
            </a:r>
            <a:r>
              <a:rPr sz="2800" dirty="0" smtClean="0">
                <a:solidFill>
                  <a:srgbClr val="FF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sz="2800" dirty="0"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No os conforméis a este siglo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, sino </a:t>
            </a:r>
            <a:r>
              <a:rPr sz="2800" dirty="0"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transformaos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 por medio de </a:t>
            </a:r>
            <a:r>
              <a:rPr sz="2800" dirty="0"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la renovación de vuestro entendimiento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, para que </a:t>
            </a:r>
            <a:r>
              <a:rPr sz="2800" i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comprobéis cuál sea la buena voluntad de Dios, agradable y perfecta</a:t>
            </a:r>
            <a:r>
              <a:rPr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. </a:t>
            </a:r>
          </a:p>
        </p:txBody>
      </p:sp>
      <p:pic>
        <p:nvPicPr>
          <p:cNvPr id="215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21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0141" y="660300"/>
            <a:ext cx="4640218" cy="1168400"/>
          </a:xfrm>
          <a:prstGeom prst="rect">
            <a:avLst/>
          </a:prstGeom>
          <a:ln w="12700"/>
          <a:effectLst>
            <a:outerShdw blurRad="12700" dist="127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18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74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pic>
        <p:nvPicPr>
          <p:cNvPr id="25" name="image.png" descr="image.png"/>
          <p:cNvPicPr>
            <a:picLocks/>
          </p:cNvPicPr>
          <p:nvPr/>
        </p:nvPicPr>
        <p:blipFill>
          <a:blip r:embed="rId3">
            <a:alphaModFix amt="80000"/>
            <a:extLst/>
          </a:blip>
          <a:stretch>
            <a:fillRect/>
          </a:stretch>
        </p:blipFill>
        <p:spPr>
          <a:xfrm>
            <a:off x="0" y="2057400"/>
            <a:ext cx="4640263" cy="48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12.pdf" descr="image12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8100" y="2554288"/>
            <a:ext cx="3733800" cy="3122613"/>
          </a:xfrm>
          <a:prstGeom prst="rect">
            <a:avLst/>
          </a:prstGeom>
          <a:ln w="12700"/>
        </p:spPr>
      </p:pic>
      <p:sp>
        <p:nvSpPr>
          <p:cNvPr id="27" name="Himno 108"/>
          <p:cNvSpPr txBox="1"/>
          <p:nvPr/>
        </p:nvSpPr>
        <p:spPr>
          <a:xfrm>
            <a:off x="7315200" y="5041900"/>
            <a:ext cx="1000595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00"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r>
              <a:rPr b="1">
                <a:solidFill>
                  <a:srgbClr val="FF0000"/>
                </a:solidFill>
              </a:rPr>
              <a:t>Himno 108</a:t>
            </a:r>
          </a:p>
        </p:txBody>
      </p:sp>
      <p:pic>
        <p:nvPicPr>
          <p:cNvPr id="28" name="droppedImage.pdf" descr="dropped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0699" y="2826544"/>
            <a:ext cx="2768601" cy="1943100"/>
          </a:xfrm>
          <a:prstGeom prst="rect">
            <a:avLst/>
          </a:prstGeom>
          <a:ln w="12700"/>
        </p:spPr>
      </p:pic>
      <p:pic>
        <p:nvPicPr>
          <p:cNvPr id="29" name="droppedImage.pdf" descr="droppedImage.pdf"/>
          <p:cNvPicPr>
            <a:picLocks/>
          </p:cNvPicPr>
          <p:nvPr/>
        </p:nvPicPr>
        <p:blipFill rotWithShape="1">
          <a:blip r:embed="rId6">
            <a:extLst/>
          </a:blip>
          <a:srcRect l="7571" r="7580"/>
          <a:stretch/>
        </p:blipFill>
        <p:spPr>
          <a:xfrm>
            <a:off x="93784" y="207052"/>
            <a:ext cx="8851900" cy="1727201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014" y="1523900"/>
            <a:ext cx="8792309" cy="533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ambién nosotros tenemos que apartarnos de toda iniquidad si esperamos la aceptación con Dios como &quot;sacrificios vivos&quot; (Rom. 12:1, 2). Dios siempre ha requerido el mejor servicio que el hombre puede darle, Mat. 6:33. &quot;Da lo mejor al Maestro&quot; dice el himn"/>
          <p:cNvSpPr txBox="1"/>
          <p:nvPr/>
        </p:nvSpPr>
        <p:spPr>
          <a:xfrm>
            <a:off x="1305169" y="2148921"/>
            <a:ext cx="7127631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0" marR="331470" algn="ctr" defTabSz="457200">
              <a:defRPr sz="3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También nosotros tenemos que </a:t>
            </a:r>
            <a:r>
              <a:rPr sz="32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apartarnos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sz="32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toda iniquidad</a:t>
            </a:r>
            <a:r>
              <a:rPr sz="3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si esperamos la </a:t>
            </a:r>
            <a:r>
              <a:rPr sz="3200" dirty="0">
                <a:effectLst>
                  <a:glow rad="127000">
                    <a:srgbClr val="FFFF00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aceptación con Dios como "sacrificios vivos"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Rom. 12:1, 2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). Dios </a:t>
            </a:r>
            <a:r>
              <a:rPr sz="32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siempre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ha </a:t>
            </a:r>
            <a:r>
              <a:rPr sz="3200" dirty="0"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requerido el mejor servicio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sz="3200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 hombre puede darle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Mat. 6:33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. "</a:t>
            </a:r>
            <a:r>
              <a:rPr sz="3200" dirty="0">
                <a:effectLst>
                  <a:glow rad="127000">
                    <a:srgbClr val="FFFF00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Da lo mejor al Maestro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" dice el himno.</a:t>
            </a:r>
          </a:p>
        </p:txBody>
      </p:sp>
      <p:pic>
        <p:nvPicPr>
          <p:cNvPr id="215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21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0141" y="660300"/>
            <a:ext cx="4640218" cy="1168400"/>
          </a:xfrm>
          <a:prstGeom prst="rect">
            <a:avLst/>
          </a:prstGeom>
          <a:ln w="12700"/>
          <a:effectLst>
            <a:outerShdw blurRad="12700" dist="127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18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40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908" y="1574800"/>
            <a:ext cx="8886092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1 Pedro 4:1-2 (RV.60)…"/>
          <p:cNvSpPr txBox="1"/>
          <p:nvPr/>
        </p:nvSpPr>
        <p:spPr>
          <a:xfrm>
            <a:off x="1463040" y="2070100"/>
            <a:ext cx="6400800" cy="35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Helvetica"/>
              <a:defRPr sz="2300" b="1">
                <a:effectLst>
                  <a:outerShdw blurRad="12700" dist="25400" dir="2700000" rotWithShape="0">
                    <a:srgbClr val="C0C0C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C00000"/>
                </a:solidFill>
              </a:rPr>
              <a:t>1 Pedro 4:1-2 (RV.60)</a:t>
            </a:r>
          </a:p>
          <a:p>
            <a:pPr marL="0" marR="0" algn="ctr" defTabSz="457200">
              <a:defRPr sz="21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sz="2500" dirty="0">
                <a:solidFill>
                  <a:srgbClr val="C00000"/>
                </a:solidFill>
              </a:rPr>
              <a:t>1</a:t>
            </a:r>
            <a:r>
              <a:rPr sz="2500" dirty="0"/>
              <a:t> Puesto que </a:t>
            </a:r>
            <a:r>
              <a:rPr sz="2500" dirty="0">
                <a:solidFill>
                  <a:srgbClr val="FFFF00"/>
                </a:solidFill>
                <a:effectLst>
                  <a:glow rad="127000">
                    <a:srgbClr val="C00000"/>
                  </a:glow>
                </a:effectLst>
              </a:rPr>
              <a:t>Cristo ha padecido por nosotros en la carne</a:t>
            </a:r>
            <a:r>
              <a:rPr sz="2500" dirty="0"/>
              <a:t>, vosotros también </a:t>
            </a:r>
            <a:r>
              <a:rPr sz="2500" dirty="0"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armaos del mismo pensamiento</a:t>
            </a:r>
            <a:r>
              <a:rPr sz="2500" dirty="0"/>
              <a:t>; pues quien ha </a:t>
            </a:r>
            <a:r>
              <a:rPr sz="2500" dirty="0">
                <a:solidFill>
                  <a:srgbClr val="FFFF00"/>
                </a:solidFill>
                <a:effectLst>
                  <a:glow rad="127000">
                    <a:srgbClr val="C00000"/>
                  </a:glow>
                </a:effectLst>
              </a:rPr>
              <a:t>padecido en la carne</a:t>
            </a:r>
            <a:r>
              <a:rPr sz="2500" dirty="0"/>
              <a:t>, </a:t>
            </a:r>
            <a:r>
              <a:rPr sz="2500" dirty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</a:rPr>
              <a:t>terminó con el pecado</a:t>
            </a:r>
            <a:r>
              <a:rPr sz="2500" dirty="0">
                <a:solidFill>
                  <a:schemeClr val="bg1"/>
                </a:solidFill>
              </a:rPr>
              <a:t>,</a:t>
            </a:r>
            <a:r>
              <a:rPr sz="2500" dirty="0"/>
              <a:t> </a:t>
            </a:r>
            <a:r>
              <a:rPr sz="2500" dirty="0" smtClean="0">
                <a:solidFill>
                  <a:srgbClr val="C00000"/>
                </a:solidFill>
              </a:rPr>
              <a:t>2</a:t>
            </a:r>
            <a:r>
              <a:rPr sz="2500" dirty="0" smtClean="0"/>
              <a:t> </a:t>
            </a:r>
            <a:r>
              <a:rPr sz="2500" dirty="0"/>
              <a:t>para </a:t>
            </a:r>
            <a:r>
              <a:rPr sz="2500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no vivir</a:t>
            </a:r>
            <a:r>
              <a:rPr sz="2500" dirty="0"/>
              <a:t> </a:t>
            </a:r>
            <a:r>
              <a:rPr sz="2500" i="1" dirty="0"/>
              <a:t>el </a:t>
            </a:r>
            <a:r>
              <a:rPr sz="2500" i="1" dirty="0"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</a:effectLst>
              </a:rPr>
              <a:t>tiempo que resta en la carne</a:t>
            </a:r>
            <a:r>
              <a:rPr sz="2500" dirty="0"/>
              <a:t>, conforme a </a:t>
            </a:r>
            <a:r>
              <a:rPr sz="2500" u="sng" dirty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</a:rPr>
              <a:t>las </a:t>
            </a:r>
            <a:r>
              <a:rPr sz="2500" i="1" u="sng" dirty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</a:rPr>
              <a:t>concupiscencias</a:t>
            </a:r>
            <a:r>
              <a:rPr sz="2500" dirty="0"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</a:rPr>
              <a:t> de los hombres</a:t>
            </a:r>
            <a:r>
              <a:rPr sz="2500" dirty="0">
                <a:solidFill>
                  <a:schemeClr val="bg1"/>
                </a:solidFill>
              </a:rPr>
              <a:t>, </a:t>
            </a:r>
            <a:r>
              <a:rPr sz="2500" dirty="0"/>
              <a:t>sino </a:t>
            </a:r>
            <a:r>
              <a:rPr sz="2500" b="1" dirty="0">
                <a:effectLst>
                  <a:glow rad="127000">
                    <a:srgbClr val="FFFF00"/>
                  </a:glow>
                </a:effectLst>
              </a:rPr>
              <a:t>conforme a la voluntad de Dios</a:t>
            </a:r>
            <a:r>
              <a:rPr sz="2500" b="1" dirty="0"/>
              <a:t>.</a:t>
            </a:r>
          </a:p>
        </p:txBody>
      </p:sp>
      <p:pic>
        <p:nvPicPr>
          <p:cNvPr id="222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223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0141" y="749300"/>
            <a:ext cx="4640218" cy="1009162"/>
          </a:xfrm>
          <a:prstGeom prst="rect">
            <a:avLst/>
          </a:prstGeom>
          <a:ln w="12700"/>
          <a:effectLst>
            <a:outerShdw blurRad="12700" dist="127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19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564640"/>
            <a:ext cx="8077200" cy="543306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ambién nosotros tenemos que apartarnos de toda iniquidad si esperamos la aceptación con Dios como &quot;sacrificios vivos&quot; (Rom. 12:1, 2). Dios siempre ha requerido el mejor servicio que el hombre puede darle, Mat. 6:33. &quot;Da lo mejor al Maestro&quot; dice el himn"/>
          <p:cNvSpPr txBox="1"/>
          <p:nvPr/>
        </p:nvSpPr>
        <p:spPr>
          <a:xfrm>
            <a:off x="1452294" y="2054860"/>
            <a:ext cx="62611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0" marR="331470" algn="ctr" defTabSz="457200">
              <a:defRPr sz="30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También nosotros tenemos que </a:t>
            </a:r>
            <a:r>
              <a:rPr sz="3000" dirty="0">
                <a:effectLst>
                  <a:glow rad="25400">
                    <a:srgbClr val="C00000">
                      <a:alpha val="25000"/>
                    </a:srgb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apartarnos de toda iniquidad si esperamos la aceptación con Dios 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como "</a:t>
            </a:r>
            <a:r>
              <a:rPr sz="3000" dirty="0">
                <a:effectLst>
                  <a:glow rad="228600">
                    <a:srgbClr val="FFC000">
                      <a:alpha val="68000"/>
                    </a:srgb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sacrificios vivos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" (</a:t>
            </a:r>
            <a:r>
              <a:rPr sz="3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Rom. 12:1, 2</a:t>
            </a:r>
            <a:r>
              <a:rPr sz="3000" dirty="0">
                <a:effectLst>
                  <a:glow rad="127000">
                    <a:schemeClr val="accent1">
                      <a:alpha val="25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). Dios siempre ha requerido el mejor servicio que el hombre puede darle</a:t>
            </a:r>
            <a:r>
              <a:rPr sz="3000" dirty="0">
                <a:effectLst>
                  <a:glow rad="127000">
                    <a:schemeClr val="accent5">
                      <a:lumMod val="60000"/>
                      <a:lumOff val="40000"/>
                      <a:alpha val="3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Mat. 6:33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sz="3000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Da lo mejor al Maestro</a:t>
            </a:r>
            <a:r>
              <a:rPr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sz="30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dice el himno</a:t>
            </a:r>
            <a:r>
              <a:rPr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230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0141" y="710224"/>
            <a:ext cx="4640218" cy="1168400"/>
          </a:xfrm>
          <a:prstGeom prst="rect">
            <a:avLst/>
          </a:prstGeom>
          <a:ln w="12700"/>
          <a:effectLst>
            <a:outerShdw blurRad="12700" dist="127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20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roppedImage.pdf" descr="droppedImage.pdf"/>
          <p:cNvPicPr>
            <a:picLocks/>
          </p:cNvPicPr>
          <p:nvPr/>
        </p:nvPicPr>
        <p:blipFill>
          <a:blip r:embed="rId3">
            <a:alphaModFix amt="80000"/>
            <a:extLst/>
          </a:blip>
          <a:stretch>
            <a:fillRect/>
          </a:stretch>
        </p:blipFill>
        <p:spPr>
          <a:xfrm rot="21018671">
            <a:off x="1651410" y="1041338"/>
            <a:ext cx="5970453" cy="4062861"/>
          </a:xfrm>
          <a:prstGeom prst="rect">
            <a:avLst/>
          </a:prstGeom>
          <a:ln w="12700"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916" y="5322219"/>
            <a:ext cx="2398084" cy="15357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21</a:t>
            </a:r>
            <a:endParaRPr lang="es-ES_trad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5920" y="254060"/>
            <a:ext cx="8321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108 – DA LO MEJOR AL MAESTRO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Eclesiastés 12:1</a:t>
            </a:r>
          </a:p>
          <a:p>
            <a:pPr algn="ctr" hangingPunct="1"/>
            <a:endParaRPr lang="es-BO" b="1" dirty="0">
              <a:solidFill>
                <a:schemeClr val="tx1"/>
              </a:solidFill>
            </a:endParaRP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Da lo mejor al Maestro: tu juventud, tu vigor.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Dale el ardor de tu alma; lucha del bien a favor.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Cristo nos dio el ejemplo, siendo él joven de valor;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Séle devoto, ferviente; dale de ti lo mejor.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55890"/>
            <a:ext cx="9144000" cy="1342350"/>
          </a:xfrm>
          <a:prstGeom prst="rect">
            <a:avLst/>
          </a:prstGeom>
        </p:spPr>
        <p:txBody>
          <a:bodyPr/>
          <a:lstStyle>
            <a:lvl1pPr marL="383540" marR="40639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24411" marR="40639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59839" marR="40639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780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2352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22352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22352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22352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2235200" marR="40639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buFontTx/>
              <a:buNone/>
            </a:pPr>
            <a:r>
              <a:rPr lang="es-BO" sz="2000" b="1" dirty="0" smtClean="0">
                <a:solidFill>
                  <a:srgbClr val="FF0000"/>
                </a:solidFill>
              </a:rPr>
              <a:t>CORO</a:t>
            </a:r>
          </a:p>
          <a:p>
            <a:pPr algn="ctr" hangingPunct="1">
              <a:buFontTx/>
              <a:buNone/>
            </a:pPr>
            <a:r>
              <a:rPr lang="es-BO" sz="2000" b="1" dirty="0" smtClean="0">
                <a:solidFill>
                  <a:srgbClr val="FF0000"/>
                </a:solidFill>
              </a:rPr>
              <a:t>Da lo mejor al Maestro: tu juventud, tu vigor.</a:t>
            </a:r>
          </a:p>
          <a:p>
            <a:pPr algn="ctr" hangingPunct="1">
              <a:buFontTx/>
              <a:buNone/>
            </a:pPr>
            <a:r>
              <a:rPr lang="es-BO" sz="2000" b="1" dirty="0" smtClean="0">
                <a:solidFill>
                  <a:srgbClr val="FF0000"/>
                </a:solidFill>
              </a:rPr>
              <a:t>Dale el ardor de tu alma; de la verdad lucha en pro.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38392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Da lo mejor al maestro; dale de tu alma el honor.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Que sea él en tu vida el móvil de cada acción.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Dale y te será dado el Hijo amado de Dios.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Sírvele día por día; dale de ti lo mejor.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54148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Da lo mejor al Maestro; nada supera su amor.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Se dio por ti a sí mismo, dejando gloria y honor.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No murmuró al dar su vida por salvarte del error.</a:t>
            </a:r>
          </a:p>
          <a:p>
            <a:pPr algn="ctr" hangingPunct="1"/>
            <a:r>
              <a:rPr lang="es-BO" b="1" dirty="0">
                <a:solidFill>
                  <a:schemeClr val="tx1"/>
                </a:solidFill>
              </a:rPr>
              <a:t>Amale más cada día; dale de ti lo mejor.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20780" y="0"/>
            <a:ext cx="52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22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5577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30584" y="369096"/>
            <a:ext cx="7942314" cy="1342152"/>
          </a:xfrm>
          <a:prstGeom prst="rect">
            <a:avLst/>
          </a:prstGeom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s-ES" sz="3600" b="1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Usted Debe Dar </a:t>
            </a:r>
            <a:br>
              <a:rPr lang="es-ES" sz="3600" b="1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lang="es-ES" sz="3600" b="1">
                <a:ln w="500">
                  <a:solidFill>
                    <a:srgbClr val="FF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Los Siguientes Pasos De Obediencia. </a:t>
            </a:r>
            <a:endParaRPr lang="es-ES" sz="3600" b="1" dirty="0">
              <a:ln w="500">
                <a:solidFill>
                  <a:srgbClr val="FF0000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26632" y="5316141"/>
            <a:ext cx="1750219" cy="30008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50" b="1" kern="0" dirty="0">
                <a:solidFill>
                  <a:prstClr val="black"/>
                </a:solidFill>
                <a:latin typeface="Century Gothic"/>
              </a:rPr>
              <a:t>OIR </a:t>
            </a:r>
            <a:r>
              <a:rPr lang="es-ES" sz="900" b="1" kern="0" dirty="0">
                <a:solidFill>
                  <a:prstClr val="black"/>
                </a:solidFill>
                <a:latin typeface="Century Gothic"/>
              </a:rPr>
              <a:t>(Rom. 10:17).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09988" y="4969669"/>
            <a:ext cx="1750219" cy="276999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CREER </a:t>
            </a:r>
            <a:r>
              <a:rPr lang="es-ES" sz="900" b="1" kern="0" dirty="0">
                <a:solidFill>
                  <a:prstClr val="black"/>
                </a:solidFill>
                <a:latin typeface="Century Gothic"/>
              </a:rPr>
              <a:t>((Mar. 16:15-16)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33825" y="4626769"/>
            <a:ext cx="1768079" cy="253916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kern="0" dirty="0">
                <a:solidFill>
                  <a:prstClr val="black"/>
                </a:solidFill>
                <a:latin typeface="Century Gothic"/>
              </a:rPr>
              <a:t>ARREPENTIRSE: </a:t>
            </a:r>
            <a:r>
              <a:rPr lang="es-ES" sz="700" b="1" kern="0" dirty="0">
                <a:solidFill>
                  <a:prstClr val="black"/>
                </a:solidFill>
                <a:latin typeface="Century Gothic"/>
              </a:rPr>
              <a:t>(Hch. 17:30)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42173" y="4293394"/>
            <a:ext cx="1749028" cy="2616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CONFESAR </a:t>
            </a:r>
            <a:r>
              <a:rPr lang="es-ES" sz="800" b="1" kern="0" dirty="0">
                <a:solidFill>
                  <a:prstClr val="black"/>
                </a:solidFill>
                <a:latin typeface="Century Gothic"/>
              </a:rPr>
              <a:t>(Rom. 10:9,10)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62425" y="3946923"/>
            <a:ext cx="1739504" cy="307777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black"/>
                </a:solidFill>
                <a:latin typeface="Century Gothic"/>
              </a:rPr>
              <a:t>Bautizarse </a:t>
            </a:r>
            <a:r>
              <a:rPr lang="es-ES" sz="800" b="1" kern="0" dirty="0">
                <a:solidFill>
                  <a:prstClr val="black"/>
                </a:solidFill>
                <a:latin typeface="Century Gothic"/>
              </a:rPr>
              <a:t>(Hch. 2:38)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1575" b="4472"/>
          <a:stretch>
            <a:fillRect/>
          </a:stretch>
        </p:blipFill>
        <p:spPr bwMode="auto">
          <a:xfrm>
            <a:off x="429817" y="5503069"/>
            <a:ext cx="3096815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sultado de imagen para hombres caminando preocupa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2"/>
          <a:stretch>
            <a:fillRect/>
          </a:stretch>
        </p:blipFill>
        <p:spPr bwMode="auto">
          <a:xfrm>
            <a:off x="2809875" y="4013597"/>
            <a:ext cx="506016" cy="14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6154341" y="2586038"/>
            <a:ext cx="540544" cy="288540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2400" dirty="0">
              <a:solidFill>
                <a:srgbClr val="C00000"/>
              </a:solidFill>
              <a:latin typeface="Britannic Bold" charset="0"/>
              <a:ea typeface="ヒラギノ角ゴ Pro W3" charset="-128"/>
              <a:cs typeface="ヒラギノ角ゴ Pro W3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2400" dirty="0">
                <a:solidFill>
                  <a:srgbClr val="C00000"/>
                </a:solidFill>
                <a:latin typeface="Britannic Bold" charset="0"/>
                <a:ea typeface="ヒラギノ角ゴ Pro W3" charset="-128"/>
                <a:cs typeface="ヒラギノ角ゴ Pro W3" charset="-128"/>
              </a:rPr>
              <a:t>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1400" dirty="0">
              <a:solidFill>
                <a:srgbClr val="C00000"/>
              </a:solidFill>
              <a:latin typeface="Britannic Bold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82" y="2586038"/>
            <a:ext cx="1240922" cy="1373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681788" y="1825518"/>
            <a:ext cx="169034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DIOS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1" y="2763752"/>
            <a:ext cx="89177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846957" y="2337197"/>
            <a:ext cx="178075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n>
                  <a:solidFill>
                    <a:srgbClr val="8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“por cuanto todos pecaron, y están destituidos de la gloria de Dios” </a:t>
            </a:r>
          </a:p>
          <a:p>
            <a:pPr algn="ctr">
              <a:defRPr/>
            </a:pP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/>
                <a:cs typeface="Arial Narrow"/>
              </a:rPr>
              <a:t>(Rom 3:23). 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11565" y="3320028"/>
            <a:ext cx="16814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s-ES" sz="2000" b="1" i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 charset="0"/>
                <a:ea typeface="Candara" charset="0"/>
                <a:cs typeface="Candara" charset="0"/>
              </a:rPr>
              <a:t>Cristo… vino a ser autor de eterna salvación para todos los que le obedecen</a:t>
            </a:r>
            <a:r>
              <a:rPr lang="es-ES" sz="2000" b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Candara" charset="0"/>
                <a:ea typeface="Candara" charset="0"/>
                <a:cs typeface="Candara" charset="0"/>
              </a:rPr>
              <a:t>”</a:t>
            </a:r>
          </a:p>
          <a:p>
            <a:pPr algn="ctr">
              <a:defRPr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charset="0"/>
                <a:ea typeface="Candara" charset="0"/>
                <a:cs typeface="Candara" charset="0"/>
              </a:rPr>
              <a:t>(Heb.5:9)</a:t>
            </a:r>
          </a:p>
        </p:txBody>
      </p:sp>
    </p:spTree>
    <p:extLst>
      <p:ext uri="{BB962C8B-B14F-4D97-AF65-F5344CB8AC3E}">
        <p14:creationId xmlns:p14="http://schemas.microsoft.com/office/powerpoint/2010/main" val="16271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45600" y="4389436"/>
            <a:ext cx="8495999" cy="98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marL="419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5pPr>
            <a:lvl6pPr marL="2324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6pPr>
            <a:lvl7pPr marL="2705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7pPr>
            <a:lvl8pPr marL="3086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8pPr>
            <a:lvl9pPr marL="3467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ES" sz="4400" b="1" i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orbel" charset="0"/>
              </a:rPr>
              <a:t>¡Esperamos tenerles </a:t>
            </a:r>
            <a:r>
              <a:rPr lang="es-ES" sz="4400" b="1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orbel" charset="0"/>
              </a:rPr>
              <a:t>nuevamente entre nosotros, gracias!</a:t>
            </a:r>
            <a:endParaRPr lang="es-ES" sz="4400" b="1" i="1" dirty="0">
              <a:ln>
                <a:solidFill>
                  <a:srgbClr val="000000"/>
                </a:solidFill>
              </a:ln>
              <a:solidFill>
                <a:srgbClr val="800000"/>
              </a:solidFill>
              <a:latin typeface="Corbe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6314" y="382907"/>
            <a:ext cx="7714572" cy="10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6600" b="1" spc="50" dirty="0">
                <a:ln w="12700" cmpd="sng">
                  <a:solidFill>
                    <a:srgbClr val="F2DCDB"/>
                  </a:solidFill>
                  <a:prstDash val="solid"/>
                </a:ln>
                <a:solidFill>
                  <a:srgbClr val="000090"/>
                </a:solidFill>
                <a:effectLst>
                  <a:glow rad="241300">
                    <a:srgbClr val="FFFF00">
                      <a:alpha val="96000"/>
                    </a:srgbClr>
                  </a:glow>
                </a:effectLst>
                <a:latin typeface="Calibri" charset="0"/>
              </a:rPr>
              <a:t>Gracias Por </a:t>
            </a:r>
            <a:r>
              <a:rPr lang="es-ES_tradnl" sz="6600" b="1" spc="50" dirty="0" smtClean="0">
                <a:ln w="12700" cmpd="sng">
                  <a:solidFill>
                    <a:srgbClr val="F2DCDB"/>
                  </a:solidFill>
                  <a:prstDash val="solid"/>
                </a:ln>
                <a:solidFill>
                  <a:srgbClr val="000090"/>
                </a:solidFill>
                <a:effectLst>
                  <a:glow rad="241300">
                    <a:srgbClr val="FFFF00">
                      <a:alpha val="96000"/>
                    </a:srgbClr>
                  </a:glow>
                </a:effectLst>
                <a:latin typeface="Calibri" charset="0"/>
              </a:rPr>
              <a:t>Estar  </a:t>
            </a:r>
            <a:r>
              <a:rPr lang="es-ES_tradnl" sz="6600" b="1" spc="50" smtClean="0">
                <a:ln w="12700" cmpd="sng">
                  <a:solidFill>
                    <a:srgbClr val="F2DCDB"/>
                  </a:solidFill>
                  <a:prstDash val="solid"/>
                </a:ln>
                <a:solidFill>
                  <a:srgbClr val="000090"/>
                </a:solidFill>
                <a:effectLst>
                  <a:glow rad="241300">
                    <a:srgbClr val="FFFF00">
                      <a:alpha val="96000"/>
                    </a:srgbClr>
                  </a:glow>
                </a:effectLst>
                <a:latin typeface="Calibri" charset="0"/>
              </a:rPr>
              <a:t>Con Nosotros</a:t>
            </a:r>
            <a:endParaRPr lang="es-ES_tradnl" sz="6600" b="1" spc="50" dirty="0">
              <a:ln w="12700" cmpd="sng">
                <a:solidFill>
                  <a:srgbClr val="F2DCDB"/>
                </a:solidFill>
                <a:prstDash val="solid"/>
              </a:ln>
              <a:solidFill>
                <a:srgbClr val="000090"/>
              </a:solidFill>
              <a:effectLst>
                <a:glow rad="241300">
                  <a:srgbClr val="FFFF00">
                    <a:alpha val="96000"/>
                  </a:srgbClr>
                </a:glow>
              </a:effectLst>
              <a:latin typeface="Calibri" charset="0"/>
            </a:endParaRPr>
          </a:p>
        </p:txBody>
      </p:sp>
      <p:pic>
        <p:nvPicPr>
          <p:cNvPr id="5" name="Imagen" descr="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2" y="2233074"/>
            <a:ext cx="5756290" cy="18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5600" y="5590522"/>
            <a:ext cx="8495999" cy="98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marL="419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5pPr>
            <a:lvl6pPr marL="2324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6pPr>
            <a:lvl7pPr marL="2705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7pPr>
            <a:lvl8pPr marL="3086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8pPr>
            <a:lvl9pPr marL="3467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ES" sz="4400" b="1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orbel" charset="0"/>
              </a:rPr>
              <a:t>“</a:t>
            </a:r>
            <a:r>
              <a:rPr lang="es-ES" sz="4400" b="1" i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Corbel" charset="0"/>
              </a:rPr>
              <a:t>Dios les bendiga y guarde</a:t>
            </a:r>
            <a:r>
              <a:rPr lang="es-ES" sz="4400" b="1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orbel" charset="0"/>
              </a:rPr>
              <a:t>”</a:t>
            </a:r>
            <a:endParaRPr lang="es-ES" sz="4400" b="1" i="1" dirty="0">
              <a:ln>
                <a:solidFill>
                  <a:srgbClr val="000000"/>
                </a:solidFill>
              </a:ln>
              <a:solidFill>
                <a:srgbClr val="800000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137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7" y="703407"/>
            <a:ext cx="6909102" cy="4093836"/>
          </a:xfrm>
          <a:prstGeom prst="rect">
            <a:avLst/>
          </a:prstGeom>
        </p:spPr>
      </p:pic>
      <p:pic>
        <p:nvPicPr>
          <p:cNvPr id="5" name="Imagen 4" descr="13015304_1596180420693061_17458481353525701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03" y="1165469"/>
            <a:ext cx="6125220" cy="30237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69940" y="4797243"/>
            <a:ext cx="78614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 Narrow"/>
                <a:cs typeface="Arial Narrow"/>
              </a:rPr>
              <a:t>Lucas 8</a:t>
            </a:r>
            <a:r>
              <a:rPr lang="es-MX" sz="2000" b="1" dirty="0">
                <a:latin typeface="Arial Narrow"/>
                <a:cs typeface="Arial Narrow"/>
              </a:rPr>
              <a:t>:</a:t>
            </a:r>
            <a:r>
              <a:rPr lang="es-MX" sz="2000" b="1" dirty="0" smtClean="0">
                <a:latin typeface="Arial Narrow"/>
                <a:cs typeface="Arial Narrow"/>
              </a:rPr>
              <a:t>11</a:t>
            </a:r>
            <a:r>
              <a:rPr lang="es-ES" sz="2000" b="1" dirty="0" smtClean="0">
                <a:latin typeface="Arial Narrow"/>
                <a:cs typeface="Arial Narrow"/>
              </a:rPr>
              <a:t>…</a:t>
            </a:r>
            <a:r>
              <a:rPr lang="es-MX" sz="2000" b="1" dirty="0" smtClean="0">
                <a:latin typeface="Arial Narrow"/>
                <a:cs typeface="Arial Narrow"/>
              </a:rPr>
              <a:t>La </a:t>
            </a:r>
            <a:r>
              <a:rPr lang="es-MX" sz="2000" b="1" dirty="0">
                <a:latin typeface="Arial Narrow"/>
                <a:cs typeface="Arial Narrow"/>
              </a:rPr>
              <a:t>semilla es la palabra de Dios. --</a:t>
            </a:r>
            <a:r>
              <a:rPr lang="es-MX" sz="2000" dirty="0">
                <a:latin typeface="Arial Narrow"/>
                <a:cs typeface="Arial Narrow"/>
              </a:rPr>
              <a:t>Mar. 4:14. Es </a:t>
            </a:r>
            <a:r>
              <a:rPr lang="es-MX" sz="2000" b="1" dirty="0">
                <a:latin typeface="Arial Narrow"/>
                <a:cs typeface="Arial Narrow"/>
              </a:rPr>
              <a:t>la única semilla </a:t>
            </a:r>
            <a:r>
              <a:rPr lang="es-MX" sz="2000" dirty="0">
                <a:latin typeface="Arial Narrow"/>
                <a:cs typeface="Arial Narrow"/>
              </a:rPr>
              <a:t>que producirá </a:t>
            </a:r>
            <a:r>
              <a:rPr lang="es-MX" sz="2000" b="1" dirty="0">
                <a:latin typeface="Arial Narrow"/>
                <a:cs typeface="Arial Narrow"/>
              </a:rPr>
              <a:t>la planta </a:t>
            </a:r>
            <a:r>
              <a:rPr lang="es-MX" sz="2000" dirty="0">
                <a:latin typeface="Arial Narrow"/>
                <a:cs typeface="Arial Narrow"/>
              </a:rPr>
              <a:t>que </a:t>
            </a:r>
            <a:r>
              <a:rPr lang="es-MX" sz="2000" u="sng" dirty="0">
                <a:latin typeface="Arial Narrow"/>
                <a:cs typeface="Arial Narrow"/>
              </a:rPr>
              <a:t>nuestro Padre celestial plantó</a:t>
            </a:r>
            <a:r>
              <a:rPr lang="es-MX" sz="2000" dirty="0">
                <a:latin typeface="Arial Narrow"/>
                <a:cs typeface="Arial Narrow"/>
              </a:rPr>
              <a:t>. Es la planta que produce </a:t>
            </a:r>
            <a:r>
              <a:rPr lang="es-MX" sz="2000" u="sng" dirty="0">
                <a:latin typeface="Arial Narrow"/>
                <a:cs typeface="Arial Narrow"/>
              </a:rPr>
              <a:t>la iglesia de Cristo</a:t>
            </a:r>
            <a:r>
              <a:rPr lang="es-MX" sz="2000" dirty="0">
                <a:latin typeface="Arial Narrow"/>
                <a:cs typeface="Arial Narrow"/>
              </a:rPr>
              <a:t> y lo hace en </a:t>
            </a:r>
            <a:r>
              <a:rPr lang="es-MX" sz="2000" i="1" dirty="0">
                <a:latin typeface="Arial Narrow"/>
                <a:cs typeface="Arial Narrow"/>
              </a:rPr>
              <a:t>cualquier siglo en cualquier país</a:t>
            </a:r>
            <a:r>
              <a:rPr lang="es-MX" sz="2000" dirty="0">
                <a:latin typeface="Arial Narrow"/>
                <a:cs typeface="Arial Narrow"/>
              </a:rPr>
              <a:t>. </a:t>
            </a:r>
            <a:r>
              <a:rPr lang="es-MX" sz="2000" i="1" dirty="0">
                <a:latin typeface="Arial Narrow"/>
                <a:cs typeface="Arial Narrow"/>
              </a:rPr>
              <a:t>Lo importante, pues, no es una supuesta “sucesión de iglesias”, </a:t>
            </a:r>
            <a:r>
              <a:rPr lang="es-MX" sz="2000" b="1" i="1" dirty="0">
                <a:latin typeface="Arial Narrow"/>
                <a:cs typeface="Arial Narrow"/>
              </a:rPr>
              <a:t>sino que se siembre en todo siglo y en todo lugar la semilla pura del evangelio de Cristo</a:t>
            </a:r>
            <a:r>
              <a:rPr lang="es-MX" sz="2000" i="1" dirty="0">
                <a:latin typeface="Arial Narrow"/>
                <a:cs typeface="Arial Narrow"/>
              </a:rPr>
              <a:t>.</a:t>
            </a:r>
            <a:r>
              <a:rPr lang="es-ES_tradnl" sz="2000" dirty="0">
                <a:latin typeface="Arial Narrow"/>
                <a:cs typeface="Arial Narrow"/>
              </a:rPr>
              <a:t> </a:t>
            </a:r>
            <a:r>
              <a:rPr lang="es-ES_tradnl" sz="2000" dirty="0" smtClean="0">
                <a:latin typeface="Arial Narrow"/>
                <a:cs typeface="Arial Narrow"/>
              </a:rPr>
              <a:t>(WP)</a:t>
            </a:r>
            <a:endParaRPr lang="es-ES_tradnl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16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69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9" name="Rectángulo redondeado"/>
          <p:cNvSpPr/>
          <p:nvPr/>
        </p:nvSpPr>
        <p:spPr>
          <a:xfrm>
            <a:off x="431800" y="2106386"/>
            <a:ext cx="8001000" cy="4319814"/>
          </a:xfrm>
          <a:prstGeom prst="roundRect">
            <a:avLst>
              <a:gd name="adj" fmla="val 12648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" name="Da Lo Mejor Al Maestro"/>
          <p:cNvSpPr txBox="1"/>
          <p:nvPr/>
        </p:nvSpPr>
        <p:spPr>
          <a:xfrm>
            <a:off x="1331897" y="152400"/>
            <a:ext cx="6464301" cy="64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3400">
                <a:solidFill>
                  <a:srgbClr val="86133E"/>
                </a:solidFill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r>
              <a:rPr dirty="0"/>
              <a:t>Da Lo Mejor Al Maestro</a:t>
            </a:r>
          </a:p>
        </p:txBody>
      </p:sp>
      <p:pic>
        <p:nvPicPr>
          <p:cNvPr id="5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791227"/>
            <a:ext cx="7086600" cy="1033746"/>
          </a:xfrm>
          <a:prstGeom prst="rect">
            <a:avLst/>
          </a:prstGeom>
          <a:ln w="12700"/>
        </p:spPr>
      </p:pic>
      <p:sp>
        <p:nvSpPr>
          <p:cNvPr id="2" name="Rectángulo 1"/>
          <p:cNvSpPr/>
          <p:nvPr/>
        </p:nvSpPr>
        <p:spPr>
          <a:xfrm>
            <a:off x="587699" y="3679173"/>
            <a:ext cx="6426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200" marR="39199" indent="-342900">
              <a:spcBef>
                <a:spcPts val="600"/>
              </a:spcBef>
              <a:buClr>
                <a:srgbClr val="990099"/>
              </a:buClr>
              <a:buSzPct val="75000"/>
              <a:buFont typeface=".AppleColorEmojiUI" charset="0"/>
              <a:buChar char="🔴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lang="es-ES_tradnl" dirty="0"/>
              <a:t>“Lo </a:t>
            </a:r>
            <a:r>
              <a:rPr lang="es-ES_tradnl" dirty="0" smtClean="0"/>
              <a:t>que es excepcional</a:t>
            </a:r>
            <a:r>
              <a:rPr lang="es-ES_tradnl" dirty="0"/>
              <a:t>”</a:t>
            </a:r>
          </a:p>
          <a:p>
            <a:pPr marL="547200" marR="39199" indent="-342900">
              <a:spcBef>
                <a:spcPts val="600"/>
              </a:spcBef>
              <a:buClr>
                <a:srgbClr val="990099"/>
              </a:buClr>
              <a:buSzPct val="75000"/>
              <a:buFont typeface=".AppleColorEmojiUI" charset="0"/>
              <a:buChar char="🔴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lang="es-ES_tradnl" dirty="0"/>
              <a:t>“Mas satisfactorio, adecuado o útil”</a:t>
            </a:r>
          </a:p>
          <a:p>
            <a:pPr marL="547200" marR="39199" indent="-342900">
              <a:spcBef>
                <a:spcPts val="600"/>
              </a:spcBef>
              <a:buClr>
                <a:srgbClr val="990099"/>
              </a:buClr>
              <a:buSzPct val="75000"/>
              <a:buFont typeface=".AppleColorEmojiUI" charset="0"/>
              <a:buChar char="🔴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lang="es-ES_tradnl" dirty="0"/>
              <a:t>“Mas deseable “conveniente” </a:t>
            </a:r>
          </a:p>
          <a:p>
            <a:pPr marL="547200" marR="39199" indent="-342900">
              <a:spcBef>
                <a:spcPts val="600"/>
              </a:spcBef>
              <a:buClr>
                <a:srgbClr val="990099"/>
              </a:buClr>
              <a:buSzPct val="75000"/>
              <a:buFont typeface=".AppleColorEmojiUI" charset="0"/>
              <a:buChar char="🔴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lang="es-ES_tradnl" dirty="0"/>
              <a:t>Sinónimo: superior, sin igual, selección, elite, elección “escoger”, premio, cima, “la crema” </a:t>
            </a:r>
            <a:r>
              <a:rPr lang="es-ES_tradnl" dirty="0">
                <a:latin typeface="Tahoma Bold"/>
                <a:ea typeface="Tahoma Bold"/>
                <a:cs typeface="Tahoma Bold"/>
                <a:sym typeface="Tahoma Bold"/>
              </a:rPr>
              <a:t>etc.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76664" y="2830973"/>
            <a:ext cx="7511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7839" indent="-457200">
              <a:buSzPct val="80000"/>
              <a:buFont typeface=".AppleColorEmojiUI" charset="0"/>
              <a:buChar char="🔴"/>
            </a:pPr>
            <a:r>
              <a:rPr lang="es-ES_tradnl" sz="2800" dirty="0">
                <a:solidFill>
                  <a:srgbClr val="850087"/>
                </a:solidFill>
                <a:latin typeface="Al Bayan Plain" charset="-78"/>
                <a:ea typeface="Al Bayan Plain" charset="-78"/>
                <a:cs typeface="Al Bayan Plain" charset="-78"/>
              </a:rPr>
              <a:t>“Sobrepasando todos los otros en excelencia, logro o calidad”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6664" y="2160648"/>
            <a:ext cx="239039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40639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ES_tradnl" sz="3600" b="1" i="0" u="none" strike="noStrike" normalizeH="0" baseline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- Lo Mejor</a:t>
            </a:r>
            <a:endParaRPr kumimoji="0" lang="es-ES_tradnl" sz="3600" b="1" i="0" u="none" strike="noStrike" normalizeH="0" baseline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17" y="3118757"/>
            <a:ext cx="2130101" cy="373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2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51901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pic>
        <p:nvPicPr>
          <p:cNvPr id="57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66800"/>
            <a:ext cx="3697288" cy="579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900" y="1676400"/>
            <a:ext cx="6134100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Figura"/>
          <p:cNvSpPr/>
          <p:nvPr/>
        </p:nvSpPr>
        <p:spPr>
          <a:xfrm>
            <a:off x="5003799" y="3428968"/>
            <a:ext cx="30861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2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2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99">
              <a:alpha val="36999"/>
            </a:srgbClr>
          </a:solidFill>
          <a:ln w="12700">
            <a:solidFill>
              <a:srgbClr val="FFFF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" name="Da Lo Mejor Al Maestro"/>
          <p:cNvSpPr txBox="1"/>
          <p:nvPr/>
        </p:nvSpPr>
        <p:spPr>
          <a:xfrm>
            <a:off x="1331897" y="152400"/>
            <a:ext cx="6464301" cy="64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3400">
                <a:solidFill>
                  <a:srgbClr val="86133E"/>
                </a:solidFill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r>
              <a:t>Da Lo Mejor Al Maestro</a:t>
            </a:r>
          </a:p>
        </p:txBody>
      </p:sp>
      <p:pic>
        <p:nvPicPr>
          <p:cNvPr id="62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" y="715027"/>
            <a:ext cx="7086600" cy="1033746"/>
          </a:xfrm>
          <a:prstGeom prst="rect">
            <a:avLst/>
          </a:prstGeom>
          <a:ln w="12700"/>
        </p:spPr>
      </p:pic>
      <p:sp>
        <p:nvSpPr>
          <p:cNvPr id="9" name="Figura"/>
          <p:cNvSpPr/>
          <p:nvPr/>
        </p:nvSpPr>
        <p:spPr>
          <a:xfrm>
            <a:off x="3919915" y="3749154"/>
            <a:ext cx="1207256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2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2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99">
              <a:alpha val="36999"/>
            </a:srgbClr>
          </a:solidFill>
          <a:ln w="12700">
            <a:solidFill>
              <a:srgbClr val="FFFF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" name="Génesis 43:11 (RV.60)…"/>
          <p:cNvSpPr txBox="1"/>
          <p:nvPr/>
        </p:nvSpPr>
        <p:spPr>
          <a:xfrm>
            <a:off x="3919915" y="2040392"/>
            <a:ext cx="4575326" cy="384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algn="ctr" defTabSz="457200">
              <a:defRPr sz="2700" b="1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C00000"/>
                </a:solidFill>
              </a:rPr>
              <a:t>Génesis 43:11 (RV.60) </a:t>
            </a:r>
          </a:p>
          <a:p>
            <a:pPr marL="0" marR="0" defTabSz="457200">
              <a:defRPr sz="27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C00000"/>
                </a:solidFill>
              </a:rPr>
              <a:t>11</a:t>
            </a:r>
            <a:r>
              <a:rPr dirty="0"/>
              <a:t> Entonces Israel su padre les respondió: Pues que así es, hacedlo; tomad de lo mejor de la tierra en vuestros sacos, y llevad a aquel varón un presente, un poco de bálsamo, un poco de miel, aromas y mirra, nueces y almendras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2" animBg="1" advAuto="0"/>
      <p:bldP spid="58" grpId="3" animBg="1" advAuto="0"/>
      <p:bldP spid="59" grpId="5" animBg="1" advAuto="0"/>
      <p:bldP spid="9" grpId="0" animBg="1" advAuto="0"/>
      <p:bldP spid="1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69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68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66800"/>
            <a:ext cx="3697288" cy="579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1108" y="1612900"/>
            <a:ext cx="6142892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Figura"/>
          <p:cNvSpPr/>
          <p:nvPr/>
        </p:nvSpPr>
        <p:spPr>
          <a:xfrm>
            <a:off x="4483100" y="3632168"/>
            <a:ext cx="3073400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2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2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99">
              <a:alpha val="36999"/>
            </a:srgbClr>
          </a:solidFill>
          <a:ln w="12700">
            <a:solidFill>
              <a:srgbClr val="FFFF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" name="Da Lo Mejor Al Maestro"/>
          <p:cNvSpPr txBox="1"/>
          <p:nvPr/>
        </p:nvSpPr>
        <p:spPr>
          <a:xfrm>
            <a:off x="1331897" y="152400"/>
            <a:ext cx="6464301" cy="64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3400">
                <a:solidFill>
                  <a:srgbClr val="86133E"/>
                </a:solidFill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r>
              <a:t>Da Lo Mejor Al Maestro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122" y="4160192"/>
            <a:ext cx="1825632" cy="4717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30" y="4470431"/>
            <a:ext cx="1949469" cy="471714"/>
          </a:xfrm>
          <a:prstGeom prst="rect">
            <a:avLst/>
          </a:prstGeom>
        </p:spPr>
      </p:pic>
      <p:sp>
        <p:nvSpPr>
          <p:cNvPr id="14" name="Génesis 47:5-6 (RV.60)…"/>
          <p:cNvSpPr txBox="1"/>
          <p:nvPr/>
        </p:nvSpPr>
        <p:spPr>
          <a:xfrm>
            <a:off x="3697288" y="2179860"/>
            <a:ext cx="4875906" cy="356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Helvetica"/>
              <a:defRPr sz="2500" b="1">
                <a:effectLst>
                  <a:outerShdw blurRad="12700" dist="254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Génesis 47:5-6 (</a:t>
            </a:r>
            <a:r>
              <a:rPr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RV60</a:t>
            </a:r>
            <a:r>
              <a:rPr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0" marR="0" algn="ctr" defTabSz="457200">
              <a:lnSpc>
                <a:spcPct val="90000"/>
              </a:lnSpc>
              <a:defRPr sz="25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r>
              <a:rPr dirty="0">
                <a:latin typeface="Arial Narrow" charset="0"/>
                <a:ea typeface="Arial Narrow" charset="0"/>
                <a:cs typeface="Arial Narrow" charset="0"/>
              </a:rPr>
              <a:t> Entonces Faraón habló a José, diciendo: Tu padre y tus hermanos han venido a ti. </a:t>
            </a:r>
          </a:p>
          <a:p>
            <a:pPr marL="0" marR="0" algn="ctr" defTabSz="457200">
              <a:lnSpc>
                <a:spcPct val="90000"/>
              </a:lnSpc>
              <a:defRPr sz="25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6</a:t>
            </a:r>
            <a:r>
              <a:rPr dirty="0">
                <a:latin typeface="Arial Narrow" charset="0"/>
                <a:ea typeface="Arial Narrow" charset="0"/>
                <a:cs typeface="Arial Narrow" charset="0"/>
              </a:rPr>
              <a:t> La tierra de Egipto delante de ti está; en lo mejor de la tierra haz habitar a tu padre y a tus hermanos; habiten en la tierra de Gosén; y si entiendes que hay entre ellos hombres capaces, ponlos por mayorales del ganado mío. </a:t>
            </a:r>
          </a:p>
        </p:txBody>
      </p:sp>
      <p:pic>
        <p:nvPicPr>
          <p:cNvPr id="12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3300" y="715027"/>
            <a:ext cx="7086600" cy="1033746"/>
          </a:xfrm>
          <a:prstGeom prst="rect">
            <a:avLst/>
          </a:prstGeom>
          <a:ln w="12700"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3" animBg="1"/>
      <p:bldP spid="1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19237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pic>
        <p:nvPicPr>
          <p:cNvPr id="80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66800"/>
            <a:ext cx="3697288" cy="579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4554" y="1676400"/>
            <a:ext cx="6119446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Da Lo Mejor Al Maestro"/>
          <p:cNvSpPr txBox="1"/>
          <p:nvPr/>
        </p:nvSpPr>
        <p:spPr>
          <a:xfrm>
            <a:off x="1331897" y="152400"/>
            <a:ext cx="6464301" cy="64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3400">
                <a:solidFill>
                  <a:srgbClr val="86133E"/>
                </a:solidFill>
                <a:latin typeface="Capitals"/>
                <a:ea typeface="Capitals"/>
                <a:cs typeface="Capitals"/>
                <a:sym typeface="Capitals"/>
              </a:defRPr>
            </a:lvl1pPr>
          </a:lstStyle>
          <a:p>
            <a:r>
              <a:t>Da Lo Mejor Al Maestro</a:t>
            </a:r>
          </a:p>
        </p:txBody>
      </p:sp>
      <p:pic>
        <p:nvPicPr>
          <p:cNvPr id="8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" y="715027"/>
            <a:ext cx="7086600" cy="1033746"/>
          </a:xfrm>
          <a:prstGeom prst="rect">
            <a:avLst/>
          </a:prstGeom>
          <a:ln w="12700"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117" y="4267200"/>
            <a:ext cx="4746171" cy="1567380"/>
          </a:xfrm>
          <a:prstGeom prst="rect">
            <a:avLst/>
          </a:prstGeom>
        </p:spPr>
      </p:pic>
      <p:sp>
        <p:nvSpPr>
          <p:cNvPr id="11" name="Éxodos 22:5 (RV.60)…"/>
          <p:cNvSpPr txBox="1"/>
          <p:nvPr/>
        </p:nvSpPr>
        <p:spPr>
          <a:xfrm>
            <a:off x="3643197" y="2169887"/>
            <a:ext cx="4699000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Helvetica"/>
              <a:defRPr sz="3300" b="1">
                <a:solidFill>
                  <a:srgbClr val="941100"/>
                </a:solidFill>
                <a:effectLst>
                  <a:outerShdw blurRad="12700" dist="254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Éxodos 22:5 (RV.60)</a:t>
            </a:r>
          </a:p>
          <a:p>
            <a:pPr marL="0" marR="0" algn="ctr" defTabSz="457200">
              <a:defRPr sz="28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>
                <a:solidFill>
                  <a:srgbClr val="941100"/>
                </a:solidFill>
              </a:rPr>
              <a:t>5</a:t>
            </a:r>
            <a:r>
              <a:rPr sz="3200" dirty="0"/>
              <a:t> Si alguno hiciere pastar en campo o viña, y metiere su bestia en campo de otro, de lo mejor de su campo y de lo mejor de su viña pagará.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74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90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78627"/>
            <a:ext cx="4191000" cy="527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1808842"/>
            <a:ext cx="6248400" cy="504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95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" y="715027"/>
            <a:ext cx="7086600" cy="1033746"/>
          </a:xfrm>
          <a:prstGeom prst="rect">
            <a:avLst/>
          </a:prstGeom>
          <a:ln w="12700"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0" y="3412670"/>
            <a:ext cx="4876799" cy="2210513"/>
          </a:xfrm>
          <a:prstGeom prst="rect">
            <a:avLst/>
          </a:prstGeom>
        </p:spPr>
      </p:pic>
      <p:sp>
        <p:nvSpPr>
          <p:cNvPr id="11" name="Lucas 15:22,23 (RV.60)…"/>
          <p:cNvSpPr txBox="1"/>
          <p:nvPr/>
        </p:nvSpPr>
        <p:spPr>
          <a:xfrm>
            <a:off x="3556000" y="2340233"/>
            <a:ext cx="4927600" cy="32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Font typeface="Helvetica"/>
              <a:defRPr sz="3600">
                <a:effectLst>
                  <a:outerShdw blurRad="12700" dist="25400" dir="2700000" rotWithShape="0">
                    <a:srgbClr val="C0C0C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3200" dirty="0">
                <a:solidFill>
                  <a:srgbClr val="C00000"/>
                </a:solidFill>
              </a:rPr>
              <a:t>Lucas 15:22,23 (RV.60)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Font typeface="Helvetica"/>
              <a:defRPr sz="3600">
                <a:effectLst>
                  <a:outerShdw blurRad="12700" dist="25400" dir="2700000" rotWithShape="0">
                    <a:srgbClr val="C0C0C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800" dirty="0">
                <a:solidFill>
                  <a:srgbClr val="C00000"/>
                </a:solidFill>
              </a:rPr>
              <a:t>22</a:t>
            </a:r>
            <a:r>
              <a:rPr sz="2800" dirty="0"/>
              <a:t> Pero el padre dijo a sus siervos: Sacad el mejor vestido, y vestidle; y poned un anillo en su mano, y calzado en sus pies.  </a:t>
            </a:r>
            <a:r>
              <a:rPr sz="2800" dirty="0">
                <a:solidFill>
                  <a:srgbClr val="C00000"/>
                </a:solidFill>
              </a:rPr>
              <a:t>23</a:t>
            </a:r>
            <a:r>
              <a:rPr sz="2800" dirty="0"/>
              <a:t> Y traed el becerro gordo y matadlo, y comamos y hagamos fiesta;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69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9" name="Rectángulo redondeado"/>
          <p:cNvSpPr/>
          <p:nvPr/>
        </p:nvSpPr>
        <p:spPr>
          <a:xfrm>
            <a:off x="139700" y="1460500"/>
            <a:ext cx="8318500" cy="5092700"/>
          </a:xfrm>
          <a:prstGeom prst="roundRect">
            <a:avLst>
              <a:gd name="adj" fmla="val 11166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01" name="image.png" descr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876" y="1066800"/>
            <a:ext cx="1296024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droppedImage.pdf" descr="dropped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03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" y="660400"/>
            <a:ext cx="6908800" cy="927100"/>
          </a:xfrm>
          <a:prstGeom prst="rect">
            <a:avLst/>
          </a:prstGeom>
          <a:ln w="12700"/>
        </p:spPr>
      </p:pic>
      <p:sp>
        <p:nvSpPr>
          <p:cNvPr id="8" name="Las Primicias…"/>
          <p:cNvSpPr txBox="1"/>
          <p:nvPr/>
        </p:nvSpPr>
        <p:spPr>
          <a:xfrm>
            <a:off x="228600" y="1744695"/>
            <a:ext cx="7848600" cy="423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6399" marR="39199" indent="-457200">
              <a:lnSpc>
                <a:spcPct val="72000"/>
              </a:lnSpc>
              <a:spcBef>
                <a:spcPts val="700"/>
              </a:spcBef>
              <a:buClr>
                <a:schemeClr val="accent6">
                  <a:lumMod val="75000"/>
                </a:schemeClr>
              </a:buClr>
              <a:buSzPct val="100000"/>
              <a:buFont typeface=".AppleColorEmojiUI" charset="0"/>
              <a:buChar char="🔴"/>
              <a:defRPr sz="3200" i="1" u="sng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Las Primicias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Dios </a:t>
            </a:r>
            <a:r>
              <a:rPr dirty="0">
                <a:solidFill>
                  <a:srgbClr val="FF0000"/>
                </a:solidFill>
              </a:rPr>
              <a:t>quiere las primicias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Prov. 3:9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C00000"/>
                </a:solidFill>
              </a:rPr>
              <a:t>Deuteronomio </a:t>
            </a:r>
            <a:r>
              <a:rPr dirty="0">
                <a:solidFill>
                  <a:srgbClr val="C00000"/>
                </a:solidFill>
              </a:rPr>
              <a:t>26:1,2</a:t>
            </a:r>
            <a:r>
              <a:rPr dirty="0"/>
              <a:t>...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C00000"/>
                </a:solidFill>
              </a:rPr>
              <a:t>Éxodos </a:t>
            </a:r>
            <a:r>
              <a:rPr dirty="0">
                <a:solidFill>
                  <a:srgbClr val="C00000"/>
                </a:solidFill>
              </a:rPr>
              <a:t>23:19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Lo </a:t>
            </a:r>
            <a:r>
              <a:rPr dirty="0">
                <a:solidFill>
                  <a:srgbClr val="FF0000"/>
                </a:solidFill>
              </a:rPr>
              <a:t>primero es lo mejor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Núm. 18:12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/>
              <a:t>Dar </a:t>
            </a:r>
            <a:r>
              <a:rPr dirty="0"/>
              <a:t>mejor calidad (</a:t>
            </a:r>
            <a:r>
              <a:rPr dirty="0">
                <a:solidFill>
                  <a:srgbClr val="C00000"/>
                </a:solidFill>
              </a:rPr>
              <a:t>Miq. 7:1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/>
              <a:t>Lo </a:t>
            </a:r>
            <a:r>
              <a:rPr dirty="0"/>
              <a:t>que todos deseamos (</a:t>
            </a:r>
            <a:r>
              <a:rPr dirty="0">
                <a:solidFill>
                  <a:srgbClr val="C00000"/>
                </a:solidFill>
              </a:rPr>
              <a:t>Os. 9:10; Nah. 3:12</a:t>
            </a:r>
            <a:r>
              <a:rPr dirty="0"/>
              <a:t>)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Primeras </a:t>
            </a:r>
            <a:r>
              <a:rPr dirty="0">
                <a:solidFill>
                  <a:srgbClr val="FF0000"/>
                </a:solidFill>
              </a:rPr>
              <a:t>cosas primero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Lev. 23:19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/>
              <a:t>No </a:t>
            </a:r>
            <a:r>
              <a:rPr dirty="0"/>
              <a:t>demoraras retrasar (</a:t>
            </a:r>
            <a:r>
              <a:rPr dirty="0">
                <a:solidFill>
                  <a:srgbClr val="C00000"/>
                </a:solidFill>
              </a:rPr>
              <a:t>Éx. 22:29,30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/>
              <a:t>Antes </a:t>
            </a:r>
            <a:r>
              <a:rPr dirty="0"/>
              <a:t>de que todo lo demás (</a:t>
            </a:r>
            <a:r>
              <a:rPr dirty="0">
                <a:solidFill>
                  <a:srgbClr val="C00000"/>
                </a:solidFill>
              </a:rPr>
              <a:t>Lev. 19:23-25</a:t>
            </a:r>
            <a:r>
              <a:rPr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835569" y="0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09" name="Rectángulo redondeado"/>
          <p:cNvSpPr/>
          <p:nvPr/>
        </p:nvSpPr>
        <p:spPr>
          <a:xfrm>
            <a:off x="190500" y="1435100"/>
            <a:ext cx="8610600" cy="5295900"/>
          </a:xfrm>
          <a:prstGeom prst="roundRect">
            <a:avLst>
              <a:gd name="adj" fmla="val 10737"/>
            </a:avLst>
          </a:prstGeom>
          <a:solidFill>
            <a:srgbClr val="FFFFFF"/>
          </a:solidFill>
          <a:ln w="38100">
            <a:solidFill>
              <a:srgbClr val="FFDC49"/>
            </a:solidFill>
          </a:ln>
          <a:effectLst>
            <a:outerShdw blurRad="63500" dist="101600" dir="2700000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" name="Los primogénitos…"/>
          <p:cNvSpPr txBox="1"/>
          <p:nvPr/>
        </p:nvSpPr>
        <p:spPr>
          <a:xfrm>
            <a:off x="444500" y="1663700"/>
            <a:ext cx="6691086" cy="490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96399" marR="39199" indent="-457200">
              <a:lnSpc>
                <a:spcPct val="72000"/>
              </a:lnSpc>
              <a:spcBef>
                <a:spcPts val="700"/>
              </a:spcBef>
              <a:buClr>
                <a:schemeClr val="accent5">
                  <a:lumMod val="50000"/>
                </a:schemeClr>
              </a:buClr>
              <a:buSzPct val="100000"/>
              <a:buFont typeface=".AppleColorEmojiUI" charset="0"/>
              <a:buChar char="🔴"/>
              <a:defRPr sz="2800" b="1" i="1" u="sng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Los primogénitos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El </a:t>
            </a:r>
            <a:r>
              <a:rPr dirty="0">
                <a:solidFill>
                  <a:srgbClr val="FF0000"/>
                </a:solidFill>
              </a:rPr>
              <a:t>primogénito pertenece a Dios </a:t>
            </a:r>
            <a:r>
              <a:rPr dirty="0">
                <a:solidFill>
                  <a:srgbClr val="C00000"/>
                </a:solidFill>
              </a:rPr>
              <a:t>(Éx. </a:t>
            </a:r>
            <a:r>
              <a:rPr lang="es-ES" dirty="0" smtClean="0">
                <a:solidFill>
                  <a:srgbClr val="C00000"/>
                </a:solidFill>
              </a:rPr>
              <a:t>	</a:t>
            </a:r>
            <a:r>
              <a:rPr dirty="0" smtClean="0">
                <a:solidFill>
                  <a:srgbClr val="C00000"/>
                </a:solidFill>
              </a:rPr>
              <a:t>13:12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C00000"/>
                </a:solidFill>
              </a:rPr>
              <a:t>Éxodo 34:19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C00000"/>
                </a:solidFill>
              </a:rPr>
              <a:t>Lev. 27:26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Debe </a:t>
            </a:r>
            <a:r>
              <a:rPr dirty="0">
                <a:solidFill>
                  <a:srgbClr val="FF0000"/>
                </a:solidFill>
              </a:rPr>
              <a:t>ser de primera calidad </a:t>
            </a:r>
            <a:r>
              <a:rPr dirty="0"/>
              <a:t>“</a:t>
            </a:r>
            <a:r>
              <a:rPr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sin defecto</a:t>
            </a:r>
            <a:r>
              <a:rPr dirty="0"/>
              <a:t>” (</a:t>
            </a:r>
            <a:r>
              <a:rPr dirty="0">
                <a:solidFill>
                  <a:srgbClr val="C00000"/>
                </a:solidFill>
              </a:rPr>
              <a:t>Lev. 22:21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Sin defecto (</a:t>
            </a:r>
            <a:r>
              <a:rPr dirty="0">
                <a:solidFill>
                  <a:srgbClr val="C00000"/>
                </a:solidFill>
              </a:rPr>
              <a:t>Lev. 22:22-25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Lo insuficiente lo impuro.,menospreciar (</a:t>
            </a:r>
            <a:r>
              <a:rPr dirty="0">
                <a:solidFill>
                  <a:srgbClr val="C00000"/>
                </a:solidFill>
              </a:rPr>
              <a:t>Mal. 1:7,8..,6 -14</a:t>
            </a:r>
            <a:r>
              <a:rPr dirty="0"/>
              <a:t>)</a:t>
            </a:r>
          </a:p>
          <a:p>
            <a:pPr marL="496399" marR="39199">
              <a:lnSpc>
                <a:spcPct val="90000"/>
              </a:lnSpc>
              <a:spcBef>
                <a:spcPts val="600"/>
              </a:spcBef>
              <a:buClr>
                <a:srgbClr val="990099"/>
              </a:buClr>
              <a:buSzPct val="75000"/>
              <a:buChar char="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El </a:t>
            </a:r>
            <a:r>
              <a:rPr dirty="0">
                <a:solidFill>
                  <a:srgbClr val="FF0000"/>
                </a:solidFill>
              </a:rPr>
              <a:t>primogénito es santo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Núm. 18:15-17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Dedicado a la adoración, es decir para adorar  (</a:t>
            </a:r>
            <a:r>
              <a:rPr dirty="0">
                <a:solidFill>
                  <a:srgbClr val="C00000"/>
                </a:solidFill>
              </a:rPr>
              <a:t>Deut. 12:5-7</a:t>
            </a:r>
            <a:r>
              <a:rPr dirty="0"/>
              <a:t>)</a:t>
            </a:r>
          </a:p>
          <a:p>
            <a:pPr marL="953600" marR="39199">
              <a:lnSpc>
                <a:spcPct val="90000"/>
              </a:lnSpc>
              <a:spcBef>
                <a:spcPts val="500"/>
              </a:spcBef>
              <a:buClr>
                <a:srgbClr val="CC0099"/>
              </a:buClr>
              <a:buSzPct val="75000"/>
              <a:buChar char="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Dedicado a Dios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Lev. 27:26-28</a:t>
            </a:r>
            <a:r>
              <a:rPr dirty="0"/>
              <a:t>)</a:t>
            </a:r>
          </a:p>
        </p:txBody>
      </p:sp>
      <p:pic>
        <p:nvPicPr>
          <p:cNvPr id="111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900" y="800100"/>
            <a:ext cx="2578100" cy="45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roppedImage.pdf" descr="dropped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76200"/>
            <a:ext cx="7785100" cy="863600"/>
          </a:xfrm>
          <a:prstGeom prst="rect">
            <a:avLst/>
          </a:prstGeom>
          <a:ln w="12700"/>
          <a:effectLst>
            <a:outerShdw blurRad="25400" dist="25400" dir="2700000" rotWithShape="0">
              <a:srgbClr val="800000">
                <a:alpha val="75000"/>
              </a:srgbClr>
            </a:outerShdw>
          </a:effectLst>
        </p:spPr>
      </p:pic>
      <p:pic>
        <p:nvPicPr>
          <p:cNvPr id="114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487" y="685800"/>
            <a:ext cx="5962391" cy="800100"/>
          </a:xfrm>
          <a:prstGeom prst="rect">
            <a:avLst/>
          </a:prstGeom>
          <a:ln w="12700"/>
          <a:effectLst>
            <a:outerShdw blurRad="127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bldLvl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1937</Words>
  <Application>Microsoft Macintosh PowerPoint</Application>
  <PresentationFormat>Presentación en pantalla (4:3)</PresentationFormat>
  <Paragraphs>202</Paragraphs>
  <Slides>27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52" baseType="lpstr">
      <vt:lpstr>.AppleColorEmojiUI</vt:lpstr>
      <vt:lpstr>Abadi MT Condensed Light</vt:lpstr>
      <vt:lpstr>Al Bayan Plain</vt:lpstr>
      <vt:lpstr>AR CENA</vt:lpstr>
      <vt:lpstr>Arial Narrow</vt:lpstr>
      <vt:lpstr>Baskerville</vt:lpstr>
      <vt:lpstr>Bernard MT Condensed</vt:lpstr>
      <vt:lpstr>Britannic Bold</vt:lpstr>
      <vt:lpstr>Calibri</vt:lpstr>
      <vt:lpstr>Candara</vt:lpstr>
      <vt:lpstr>Capitals</vt:lpstr>
      <vt:lpstr>Century Gothic</vt:lpstr>
      <vt:lpstr>Corbel</vt:lpstr>
      <vt:lpstr>Footlight MT Light</vt:lpstr>
      <vt:lpstr>Helvetica</vt:lpstr>
      <vt:lpstr>Lucida Grande</vt:lpstr>
      <vt:lpstr>ＭＳ Ｐゴシック</vt:lpstr>
      <vt:lpstr>Tahoma</vt:lpstr>
      <vt:lpstr>Tahoma Bold</vt:lpstr>
      <vt:lpstr>Times New Roman</vt:lpstr>
      <vt:lpstr>Verdana</vt:lpstr>
      <vt:lpstr>Wingdings 2</vt:lpstr>
      <vt:lpstr>ヒラギノ角ゴ Pro W3</vt:lpstr>
      <vt:lpstr>Arial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LO MEJOR AL MAESTRO</dc:title>
  <dc:subject/>
  <dc:creator>igldcristojg</dc:creator>
  <cp:keywords/>
  <dc:description/>
  <cp:lastModifiedBy>Microsoft Office User</cp:lastModifiedBy>
  <cp:revision>56</cp:revision>
  <cp:lastPrinted>2022-12-31T18:57:18Z</cp:lastPrinted>
  <dcterms:modified xsi:type="dcterms:W3CDTF">2022-12-31T18:57:39Z</dcterms:modified>
  <cp:category/>
</cp:coreProperties>
</file>