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3" r:id="rId2"/>
    <p:sldId id="270" r:id="rId3"/>
    <p:sldId id="271" r:id="rId4"/>
    <p:sldId id="291" r:id="rId5"/>
    <p:sldId id="276" r:id="rId6"/>
    <p:sldId id="277" r:id="rId7"/>
    <p:sldId id="278" r:id="rId8"/>
    <p:sldId id="279" r:id="rId9"/>
    <p:sldId id="280" r:id="rId10"/>
    <p:sldId id="282" r:id="rId11"/>
    <p:sldId id="289" r:id="rId12"/>
    <p:sldId id="294" r:id="rId13"/>
  </p:sldIdLst>
  <p:sldSz cx="9144000" cy="6858000" type="screen4x3"/>
  <p:notesSz cx="7004050" cy="9290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  <a:srgbClr val="DDFFDD"/>
    <a:srgbClr val="FFCCFF"/>
    <a:srgbClr val="C5FFC5"/>
    <a:srgbClr val="FFE1E1"/>
    <a:srgbClr val="0000FF"/>
    <a:srgbClr val="FFF8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5138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5138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pPr>
              <a:defRPr/>
            </a:pPr>
            <a:fld id="{A9C14A53-73D6-4073-9FDB-2C4898E2A630}" type="datetimeFigureOut">
              <a:rPr lang="en-US"/>
              <a:pPr>
                <a:defRPr/>
              </a:pPr>
              <a:t>10/22/2018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5025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3250"/>
            <a:ext cx="5603875" cy="4179888"/>
          </a:xfrm>
          <a:prstGeom prst="rect">
            <a:avLst/>
          </a:prstGeom>
        </p:spPr>
        <p:txBody>
          <a:bodyPr vert="horz" lIns="93104" tIns="46552" rIns="93104" bIns="4655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325"/>
            <a:ext cx="3035300" cy="465138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163" y="8823325"/>
            <a:ext cx="3035300" cy="465138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pPr>
              <a:defRPr/>
            </a:pPr>
            <a:fld id="{21E61474-847C-4C84-9BEF-504BF2F59C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1775" indent="-231775" eaLnBrk="1" hangingPunct="1"/>
            <a:r>
              <a:rPr lang="es-MX">
                <a:latin typeface="Arial" charset="0"/>
                <a:cs typeface="Arial" charset="0"/>
              </a:rPr>
              <a:t>1. El señor Ray Summers escribió un comentario de Apocalipsis con este mismo titulo. </a:t>
            </a:r>
          </a:p>
          <a:p>
            <a:pPr marL="231775" indent="-231775" eaLnBrk="1" hangingPunct="1">
              <a:buFontTx/>
              <a:buAutoNum type="arabicPeriod"/>
            </a:pPr>
            <a:endParaRPr lang="es-MX">
              <a:latin typeface="Arial" charset="0"/>
              <a:cs typeface="Arial" charset="0"/>
            </a:endParaRPr>
          </a:p>
          <a:p>
            <a:pPr marL="231775" indent="-231775" eaLnBrk="1" hangingPunct="1"/>
            <a:r>
              <a:rPr lang="es-MX">
                <a:latin typeface="Arial" charset="0"/>
                <a:cs typeface="Arial" charset="0"/>
              </a:rPr>
              <a:t>2. En respuesta a la pregunta porque Cristo es digno de abrir el libro, hay 4 razones. Vamos considerándolas.</a:t>
            </a:r>
          </a:p>
          <a:p>
            <a:pPr marL="231775" indent="-231775" eaLnBrk="1" hangingPunct="1"/>
            <a:endParaRPr lang="es-MX">
              <a:latin typeface="Arial" charset="0"/>
              <a:cs typeface="Arial" charset="0"/>
            </a:endParaRPr>
          </a:p>
          <a:p>
            <a:pPr marL="231775" indent="-231775" eaLnBrk="1" hangingPunct="1"/>
            <a:r>
              <a:rPr lang="es-MX">
                <a:latin typeface="Arial" charset="0"/>
                <a:cs typeface="Arial" charset="0"/>
              </a:rPr>
              <a:t>3. Al final vamos a notar que estas razones que hacen a Cristo digno de abrir el libro también lo hacen digno de algo mas, </a:t>
            </a:r>
            <a:r>
              <a:rPr lang="es-MX" i="1" u="sng">
                <a:latin typeface="Arial" charset="0"/>
                <a:cs typeface="Arial" charset="0"/>
              </a:rPr>
              <a:t>de algo muy importante</a:t>
            </a:r>
            <a:r>
              <a:rPr lang="es-MX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02BA8C-A480-4555-BDEE-03D50E483B0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  EL ES DIGNO VAMOS RENDIENDOLE AL SENOR TODA NUESTRA ALABANZA, OBEDIENCE Y GRATITUD!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BDDB40-86BF-4455-A2AC-57FA253A21F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E8DBC6-5474-4313-A149-FC7FBDD7634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MX"/>
              <a:t>3. Juan el Baptista lo declaro como el “</a:t>
            </a:r>
            <a:r>
              <a:rPr lang="es-MX" i="1" u="sng"/>
              <a:t>Cordero de Dios, que quita el pecado del mundo</a:t>
            </a:r>
            <a:r>
              <a:rPr lang="es-MX"/>
              <a:t>”, JN 1:29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438996-8C90-4E1E-BFA7-90223B516AC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>
                <a:latin typeface="Arial" charset="0"/>
                <a:cs typeface="Arial" charset="0"/>
              </a:rPr>
              <a:t>1. ?Que era “el libro” que Cristo era digno de abrir? </a:t>
            </a:r>
          </a:p>
          <a:p>
            <a:pPr eaLnBrk="1" hangingPunct="1"/>
            <a:r>
              <a:rPr lang="es-MX">
                <a:latin typeface="Arial" charset="0"/>
                <a:cs typeface="Arial" charset="0"/>
              </a:rPr>
              <a:t>     = No se nos dice exactamente pero el contexto indica que posiblemente era un libro que contenía la voluntad absoluta de Dios                                                          </a:t>
            </a:r>
          </a:p>
          <a:p>
            <a:pPr eaLnBrk="1" hangingPunct="1"/>
            <a:r>
              <a:rPr lang="es-MX">
                <a:latin typeface="Arial" charset="0"/>
                <a:cs typeface="Arial" charset="0"/>
              </a:rPr>
              <a:t>     = contenía visiones simbólicas del plan de Dios para la iglesia y sus enemigos desde ese tiempo hasta el fin del mundo</a:t>
            </a:r>
          </a:p>
          <a:p>
            <a:pPr eaLnBrk="1" hangingPunct="1"/>
            <a:r>
              <a:rPr lang="es-MX">
                <a:latin typeface="Arial" charset="0"/>
                <a:cs typeface="Arial" charset="0"/>
              </a:rPr>
              <a:t>     = le libro era guardo por 7 sellos y cada vez que se desataba un sello se revelaba una parte del plan de Dios que servía como animo para aquellos que estaban sufriendo tribulación; este animo les ayudaba con las tentaciones y el desaliento. </a:t>
            </a:r>
          </a:p>
          <a:p>
            <a:pPr eaLnBrk="1" hangingPunct="1"/>
            <a:endParaRPr lang="es-MX">
              <a:latin typeface="Arial" charset="0"/>
              <a:cs typeface="Arial" charset="0"/>
            </a:endParaRPr>
          </a:p>
          <a:p>
            <a:pPr eaLnBrk="1" hangingPunct="1"/>
            <a:r>
              <a:rPr lang="es-MX">
                <a:latin typeface="Arial" charset="0"/>
                <a:cs typeface="Arial" charset="0"/>
              </a:rPr>
              <a:t>2.  Esto es lo que vamos a considerar en la lección titulada………….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81C4AF-69B8-4021-B387-506B5CF4831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indent="-231775" eaLnBrk="1" hangingPunct="1">
              <a:defRPr/>
            </a:pPr>
            <a:r>
              <a:rPr lang="es-MX" dirty="0">
                <a:latin typeface="Arial" charset="0"/>
                <a:cs typeface="Arial" charset="0"/>
              </a:rPr>
              <a:t>1. El señor </a:t>
            </a:r>
            <a:r>
              <a:rPr lang="es-MX" dirty="0" err="1">
                <a:latin typeface="Arial" charset="0"/>
                <a:cs typeface="Arial" charset="0"/>
              </a:rPr>
              <a:t>Ray</a:t>
            </a:r>
            <a:r>
              <a:rPr lang="es-MX" dirty="0">
                <a:latin typeface="Arial" charset="0"/>
                <a:cs typeface="Arial" charset="0"/>
              </a:rPr>
              <a:t> </a:t>
            </a:r>
            <a:r>
              <a:rPr lang="es-MX" dirty="0" err="1">
                <a:latin typeface="Arial" charset="0"/>
                <a:cs typeface="Arial" charset="0"/>
              </a:rPr>
              <a:t>Summers</a:t>
            </a:r>
            <a:r>
              <a:rPr lang="es-MX" dirty="0">
                <a:latin typeface="Arial" charset="0"/>
                <a:cs typeface="Arial" charset="0"/>
              </a:rPr>
              <a:t> escribió un comentario de Apocalipsis con este mismo titulo. </a:t>
            </a:r>
          </a:p>
          <a:p>
            <a:pPr marL="231775" indent="-231775" eaLnBrk="1" hangingPunct="1">
              <a:buFontTx/>
              <a:buAutoNum type="arabicPeriod"/>
              <a:defRPr/>
            </a:pPr>
            <a:endParaRPr lang="es-MX" dirty="0">
              <a:latin typeface="Arial" charset="0"/>
              <a:cs typeface="Arial" charset="0"/>
            </a:endParaRPr>
          </a:p>
          <a:p>
            <a:pPr marL="231775" indent="-231775" eaLnBrk="1" hangingPunct="1">
              <a:defRPr/>
            </a:pPr>
            <a:r>
              <a:rPr lang="es-MX" dirty="0">
                <a:latin typeface="Arial" charset="0"/>
                <a:cs typeface="Arial" charset="0"/>
              </a:rPr>
              <a:t>2. En respuesta a la pregunta porque Cristo es digno de abrir el libro, hay 4 razones. Vamos considerándolas.</a:t>
            </a:r>
          </a:p>
          <a:p>
            <a:pPr marL="231775" indent="-231775" eaLnBrk="1" hangingPunct="1">
              <a:defRPr/>
            </a:pPr>
            <a:endParaRPr lang="es-MX" dirty="0">
              <a:latin typeface="Arial" charset="0"/>
              <a:cs typeface="Arial" charset="0"/>
            </a:endParaRPr>
          </a:p>
          <a:p>
            <a:pPr marL="231775" indent="-231775" eaLnBrk="1" hangingPunct="1">
              <a:defRPr/>
            </a:pPr>
            <a:r>
              <a:rPr lang="es-MX" dirty="0">
                <a:latin typeface="Arial" charset="0"/>
                <a:cs typeface="Arial" charset="0"/>
              </a:rPr>
              <a:t>3. Al final vamos a notar que estas razones que hacen a Cristo digno de abrir el libro también lo hacen digno de algo mas, </a:t>
            </a:r>
            <a:r>
              <a:rPr lang="es-MX" i="1" u="sng" dirty="0">
                <a:latin typeface="Arial" charset="0"/>
                <a:cs typeface="Arial" charset="0"/>
              </a:rPr>
              <a:t>de algo muy importante</a:t>
            </a:r>
            <a:r>
              <a:rPr lang="es-MX" dirty="0">
                <a:latin typeface="Arial" charset="0"/>
                <a:cs typeface="Arial" charset="0"/>
              </a:rPr>
              <a:t>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41C0AD-5F21-4F3D-A8F6-BC2BC20DEC4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r>
              <a:rPr lang="es-MX">
                <a:latin typeface="Arial" charset="0"/>
                <a:cs typeface="Arial" charset="0"/>
              </a:rPr>
              <a:t>1. No solo era Hijo de Dios sino el “único” Hijo de Dios.</a:t>
            </a:r>
          </a:p>
          <a:p>
            <a:pPr marL="228600" indent="-228600">
              <a:buFontTx/>
              <a:buAutoNum type="arabicPeriod"/>
            </a:pPr>
            <a:endParaRPr lang="es-MX">
              <a:latin typeface="Arial" charset="0"/>
              <a:cs typeface="Arial" charset="0"/>
            </a:endParaRPr>
          </a:p>
          <a:p>
            <a:pPr marL="228600" indent="-228600">
              <a:buFontTx/>
              <a:buAutoNum type="arabicPeriod" startAt="3"/>
            </a:pPr>
            <a:r>
              <a:rPr lang="es-MX">
                <a:latin typeface="Arial" charset="0"/>
                <a:cs typeface="Arial" charset="0"/>
              </a:rPr>
              <a:t>Lo que aconteció al morir Jesús hizo saber a los que estaban allí que este Jesús de Nazaret era el Hijo de Dios!</a:t>
            </a:r>
          </a:p>
          <a:p>
            <a:pPr marL="228600" indent="-228600">
              <a:buFontTx/>
              <a:buAutoNum type="arabicPeriod" startAt="3"/>
            </a:pPr>
            <a:endParaRPr lang="es-MX">
              <a:latin typeface="Arial" charset="0"/>
              <a:cs typeface="Arial" charset="0"/>
            </a:endParaRPr>
          </a:p>
          <a:p>
            <a:pPr marL="228600" indent="-228600">
              <a:buFontTx/>
              <a:buAutoNum type="arabicPeriod" startAt="3"/>
            </a:pPr>
            <a:r>
              <a:rPr lang="es-MX">
                <a:latin typeface="Arial" charset="0"/>
                <a:cs typeface="Arial" charset="0"/>
              </a:rPr>
              <a:t> Tenia todos los atributos de Dios porque era Dios, al decir  “igual a Dios” = era Dios. JN 1:1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AD912E-8096-4405-BEE7-72A699074E8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r>
              <a:rPr lang="es-MX">
                <a:latin typeface="Arial" charset="0"/>
                <a:cs typeface="Arial" charset="0"/>
              </a:rPr>
              <a:t>2. El diablo lo tentó con el deseo de carne (di estas piedras se tornen en pan); tentó su fe (si eres Hijo de Dios) y lo tanto con poder (todo esto de doy si se postras y me adoras) – Pero Cristo no se sometió al diablo.</a:t>
            </a:r>
          </a:p>
          <a:p>
            <a:pPr marL="228600" indent="-228600">
              <a:buFontTx/>
              <a:buAutoNum type="arabicPeriod"/>
            </a:pPr>
            <a:endParaRPr lang="es-MX">
              <a:latin typeface="Arial" charset="0"/>
              <a:cs typeface="Arial" charset="0"/>
            </a:endParaRPr>
          </a:p>
          <a:p>
            <a:pPr marL="228600" indent="-228600"/>
            <a:r>
              <a:rPr lang="es-MX">
                <a:latin typeface="Arial" charset="0"/>
                <a:cs typeface="Arial" charset="0"/>
              </a:rPr>
              <a:t>3. Atrás vez de su vida el Señor sufrió muchas tentaciones especialmente de su gente, es decir de los Judíos. El venció toda tentación y nunca se rindió a ninguna tentación y por lo tanto nunca peco.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766472-AFB6-43F9-9AF2-3D67C3C1952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r>
              <a:rPr lang="es-MX">
                <a:latin typeface="Arial" charset="0"/>
                <a:cs typeface="Arial" charset="0"/>
              </a:rPr>
              <a:t>1. Cristo sabia que había venido al mundo a morir por los seres que El había creado</a:t>
            </a:r>
          </a:p>
          <a:p>
            <a:pPr marL="228600" indent="-228600">
              <a:buFontTx/>
              <a:buAutoNum type="arabicPeriod"/>
            </a:pPr>
            <a:endParaRPr lang="es-MX">
              <a:latin typeface="Arial" charset="0"/>
              <a:cs typeface="Arial" charset="0"/>
            </a:endParaRPr>
          </a:p>
          <a:p>
            <a:pPr marL="228600" indent="-228600">
              <a:buFontTx/>
              <a:buAutoNum type="arabicPeriod"/>
            </a:pPr>
            <a:r>
              <a:rPr lang="es-MX">
                <a:latin typeface="Arial" charset="0"/>
                <a:cs typeface="Arial" charset="0"/>
              </a:rPr>
              <a:t> ?Por Que Cristo?  Porque ningún ser humano, aun el mas fiel y bueno, no podía ser el rescate de nuestra alma</a:t>
            </a:r>
          </a:p>
          <a:p>
            <a:pPr marL="228600" indent="-228600">
              <a:buFontTx/>
              <a:buAutoNum type="arabicPeriod"/>
            </a:pPr>
            <a:endParaRPr lang="es-MX">
              <a:latin typeface="Arial" charset="0"/>
              <a:cs typeface="Arial" charset="0"/>
            </a:endParaRPr>
          </a:p>
          <a:p>
            <a:pPr marL="228600" indent="-228600">
              <a:buFontTx/>
              <a:buAutoNum type="arabicPeriod"/>
            </a:pPr>
            <a:r>
              <a:rPr lang="es-MX">
                <a:latin typeface="Arial" charset="0"/>
                <a:cs typeface="Arial" charset="0"/>
              </a:rPr>
              <a:t> Si un ser humano no podía ser el sacrificio por nuestros pecados, mucho menos un animal.  (sacrificio de animales era para “recordar los pecados, no para personarlos”. </a:t>
            </a:r>
          </a:p>
          <a:p>
            <a:pPr marL="228600" indent="-228600">
              <a:buFontTx/>
              <a:buAutoNum type="arabicPeriod"/>
            </a:pPr>
            <a:endParaRPr lang="es-MX">
              <a:latin typeface="Arial" charset="0"/>
              <a:cs typeface="Arial" charset="0"/>
            </a:endParaRPr>
          </a:p>
          <a:p>
            <a:pPr marL="228600" indent="-228600">
              <a:buFontTx/>
              <a:buAutoNum type="arabicPeriod"/>
            </a:pPr>
            <a:r>
              <a:rPr lang="es-MX">
                <a:latin typeface="Arial" charset="0"/>
                <a:cs typeface="Arial" charset="0"/>
              </a:rPr>
              <a:t> El amor de Dios para con el ser humano - fue la razón porque Cristo murió por nosotros!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8B7CFD-D5CF-415A-B943-EEACD10A615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r>
              <a:rPr lang="es-MX">
                <a:latin typeface="Arial" charset="0"/>
                <a:cs typeface="Arial" charset="0"/>
              </a:rPr>
              <a:t>1. Atrás vez de su ministerio y vida vemos una y otra vez la actitud de siervo que tenia Cristo</a:t>
            </a:r>
          </a:p>
          <a:p>
            <a:pPr marL="228600" indent="-228600">
              <a:buFontTx/>
              <a:buAutoNum type="arabicPeriod"/>
            </a:pPr>
            <a:endParaRPr lang="es-MX">
              <a:latin typeface="Arial" charset="0"/>
              <a:cs typeface="Arial" charset="0"/>
            </a:endParaRPr>
          </a:p>
          <a:p>
            <a:pPr marL="228600" indent="-228600"/>
            <a:r>
              <a:rPr lang="es-MX">
                <a:latin typeface="Arial" charset="0"/>
                <a:cs typeface="Arial" charset="0"/>
              </a:rPr>
              <a:t>3. Cristo era rico pero por causa de nosotros se hizo pobre y siervo del hombre</a:t>
            </a:r>
          </a:p>
          <a:p>
            <a:pPr marL="228600" indent="-228600"/>
            <a:endParaRPr lang="es-MX">
              <a:latin typeface="Arial" charset="0"/>
              <a:cs typeface="Arial" charset="0"/>
            </a:endParaRPr>
          </a:p>
          <a:p>
            <a:pPr marL="228600" indent="-228600"/>
            <a:r>
              <a:rPr lang="es-MX">
                <a:latin typeface="Arial" charset="0"/>
                <a:cs typeface="Arial" charset="0"/>
              </a:rPr>
              <a:t>4. Su compasión, su misericordia y su bondad – la vemos una y otra vez en su vida personal. Era un hombre bueno.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6F611F-6CB7-4E38-8EAF-D23A1712214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908780-E6B5-4216-B3CF-1A81CC5FC58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A70BD-A62F-4852-B929-61C2EB90E5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6801-AC24-4CF8-8C3E-1B462A77D4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FC1E7-A2BB-4A72-9BC6-1D43843E9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78052-5EF1-4AFE-94DD-FF0F11E26F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C6A2F-FBE0-41FB-9211-810C95B3D8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BAA5B-69F4-4CAF-9D23-4B0264FC2E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0CF03-67CC-4C34-A85E-8401B3C99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B67C3-ACD5-4F3E-8946-9D54FD7228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FE706-713A-4FE3-B1A4-1C29EEDB1D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A5519-9862-459E-A9E9-B295FB1B41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BECC3-F4EA-4BA7-8B4B-86763031FA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0F5A0DF-19B8-4014-BEE1-B8F1D70071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0"/>
            <a:ext cx="819006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s-MX" sz="4800" b="1" i="1" u="sng" dirty="0">
                <a:ln w="50800"/>
                <a:solidFill>
                  <a:schemeClr val="bg1">
                    <a:shade val="50000"/>
                  </a:schemeClr>
                </a:solidFill>
                <a:latin typeface="Subway" pitchFamily="2" charset="0"/>
              </a:rPr>
              <a:t>DIGNO ES EL CORDERO</a:t>
            </a:r>
            <a:endParaRPr lang="es-MX" sz="5400" b="1" i="1" u="sng" dirty="0">
              <a:ln w="50800"/>
              <a:solidFill>
                <a:schemeClr val="bg1">
                  <a:shade val="50000"/>
                </a:schemeClr>
              </a:solidFill>
              <a:latin typeface="Subway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4267200"/>
            <a:ext cx="479948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oon" pitchFamily="2" charset="0"/>
              </a:rPr>
              <a:t>REV 4-5</a:t>
            </a:r>
          </a:p>
        </p:txBody>
      </p:sp>
      <p:sp>
        <p:nvSpPr>
          <p:cNvPr id="41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7CE3E9-D9F8-4121-A84C-DB8234716FFA}" type="slidenum">
              <a:rPr lang="en-US" smtClean="0">
                <a:solidFill>
                  <a:schemeClr val="bg1"/>
                </a:solidFill>
                <a:latin typeface="Arial Black" pitchFamily="34" charset="0"/>
              </a:rPr>
              <a:pPr/>
              <a:t>1</a:t>
            </a:fld>
            <a:endParaRPr lang="en-US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103" name="Picture 2" descr="Worthy Is The Lamb by drumcore26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533400"/>
            <a:ext cx="3205162" cy="2133600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 rot="16200000">
            <a:off x="4114800" y="838200"/>
            <a:ext cx="1143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90800" y="2362200"/>
            <a:ext cx="3048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06" name="TextBox 12"/>
          <p:cNvSpPr txBox="1">
            <a:spLocks noChangeArrowheads="1"/>
          </p:cNvSpPr>
          <p:nvPr/>
        </p:nvSpPr>
        <p:spPr bwMode="auto">
          <a:xfrm>
            <a:off x="3886200" y="1066800"/>
            <a:ext cx="190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 dirty="0">
                <a:solidFill>
                  <a:srgbClr val="FFFFFF"/>
                </a:solidFill>
                <a:latin typeface="Verdana" pitchFamily="34" charset="0"/>
              </a:rPr>
              <a:t>DIGNO</a:t>
            </a:r>
          </a:p>
          <a:p>
            <a:r>
              <a:rPr lang="es-MX" b="1" dirty="0">
                <a:solidFill>
                  <a:srgbClr val="FFFFFF"/>
                </a:solidFill>
                <a:latin typeface="Verdana" pitchFamily="34" charset="0"/>
              </a:rPr>
              <a:t>Es el </a:t>
            </a:r>
          </a:p>
          <a:p>
            <a:r>
              <a:rPr lang="es-MX" b="1" dirty="0">
                <a:solidFill>
                  <a:srgbClr val="FFFFFF"/>
                </a:solidFill>
                <a:latin typeface="Verdana" pitchFamily="34" charset="0"/>
              </a:rPr>
              <a:t>CORDERO</a:t>
            </a:r>
          </a:p>
        </p:txBody>
      </p:sp>
    </p:spTree>
  </p:cSld>
  <p:clrMapOvr>
    <a:masterClrMapping/>
  </p:clrMapOvr>
  <p:transition spd="med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sz="half" idx="1"/>
          </p:nvPr>
        </p:nvSpPr>
        <p:spPr>
          <a:xfrm>
            <a:off x="533400" y="3505200"/>
            <a:ext cx="7543800" cy="2895600"/>
          </a:xfrm>
          <a:solidFill>
            <a:srgbClr val="FFEEB9"/>
          </a:solidFill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s-MX" b="1" dirty="0">
                <a:solidFill>
                  <a:schemeClr val="bg1"/>
                </a:solidFill>
                <a:latin typeface="Arial Black" pitchFamily="34" charset="0"/>
                <a:sym typeface="Wingdings" pitchFamily="2" charset="2"/>
              </a:rPr>
              <a:t>Juan nos dice en, </a:t>
            </a:r>
            <a:r>
              <a:rPr lang="es-MX" b="1" dirty="0">
                <a:solidFill>
                  <a:schemeClr val="tx2"/>
                </a:solidFill>
                <a:latin typeface="Arial Black" pitchFamily="34" charset="0"/>
                <a:sym typeface="Wingdings" pitchFamily="2" charset="2"/>
              </a:rPr>
              <a:t>REV 5:12,</a:t>
            </a:r>
          </a:p>
          <a:p>
            <a:pPr>
              <a:buFontTx/>
              <a:buNone/>
            </a:pPr>
            <a:r>
              <a:rPr lang="es-MX" b="1" dirty="0">
                <a:solidFill>
                  <a:schemeClr val="tx2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s-MX" b="1" dirty="0">
                <a:solidFill>
                  <a:srgbClr val="0000FF"/>
                </a:solidFill>
                <a:latin typeface="Arial Black" pitchFamily="34" charset="0"/>
                <a:sym typeface="Wingdings" pitchFamily="2" charset="2"/>
              </a:rPr>
              <a:t>“</a:t>
            </a:r>
            <a:r>
              <a:rPr lang="es-ES" b="1" dirty="0">
                <a:latin typeface="Arial Black" pitchFamily="34" charset="0"/>
              </a:rPr>
              <a:t>que decían a gran voz: El Cordero que fue inmolado </a:t>
            </a:r>
            <a:r>
              <a:rPr lang="es-ES" b="1" u="sng" dirty="0">
                <a:latin typeface="Arial Black" pitchFamily="34" charset="0"/>
              </a:rPr>
              <a:t>digno es de recibir </a:t>
            </a:r>
            <a:r>
              <a:rPr lang="es-ES" b="1" dirty="0">
                <a:latin typeface="Arial Black" pitchFamily="34" charset="0"/>
              </a:rPr>
              <a:t>el poder, las riquezas, la sabiduría, la fortaleza, el honor, la gloria y la alabanza”. </a:t>
            </a:r>
            <a:endParaRPr lang="es-MX" b="1" dirty="0">
              <a:solidFill>
                <a:schemeClr val="tx2"/>
              </a:solidFill>
              <a:latin typeface="Arial Black" pitchFamily="34" charset="0"/>
              <a:sym typeface="Wingdings" pitchFamily="2" charset="2"/>
            </a:endParaRPr>
          </a:p>
          <a:p>
            <a:pPr>
              <a:buFontTx/>
              <a:buNone/>
            </a:pPr>
            <a:endParaRPr lang="es-MX" sz="22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noFill/>
        </p:spPr>
        <p:txBody>
          <a:bodyPr/>
          <a:lstStyle/>
          <a:p>
            <a:fld id="{3E377E3C-8D36-4527-B3E3-7DB86607F94A}" type="slidenum">
              <a:rPr lang="en-US" smtClean="0">
                <a:solidFill>
                  <a:schemeClr val="bg1"/>
                </a:solidFill>
                <a:latin typeface="Arial Black" pitchFamily="34" charset="0"/>
              </a:rPr>
              <a:pPr/>
              <a:t>10</a:t>
            </a:fld>
            <a:endParaRPr lang="en-US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3317" name="Picture 6" descr="http://www.bibleprophecytruth.com/bibleprophecyimages/cross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"/>
            <a:ext cx="576229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5943600" y="5791200"/>
            <a:ext cx="1066800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0" y="6172200"/>
            <a:ext cx="1676400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" y="6172200"/>
            <a:ext cx="1295400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533400" y="228600"/>
            <a:ext cx="7851701" cy="461665"/>
          </a:xfrm>
          <a:prstGeom prst="rect">
            <a:avLst/>
          </a:prstGeom>
          <a:solidFill>
            <a:srgbClr val="C5FFC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Arial Black" pitchFamily="34" charset="0"/>
              </a:rPr>
              <a:t>El Plan de Dios Para La Salvacion del Hombre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10461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5200"/>
            <a:ext cx="1090613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219200" y="990600"/>
            <a:ext cx="6629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OYE LA PALABRA DE DIOS</a:t>
            </a:r>
            <a:r>
              <a:rPr lang="en-US" dirty="0">
                <a:latin typeface="Arial Black" pitchFamily="34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Arial Black" pitchFamily="34" charset="0"/>
              </a:rPr>
              <a:t>ROM 10:17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19200" y="1524000"/>
            <a:ext cx="6629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CREER EN CRISTO</a:t>
            </a:r>
            <a:r>
              <a:rPr lang="en-US" dirty="0">
                <a:latin typeface="Arial Black" pitchFamily="34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Arial Black" pitchFamily="34" charset="0"/>
              </a:rPr>
              <a:t>JN 3:16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19200" y="2057400"/>
            <a:ext cx="66294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ARRPIENTETE DE TUS PECADOS, </a:t>
            </a:r>
            <a:r>
              <a:rPr lang="en-US" dirty="0">
                <a:solidFill>
                  <a:srgbClr val="0000FF"/>
                </a:solidFill>
                <a:latin typeface="Arial Black" pitchFamily="34" charset="0"/>
              </a:rPr>
              <a:t>ACTS 17:30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19200" y="2971800"/>
            <a:ext cx="66294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CONFIESA A JESUS COMO EL HIJO DE DIOS, </a:t>
            </a:r>
            <a:r>
              <a:rPr lang="en-US" dirty="0">
                <a:solidFill>
                  <a:srgbClr val="0000FF"/>
                </a:solidFill>
                <a:latin typeface="Arial Black" pitchFamily="34" charset="0"/>
              </a:rPr>
              <a:t>ROM 10:10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19200" y="3886200"/>
            <a:ext cx="66294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BAUTIZATE (</a:t>
            </a:r>
            <a:r>
              <a:rPr lang="es-MX" dirty="0">
                <a:solidFill>
                  <a:schemeClr val="bg1"/>
                </a:solidFill>
                <a:latin typeface="Arial Black" pitchFamily="34" charset="0"/>
              </a:rPr>
              <a:t>emergido en agua</a:t>
            </a: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) PARA PERDON DE TUS PECADOS,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Arial Black" pitchFamily="34" charset="0"/>
              </a:rPr>
              <a:t>ACTS 2:38</a:t>
            </a:r>
          </a:p>
        </p:txBody>
      </p:sp>
      <p:pic>
        <p:nvPicPr>
          <p:cNvPr id="14351" name="Picture 18" descr="Be Baptiz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34000"/>
            <a:ext cx="118586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743200" y="4800600"/>
            <a:ext cx="28956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SED FIEL HASTA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LA MUERTE,</a:t>
            </a:r>
          </a:p>
          <a:p>
            <a:pPr>
              <a:defRPr/>
            </a:pPr>
            <a:r>
              <a:rPr lang="en-US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REV 2:10</a:t>
            </a:r>
          </a:p>
        </p:txBody>
      </p:sp>
      <p:sp>
        <p:nvSpPr>
          <p:cNvPr id="14354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677B69-7D63-44B1-9814-B839866C83D4}" type="slidenum">
              <a:rPr lang="en-US" smtClean="0">
                <a:solidFill>
                  <a:schemeClr val="bg1"/>
                </a:solidFill>
                <a:latin typeface="Arial Black" pitchFamily="34" charset="0"/>
              </a:rPr>
              <a:pPr/>
              <a:t>11</a:t>
            </a:fld>
            <a:endParaRPr lang="en-US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89D935-4398-4C33-AF77-B261E6282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FE706-713A-4FE3-B1A4-1C29EEDB1D9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FA3B95-F4FB-4508-9F9D-EC7BA2F6BA3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572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Arial Black" pitchFamily="34" charset="0"/>
              </a:rPr>
              <a:t>INTROUCCION  </a:t>
            </a:r>
          </a:p>
        </p:txBody>
      </p:sp>
      <p:sp>
        <p:nvSpPr>
          <p:cNvPr id="3075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7848600" cy="4800600"/>
          </a:xfrm>
        </p:spPr>
        <p:txBody>
          <a:bodyPr/>
          <a:lstStyle/>
          <a:p>
            <a:pPr marL="457200" indent="-457200" eaLnBrk="1" hangingPunct="1">
              <a:buFontTx/>
              <a:buNone/>
              <a:defRPr/>
            </a:pPr>
            <a:r>
              <a:rPr lang="es-MX" sz="3200" b="1" dirty="0">
                <a:solidFill>
                  <a:srgbClr val="7030A0"/>
                </a:solidFill>
                <a:latin typeface="Arial Black" pitchFamily="34" charset="0"/>
                <a:cs typeface="Arial" pitchFamily="34" charset="0"/>
                <a:sym typeface="Wingdings"/>
              </a:rPr>
              <a:t>1. </a:t>
            </a:r>
            <a:r>
              <a:rPr lang="es-MX" sz="32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  <a:sym typeface="Wingdings"/>
              </a:rPr>
              <a:t>En </a:t>
            </a:r>
            <a:r>
              <a:rPr lang="es-MX" sz="32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rial" pitchFamily="34" charset="0"/>
                <a:sym typeface="Wingdings"/>
              </a:rPr>
              <a:t>REV 4-5</a:t>
            </a:r>
            <a:r>
              <a:rPr lang="es-MX" sz="32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  <a:sym typeface="Wingdings"/>
              </a:rPr>
              <a:t>, Juan pinta una </a:t>
            </a:r>
            <a:r>
              <a:rPr lang="es-MX" sz="3200" b="1" dirty="0">
                <a:solidFill>
                  <a:srgbClr val="000000"/>
                </a:solidFill>
                <a:latin typeface="Arial Black" pitchFamily="34" charset="0"/>
              </a:rPr>
              <a:t>escena </a:t>
            </a:r>
            <a:r>
              <a:rPr lang="es-MX" sz="32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  <a:sym typeface="Wingdings"/>
              </a:rPr>
              <a:t>del trono de Dios. </a:t>
            </a:r>
          </a:p>
          <a:p>
            <a:pPr eaLnBrk="1" hangingPunct="1">
              <a:buFontTx/>
              <a:buNone/>
              <a:defRPr/>
            </a:pPr>
            <a:r>
              <a:rPr lang="es-MX" sz="3200" b="1" dirty="0">
                <a:solidFill>
                  <a:srgbClr val="7030A0"/>
                </a:solidFill>
                <a:latin typeface="Arial Black" pitchFamily="34" charset="0"/>
                <a:cs typeface="Arial" pitchFamily="34" charset="0"/>
                <a:sym typeface="Wingdings"/>
              </a:rPr>
              <a:t>2. </a:t>
            </a:r>
            <a:r>
              <a:rPr lang="es-MX" sz="32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  <a:sym typeface="Wingdings"/>
              </a:rPr>
              <a:t>Vemos sentado en el trono </a:t>
            </a:r>
            <a:r>
              <a:rPr lang="es-MX" sz="3200" b="1" u="sng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  <a:sym typeface="Wingdings"/>
              </a:rPr>
              <a:t>UNO</a:t>
            </a:r>
            <a:r>
              <a:rPr lang="es-MX" sz="32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  <a:sym typeface="Wingdings"/>
              </a:rPr>
              <a:t> que es digno de abrir el libro. </a:t>
            </a:r>
          </a:p>
          <a:p>
            <a:pPr eaLnBrk="1" hangingPunct="1">
              <a:buFontTx/>
              <a:buNone/>
              <a:defRPr/>
            </a:pPr>
            <a:r>
              <a:rPr lang="es-MX" sz="3200" b="1" dirty="0">
                <a:solidFill>
                  <a:srgbClr val="7030A0"/>
                </a:solidFill>
                <a:latin typeface="Arial Black" pitchFamily="34" charset="0"/>
                <a:cs typeface="Arial" pitchFamily="34" charset="0"/>
                <a:sym typeface="Wingdings"/>
              </a:rPr>
              <a:t>3. </a:t>
            </a:r>
            <a:r>
              <a:rPr lang="es-MX" sz="32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  <a:sym typeface="Wingdings"/>
              </a:rPr>
              <a:t>Este “</a:t>
            </a:r>
            <a:r>
              <a:rPr lang="es-MX" sz="3200" b="1" u="sng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  <a:sym typeface="Wingdings"/>
              </a:rPr>
              <a:t>UNO</a:t>
            </a:r>
            <a:r>
              <a:rPr lang="es-MX" sz="32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  <a:sym typeface="Wingdings"/>
              </a:rPr>
              <a:t>” es….                              </a:t>
            </a:r>
            <a:r>
              <a:rPr lang="es-MX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“</a:t>
            </a:r>
            <a:r>
              <a:rPr lang="es-MX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EL CORDERO DE DIOS, CRISTO nuestro REY</a:t>
            </a:r>
            <a:r>
              <a:rPr lang="es-MX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”!</a:t>
            </a:r>
            <a:endParaRPr lang="es-MX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80C904-98D4-4B2E-9B92-16A64A6DCD3A}" type="slidenum">
              <a:rPr lang="en-US" smtClean="0">
                <a:solidFill>
                  <a:schemeClr val="bg1"/>
                </a:solidFill>
                <a:latin typeface="Arial Black" pitchFamily="34" charset="0"/>
              </a:rPr>
              <a:pPr/>
              <a:t>2</a:t>
            </a:fld>
            <a:endParaRPr lang="en-US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7848600" cy="5410200"/>
          </a:xfrm>
        </p:spPr>
        <p:txBody>
          <a:bodyPr/>
          <a:lstStyle/>
          <a:p>
            <a:pPr>
              <a:buFontTx/>
              <a:buNone/>
            </a:pPr>
            <a:r>
              <a:rPr lang="es-MX" sz="3200" b="1" dirty="0">
                <a:solidFill>
                  <a:schemeClr val="bg2"/>
                </a:solidFill>
                <a:latin typeface="Arial Black" pitchFamily="34" charset="0"/>
                <a:sym typeface="Wingdings" pitchFamily="2" charset="2"/>
              </a:rPr>
              <a:t>1. </a:t>
            </a:r>
            <a:r>
              <a:rPr lang="es-MX" sz="3200" b="1" dirty="0">
                <a:solidFill>
                  <a:schemeClr val="bg1"/>
                </a:solidFill>
                <a:latin typeface="Arial Black" pitchFamily="34" charset="0"/>
                <a:sym typeface="Wingdings" pitchFamily="2" charset="2"/>
              </a:rPr>
              <a:t>Jesús, el que es digno de abrir el libro, es descrito como </a:t>
            </a:r>
            <a:r>
              <a:rPr lang="es-MX" sz="3200" b="1" i="1" dirty="0">
                <a:solidFill>
                  <a:schemeClr val="bg1"/>
                </a:solidFill>
                <a:latin typeface="Arial Black" pitchFamily="34" charset="0"/>
                <a:sym typeface="Wingdings" pitchFamily="2" charset="2"/>
              </a:rPr>
              <a:t>el que </a:t>
            </a:r>
            <a:r>
              <a:rPr lang="es-MX" sz="3200" b="1" i="1" u="sng" dirty="0">
                <a:solidFill>
                  <a:schemeClr val="bg1"/>
                </a:solidFill>
                <a:latin typeface="Arial Black" pitchFamily="34" charset="0"/>
                <a:sym typeface="Wingdings" pitchFamily="2" charset="2"/>
              </a:rPr>
              <a:t>nos redimió a Dios por Su sangre</a:t>
            </a:r>
            <a:r>
              <a:rPr lang="es-MX" sz="3200" b="1" dirty="0">
                <a:solidFill>
                  <a:schemeClr val="bg1"/>
                </a:solidFill>
                <a:latin typeface="Arial Black" pitchFamily="34" charset="0"/>
                <a:sym typeface="Wingdings" pitchFamily="2" charset="2"/>
              </a:rPr>
              <a:t>, </a:t>
            </a:r>
            <a:r>
              <a:rPr lang="es-MX" sz="3200" b="1" dirty="0">
                <a:solidFill>
                  <a:srgbClr val="FF0000"/>
                </a:solidFill>
                <a:latin typeface="Arial Black" pitchFamily="34" charset="0"/>
                <a:sym typeface="Wingdings" pitchFamily="2" charset="2"/>
              </a:rPr>
              <a:t>REV 5:9</a:t>
            </a:r>
            <a:r>
              <a:rPr lang="es-MX" sz="3200" b="1" dirty="0">
                <a:solidFill>
                  <a:schemeClr val="bg1"/>
                </a:solidFill>
                <a:latin typeface="Arial Black" pitchFamily="34" charset="0"/>
                <a:sym typeface="Wingdings" pitchFamily="2" charset="2"/>
              </a:rPr>
              <a:t>. </a:t>
            </a:r>
          </a:p>
          <a:p>
            <a:pPr>
              <a:buFontTx/>
              <a:buNone/>
            </a:pPr>
            <a:r>
              <a:rPr lang="es-MX" sz="3200" b="1" dirty="0">
                <a:solidFill>
                  <a:schemeClr val="bg2"/>
                </a:solidFill>
                <a:latin typeface="Arial Black" pitchFamily="34" charset="0"/>
                <a:sym typeface="Wingdings" pitchFamily="2" charset="2"/>
              </a:rPr>
              <a:t>2. </a:t>
            </a:r>
            <a:r>
              <a:rPr lang="es-MX" sz="3200" b="1" dirty="0">
                <a:solidFill>
                  <a:schemeClr val="bg1"/>
                </a:solidFill>
                <a:latin typeface="Arial Black" pitchFamily="34" charset="0"/>
                <a:sym typeface="Wingdings" pitchFamily="2" charset="2"/>
              </a:rPr>
              <a:t>Ahora, la pregunta: “</a:t>
            </a:r>
            <a:r>
              <a:rPr lang="es-MX" sz="3200" b="1" dirty="0">
                <a:solidFill>
                  <a:srgbClr val="000000"/>
                </a:solidFill>
                <a:latin typeface="Arial Black" pitchFamily="34" charset="0"/>
              </a:rPr>
              <a:t>¿</a:t>
            </a:r>
            <a:r>
              <a:rPr lang="es-MX" sz="3200" b="1" i="1" u="sng" dirty="0">
                <a:solidFill>
                  <a:srgbClr val="000000"/>
                </a:solidFill>
                <a:latin typeface="Arial Black" pitchFamily="34" charset="0"/>
              </a:rPr>
              <a:t>Por qué es Cristo digno de abrir el libro?</a:t>
            </a:r>
            <a:r>
              <a:rPr lang="es-MX" sz="3200" b="1" i="1" dirty="0">
                <a:solidFill>
                  <a:srgbClr val="000000"/>
                </a:solidFill>
                <a:latin typeface="Arial Black" pitchFamily="34" charset="0"/>
              </a:rPr>
              <a:t>”</a:t>
            </a:r>
            <a:r>
              <a:rPr lang="es-MX" sz="3200" b="1" dirty="0">
                <a:solidFill>
                  <a:schemeClr val="bg1"/>
                </a:solidFill>
                <a:latin typeface="Arial Black" pitchFamily="34" charset="0"/>
                <a:sym typeface="Wingdings" pitchFamily="2" charset="2"/>
              </a:rPr>
              <a:t>  </a:t>
            </a:r>
          </a:p>
          <a:p>
            <a:pPr>
              <a:buFontTx/>
              <a:buNone/>
            </a:pPr>
            <a:r>
              <a:rPr lang="es-MX" sz="3200" b="1" dirty="0">
                <a:solidFill>
                  <a:schemeClr val="bg2"/>
                </a:solidFill>
                <a:latin typeface="Arial Black" pitchFamily="34" charset="0"/>
                <a:sym typeface="Wingdings" pitchFamily="2" charset="2"/>
              </a:rPr>
              <a:t>3. </a:t>
            </a:r>
            <a:r>
              <a:rPr lang="es-MX" sz="3200" b="1" dirty="0">
                <a:solidFill>
                  <a:schemeClr val="bg1"/>
                </a:solidFill>
                <a:latin typeface="Arial Black" pitchFamily="34" charset="0"/>
                <a:sym typeface="Wingdings" pitchFamily="2" charset="2"/>
              </a:rPr>
              <a:t>Vamos considerando la respuesta a esta pregunta.</a:t>
            </a:r>
            <a:endParaRPr lang="es-MX" sz="3200" b="1" dirty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Tx/>
              <a:buNone/>
            </a:pPr>
            <a:endParaRPr lang="es-MX" sz="2400" b="1" dirty="0">
              <a:solidFill>
                <a:schemeClr val="bg1"/>
              </a:solidFill>
              <a:latin typeface="Verdana" pitchFamily="34" charset="0"/>
              <a:sym typeface="Wingdings" pitchFamily="2" charset="2"/>
            </a:endParaRP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C9718E-9795-4CD8-94ED-79977F5A72B1}" type="slidenum">
              <a:rPr lang="en-US" smtClean="0">
                <a:solidFill>
                  <a:schemeClr val="bg1"/>
                </a:solidFill>
                <a:latin typeface="Arial Black" pitchFamily="34" charset="0"/>
              </a:rPr>
              <a:pPr/>
              <a:t>3</a:t>
            </a:fld>
            <a:endParaRPr lang="en-US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57400" y="990600"/>
            <a:ext cx="6858000" cy="914400"/>
          </a:xfrm>
          <a:prstGeom prst="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7400" y="1905000"/>
            <a:ext cx="6858000" cy="1219200"/>
          </a:xfrm>
          <a:prstGeom prst="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19600" y="3124200"/>
            <a:ext cx="4495800" cy="1828800"/>
          </a:xfrm>
          <a:prstGeom prst="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67000" y="1066800"/>
            <a:ext cx="5224508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5400" b="1" i="1" dirty="0">
                <a:ln w="50800"/>
                <a:solidFill>
                  <a:schemeClr val="bg1">
                    <a:shade val="50000"/>
                  </a:schemeClr>
                </a:solidFill>
                <a:latin typeface="Subway" pitchFamily="2" charset="0"/>
              </a:rPr>
              <a:t>DIGNO ES EL </a:t>
            </a:r>
          </a:p>
          <a:p>
            <a:pPr algn="ctr">
              <a:defRPr/>
            </a:pPr>
            <a:r>
              <a:rPr lang="en-US" sz="5400" b="1" i="1" dirty="0">
                <a:ln w="50800"/>
                <a:solidFill>
                  <a:schemeClr val="bg1">
                    <a:shade val="50000"/>
                  </a:schemeClr>
                </a:solidFill>
                <a:latin typeface="Subway" pitchFamily="2" charset="0"/>
              </a:rPr>
              <a:t>CORDERO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09800" y="1981200"/>
            <a:ext cx="18473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endParaRPr lang="en-US" sz="4000" b="1" i="1" dirty="0">
              <a:ln w="50800"/>
              <a:solidFill>
                <a:schemeClr val="bg1">
                  <a:shade val="50000"/>
                </a:schemeClr>
              </a:solidFill>
              <a:latin typeface="Subway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9200" y="3505200"/>
            <a:ext cx="347563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</a:rPr>
              <a:t>REV 4-5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>
            <a:spLocks noGrp="1"/>
          </p:cNvSpPr>
          <p:nvPr>
            <p:ph sz="half" idx="2"/>
          </p:nvPr>
        </p:nvSpPr>
        <p:spPr>
          <a:xfrm>
            <a:off x="609600" y="1828800"/>
            <a:ext cx="7924800" cy="4724400"/>
          </a:xfrm>
          <a:solidFill>
            <a:srgbClr val="FFCCFF"/>
          </a:solidFill>
        </p:spPr>
        <p:txBody>
          <a:bodyPr/>
          <a:lstStyle/>
          <a:p>
            <a:pPr marL="457200" indent="-457200">
              <a:buFontTx/>
              <a:buNone/>
            </a:pPr>
            <a:r>
              <a:rPr lang="es-MX" sz="3200" b="1" dirty="0">
                <a:solidFill>
                  <a:schemeClr val="bg1"/>
                </a:solidFill>
                <a:latin typeface="Verdana" pitchFamily="34" charset="0"/>
              </a:rPr>
              <a:t>1. Era el “</a:t>
            </a:r>
            <a:r>
              <a:rPr lang="es-MX" sz="3200" b="1" i="1" u="sng" dirty="0">
                <a:solidFill>
                  <a:schemeClr val="bg1"/>
                </a:solidFill>
                <a:latin typeface="Verdana" pitchFamily="34" charset="0"/>
              </a:rPr>
              <a:t>único</a:t>
            </a:r>
            <a:r>
              <a:rPr lang="es-MX" sz="3200" b="1" dirty="0">
                <a:solidFill>
                  <a:schemeClr val="bg1"/>
                </a:solidFill>
                <a:latin typeface="Verdana" pitchFamily="34" charset="0"/>
              </a:rPr>
              <a:t>” Hijo, </a:t>
            </a:r>
            <a:r>
              <a:rPr lang="es-MX" sz="3200" b="1" dirty="0">
                <a:solidFill>
                  <a:srgbClr val="0000FF"/>
                </a:solidFill>
                <a:latin typeface="Verdana" pitchFamily="34" charset="0"/>
              </a:rPr>
              <a:t>JN 3:16</a:t>
            </a:r>
          </a:p>
          <a:p>
            <a:pPr marL="457200" indent="-457200">
              <a:buFontTx/>
              <a:buNone/>
            </a:pPr>
            <a:r>
              <a:rPr lang="es-MX" sz="3200" b="1" dirty="0">
                <a:solidFill>
                  <a:schemeClr val="bg1"/>
                </a:solidFill>
                <a:latin typeface="Verdana" pitchFamily="34" charset="0"/>
              </a:rPr>
              <a:t>2. El Padre confirma que es Su Hijo, </a:t>
            </a:r>
            <a:r>
              <a:rPr lang="es-MX" sz="3200" b="1" dirty="0">
                <a:solidFill>
                  <a:srgbClr val="0000FF"/>
                </a:solidFill>
                <a:latin typeface="Verdana" pitchFamily="34" charset="0"/>
              </a:rPr>
              <a:t>MT 3:16-17</a:t>
            </a:r>
          </a:p>
          <a:p>
            <a:pPr marL="457200" indent="-457200">
              <a:buFontTx/>
              <a:buNone/>
            </a:pPr>
            <a:r>
              <a:rPr lang="es-MX" sz="3200" b="1" dirty="0">
                <a:solidFill>
                  <a:schemeClr val="bg1"/>
                </a:solidFill>
                <a:latin typeface="Verdana" pitchFamily="34" charset="0"/>
              </a:rPr>
              <a:t>3. </a:t>
            </a:r>
            <a:r>
              <a:rPr lang="es-ES" sz="3200" b="1" dirty="0">
                <a:solidFill>
                  <a:schemeClr val="bg1"/>
                </a:solidFill>
                <a:latin typeface="Verdana" pitchFamily="34" charset="0"/>
              </a:rPr>
              <a:t>Los que lo mataron lo reconocieron como el Hijo de Dios, </a:t>
            </a:r>
            <a:r>
              <a:rPr lang="es-MX" sz="3200" b="1" dirty="0">
                <a:solidFill>
                  <a:srgbClr val="0000FF"/>
                </a:solidFill>
                <a:latin typeface="Verdana" pitchFamily="34" charset="0"/>
              </a:rPr>
              <a:t>MT 27:54</a:t>
            </a:r>
          </a:p>
          <a:p>
            <a:pPr marL="457200" indent="-457200">
              <a:buFontTx/>
              <a:buNone/>
            </a:pPr>
            <a:r>
              <a:rPr lang="es-MX" sz="3200" b="1" dirty="0">
                <a:solidFill>
                  <a:schemeClr val="bg1"/>
                </a:solidFill>
                <a:latin typeface="Verdana" pitchFamily="34" charset="0"/>
              </a:rPr>
              <a:t>4. Siendo Hijo “</a:t>
            </a:r>
            <a:r>
              <a:rPr lang="es-MX" sz="3200" b="1" i="1" u="sng" dirty="0">
                <a:solidFill>
                  <a:schemeClr val="bg1"/>
                </a:solidFill>
                <a:latin typeface="Verdana" pitchFamily="34" charset="0"/>
              </a:rPr>
              <a:t>era igual que Dios</a:t>
            </a:r>
            <a:r>
              <a:rPr lang="es-MX" sz="3200" b="1" dirty="0">
                <a:solidFill>
                  <a:schemeClr val="bg1"/>
                </a:solidFill>
                <a:latin typeface="Verdana" pitchFamily="34" charset="0"/>
              </a:rPr>
              <a:t>”, </a:t>
            </a:r>
            <a:r>
              <a:rPr lang="es-MX" sz="3200" b="1" dirty="0">
                <a:solidFill>
                  <a:srgbClr val="0000FF"/>
                </a:solidFill>
                <a:latin typeface="Verdana" pitchFamily="34" charset="0"/>
              </a:rPr>
              <a:t>JN 10:30</a:t>
            </a:r>
            <a:r>
              <a:rPr lang="es-MX" sz="3200" b="1" dirty="0">
                <a:solidFill>
                  <a:schemeClr val="bg1"/>
                </a:solidFill>
                <a:latin typeface="Verdana" pitchFamily="34" charset="0"/>
              </a:rPr>
              <a:t>; </a:t>
            </a:r>
            <a:r>
              <a:rPr lang="es-MX" sz="3200" b="1" dirty="0">
                <a:solidFill>
                  <a:srgbClr val="0000FF"/>
                </a:solidFill>
                <a:latin typeface="Verdana" pitchFamily="34" charset="0"/>
              </a:rPr>
              <a:t>FIL 2:6</a:t>
            </a:r>
          </a:p>
        </p:txBody>
      </p:sp>
      <p:sp>
        <p:nvSpPr>
          <p:cNvPr id="819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3959C0-D8E8-44D5-B7B4-155773022058}" type="slidenum">
              <a:rPr lang="en-US" smtClean="0">
                <a:solidFill>
                  <a:schemeClr val="bg1"/>
                </a:solidFill>
                <a:latin typeface="Arial Black" pitchFamily="34" charset="0"/>
              </a:rPr>
              <a:pPr/>
              <a:t>5</a:t>
            </a:fld>
            <a:endParaRPr lang="en-US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228600" y="152400"/>
            <a:ext cx="8001000" cy="1569660"/>
          </a:xfrm>
          <a:prstGeom prst="rect">
            <a:avLst/>
          </a:prstGeom>
          <a:solidFill>
            <a:srgbClr val="FFF8D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3600" b="1" i="1" dirty="0">
                <a:solidFill>
                  <a:schemeClr val="bg1"/>
                </a:solidFill>
                <a:latin typeface="Arial Black" pitchFamily="34" charset="0"/>
              </a:rPr>
              <a:t>Es digno porque es…</a:t>
            </a:r>
          </a:p>
          <a:p>
            <a:r>
              <a:rPr lang="es-MX" sz="3600" b="1" dirty="0">
                <a:solidFill>
                  <a:srgbClr val="FF0000"/>
                </a:solidFill>
                <a:latin typeface="Arial Black" pitchFamily="34" charset="0"/>
              </a:rPr>
              <a:t>                     EL HIJO DE DIOS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905000"/>
            <a:ext cx="8229600" cy="437356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457200" indent="-457200">
              <a:buFontTx/>
              <a:buNone/>
              <a:defRPr/>
            </a:pPr>
            <a:r>
              <a:rPr lang="es-MX" sz="3200" b="1" dirty="0">
                <a:solidFill>
                  <a:schemeClr val="bg1"/>
                </a:solidFill>
                <a:latin typeface="Verdana" pitchFamily="34" charset="0"/>
              </a:rPr>
              <a:t>1. Fue tentado por Satanás </a:t>
            </a:r>
            <a:r>
              <a:rPr lang="es-MX" sz="3200" b="1" u="sng" dirty="0">
                <a:solidFill>
                  <a:schemeClr val="bg1"/>
                </a:solidFill>
                <a:latin typeface="Verdana" pitchFamily="34" charset="0"/>
              </a:rPr>
              <a:t>pero no peco</a:t>
            </a:r>
            <a:r>
              <a:rPr lang="es-MX" sz="3200" b="1" dirty="0">
                <a:solidFill>
                  <a:schemeClr val="bg1"/>
                </a:solidFill>
                <a:latin typeface="Verdana" pitchFamily="34" charset="0"/>
              </a:rPr>
              <a:t>, </a:t>
            </a:r>
            <a:r>
              <a:rPr lang="es-MX" sz="3200" b="1" dirty="0">
                <a:solidFill>
                  <a:srgbClr val="0000FF"/>
                </a:solidFill>
                <a:latin typeface="Verdana" pitchFamily="34" charset="0"/>
              </a:rPr>
              <a:t>MT 4:1-11</a:t>
            </a:r>
          </a:p>
          <a:p>
            <a:pPr marL="457200" indent="-457200">
              <a:buFontTx/>
              <a:buNone/>
              <a:defRPr/>
            </a:pPr>
            <a:r>
              <a:rPr lang="es-MX" sz="3200" b="1" dirty="0">
                <a:solidFill>
                  <a:schemeClr val="bg1"/>
                </a:solidFill>
                <a:latin typeface="Verdana" pitchFamily="34" charset="0"/>
              </a:rPr>
              <a:t>2. Es nuestro sumo sacerdote porque   </a:t>
            </a:r>
            <a:r>
              <a:rPr lang="es-MX" sz="3200" b="1" u="sng" dirty="0">
                <a:solidFill>
                  <a:schemeClr val="bg1"/>
                </a:solidFill>
                <a:latin typeface="Verdana" pitchFamily="34" charset="0"/>
              </a:rPr>
              <a:t>no peco</a:t>
            </a:r>
            <a:r>
              <a:rPr lang="es-MX" sz="3200" b="1" dirty="0">
                <a:solidFill>
                  <a:schemeClr val="bg1"/>
                </a:solidFill>
                <a:latin typeface="Verdana" pitchFamily="34" charset="0"/>
              </a:rPr>
              <a:t> aunque fue tentado en todo,  </a:t>
            </a:r>
            <a:r>
              <a:rPr lang="es-MX" sz="3200" b="1" dirty="0">
                <a:solidFill>
                  <a:srgbClr val="0000FF"/>
                </a:solidFill>
                <a:latin typeface="Verdana" pitchFamily="34" charset="0"/>
              </a:rPr>
              <a:t>HEB 4:15</a:t>
            </a:r>
            <a:r>
              <a:rPr lang="es-MX" sz="3200" b="1" dirty="0">
                <a:solidFill>
                  <a:schemeClr val="bg1"/>
                </a:solidFill>
                <a:latin typeface="Verdana" pitchFamily="34" charset="0"/>
              </a:rPr>
              <a:t>; </a:t>
            </a:r>
            <a:r>
              <a:rPr lang="es-MX" sz="3200" b="1" dirty="0">
                <a:solidFill>
                  <a:srgbClr val="0000FF"/>
                </a:solidFill>
                <a:latin typeface="Verdana" pitchFamily="34" charset="0"/>
              </a:rPr>
              <a:t>7:26</a:t>
            </a:r>
          </a:p>
          <a:p>
            <a:pPr marL="457200" indent="-457200">
              <a:buFontTx/>
              <a:buNone/>
              <a:defRPr/>
            </a:pPr>
            <a:r>
              <a:rPr lang="es-MX" sz="3200" b="1" dirty="0">
                <a:solidFill>
                  <a:schemeClr val="bg1"/>
                </a:solidFill>
                <a:latin typeface="Verdana" pitchFamily="34" charset="0"/>
              </a:rPr>
              <a:t>3. Nunca cometió ni un pecado,          </a:t>
            </a:r>
            <a:r>
              <a:rPr lang="es-MX" sz="3200" b="1" dirty="0">
                <a:solidFill>
                  <a:srgbClr val="0000FF"/>
                </a:solidFill>
                <a:latin typeface="Verdana" pitchFamily="34" charset="0"/>
              </a:rPr>
              <a:t>1 PED 2:22</a:t>
            </a:r>
            <a:r>
              <a:rPr lang="es-MX" sz="3200" b="1" dirty="0">
                <a:solidFill>
                  <a:schemeClr val="bg1"/>
                </a:solidFill>
                <a:latin typeface="Verdana" pitchFamily="34" charset="0"/>
              </a:rPr>
              <a:t>;  </a:t>
            </a:r>
            <a:r>
              <a:rPr lang="es-MX" sz="3200" b="1" dirty="0">
                <a:solidFill>
                  <a:srgbClr val="0000FF"/>
                </a:solidFill>
                <a:latin typeface="Verdana" pitchFamily="34" charset="0"/>
              </a:rPr>
              <a:t>1 JN 3:5</a:t>
            </a:r>
          </a:p>
        </p:txBody>
      </p:sp>
      <p:sp>
        <p:nvSpPr>
          <p:cNvPr id="92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D06294-EE2F-4349-846D-7C111ED9471F}" type="slidenum">
              <a:rPr lang="en-US" smtClean="0">
                <a:solidFill>
                  <a:schemeClr val="bg1"/>
                </a:solidFill>
                <a:latin typeface="Arial Black" pitchFamily="34" charset="0"/>
              </a:rPr>
              <a:pPr/>
              <a:t>6</a:t>
            </a:fld>
            <a:endParaRPr lang="en-US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228600" y="152400"/>
            <a:ext cx="8229600" cy="1446550"/>
          </a:xfrm>
          <a:prstGeom prst="rect">
            <a:avLst/>
          </a:prstGeom>
          <a:solidFill>
            <a:srgbClr val="FFF8D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3200" b="1" i="1" dirty="0">
                <a:solidFill>
                  <a:schemeClr val="bg1"/>
                </a:solidFill>
                <a:latin typeface="Arial Black" pitchFamily="34" charset="0"/>
              </a:rPr>
              <a:t>Es digno porque….</a:t>
            </a:r>
          </a:p>
          <a:p>
            <a:r>
              <a:rPr lang="es-MX" sz="3200" b="1" dirty="0">
                <a:solidFill>
                  <a:srgbClr val="FF0000"/>
                </a:solidFill>
              </a:rPr>
              <a:t>            </a:t>
            </a:r>
            <a:r>
              <a:rPr lang="en-US" sz="3200" b="1" dirty="0">
                <a:solidFill>
                  <a:schemeClr val="tx2"/>
                </a:solidFill>
                <a:latin typeface="Arial Black" pitchFamily="34" charset="0"/>
              </a:rPr>
              <a:t>VIVIÓ</a:t>
            </a:r>
            <a:r>
              <a:rPr lang="es-MX" sz="3200" b="1" dirty="0">
                <a:solidFill>
                  <a:srgbClr val="FF0000"/>
                </a:solidFill>
                <a:latin typeface="Arial Black" pitchFamily="34" charset="0"/>
              </a:rPr>
              <a:t> UNA VIDA SIN PECADO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81200"/>
            <a:ext cx="8458200" cy="4449763"/>
          </a:xfrm>
          <a:solidFill>
            <a:srgbClr val="DDFFDD"/>
          </a:solidFill>
        </p:spPr>
        <p:txBody>
          <a:bodyPr/>
          <a:lstStyle/>
          <a:p>
            <a:pPr marL="457200" indent="-457200">
              <a:buFontTx/>
              <a:buNone/>
            </a:pPr>
            <a:r>
              <a:rPr lang="es-MX" sz="2800" b="1" dirty="0">
                <a:solidFill>
                  <a:srgbClr val="000000"/>
                </a:solidFill>
                <a:latin typeface="Verdana" pitchFamily="34" charset="0"/>
              </a:rPr>
              <a:t>1. </a:t>
            </a:r>
            <a:r>
              <a:rPr lang="es-MX" sz="2800" b="1" u="sng" dirty="0">
                <a:solidFill>
                  <a:srgbClr val="000000"/>
                </a:solidFill>
                <a:latin typeface="Verdana" pitchFamily="34" charset="0"/>
              </a:rPr>
              <a:t>Vino a morir por el hombre</a:t>
            </a:r>
            <a:r>
              <a:rPr lang="es-MX" sz="2800" b="1" dirty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es-MX" sz="2800" b="1" dirty="0">
                <a:solidFill>
                  <a:srgbClr val="0000FF"/>
                </a:solidFill>
                <a:latin typeface="Verdana" pitchFamily="34" charset="0"/>
              </a:rPr>
              <a:t>LC 19:10</a:t>
            </a:r>
          </a:p>
          <a:p>
            <a:pPr marL="457200" indent="-457200">
              <a:buFontTx/>
              <a:buNone/>
            </a:pPr>
            <a:r>
              <a:rPr lang="es-MX" sz="2800" b="1" dirty="0">
                <a:solidFill>
                  <a:srgbClr val="000000"/>
                </a:solidFill>
                <a:latin typeface="Verdana" pitchFamily="34" charset="0"/>
              </a:rPr>
              <a:t>2. No había nadie que pudiera ser nuestro sacrificio, </a:t>
            </a:r>
            <a:r>
              <a:rPr lang="es-MX" sz="2800" b="1" dirty="0">
                <a:solidFill>
                  <a:srgbClr val="0000FF"/>
                </a:solidFill>
                <a:latin typeface="Verdana" pitchFamily="34" charset="0"/>
              </a:rPr>
              <a:t>ROM 3:23</a:t>
            </a:r>
          </a:p>
          <a:p>
            <a:pPr marL="457200" indent="-457200">
              <a:buFontTx/>
              <a:buNone/>
            </a:pPr>
            <a:r>
              <a:rPr lang="es-MX" sz="2800" b="1" dirty="0">
                <a:solidFill>
                  <a:srgbClr val="000000"/>
                </a:solidFill>
                <a:latin typeface="Verdana" pitchFamily="34" charset="0"/>
              </a:rPr>
              <a:t>3. La sangre de animales no perdonaba, </a:t>
            </a:r>
            <a:r>
              <a:rPr lang="es-MX" sz="2800" b="1" dirty="0">
                <a:solidFill>
                  <a:srgbClr val="0000FF"/>
                </a:solidFill>
                <a:latin typeface="Verdana" pitchFamily="34" charset="0"/>
              </a:rPr>
              <a:t>HEB 10:4</a:t>
            </a:r>
          </a:p>
          <a:p>
            <a:pPr marL="457200" indent="-457200">
              <a:buFontTx/>
              <a:buNone/>
            </a:pPr>
            <a:r>
              <a:rPr lang="es-MX" sz="2800" b="1" dirty="0">
                <a:solidFill>
                  <a:srgbClr val="000000"/>
                </a:solidFill>
                <a:latin typeface="Verdana" pitchFamily="34" charset="0"/>
              </a:rPr>
              <a:t>4. </a:t>
            </a:r>
            <a:r>
              <a:rPr lang="es-MX" sz="2800" b="1" dirty="0">
                <a:solidFill>
                  <a:schemeClr val="bg1"/>
                </a:solidFill>
                <a:latin typeface="Verdana" pitchFamily="34" charset="0"/>
              </a:rPr>
              <a:t>¿Por qué </a:t>
            </a:r>
            <a:r>
              <a:rPr lang="es-MX" sz="2800" b="1" dirty="0">
                <a:solidFill>
                  <a:srgbClr val="000000"/>
                </a:solidFill>
                <a:latin typeface="Verdana" pitchFamily="34" charset="0"/>
              </a:rPr>
              <a:t>fue Cristo nuestro sacrificio? </a:t>
            </a:r>
          </a:p>
          <a:p>
            <a:pPr marL="457200" indent="-457200">
              <a:buFontTx/>
              <a:buNone/>
            </a:pPr>
            <a:r>
              <a:rPr lang="es-MX" sz="2800" b="1" dirty="0">
                <a:solidFill>
                  <a:srgbClr val="000000"/>
                </a:solidFill>
                <a:latin typeface="Verdana" pitchFamily="34" charset="0"/>
              </a:rPr>
              <a:t>                  </a:t>
            </a:r>
            <a:r>
              <a:rPr lang="es-MX" sz="2800" b="1" i="1" u="sng" dirty="0">
                <a:solidFill>
                  <a:srgbClr val="000000"/>
                </a:solidFill>
                <a:latin typeface="Verdana" pitchFamily="34" charset="0"/>
              </a:rPr>
              <a:t>PORQUE NOS AMA</a:t>
            </a:r>
            <a:r>
              <a:rPr lang="es-MX" sz="2800" b="1" dirty="0">
                <a:solidFill>
                  <a:srgbClr val="000000"/>
                </a:solidFill>
                <a:latin typeface="Verdana" pitchFamily="34" charset="0"/>
              </a:rPr>
              <a:t>!</a:t>
            </a:r>
          </a:p>
          <a:p>
            <a:pPr marL="457200" indent="-457200">
              <a:buFontTx/>
              <a:buNone/>
            </a:pPr>
            <a:r>
              <a:rPr lang="es-MX" sz="2800" b="1" dirty="0">
                <a:solidFill>
                  <a:srgbClr val="000000"/>
                </a:solidFill>
                <a:latin typeface="Verdana" pitchFamily="34" charset="0"/>
              </a:rPr>
              <a:t>                   </a:t>
            </a:r>
            <a:r>
              <a:rPr lang="es-MX" sz="2800" b="1" dirty="0">
                <a:solidFill>
                  <a:srgbClr val="0000FF"/>
                </a:solidFill>
                <a:latin typeface="Verdana" pitchFamily="34" charset="0"/>
              </a:rPr>
              <a:t>JN 3:16</a:t>
            </a:r>
            <a:r>
              <a:rPr lang="es-MX" sz="2800" b="1" dirty="0">
                <a:solidFill>
                  <a:srgbClr val="000000"/>
                </a:solidFill>
                <a:latin typeface="Verdana" pitchFamily="34" charset="0"/>
              </a:rPr>
              <a:t>; </a:t>
            </a:r>
            <a:r>
              <a:rPr lang="es-MX" sz="2800" b="1" dirty="0">
                <a:solidFill>
                  <a:srgbClr val="0000FF"/>
                </a:solidFill>
                <a:latin typeface="Verdana" pitchFamily="34" charset="0"/>
              </a:rPr>
              <a:t>ROM 5:8</a:t>
            </a:r>
          </a:p>
        </p:txBody>
      </p:sp>
      <p:sp>
        <p:nvSpPr>
          <p:cNvPr id="1024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noFill/>
        </p:spPr>
        <p:txBody>
          <a:bodyPr/>
          <a:lstStyle/>
          <a:p>
            <a:fld id="{69ECDF73-7AC4-4243-B371-8A52AD6B4198}" type="slidenum">
              <a:rPr lang="en-US" smtClean="0">
                <a:solidFill>
                  <a:schemeClr val="bg1"/>
                </a:solidFill>
                <a:latin typeface="Arial Black" pitchFamily="34" charset="0"/>
              </a:rPr>
              <a:pPr/>
              <a:t>7</a:t>
            </a:fld>
            <a:endParaRPr lang="en-US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304800" y="152400"/>
            <a:ext cx="8534400" cy="1446550"/>
          </a:xfrm>
          <a:prstGeom prst="rect">
            <a:avLst/>
          </a:prstGeom>
          <a:solidFill>
            <a:srgbClr val="FFF8D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3200" b="1" i="1" dirty="0">
                <a:solidFill>
                  <a:schemeClr val="bg1"/>
                </a:solidFill>
                <a:latin typeface="Arial Black" pitchFamily="34" charset="0"/>
              </a:rPr>
              <a:t>Es digno porque…</a:t>
            </a:r>
          </a:p>
          <a:p>
            <a:r>
              <a:rPr lang="es-MX" sz="3200" b="1" dirty="0">
                <a:solidFill>
                  <a:schemeClr val="bg2"/>
                </a:solidFill>
                <a:latin typeface="Arial Black" pitchFamily="34" charset="0"/>
              </a:rPr>
              <a:t>ES EL </a:t>
            </a:r>
            <a:r>
              <a:rPr lang="en-US" sz="3200" b="1" dirty="0">
                <a:solidFill>
                  <a:schemeClr val="tx2"/>
                </a:solidFill>
                <a:latin typeface="Arial Black" pitchFamily="34" charset="0"/>
              </a:rPr>
              <a:t>ÚNICO</a:t>
            </a:r>
            <a:r>
              <a:rPr lang="es-MX" sz="3200" b="1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es-MX" sz="3200" b="1" dirty="0">
                <a:solidFill>
                  <a:schemeClr val="bg2"/>
                </a:solidFill>
                <a:latin typeface="Arial Black" pitchFamily="34" charset="0"/>
              </a:rPr>
              <a:t>SACRIFICIO PERFECTO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8153400" cy="4027488"/>
          </a:xfrm>
          <a:solidFill>
            <a:srgbClr val="FFEEB9"/>
          </a:solidFill>
        </p:spPr>
        <p:txBody>
          <a:bodyPr/>
          <a:lstStyle/>
          <a:p>
            <a:pPr marL="457200" indent="-457200">
              <a:buFontTx/>
              <a:buNone/>
            </a:pPr>
            <a:r>
              <a:rPr lang="es-MX" sz="2800" b="1" dirty="0">
                <a:solidFill>
                  <a:schemeClr val="bg1"/>
                </a:solidFill>
                <a:latin typeface="Verdana" pitchFamily="34" charset="0"/>
              </a:rPr>
              <a:t>1. La demostró, </a:t>
            </a:r>
            <a:r>
              <a:rPr lang="es-MX" sz="2800" b="1" dirty="0">
                <a:solidFill>
                  <a:srgbClr val="0000FF"/>
                </a:solidFill>
                <a:latin typeface="Verdana" pitchFamily="34" charset="0"/>
              </a:rPr>
              <a:t>JN 13</a:t>
            </a:r>
          </a:p>
          <a:p>
            <a:pPr marL="457200" indent="-457200">
              <a:buFontTx/>
              <a:buNone/>
            </a:pPr>
            <a:r>
              <a:rPr lang="es-MX" sz="2800" b="1" dirty="0">
                <a:solidFill>
                  <a:schemeClr val="bg1"/>
                </a:solidFill>
                <a:latin typeface="Verdana" pitchFamily="34" charset="0"/>
              </a:rPr>
              <a:t>2. Se despojo de su deidad, </a:t>
            </a:r>
            <a:r>
              <a:rPr lang="es-MX" sz="2800" b="1" dirty="0">
                <a:solidFill>
                  <a:srgbClr val="0000FF"/>
                </a:solidFill>
                <a:latin typeface="Verdana" pitchFamily="34" charset="0"/>
              </a:rPr>
              <a:t>FIL 2:5-8</a:t>
            </a:r>
          </a:p>
          <a:p>
            <a:pPr marL="457200" indent="-457200">
              <a:buFontTx/>
              <a:buNone/>
            </a:pPr>
            <a:r>
              <a:rPr lang="es-MX" sz="2800" b="1" dirty="0">
                <a:solidFill>
                  <a:schemeClr val="bg1"/>
                </a:solidFill>
                <a:latin typeface="Verdana" pitchFamily="34" charset="0"/>
              </a:rPr>
              <a:t>3. Se hizo pobre por nosotros,                          </a:t>
            </a:r>
            <a:r>
              <a:rPr lang="es-MX" sz="2800" b="1" dirty="0">
                <a:solidFill>
                  <a:srgbClr val="0000FF"/>
                </a:solidFill>
                <a:latin typeface="Verdana" pitchFamily="34" charset="0"/>
              </a:rPr>
              <a:t>2 COR 8:9</a:t>
            </a:r>
          </a:p>
          <a:p>
            <a:pPr marL="457200" indent="-457200">
              <a:buFontTx/>
              <a:buNone/>
            </a:pPr>
            <a:r>
              <a:rPr lang="es-MX" sz="2800" b="1" dirty="0">
                <a:solidFill>
                  <a:schemeClr val="bg1"/>
                </a:solidFill>
                <a:latin typeface="Verdana" pitchFamily="34" charset="0"/>
              </a:rPr>
              <a:t>4. Hizo bien y tuvo compasión,              </a:t>
            </a:r>
            <a:r>
              <a:rPr lang="es-MX" sz="2800" b="1" dirty="0">
                <a:solidFill>
                  <a:srgbClr val="0000FF"/>
                </a:solidFill>
                <a:latin typeface="Verdana" pitchFamily="34" charset="0"/>
              </a:rPr>
              <a:t>HCH 10:38</a:t>
            </a:r>
            <a:r>
              <a:rPr lang="es-MX" sz="2800" b="1" dirty="0">
                <a:solidFill>
                  <a:schemeClr val="bg1"/>
                </a:solidFill>
                <a:latin typeface="Verdana" pitchFamily="34" charset="0"/>
              </a:rPr>
              <a:t>; </a:t>
            </a:r>
            <a:r>
              <a:rPr lang="es-MX" sz="2800" b="1" dirty="0">
                <a:solidFill>
                  <a:srgbClr val="0000FF"/>
                </a:solidFill>
                <a:latin typeface="Verdana" pitchFamily="34" charset="0"/>
              </a:rPr>
              <a:t>MT 9:36</a:t>
            </a:r>
          </a:p>
          <a:p>
            <a:pPr marL="457200" indent="-457200">
              <a:buFontTx/>
              <a:buNone/>
            </a:pPr>
            <a:r>
              <a:rPr lang="es-MX" sz="2800" b="1" dirty="0">
                <a:solidFill>
                  <a:schemeClr val="bg1"/>
                </a:solidFill>
                <a:latin typeface="Verdana" pitchFamily="34" charset="0"/>
              </a:rPr>
              <a:t>5. </a:t>
            </a:r>
            <a:r>
              <a:rPr lang="es-MX" sz="2800" b="1" u="sng" dirty="0">
                <a:solidFill>
                  <a:schemeClr val="bg1"/>
                </a:solidFill>
                <a:latin typeface="Verdana" pitchFamily="34" charset="0"/>
              </a:rPr>
              <a:t>Vino a servir y no hacer servido</a:t>
            </a:r>
            <a:r>
              <a:rPr lang="es-MX" sz="2800" b="1" dirty="0">
                <a:solidFill>
                  <a:schemeClr val="bg1"/>
                </a:solidFill>
                <a:latin typeface="Verdana" pitchFamily="34" charset="0"/>
              </a:rPr>
              <a:t>,                </a:t>
            </a:r>
            <a:r>
              <a:rPr lang="es-MX" sz="2800" b="1" dirty="0">
                <a:solidFill>
                  <a:srgbClr val="0000FF"/>
                </a:solidFill>
                <a:latin typeface="Verdana" pitchFamily="34" charset="0"/>
              </a:rPr>
              <a:t>MT 20:28</a:t>
            </a:r>
          </a:p>
        </p:txBody>
      </p:sp>
      <p:sp>
        <p:nvSpPr>
          <p:cNvPr id="1126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A54454-10FF-40C2-89C7-BEC5DF219A63}" type="slidenum">
              <a:rPr lang="en-US" smtClean="0">
                <a:solidFill>
                  <a:schemeClr val="bg1"/>
                </a:solidFill>
                <a:latin typeface="Arial Black" pitchFamily="34" charset="0"/>
              </a:rPr>
              <a:pPr/>
              <a:t>8</a:t>
            </a:fld>
            <a:endParaRPr lang="en-US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228600" y="228600"/>
            <a:ext cx="8382000" cy="1938992"/>
          </a:xfrm>
          <a:prstGeom prst="rect">
            <a:avLst/>
          </a:prstGeom>
          <a:solidFill>
            <a:srgbClr val="FFF8D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3200" b="1" i="1" dirty="0">
                <a:solidFill>
                  <a:schemeClr val="bg1"/>
                </a:solidFill>
                <a:latin typeface="Arial Black" pitchFamily="34" charset="0"/>
              </a:rPr>
              <a:t>Es digno porque…</a:t>
            </a:r>
          </a:p>
          <a:p>
            <a:r>
              <a:rPr lang="es-MX" sz="3200" b="1" dirty="0">
                <a:solidFill>
                  <a:schemeClr val="bg2"/>
                </a:solidFill>
                <a:latin typeface="Arial Black" pitchFamily="34" charset="0"/>
              </a:rPr>
              <a:t>TENÍA LA ACTITUD Y CORAZON DE UN SIERVO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962400"/>
            <a:ext cx="7848600" cy="2133600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s-MX" b="1" dirty="0">
                <a:solidFill>
                  <a:schemeClr val="bg1"/>
                </a:solidFill>
                <a:latin typeface="Verdana" pitchFamily="34" charset="0"/>
                <a:sym typeface="Wingdings" pitchFamily="2" charset="2"/>
              </a:rPr>
              <a:t>Ahora, las mismas razones que hacen a Cristo digno de abrir el libro, también lo hacen digno de algo </a:t>
            </a:r>
            <a:r>
              <a:rPr lang="es-MX" b="1" dirty="0">
                <a:solidFill>
                  <a:schemeClr val="bg1"/>
                </a:solidFill>
                <a:latin typeface="Verdana" pitchFamily="34" charset="0"/>
              </a:rPr>
              <a:t>más</a:t>
            </a:r>
            <a:r>
              <a:rPr lang="es-MX" b="1" dirty="0">
                <a:solidFill>
                  <a:schemeClr val="bg1"/>
                </a:solidFill>
                <a:latin typeface="Verdana" pitchFamily="34" charset="0"/>
                <a:sym typeface="Wingdings" pitchFamily="2" charset="2"/>
              </a:rPr>
              <a:t>.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67C578-065B-47D6-A4D7-778CE5604589}" type="slidenum">
              <a:rPr lang="en-US" smtClean="0">
                <a:solidFill>
                  <a:schemeClr val="bg1"/>
                </a:solidFill>
                <a:latin typeface="Arial Black" pitchFamily="34" charset="0"/>
              </a:rPr>
              <a:pPr/>
              <a:t>9</a:t>
            </a:fld>
            <a:endParaRPr lang="en-US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2293" name="Picture 6" descr="http://www.bibleprophecytruth.com/bibleprophecyimages/cross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52400"/>
            <a:ext cx="5002951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228600" y="838200"/>
            <a:ext cx="3429000" cy="609600"/>
          </a:xfrm>
          <a:prstGeom prst="roundRect">
            <a:avLst/>
          </a:prstGeom>
          <a:solidFill>
            <a:srgbClr val="FFF2BD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latin typeface="Arial Black" pitchFamily="34" charset="0"/>
              </a:rPr>
              <a:t>CONCLUSION</a:t>
            </a:r>
            <a:endParaRPr lang="en-US" sz="3200" dirty="0"/>
          </a:p>
        </p:txBody>
      </p:sp>
    </p:spTree>
  </p:cSld>
  <p:clrMapOvr>
    <a:masterClrMapping/>
  </p:clrMapOvr>
  <p:transition spd="med">
    <p:cover dir="ld"/>
  </p:transition>
</p:sld>
</file>

<file path=ppt/theme/theme1.xml><?xml version="1.0" encoding="utf-8"?>
<a:theme xmlns:a="http://schemas.openxmlformats.org/drawingml/2006/main" name="Default Design">
  <a:themeElements>
    <a:clrScheme name="">
      <a:dk1>
        <a:srgbClr val="FF0000"/>
      </a:dk1>
      <a:lt1>
        <a:srgbClr val="000099"/>
      </a:lt1>
      <a:dk2>
        <a:srgbClr val="000000"/>
      </a:dk2>
      <a:lt2>
        <a:srgbClr val="FF0000"/>
      </a:lt2>
      <a:accent1>
        <a:srgbClr val="6600FF"/>
      </a:accent1>
      <a:accent2>
        <a:srgbClr val="FFCC00"/>
      </a:accent2>
      <a:accent3>
        <a:srgbClr val="AAAAAA"/>
      </a:accent3>
      <a:accent4>
        <a:srgbClr val="000082"/>
      </a:accent4>
      <a:accent5>
        <a:srgbClr val="B8AAFF"/>
      </a:accent5>
      <a:accent6>
        <a:srgbClr val="E7B900"/>
      </a:accent6>
      <a:hlink>
        <a:srgbClr val="0033CC"/>
      </a:hlink>
      <a:folHlink>
        <a:srgbClr val="0033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1158</Words>
  <Application>Microsoft Office PowerPoint</Application>
  <PresentationFormat>On-screen Show (4:3)</PresentationFormat>
  <Paragraphs>114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Saloon</vt:lpstr>
      <vt:lpstr>Subway</vt:lpstr>
      <vt:lpstr>Times New Roman</vt:lpstr>
      <vt:lpstr>Verdana</vt:lpstr>
      <vt:lpstr>Wingdings</vt:lpstr>
      <vt:lpstr>Default Design</vt:lpstr>
      <vt:lpstr>PowerPoint Presentation</vt:lpstr>
      <vt:lpstr>INTROUCCION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Bible101.org</dc:creator>
  <cp:lastModifiedBy>Luis</cp:lastModifiedBy>
  <cp:revision>105</cp:revision>
  <dcterms:created xsi:type="dcterms:W3CDTF">2005-05-28T07:00:39Z</dcterms:created>
  <dcterms:modified xsi:type="dcterms:W3CDTF">2018-10-22T18:39:21Z</dcterms:modified>
</cp:coreProperties>
</file>