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62" r:id="rId2"/>
    <p:sldMasterId id="2147483712" r:id="rId3"/>
  </p:sldMasterIdLst>
  <p:notesMasterIdLst>
    <p:notesMasterId r:id="rId16"/>
  </p:notesMasterIdLst>
  <p:sldIdLst>
    <p:sldId id="269" r:id="rId4"/>
    <p:sldId id="262" r:id="rId5"/>
    <p:sldId id="261" r:id="rId6"/>
    <p:sldId id="264" r:id="rId7"/>
    <p:sldId id="265" r:id="rId8"/>
    <p:sldId id="267" r:id="rId9"/>
    <p:sldId id="277" r:id="rId10"/>
    <p:sldId id="274" r:id="rId11"/>
    <p:sldId id="280" r:id="rId12"/>
    <p:sldId id="272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7"/>
    <p:restoredTop sz="74824"/>
  </p:normalViewPr>
  <p:slideViewPr>
    <p:cSldViewPr>
      <p:cViewPr varScale="1">
        <p:scale>
          <a:sx n="47" d="100"/>
          <a:sy n="47" d="100"/>
        </p:scale>
        <p:origin x="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4EA460-1EAC-834B-9ECE-C9867EFF09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223EF0-1F7D-744D-8ED8-BD3CC2E93B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0700F36D-1327-F54D-8AF8-A3A5CFB76996}" type="datetimeFigureOut">
              <a:rPr lang="en-US"/>
              <a:pPr>
                <a:defRPr/>
              </a:pPr>
              <a:t>4/3/22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AE4F91C-3352-0F42-9BFD-927F9C2E7C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B50F2B5-F097-8942-99DC-A25742BC9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947E36-9460-E74E-AC9A-E671E16799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F58EB2-360C-EA4C-84A1-C69CAC380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B1CB4F-57A5-524B-BCE9-EF7A7AA51227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09B36DC2-9A51-3141-A970-B546BD615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038181C3-E8EB-1848-9FBA-FF5E5A8726A0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20D04DBA-9673-5045-AB21-1D56D1DF0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88BA3E2A-8012-D847-BC34-4A2F3387D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39DA717A-CFB5-F849-97C4-A528AC5E1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BB0CE4FA-9E36-244E-8EBD-EE488491B091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AA110F6-EDBA-9A4F-9A6A-713BFF77D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ED4AB986-9EEC-F54E-BE78-FA914E562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536ECCF-ADAC-E043-B3F2-BC192DBC2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43C9869-BA21-724F-8229-D2E3372105B8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00212779-2522-FD4E-B17D-57D12D86A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BFA804BA-8AC7-8A43-A33B-5C607D689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809A1313-4AA7-F141-BEF1-94257CA6B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8FA193D-7449-2142-B989-FE27F7931A0C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BDEFDB82-8BCC-2C4C-ACE8-C3FE36B7F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C0452042-9EA3-2149-8761-A9FB214B7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809A1313-4AA7-F141-BEF1-94257CA6B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8FA193D-7449-2142-B989-FE27F7931A0C}" type="slidenum">
              <a:rPr lang="en-US" altLang="en-US" sz="1200">
                <a:solidFill>
                  <a:srgbClr val="000000"/>
                </a:solidFill>
              </a:rPr>
              <a:pPr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BDEFDB82-8BCC-2C4C-ACE8-C3FE36B7F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C0452042-9EA3-2149-8761-A9FB214B7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311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809A1313-4AA7-F141-BEF1-94257CA6B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8FA193D-7449-2142-B989-FE27F7931A0C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BDEFDB82-8BCC-2C4C-ACE8-C3FE36B7F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C0452042-9EA3-2149-8761-A9FB214B7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20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809A1313-4AA7-F141-BEF1-94257CA6B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8FA193D-7449-2142-B989-FE27F7931A0C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BDEFDB82-8BCC-2C4C-ACE8-C3FE36B7F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C0452042-9EA3-2149-8761-A9FB214B7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21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5302-DA00-A14B-8EE8-CAA54D4B310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962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51C2AA-BF1F-EA42-B59B-7AE482EAD0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A9C569-62D0-404E-9933-65B5EA0D0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eaLnBrk="0" hangingPunct="0">
              <a:defRPr sz="18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F68FBB-F9F6-8547-BABD-FA783FE06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00775"/>
            <a:ext cx="3860800" cy="476250"/>
          </a:xfrm>
        </p:spPr>
        <p:txBody>
          <a:bodyPr/>
          <a:lstStyle>
            <a:lvl1pPr eaLnBrk="0" hangingPunct="0">
              <a:defRPr sz="180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7F0594-837D-D740-9DC6-45409D15A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eaLnBrk="0" hangingPunct="0">
              <a:defRPr sz="1800">
                <a:latin typeface="Times" pitchFamily="2" charset="0"/>
              </a:defRPr>
            </a:lvl1pPr>
          </a:lstStyle>
          <a:p>
            <a:fld id="{28775F7C-8DFD-4D43-BE1E-5C90E0BE4F84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619711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73025"/>
            <a:ext cx="109728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784" y="914400"/>
            <a:ext cx="5518149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9133" y="914400"/>
            <a:ext cx="5520267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A3CAC6-A0E7-734C-A031-E3393B79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63E0AD-5E8E-2D4C-9FAA-D2D0B60B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D43D1A-48C0-2F42-8949-23FC0719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itchFamily="2" charset="0"/>
              </a:defRPr>
            </a:lvl1pPr>
          </a:lstStyle>
          <a:p>
            <a:fld id="{2F6D9EB6-EA31-A34E-B4A4-D04F37A94EB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257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24F73E1-D030-FA47-A9C8-3E507DDC8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7500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B20AD39E-9F25-7C4A-8343-01623B3D54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007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5AB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C0F14FF7-F3B1-D148-A6BA-B0EACEFFE7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23734" y="6200775"/>
            <a:ext cx="4944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005AB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xmlns="" id="{F0D587D4-4DB4-EC46-A30F-A34CC37798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007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5AB4"/>
                </a:solidFill>
                <a:latin typeface="Arial" panose="020B0604020202020204" pitchFamily="34" charset="0"/>
              </a:defRPr>
            </a:lvl1pPr>
          </a:lstStyle>
          <a:p>
            <a:fld id="{B2E13A10-F529-CB40-8682-094AF7094C82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98"/>
            <a:ext cx="12192000" cy="119657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transition spd="med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2C9EADB5-3B5E-3943-87EF-9DA6CF9D2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7500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CE47EDC-5916-AB4D-B7FE-95E2B6D5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0776"/>
            <a:ext cx="12192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7500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xmlns="" id="{B7216C60-C205-734B-A4BC-9EB5ABC1C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784" y="1219200"/>
            <a:ext cx="112416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xmlns="" id="{B8701533-626C-8F46-B898-1ED285C2B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51" y="73025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0324A2A2-B76E-0145-AE7A-72FE8BE4E4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007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5AB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B10D193F-C5A3-CA43-BC4D-A99B7389E1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23734" y="6200775"/>
            <a:ext cx="4944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005AB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Get up to speed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xmlns="" id="{DD45336C-4A4E-7B45-AA61-509987D6EC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007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5AB4"/>
                </a:solidFill>
                <a:latin typeface="Arial" panose="020B0604020202020204" pitchFamily="34" charset="0"/>
              </a:defRPr>
            </a:lvl1pPr>
          </a:lstStyle>
          <a:p>
            <a:fld id="{C7225E5A-F37A-0F4C-9C77-6DE6ED7D5DD8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ransition spd="med">
    <p:wipe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3A10-F529-CB40-8682-094AF7094C82}" type="slidenum">
              <a:rPr lang="en-US" altLang="en-US" smtClean="0"/>
              <a:pPr/>
              <a:t>‹Nr.›</a:t>
            </a:fld>
            <a:endParaRPr lang="en-US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24F73E1-D030-FA47-A9C8-3E507DDC8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spcAft>
                <a:spcPct val="7500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3998"/>
            <a:ext cx="12192000" cy="11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Get up to speed</a:t>
            </a:r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38376" y="5197079"/>
            <a:ext cx="7681913" cy="1285875"/>
          </a:xfrm>
          <a:prstGeom prst="rect">
            <a:avLst/>
          </a:prstGeom>
        </p:spPr>
        <p:txBody>
          <a:bodyPr vert="horz" lIns="64291" tIns="32146" rIns="64291" bIns="32146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s-CL" sz="4600" i="1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/>
                <a:ea typeface="ヒラギノ角ゴ Pro W3" charset="0"/>
                <a:cs typeface="Footlight MT Light"/>
              </a:rPr>
              <a:t>(Nos agrada su </a:t>
            </a:r>
            <a:r>
              <a:rPr lang="es-CL" sz="4600" i="1" noProof="1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/>
                <a:ea typeface="ヒラギノ角ゴ Pro W3" charset="0"/>
                <a:cs typeface="Footlight MT Light"/>
              </a:rPr>
              <a:t>presencia</a:t>
            </a:r>
            <a:r>
              <a:rPr lang="es-CL" sz="4600" i="1">
                <a:ln w="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/>
                <a:ea typeface="ヒラギノ角ゴ Pro W3" charset="0"/>
                <a:cs typeface="Footlight MT Light"/>
              </a:rPr>
              <a:t> en este lugar)</a:t>
            </a:r>
            <a:endParaRPr lang="es-CL" sz="4600" i="1" dirty="0">
              <a:ln w="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otlight MT Light"/>
              <a:ea typeface="ヒラギノ角ゴ Pro W3" charset="0"/>
              <a:cs typeface="Footlight MT Ligh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24063" y="253583"/>
            <a:ext cx="8229600" cy="19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62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Big Caslon"/>
                <a:cs typeface="Big Caslon"/>
              </a:rPr>
              <a:t>¡Bienvenidos Hermanos y Amigos!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 b="24407"/>
          <a:stretch/>
        </p:blipFill>
        <p:spPr bwMode="auto">
          <a:xfrm>
            <a:off x="4542235" y="2678906"/>
            <a:ext cx="3053953" cy="12834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5"/>
            <a:ext cx="12192000" cy="64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19859" y="3879115"/>
            <a:ext cx="8203625" cy="10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 anchor="ctr"/>
          <a:lstStyle>
            <a:lvl1pPr marL="419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5pPr>
            <a:lvl6pPr marL="2324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6pPr>
            <a:lvl7pPr marL="2705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7pPr>
            <a:lvl8pPr marL="3086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8pPr>
            <a:lvl9pPr marL="3467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s-ES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charset="0"/>
              </a:rPr>
              <a:t>¡Esperamos tenerles nuevamente con nosotros, gracias!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2215" y="6927"/>
            <a:ext cx="7384254" cy="99351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6" tIns="34289" rIns="68576" bIns="34289" numCol="1">
            <a:prstTxWarp prst="textPlain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Gracias Por Acompañarnos</a:t>
            </a:r>
          </a:p>
        </p:txBody>
      </p:sp>
      <p:pic>
        <p:nvPicPr>
          <p:cNvPr id="25603" name="Imagen" descr="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2" y="1517013"/>
            <a:ext cx="4318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4" y="4888966"/>
            <a:ext cx="2873498" cy="18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065713" y="5186109"/>
            <a:ext cx="5613068" cy="10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 anchor="ctr"/>
          <a:lstStyle>
            <a:lvl1pPr marL="419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5pPr>
            <a:lvl6pPr marL="2324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6pPr>
            <a:lvl7pPr marL="2705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7pPr>
            <a:lvl8pPr marL="3086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8pPr>
            <a:lvl9pPr marL="3467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s-ES" sz="5400" i="1" dirty="0">
                <a:ln w="0"/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“Dios les bendiga y guarde”</a:t>
            </a:r>
            <a:endParaRPr lang="es-ES" sz="5400" i="1" dirty="0">
              <a:ln w="0"/>
              <a:solidFill>
                <a:schemeClr val="tx1"/>
              </a:solidFill>
              <a:effectLst>
                <a:glow rad="127000">
                  <a:srgbClr val="FFFF0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82750"/>
            <a:ext cx="4013200" cy="441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4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n-bib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199935"/>
            <a:ext cx="5562600" cy="2966135"/>
          </a:xfrm>
          <a:prstGeom prst="rect">
            <a:avLst/>
          </a:prstGeom>
        </p:spPr>
      </p:pic>
      <p:sp>
        <p:nvSpPr>
          <p:cNvPr id="5" name="Rounded Rectangle 10"/>
          <p:cNvSpPr/>
          <p:nvPr/>
        </p:nvSpPr>
        <p:spPr>
          <a:xfrm>
            <a:off x="5105400" y="4937430"/>
            <a:ext cx="6324600" cy="1295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00600" y="4217340"/>
            <a:ext cx="6324600" cy="628650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chemeClr val="bg2">
                    <a:lumMod val="10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Pero yo te digo, “os digo”...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105400" y="4937430"/>
            <a:ext cx="6324600" cy="1219200"/>
          </a:xfrm>
        </p:spPr>
        <p:txBody>
          <a:bodyPr>
            <a:normAutofit fontScale="92500"/>
          </a:bodyPr>
          <a:lstStyle/>
          <a:p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La gente escucha cosas religiosamente que NO son verdad</a:t>
            </a:r>
          </a:p>
        </p:txBody>
      </p:sp>
      <p:pic>
        <p:nvPicPr>
          <p:cNvPr id="10" name="Picture 7" descr="chur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99935"/>
            <a:ext cx="4114800" cy="4972265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171450" y="1221706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0" y="135352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Inter" panose="020B0502030000000004" pitchFamily="34" charset="0"/>
                <a:cs typeface="Arial" pitchFamily="34" charset="0"/>
              </a:rPr>
              <a:t>Mateo 5:21-48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AA9C353-320D-4703-8CFB-F5FBC7C6DDC3}"/>
              </a:ext>
            </a:extLst>
          </p:cNvPr>
          <p:cNvSpPr txBox="1">
            <a:spLocks/>
          </p:cNvSpPr>
          <p:nvPr/>
        </p:nvSpPr>
        <p:spPr>
          <a:xfrm>
            <a:off x="781049" y="152400"/>
            <a:ext cx="1087700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_tradnl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dicho, pero Yo os digo…</a:t>
            </a:r>
            <a:endParaRPr lang="es-ES_tradnl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E7C5467-66EA-9842-ACDA-A014F3CB591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2400" y="1143000"/>
            <a:ext cx="319668" cy="5200435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1049" y="1428293"/>
            <a:ext cx="7562851" cy="1238708"/>
          </a:xfrm>
        </p:spPr>
        <p:txBody>
          <a:bodyPr>
            <a:noAutofit/>
          </a:bodyPr>
          <a:lstStyle/>
          <a:p>
            <a:r>
              <a:rPr lang="es-ES_tradnl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Tienes derecho a tu propia creencia</a:t>
            </a:r>
          </a:p>
          <a:p>
            <a:pPr lvl="1"/>
            <a:r>
              <a:rPr lang="es-ES_tradnl" sz="3600" dirty="0" smtClean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2 Tesalonicenses 2:10-12</a:t>
            </a:r>
            <a:endParaRPr lang="es-ES_tradnl" sz="3600" dirty="0">
              <a:solidFill>
                <a:srgbClr val="C00000"/>
              </a:solidFill>
              <a:latin typeface="Inter Medium" panose="020B0602030000000004" pitchFamily="34" charset="0"/>
              <a:ea typeface="Inter Medium" panose="020B0602030000000004" pitchFamily="34" charset="0"/>
              <a:cs typeface="Arial" pitchFamily="34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800643" y="3355529"/>
            <a:ext cx="5956504" cy="267765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Jesús dijo que construiría…</a:t>
            </a:r>
            <a:br>
              <a:rPr lang="es-ES_tradn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</a:br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“Mi iglesia”</a:t>
            </a:r>
            <a:endParaRPr lang="es-ES_tradnl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AA9C353-320D-4703-8CFB-F5FBC7C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52400"/>
            <a:ext cx="10877006" cy="762000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dicho, pero Yo os digo…</a:t>
            </a:r>
            <a:endParaRPr lang="es-ES_tradnl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69185"/>
            <a:ext cx="2857499" cy="4064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9606" y="5971309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solidFill>
                  <a:srgbClr val="C00000"/>
                </a:solidFill>
              </a:rPr>
              <a:t>Mateo 16:18</a:t>
            </a:r>
            <a:endParaRPr lang="es-ES_tradnl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1E7C5467-66EA-9842-ACDA-A014F3CB591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2401" y="1143000"/>
            <a:ext cx="319668" cy="5200435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0" y="1600204"/>
            <a:ext cx="8991600" cy="4373563"/>
          </a:xfrm>
        </p:spPr>
        <p:txBody>
          <a:bodyPr>
            <a:noAutofit/>
          </a:bodyPr>
          <a:lstStyle/>
          <a:p>
            <a:r>
              <a:rPr lang="es-ES_tradnl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Podemos probar cualquier cosa por Biblia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 Pedro 3:16; 1Tes. 5: 21</a:t>
            </a:r>
          </a:p>
          <a:p>
            <a:r>
              <a:rPr lang="es-ES_tradnl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Los hombres no pueden ver la Biblia igual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Juan 17:20-23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 Corintios 14:33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Efesios 3:3-4; 5:17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 Corintios 1:10</a:t>
            </a:r>
            <a:endParaRPr lang="es-ES_tradnl" sz="4000" dirty="0">
              <a:solidFill>
                <a:srgbClr val="C0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b="31673"/>
          <a:stretch/>
        </p:blipFill>
        <p:spPr>
          <a:xfrm>
            <a:off x="9319630" y="1752603"/>
            <a:ext cx="2362200" cy="422116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AA9C353-320D-4703-8CFB-F5FBC7C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152400"/>
            <a:ext cx="10877006" cy="762000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dicho, pero Yo os digo…</a:t>
            </a:r>
            <a:endParaRPr lang="es-ES_tradnl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E7C5467-66EA-9842-ACDA-A014F3CB591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3731" y="1219200"/>
            <a:ext cx="319668" cy="5200435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AA9C353-320D-4703-8CFB-F5FBC7C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152400"/>
            <a:ext cx="10877006" cy="762000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dicho, pero Yo os digo…</a:t>
            </a:r>
            <a:endParaRPr lang="es-ES_tradnl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8991600" cy="4373563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La iglesia no es tan importante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Hechos 2:23-24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Efesios 1:22-23</a:t>
            </a:r>
          </a:p>
          <a:p>
            <a:r>
              <a:rPr lang="es-ES_tradnl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Una iglesia es tan buena como                               otra</a:t>
            </a:r>
          </a:p>
          <a:p>
            <a:pPr lvl="1"/>
            <a:r>
              <a:rPr lang="es-ES_tradnl" sz="40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Efesios 5:23-27</a:t>
            </a:r>
            <a:endParaRPr lang="es-ES_tradnl" sz="4000" dirty="0">
              <a:solidFill>
                <a:srgbClr val="C0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8" name="Picture 14" descr="e1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845583"/>
            <a:ext cx="4381500" cy="4280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1E7C5467-66EA-9842-ACDA-A014F3CB591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5578" y="1219200"/>
            <a:ext cx="319668" cy="5200435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AA9C353-320D-4703-8CFB-F5FBC7C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877006" cy="762000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dicho, pero Yo os digo…</a:t>
            </a:r>
            <a:endParaRPr lang="es-ES_tradnl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55280"/>
            <a:ext cx="8153400" cy="4373563"/>
          </a:xfrm>
        </p:spPr>
        <p:txBody>
          <a:bodyPr>
            <a:normAutofit/>
          </a:bodyPr>
          <a:lstStyle/>
          <a:p>
            <a:r>
              <a:rPr lang="es-ES_tradnl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Uno puede ser salvo solo por fe</a:t>
            </a:r>
            <a:endParaRPr lang="es-ES_tradnl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s-ES_tradnl" sz="5400" dirty="0" smtClean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Mateo 7:21</a:t>
            </a:r>
          </a:p>
          <a:p>
            <a:pPr lvl="1"/>
            <a:r>
              <a:rPr lang="es-ES_tradnl" sz="5400" dirty="0" smtClean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Romanos 5:1</a:t>
            </a:r>
            <a:endParaRPr lang="es-ES_tradnl" sz="5400" dirty="0">
              <a:solidFill>
                <a:srgbClr val="C00000"/>
              </a:solidFill>
              <a:latin typeface="Inter Medium" panose="020B0602030000000004" pitchFamily="34" charset="0"/>
              <a:ea typeface="Inter Medium" panose="020B0602030000000004" pitchFamily="34" charset="0"/>
              <a:cs typeface="Arial" pitchFamily="34" charset="0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38885"/>
            <a:ext cx="5029200" cy="36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8"/>
          <p:cNvSpPr txBox="1"/>
          <p:nvPr/>
        </p:nvSpPr>
        <p:spPr>
          <a:xfrm>
            <a:off x="7463771" y="2864344"/>
            <a:ext cx="3812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"¿Ves, entonces, que el hombre es </a:t>
            </a:r>
            <a:r>
              <a:rPr lang="es-ES_tradnl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justificado por las obras, y </a:t>
            </a:r>
            <a:r>
              <a:rPr lang="es-ES_tradnl" sz="3600" dirty="0" smtClean="0">
                <a:effectLst>
                  <a:glow rad="152400">
                    <a:srgbClr val="FFFF00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no solo por la fe</a:t>
            </a:r>
            <a:r>
              <a:rPr lang="es-ES_tradnl" sz="36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?”        </a:t>
            </a:r>
            <a:r>
              <a:rPr lang="es-ES_tradnl" sz="3600" b="1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Santiago 2:24</a:t>
            </a:r>
            <a:endParaRPr lang="es-ES_tradnl" sz="2800" b="1" dirty="0">
              <a:solidFill>
                <a:srgbClr val="C0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13" name="Picture 17" descr="stockfresh_id55165_happy-business-man-pointing-at-copyspace_sizeXS_caaa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1511" y="3194817"/>
            <a:ext cx="3069489" cy="31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1E7C5467-66EA-9842-ACDA-A014F3CB591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2401" y="1219200"/>
            <a:ext cx="319668" cy="5200435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AA9C353-320D-4703-8CFB-F5FBC7C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877006" cy="762000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dicho, pero Yo os digo…</a:t>
            </a:r>
            <a:endParaRPr lang="es-ES_tradnl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3550" y="1247503"/>
            <a:ext cx="11329850" cy="4373563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El bautismo no es esencial para la salvación</a:t>
            </a:r>
            <a:endParaRPr lang="es-ES_tradnl" sz="4400" dirty="0" smtClean="0">
              <a:solidFill>
                <a:srgbClr val="C00000"/>
              </a:solidFill>
              <a:latin typeface="Inter" panose="020B0502030000000004" pitchFamily="34" charset="0"/>
              <a:cs typeface="Arial" pitchFamily="34" charset="0"/>
            </a:endParaRPr>
          </a:p>
          <a:p>
            <a:pPr lvl="1"/>
            <a:r>
              <a:rPr lang="es-ES_tradnl" sz="4400" dirty="0" smtClean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Marcos 16:16; 1Pedro 3:21</a:t>
            </a:r>
            <a:r>
              <a:rPr lang="mr-IN" sz="4400" dirty="0" smtClean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…</a:t>
            </a:r>
            <a:endParaRPr lang="es-ES_tradnl" sz="4400" dirty="0">
              <a:solidFill>
                <a:srgbClr val="C00000"/>
              </a:solidFill>
              <a:latin typeface="Inter Medium" panose="020B0602030000000004" pitchFamily="34" charset="0"/>
              <a:ea typeface="Inter Medium" panose="020B0602030000000004" pitchFamily="34" charset="0"/>
              <a:cs typeface="Arial" pitchFamily="34" charset="0"/>
            </a:endParaRPr>
          </a:p>
        </p:txBody>
      </p:sp>
      <p:graphicFrame>
        <p:nvGraphicFramePr>
          <p:cNvPr id="5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32439"/>
              </p:ext>
            </p:extLst>
          </p:nvPr>
        </p:nvGraphicFramePr>
        <p:xfrm>
          <a:off x="605247" y="2895600"/>
          <a:ext cx="11358153" cy="32342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31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578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4000" noProof="0" dirty="0" smtClean="0">
                          <a:solidFill>
                            <a:schemeClr val="tx1"/>
                          </a:solidFill>
                          <a:effectLst/>
                        </a:rPr>
                        <a:t>Puntos de vista de Marcos 16:16</a:t>
                      </a:r>
                      <a:endParaRPr lang="es-ES_tradnl" sz="4000" noProof="0" dirty="0">
                        <a:solidFill>
                          <a:schemeClr val="tx1"/>
                        </a:solidFill>
                        <a:effectLst/>
                        <a:latin typeface="Inter" panose="020B05020300000000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940">
                <a:tc>
                  <a:txBody>
                    <a:bodyPr/>
                    <a:lstStyle/>
                    <a:p>
                      <a:r>
                        <a:rPr lang="es-ES_tradnl" sz="2800" noProof="0" dirty="0" smtClean="0">
                          <a:effectLst/>
                        </a:rPr>
                        <a:t>Bautista</a:t>
                      </a:r>
                      <a:endParaRPr lang="es-ES_tradnl" sz="2800" noProof="0" dirty="0">
                        <a:effectLst/>
                        <a:latin typeface="Inter Medium" panose="020B0602030000000004" pitchFamily="34" charset="0"/>
                        <a:ea typeface="Inter Medium" panose="020B060203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noProof="0" dirty="0" smtClean="0">
                          <a:effectLst/>
                        </a:rPr>
                        <a:t>“el que crea y no sea bautizado, será salvo”</a:t>
                      </a:r>
                      <a:endParaRPr lang="es-ES_tradnl" sz="2800" noProof="0" dirty="0">
                        <a:effectLst/>
                        <a:latin typeface="Inter" panose="020B0502030000000004" pitchFamily="34" charset="0"/>
                        <a:ea typeface="Inter" panose="020B05020300000000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940">
                <a:tc>
                  <a:txBody>
                    <a:bodyPr/>
                    <a:lstStyle/>
                    <a:p>
                      <a:r>
                        <a:rPr lang="es-ES_tradnl" sz="2800" noProof="0" dirty="0" smtClean="0">
                          <a:effectLst/>
                        </a:rPr>
                        <a:t>Católico</a:t>
                      </a:r>
                      <a:endParaRPr lang="es-ES_tradnl" sz="2800" noProof="0" dirty="0">
                        <a:effectLst/>
                        <a:latin typeface="Inter Medium" panose="020B0602030000000004" pitchFamily="34" charset="0"/>
                        <a:ea typeface="Inter Medium" panose="020B060203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noProof="0" dirty="0" smtClean="0">
                          <a:effectLst/>
                        </a:rPr>
                        <a:t>“</a:t>
                      </a:r>
                      <a:r>
                        <a:rPr lang="es-ES_tradnl" sz="3200" noProof="0" dirty="0" smtClean="0"/>
                        <a:t>El que no creyere y fuere bautizado, será salvo”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940">
                <a:tc>
                  <a:txBody>
                    <a:bodyPr/>
                    <a:lstStyle/>
                    <a:p>
                      <a:r>
                        <a:rPr lang="es-ES_tradnl" sz="2800" noProof="0" dirty="0" smtClean="0">
                          <a:effectLst/>
                        </a:rPr>
                        <a:t>Ateísta, ateo</a:t>
                      </a:r>
                      <a:endParaRPr lang="es-ES_tradnl" sz="2800" noProof="0" dirty="0">
                        <a:effectLst/>
                        <a:latin typeface="Inter Medium" panose="020B0602030000000004" pitchFamily="34" charset="0"/>
                        <a:ea typeface="Inter Medium" panose="020B060203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noProof="0" dirty="0" smtClean="0">
                          <a:effectLst/>
                        </a:rPr>
                        <a:t>“</a:t>
                      </a:r>
                      <a:r>
                        <a:rPr lang="es-ES_tradnl" sz="3200" noProof="0" dirty="0" smtClean="0"/>
                        <a:t>El que creyere y fuere bautizado, no será salvo”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4398">
                <a:tc>
                  <a:txBody>
                    <a:bodyPr/>
                    <a:lstStyle/>
                    <a:p>
                      <a:r>
                        <a:rPr lang="es-ES_tradnl" sz="2800" noProof="0" dirty="0" smtClean="0">
                          <a:effectLst/>
                        </a:rPr>
                        <a:t>Universalista</a:t>
                      </a:r>
                      <a:endParaRPr lang="es-ES_tradnl" sz="2800" noProof="0" dirty="0">
                        <a:effectLst/>
                        <a:latin typeface="Inter Medium" panose="020B0602030000000004" pitchFamily="34" charset="0"/>
                        <a:ea typeface="Inter Medium" panose="020B060203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noProof="0" dirty="0" smtClean="0">
                          <a:effectLst/>
                        </a:rPr>
                        <a:t>“El </a:t>
                      </a:r>
                      <a:r>
                        <a:rPr lang="es-ES_tradnl" sz="3200" noProof="0" dirty="0" smtClean="0"/>
                        <a:t>que no creyere ni fuere bautizado, será salvo</a:t>
                      </a:r>
                      <a:r>
                        <a:rPr lang="es-ES_tradnl" sz="2800" noProof="0" dirty="0" smtClean="0">
                          <a:effectLst/>
                        </a:rPr>
                        <a:t>”</a:t>
                      </a:r>
                      <a:endParaRPr lang="es-ES_tradnl" sz="2800" noProof="0" dirty="0">
                        <a:effectLst/>
                        <a:latin typeface="Inter" panose="020B0502030000000004" pitchFamily="34" charset="0"/>
                        <a:ea typeface="Inter" panose="020B05020300000000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9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1E7C5467-66EA-9842-ACDA-A014F3CB591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5578" y="1219200"/>
            <a:ext cx="319668" cy="5200435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AA9C353-320D-4703-8CFB-F5FBC7C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877006" cy="762000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Oísteis que fue dicho, pero Yo os digo…</a:t>
            </a:r>
            <a:endParaRPr lang="es-ES_tradnl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7946" y="1219200"/>
            <a:ext cx="10363200" cy="4373563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Creer en Jesús te pone en el camino al cielo</a:t>
            </a:r>
            <a:endParaRPr lang="es-ES_tradnl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s-ES_tradnl" sz="3000" dirty="0" smtClean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Juan 14:6</a:t>
            </a:r>
            <a:endParaRPr lang="es-ES_tradnl" sz="3000" dirty="0">
              <a:solidFill>
                <a:srgbClr val="C00000"/>
              </a:solidFill>
              <a:latin typeface="Inter Medium" panose="020B0602030000000004" pitchFamily="34" charset="0"/>
              <a:ea typeface="Inter Medium" panose="020B0602030000000004" pitchFamily="34" charset="0"/>
              <a:cs typeface="Arial" pitchFamily="34" charset="0"/>
            </a:endParaRPr>
          </a:p>
        </p:txBody>
      </p:sp>
      <p:sp>
        <p:nvSpPr>
          <p:cNvPr id="5" name="Rounded Rectangle 16"/>
          <p:cNvSpPr/>
          <p:nvPr/>
        </p:nvSpPr>
        <p:spPr>
          <a:xfrm>
            <a:off x="990600" y="2484438"/>
            <a:ext cx="10210800" cy="34591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extBox 19"/>
          <p:cNvSpPr txBox="1"/>
          <p:nvPr/>
        </p:nvSpPr>
        <p:spPr>
          <a:xfrm>
            <a:off x="2971800" y="269033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¿CUÁL NO ES ESENCIAL</a:t>
            </a:r>
            <a:endParaRPr lang="es-ES_tradnl" sz="32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cs typeface="Arial" pitchFamily="34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2736636" y="5312153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n w="222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PARA SALVACIÓN?</a:t>
            </a:r>
            <a:endParaRPr lang="es-ES_tradnl" sz="2800" b="1" dirty="0">
              <a:ln w="22225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nter" panose="020B0502030000000004" pitchFamily="34" charset="0"/>
              <a:cs typeface="Arial" pitchFamily="34" charset="0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4516820" y="2895600"/>
            <a:ext cx="893380" cy="245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1</a:t>
            </a:r>
            <a:endParaRPr lang="es-ES_tradnl" sz="1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cs typeface="Arial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5594136" y="3189238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Cuerpo</a:t>
            </a:r>
          </a:p>
          <a:p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Espíritu</a:t>
            </a:r>
          </a:p>
          <a:p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Esperanza</a:t>
            </a:r>
          </a:p>
          <a:p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Fe</a:t>
            </a:r>
          </a:p>
          <a:p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Bautismo</a:t>
            </a:r>
          </a:p>
          <a:p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Dios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2" name="Pentagon 24"/>
          <p:cNvSpPr/>
          <p:nvPr/>
        </p:nvSpPr>
        <p:spPr>
          <a:xfrm rot="10800000">
            <a:off x="7010400" y="3962400"/>
            <a:ext cx="3352800" cy="762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TextBox 25"/>
          <p:cNvSpPr txBox="1"/>
          <p:nvPr/>
        </p:nvSpPr>
        <p:spPr>
          <a:xfrm>
            <a:off x="7543800" y="403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Efesios 4:4-6</a:t>
            </a:r>
            <a:endParaRPr lang="es-ES_tradnl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ter" panose="020B0502030000000004" pitchFamily="34" charset="0"/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3368">
            <a:off x="817947" y="2420939"/>
            <a:ext cx="3936559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1155" y="89986"/>
            <a:ext cx="8741960" cy="1106767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000" b="1" dirty="0">
                <a:ln w="500">
                  <a:solidFill>
                    <a:srgbClr val="FF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Usted Debe Dar </a:t>
            </a:r>
            <a:br>
              <a:rPr lang="es-ES" sz="4000" b="1" dirty="0">
                <a:ln w="500">
                  <a:solidFill>
                    <a:srgbClr val="FF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</a:br>
            <a:r>
              <a:rPr lang="es-ES" sz="4000" b="1" dirty="0">
                <a:ln w="500">
                  <a:solidFill>
                    <a:srgbClr val="FF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Los Siguientes Pasos De Obediencia.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02176" y="5335589"/>
            <a:ext cx="2333625" cy="4616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prstClr val="black"/>
                </a:solidFill>
                <a:latin typeface="Century Gothic"/>
              </a:rPr>
              <a:t>OIR </a:t>
            </a:r>
            <a:r>
              <a:rPr lang="es-ES" sz="1200" b="1" kern="0" dirty="0">
                <a:solidFill>
                  <a:prstClr val="black"/>
                </a:solidFill>
                <a:latin typeface="Century Gothic"/>
              </a:rPr>
              <a:t>(Rom. 10:17).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946651" y="4873625"/>
            <a:ext cx="2333625" cy="338138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prstClr val="black"/>
                </a:solidFill>
                <a:latin typeface="Century Gothic"/>
              </a:rPr>
              <a:t>CREER </a:t>
            </a: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((Mar. 16:15-16)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45100" y="4416426"/>
            <a:ext cx="2357438" cy="30797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>
                <a:solidFill>
                  <a:prstClr val="black"/>
                </a:solidFill>
                <a:latin typeface="Century Gothic"/>
              </a:rPr>
              <a:t>ARREPENTIRSE: </a:t>
            </a:r>
            <a:r>
              <a:rPr lang="es-ES" sz="1050" b="1" kern="0" dirty="0">
                <a:solidFill>
                  <a:prstClr val="black"/>
                </a:solidFill>
                <a:latin typeface="Century Gothic"/>
              </a:rPr>
              <a:t>(Hch. 17:30)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89564" y="3971925"/>
            <a:ext cx="2332037" cy="338138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prstClr val="black"/>
                </a:solidFill>
                <a:latin typeface="Century Gothic"/>
              </a:rPr>
              <a:t>CONFESAR </a:t>
            </a: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(Rom. 10:9,10)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43538" y="3486090"/>
            <a:ext cx="2557462" cy="4001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prstClr val="black"/>
                </a:solidFill>
                <a:latin typeface="Century Gothic"/>
              </a:rPr>
              <a:t>Bautizarse </a:t>
            </a: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(Hch. 2:38)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1575" b="4472"/>
          <a:stretch>
            <a:fillRect/>
          </a:stretch>
        </p:blipFill>
        <p:spPr bwMode="auto">
          <a:xfrm>
            <a:off x="0" y="5800726"/>
            <a:ext cx="4343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8156576" y="2176462"/>
            <a:ext cx="476845" cy="3386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s-ES" sz="2800">
              <a:solidFill>
                <a:srgbClr val="C00000"/>
              </a:solidFill>
              <a:latin typeface="Britannic Bold" charset="0"/>
            </a:endParaRP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P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E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C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A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D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O</a:t>
            </a:r>
          </a:p>
          <a:p>
            <a:endParaRPr lang="es-ES" sz="1800">
              <a:solidFill>
                <a:srgbClr val="C00000"/>
              </a:solidFill>
              <a:latin typeface="Britannic Bold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413000"/>
            <a:ext cx="1146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887598" y="1195796"/>
            <a:ext cx="162882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b="1" dirty="0">
                <a:ln w="38100" cmpd="sng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000090"/>
                </a:solidFill>
                <a:latin typeface="Bernard MT Condensed" panose="02050806060905020404" pitchFamily="18" charset="0"/>
              </a:rPr>
              <a:t>DIOS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063750"/>
            <a:ext cx="1139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04650" y="1982112"/>
            <a:ext cx="1882402" cy="35394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/>
                <a:cs typeface="Arial Narrow"/>
              </a:rPr>
              <a:t>“por cuanto todos pecaron, y están destituidos de la gloria de Dios” </a:t>
            </a:r>
          </a:p>
          <a:p>
            <a:pPr algn="ctr">
              <a:defRPr/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/>
                <a:cs typeface="Arial Narrow"/>
              </a:rPr>
              <a:t>(</a:t>
            </a:r>
            <a:r>
              <a:rPr lang="es-E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/>
                <a:cs typeface="Arial Narrow"/>
              </a:rPr>
              <a:t>Rom</a:t>
            </a:r>
            <a:r>
              <a:rPr lang="es-E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/>
                <a:cs typeface="Arial Narrow"/>
              </a:rPr>
              <a:t>. </a:t>
            </a:r>
            <a:r>
              <a:rPr lang="es-E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/>
                <a:cs typeface="Arial Narrow"/>
              </a:rPr>
              <a:t>3:23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/>
                <a:cs typeface="Arial Narrow"/>
              </a:rPr>
              <a:t>)  </a:t>
            </a:r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702008" y="2413000"/>
            <a:ext cx="20726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es-ES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Cristo… vino a ser autor de eterna salvación para todos los que le obedecen</a:t>
            </a:r>
            <a:r>
              <a:rPr lang="es-E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”</a:t>
            </a:r>
          </a:p>
          <a:p>
            <a:pPr algn="ctr">
              <a:defRPr/>
            </a:pPr>
            <a:r>
              <a:rPr lang="es-E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s-ES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Hebreos </a:t>
            </a:r>
            <a:r>
              <a:rPr lang="es-E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5:9</a:t>
            </a:r>
            <a:r>
              <a:rPr lang="es-E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868" y="3641437"/>
            <a:ext cx="1288151" cy="20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49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Training presentation- PowerPoint 2007—Get up to speed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ing presentation- PowerPoint 2007—Get up to speed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G4 OS 9.2:Applications (Mac OS 9):Microsoft Office 98:Templates:Blank Presentation</Template>
  <TotalTime>217</TotalTime>
  <Words>430</Words>
  <Application>Microsoft Macintosh PowerPoint</Application>
  <PresentationFormat>Panorámica</PresentationFormat>
  <Paragraphs>86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35" baseType="lpstr">
      <vt:lpstr>Abadi MT Condensed Light</vt:lpstr>
      <vt:lpstr>Arial Narrow</vt:lpstr>
      <vt:lpstr>Baskerville</vt:lpstr>
      <vt:lpstr>Bernard MT Condensed</vt:lpstr>
      <vt:lpstr>Big Caslon</vt:lpstr>
      <vt:lpstr>Book Antiqua</vt:lpstr>
      <vt:lpstr>Britannic Bold</vt:lpstr>
      <vt:lpstr>Calibri</vt:lpstr>
      <vt:lpstr>Calibri Light</vt:lpstr>
      <vt:lpstr>Candara</vt:lpstr>
      <vt:lpstr>Century Gothic</vt:lpstr>
      <vt:lpstr>Chalkduster</vt:lpstr>
      <vt:lpstr>Corbel</vt:lpstr>
      <vt:lpstr>Footlight MT Light</vt:lpstr>
      <vt:lpstr>Inter</vt:lpstr>
      <vt:lpstr>Inter Medium</vt:lpstr>
      <vt:lpstr>ＭＳ Ｐゴシック</vt:lpstr>
      <vt:lpstr>Times</vt:lpstr>
      <vt:lpstr>ヒラギノ角ゴ Pro W3</vt:lpstr>
      <vt:lpstr>Arial</vt:lpstr>
      <vt:lpstr>Training presentation- PowerPoint 2007—Get up to speed</vt:lpstr>
      <vt:lpstr>1_Training presentation- PowerPoint 2007—Get up to speed</vt:lpstr>
      <vt:lpstr>Tema de Office</vt:lpstr>
      <vt:lpstr>Presentación de PowerPoint</vt:lpstr>
      <vt:lpstr>Pero yo te digo, “os digo”...</vt:lpstr>
      <vt:lpstr>Oísteis que fue dicho, pero Yo os digo…</vt:lpstr>
      <vt:lpstr>Oísteis que fue dicho, pero Yo os digo…</vt:lpstr>
      <vt:lpstr>Oísteis que fue dicho, pero Yo os digo…</vt:lpstr>
      <vt:lpstr>Oísteis que fue dicho, pero Yo os digo…</vt:lpstr>
      <vt:lpstr>Oísteis que fue dicho, pero Yo os digo…</vt:lpstr>
      <vt:lpstr>Oísteis que fue dicho, pero Yo os digo…</vt:lpstr>
      <vt:lpstr>Usted Debe Dar  Los Siguientes Pasos De Obediencia. 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Discípulo de Cristo Juan 15:7-10</dc:title>
  <dc:subject/>
  <dc:creator>sbigldcristojg</dc:creator>
  <cp:keywords/>
  <dc:description/>
  <cp:lastModifiedBy>Microsoft Office User</cp:lastModifiedBy>
  <cp:revision>49</cp:revision>
  <cp:lastPrinted>2022-04-03T14:22:52Z</cp:lastPrinted>
  <dcterms:created xsi:type="dcterms:W3CDTF">2010-06-06T02:40:45Z</dcterms:created>
  <dcterms:modified xsi:type="dcterms:W3CDTF">2022-04-03T14:23:05Z</dcterms:modified>
  <cp:category/>
</cp:coreProperties>
</file>