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6" r:id="rId1"/>
  </p:sldMasterIdLst>
  <p:notesMasterIdLst>
    <p:notesMasterId r:id="rId20"/>
  </p:notesMasterIdLst>
  <p:sldIdLst>
    <p:sldId id="274" r:id="rId2"/>
    <p:sldId id="256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3" r:id="rId12"/>
    <p:sldId id="270" r:id="rId13"/>
    <p:sldId id="271" r:id="rId14"/>
    <p:sldId id="272" r:id="rId15"/>
    <p:sldId id="275" r:id="rId16"/>
    <p:sldId id="276" r:id="rId17"/>
    <p:sldId id="277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C"/>
    <a:srgbClr val="000099"/>
    <a:srgbClr val="000066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/>
    <p:restoredTop sz="74722"/>
  </p:normalViewPr>
  <p:slideViewPr>
    <p:cSldViewPr snapToGrid="0" snapToObjects="1">
      <p:cViewPr varScale="1">
        <p:scale>
          <a:sx n="62" d="100"/>
          <a:sy n="62" d="100"/>
        </p:scale>
        <p:origin x="24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6E1F3-4CAD-CA44-8AD2-60A88BD1D4AE}" type="datetimeFigureOut">
              <a:rPr lang="es-ES_tradnl" smtClean="0"/>
              <a:t>25/5/23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9EA22-93AB-1447-8077-E0574FE8B2D5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107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9EA22-93AB-1447-8077-E0574FE8B2D5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1906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9EA22-93AB-1447-8077-E0574FE8B2D5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3378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9EA22-93AB-1447-8077-E0574FE8B2D5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4627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9EA22-93AB-1447-8077-E0574FE8B2D5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4855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9EA22-93AB-1447-8077-E0574FE8B2D5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267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8B-652A-4F4E-9989-8F6BCEDDB2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8B-652A-4F4E-9989-8F6BCEDDB2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8B-652A-4F4E-9989-8F6BCEDDB22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8B-652A-4F4E-9989-8F6BCEDDB22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8B-652A-4F4E-9989-8F6BCEDDB22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8B-652A-4F4E-9989-8F6BCEDDB2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8B-652A-4F4E-9989-8F6BCEDDB2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‹Nr.›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B1D8B-652A-4F4E-9989-8F6BCEDDB22D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DC2479-8A24-0047-BAA6-EEB78FBD1766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DB1D8B-652A-4F4E-9989-8F6BCEDDB22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" y="0"/>
            <a:ext cx="9139881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83858" y="6113044"/>
            <a:ext cx="6380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000" dirty="0" smtClean="0">
                <a:effectLst>
                  <a:glow rad="127000">
                    <a:schemeClr val="tx2">
                      <a:lumMod val="20000"/>
                      <a:lumOff val="80000"/>
                    </a:schemeClr>
                  </a:glow>
                </a:effectLst>
              </a:rPr>
              <a:t>Queridos hermanos, y amigos</a:t>
            </a:r>
            <a:endParaRPr lang="es-ES_tradnl" sz="4000" dirty="0">
              <a:effectLst>
                <a:glow rad="127000">
                  <a:schemeClr val="tx2">
                    <a:lumMod val="20000"/>
                    <a:lumOff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87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7378" y="2145943"/>
            <a:ext cx="8370124" cy="4277602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¿Cómo crece una iglesia por fe?</a:t>
            </a:r>
          </a:p>
          <a:p>
            <a:pPr lvl="1"/>
            <a:r>
              <a:rPr lang="es-ES_tradnl" sz="32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Asistencia regular</a:t>
            </a:r>
          </a:p>
          <a:p>
            <a:pPr lvl="2"/>
            <a:r>
              <a:rPr lang="es-ES_tradnl" sz="32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Hebreos 10:25</a:t>
            </a:r>
          </a:p>
          <a:p>
            <a:pPr lvl="1"/>
            <a:r>
              <a:rPr lang="es-ES_tradnl" sz="32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Orando por otros</a:t>
            </a:r>
          </a:p>
          <a:p>
            <a:pPr lvl="2"/>
            <a:r>
              <a:rPr lang="es-ES_tradnl" sz="32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 Timoteo 2:1-8</a:t>
            </a:r>
          </a:p>
          <a:p>
            <a:pPr lvl="1"/>
            <a:r>
              <a:rPr lang="es-ES_tradnl" sz="32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Liberalidad en dar 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 Corintios 16:2</a:t>
            </a:r>
            <a:endParaRPr lang="es-ES_tradnl" sz="3200" b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ible Reading5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018404"/>
            <a:ext cx="3323810" cy="3405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3886" y="2398720"/>
            <a:ext cx="8370124" cy="4104728"/>
          </a:xfrm>
        </p:spPr>
        <p:txBody>
          <a:bodyPr>
            <a:noAutofit/>
          </a:bodyPr>
          <a:lstStyle/>
          <a:p>
            <a:r>
              <a:rPr lang="es-ES_tradnl" sz="32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Varios grados de fe</a:t>
            </a:r>
          </a:p>
          <a:p>
            <a:pPr lvl="1"/>
            <a:r>
              <a:rPr lang="es-ES_tradnl" sz="28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Fe débil</a:t>
            </a:r>
          </a:p>
          <a:p>
            <a:pPr lvl="1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Romanos 14:1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Fe activa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Santiago 2:14-18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Fe muerta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Santiago 2:26</a:t>
            </a:r>
            <a:endParaRPr lang="es-ES_tradnl" sz="30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Rounded Rectangle 9"/>
          <p:cNvSpPr/>
          <p:nvPr/>
        </p:nvSpPr>
        <p:spPr>
          <a:xfrm>
            <a:off x="3755254" y="5258564"/>
            <a:ext cx="4978756" cy="1116837"/>
          </a:xfrm>
          <a:prstGeom prst="roundRect">
            <a:avLst>
              <a:gd name="adj" fmla="val 50000"/>
            </a:avLst>
          </a:prstGeom>
          <a:solidFill>
            <a:srgbClr val="0000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1" name="TextBox 10"/>
          <p:cNvSpPr txBox="1"/>
          <p:nvPr/>
        </p:nvSpPr>
        <p:spPr>
          <a:xfrm>
            <a:off x="4149502" y="5323941"/>
            <a:ext cx="4190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FFFF00"/>
                </a:solidFill>
                <a:latin typeface="Segoe UI" panose="020B0502040204020203" pitchFamily="34" charset="0"/>
                <a:cs typeface="Arial" pitchFamily="34" charset="0"/>
              </a:rPr>
              <a:t>Fe perfecta</a:t>
            </a:r>
          </a:p>
          <a:p>
            <a:pPr algn="ctr"/>
            <a:r>
              <a:rPr lang="es-ES_tradnl" sz="3200" dirty="0" smtClean="0">
                <a:solidFill>
                  <a:schemeClr val="bg1"/>
                </a:solidFill>
                <a:latin typeface="Segoe UI" panose="020B0502040204020203" pitchFamily="34" charset="0"/>
                <a:cs typeface="Arial" pitchFamily="34" charset="0"/>
              </a:rPr>
              <a:t>Santiago 2:21-22</a:t>
            </a:r>
            <a:endParaRPr lang="es-ES_tradnl" sz="3200" dirty="0">
              <a:solidFill>
                <a:schemeClr val="bg1"/>
              </a:solidFill>
              <a:latin typeface="Segoe UI" panose="020B0502040204020203" pitchFamily="34" charset="0"/>
              <a:cs typeface="Arial" pitchFamily="34" charset="0"/>
            </a:endParaRPr>
          </a:p>
        </p:txBody>
      </p:sp>
      <p:pic>
        <p:nvPicPr>
          <p:cNvPr id="13" name="Picture 12" descr="StudyBi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499" y="2745016"/>
            <a:ext cx="3642824" cy="2513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8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</p:spTree>
    <p:extLst>
      <p:ext uri="{BB962C8B-B14F-4D97-AF65-F5344CB8AC3E}">
        <p14:creationId xmlns:p14="http://schemas.microsoft.com/office/powerpoint/2010/main" val="1505589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3886" y="2196078"/>
            <a:ext cx="8370124" cy="4104728"/>
          </a:xfrm>
        </p:spPr>
        <p:txBody>
          <a:bodyPr>
            <a:noAutofit/>
          </a:bodyPr>
          <a:lstStyle/>
          <a:p>
            <a:r>
              <a:rPr lang="es-ES_tradnl" sz="32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¿Cómo crece la iglesia por la fe?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Celosa por la enseñanza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 Timoteo 4:2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Luces brillando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Mateo 5:16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Buscando a Dios primero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Mateo 6:33</a:t>
            </a:r>
            <a:endParaRPr lang="es-ES_tradnl" sz="3000" b="1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ible Reading5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498" y="3018404"/>
            <a:ext cx="3211512" cy="3405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3886" y="2398720"/>
            <a:ext cx="8370124" cy="4104728"/>
          </a:xfrm>
        </p:spPr>
        <p:txBody>
          <a:bodyPr>
            <a:noAutofit/>
          </a:bodyPr>
          <a:lstStyle/>
          <a:p>
            <a:r>
              <a:rPr lang="es-ES_tradnl" sz="32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¿Cómo crece la iglesia por la fe?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Buscando escudriñando las Escrituras</a:t>
            </a:r>
            <a:endParaRPr lang="es-ES_tradnl" sz="3000" b="1" dirty="0">
              <a:solidFill>
                <a:srgbClr val="C00000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Vertical Scroll 9"/>
          <p:cNvSpPr/>
          <p:nvPr/>
        </p:nvSpPr>
        <p:spPr>
          <a:xfrm>
            <a:off x="497150" y="3666478"/>
            <a:ext cx="5619565" cy="2672178"/>
          </a:xfrm>
          <a:prstGeom prst="vertic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95786" y="4030332"/>
            <a:ext cx="502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i="1" dirty="0" smtClean="0"/>
              <a:t>Y </a:t>
            </a:r>
            <a:r>
              <a:rPr lang="es-ES_tradnl" sz="2400" i="1" dirty="0"/>
              <a:t>éstos eran más nobles que los que estaban en Tesalónica, pues recibieron la palabra con toda solicitud, escudriñando cada día las Escrituras para ver si estas cosas eran </a:t>
            </a:r>
            <a:r>
              <a:rPr lang="es-ES_tradnl" sz="2400" i="1" dirty="0" smtClean="0"/>
              <a:t>así</a:t>
            </a:r>
            <a:r>
              <a:rPr lang="es-ES_tradnl" sz="2400" dirty="0" smtClean="0"/>
              <a:t>.    </a:t>
            </a:r>
            <a:r>
              <a:rPr lang="en-US" sz="22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 pitchFamily="34" charset="0"/>
              </a:rPr>
              <a:t>Hechos 17:11</a:t>
            </a:r>
            <a:endParaRPr lang="en-US" sz="2200" b="1" dirty="0">
              <a:solidFill>
                <a:srgbClr val="C00000"/>
              </a:solidFill>
              <a:latin typeface="Segoe UI" panose="020B0502040204020203" pitchFamily="34" charset="0"/>
              <a:cs typeface="Arial" pitchFamily="34" charset="0"/>
            </a:endParaRPr>
          </a:p>
        </p:txBody>
      </p:sp>
      <p:pic>
        <p:nvPicPr>
          <p:cNvPr id="13" name="Picture 12" descr="bible reading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400" y="2398720"/>
            <a:ext cx="1850610" cy="4104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33694" y="2255830"/>
            <a:ext cx="6898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latin typeface="Segoe UI" panose="020B0502040204020203" pitchFamily="34" charset="0"/>
                <a:cs typeface="Arial" pitchFamily="34" charset="0"/>
              </a:rPr>
              <a:t>A medida que las miembros crecen en </a:t>
            </a:r>
            <a:r>
              <a:rPr lang="es-ES_tradnl" sz="36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 pitchFamily="34" charset="0"/>
              </a:rPr>
              <a:t>fe</a:t>
            </a:r>
            <a:r>
              <a:rPr lang="es-ES_tradnl" sz="3600" dirty="0" smtClean="0">
                <a:latin typeface="Segoe UI" panose="020B0502040204020203" pitchFamily="34" charset="0"/>
                <a:cs typeface="Arial" pitchFamily="34" charset="0"/>
              </a:rPr>
              <a:t>, la iglesia puede crecer en miembros.</a:t>
            </a:r>
            <a:endParaRPr lang="es-ES_tradnl" sz="3600" dirty="0">
              <a:latin typeface="Segoe UI" panose="020B0502040204020203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22763" y="4093555"/>
            <a:ext cx="62017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6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" panose="020B0502040204020203" pitchFamily="34" charset="0"/>
                <a:cs typeface="Arial" pitchFamily="34" charset="0"/>
              </a:rPr>
              <a:t>¿Cómo está tu fe?</a:t>
            </a:r>
            <a:endParaRPr lang="es-ES_tradnl" sz="6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" panose="020B0502040204020203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94687" y="5163464"/>
            <a:ext cx="7010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¿Está ayudando o impidiendo que la iglesia crezca?</a:t>
            </a:r>
            <a:endParaRPr lang="es-ES_tradnl" sz="3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11" y="1964322"/>
            <a:ext cx="875289" cy="423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606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8448"/>
            <a:ext cx="9205696" cy="68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981200" y="914400"/>
            <a:ext cx="5181600" cy="990600"/>
          </a:xfrm>
          <a:prstGeom prst="rect">
            <a:avLst/>
          </a:prstGeom>
          <a:noFill/>
        </p:spPr>
        <p:txBody>
          <a:bodyPr wrap="square" rtlCol="0">
            <a:prstTxWarp prst="textTriangle">
              <a:avLst/>
            </a:prstTxWarp>
            <a:spAutoFit/>
          </a:bodyPr>
          <a:lstStyle/>
          <a:p>
            <a:r>
              <a:rPr lang="es-ES_tradnl" b="1" smtClean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</a:rPr>
              <a:t>Bendiciones</a:t>
            </a:r>
            <a:endParaRPr lang="es-ES_tradnl" b="1">
              <a:ln w="22225">
                <a:solidFill>
                  <a:srgbClr val="FFC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02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43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Rectangle 6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9" name="Rectangle 8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14" name="Picture 13" descr="man_thinking430x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48" y="3936200"/>
            <a:ext cx="3598603" cy="2510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Explosion 1 15"/>
          <p:cNvSpPr/>
          <p:nvPr/>
        </p:nvSpPr>
        <p:spPr>
          <a:xfrm>
            <a:off x="5558435" y="1242859"/>
            <a:ext cx="3311371" cy="3524435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8" name="TextBox 17"/>
          <p:cNvSpPr txBox="1"/>
          <p:nvPr/>
        </p:nvSpPr>
        <p:spPr>
          <a:xfrm>
            <a:off x="6126606" y="2321004"/>
            <a:ext cx="2175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Arial" pitchFamily="34" charset="0"/>
              </a:rPr>
              <a:t>Cielo</a:t>
            </a:r>
            <a:endParaRPr lang="es-ES_tradnl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03507" y="3488920"/>
            <a:ext cx="1003177" cy="9410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0" name="Oval 19"/>
          <p:cNvSpPr/>
          <p:nvPr/>
        </p:nvSpPr>
        <p:spPr>
          <a:xfrm>
            <a:off x="3845511" y="2560161"/>
            <a:ext cx="1569868" cy="13760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pic>
        <p:nvPicPr>
          <p:cNvPr id="21" name="Picture 20" descr="BibleOl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8160" y="3510349"/>
            <a:ext cx="856596" cy="851701"/>
          </a:xfrm>
          <a:prstGeom prst="rect">
            <a:avLst/>
          </a:prstGeom>
        </p:spPr>
      </p:pic>
      <p:pic>
        <p:nvPicPr>
          <p:cNvPr id="22" name="Picture 21" descr="BibleOl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2805" y="2506893"/>
            <a:ext cx="1383948" cy="137603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698824" y="4810217"/>
            <a:ext cx="6143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latin typeface="Segoe UI" panose="020B0502040204020203" pitchFamily="34" charset="0"/>
                <a:cs typeface="Arial" pitchFamily="34" charset="0"/>
              </a:rPr>
              <a:t>“Es, pues, la fe la certeza de lo que se espera, la convicción de lo que no se ve”.</a:t>
            </a:r>
          </a:p>
          <a:p>
            <a:pPr algn="ctr"/>
            <a:r>
              <a:rPr lang="es-ES_tradnl" sz="2800" dirty="0" smtClean="0">
                <a:solidFill>
                  <a:srgbClr val="C00000"/>
                </a:solidFill>
                <a:latin typeface="Segoe UI" panose="020B0502040204020203" pitchFamily="34" charset="0"/>
                <a:cs typeface="Arial" pitchFamily="34" charset="0"/>
              </a:rPr>
              <a:t>Hebreos 11:1</a:t>
            </a:r>
            <a:endParaRPr lang="es-ES_tradnl" sz="2000" b="1" dirty="0">
              <a:solidFill>
                <a:srgbClr val="C00000"/>
              </a:solidFill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  <p:sp>
        <p:nvSpPr>
          <p:cNvPr id="25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6497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3886" y="2170120"/>
            <a:ext cx="8370124" cy="4104728"/>
          </a:xfrm>
        </p:spPr>
        <p:txBody>
          <a:bodyPr>
            <a:noAutofit/>
          </a:bodyPr>
          <a:lstStyle/>
          <a:p>
            <a:r>
              <a:rPr lang="es-ES_tradnl" sz="32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Necesidad de fe para permitir el crecimiento.</a:t>
            </a:r>
          </a:p>
          <a:p>
            <a:pPr lvl="1"/>
            <a:r>
              <a:rPr lang="es-ES_tradnl" sz="28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Colosenses 1:23</a:t>
            </a:r>
          </a:p>
          <a:p>
            <a:pPr lvl="1"/>
            <a:r>
              <a:rPr lang="es-ES_tradnl" sz="32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Colosenses</a:t>
            </a:r>
            <a:r>
              <a:rPr lang="es-ES_tradnl" sz="30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2:7</a:t>
            </a:r>
          </a:p>
          <a:p>
            <a:pPr lvl="1"/>
            <a:r>
              <a:rPr lang="es-ES_tradnl" sz="30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 Corintios 3:1-2</a:t>
            </a:r>
          </a:p>
          <a:p>
            <a:pPr lvl="1"/>
            <a:r>
              <a:rPr lang="es-ES_tradnl" sz="30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Hebreos 5:12-14</a:t>
            </a:r>
          </a:p>
          <a:p>
            <a:pPr lvl="1"/>
            <a:r>
              <a:rPr lang="es-ES_tradnl" sz="30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Juan 8:24</a:t>
            </a:r>
          </a:p>
          <a:p>
            <a:pPr lvl="1"/>
            <a:r>
              <a:rPr lang="es-ES_tradnl" sz="30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Hebreos 11:6</a:t>
            </a:r>
            <a:endParaRPr lang="es-ES_tradnl" sz="30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6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142" y="2743200"/>
            <a:ext cx="4114800" cy="363416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796791" y="2980806"/>
            <a:ext cx="1081502" cy="59971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b="1" smtClean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Fe</a:t>
            </a:r>
            <a:endParaRPr lang="es-ES_tradnl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ndara" charset="0"/>
              <a:ea typeface="Candara" charset="0"/>
              <a:cs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3886" y="2239970"/>
            <a:ext cx="8370124" cy="628565"/>
          </a:xfrm>
        </p:spPr>
        <p:txBody>
          <a:bodyPr>
            <a:noAutofit/>
          </a:bodyPr>
          <a:lstStyle/>
          <a:p>
            <a:r>
              <a:rPr lang="es-ES_tradnl" sz="48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La fe definida:</a:t>
            </a:r>
            <a:endParaRPr lang="es-ES_tradnl" sz="4400" dirty="0">
              <a:solidFill>
                <a:schemeClr val="tx1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Rectangle 9"/>
          <p:cNvSpPr/>
          <p:nvPr/>
        </p:nvSpPr>
        <p:spPr>
          <a:xfrm>
            <a:off x="363886" y="3027285"/>
            <a:ext cx="4598731" cy="2510739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1" name="TextBox 10"/>
          <p:cNvSpPr txBox="1"/>
          <p:nvPr/>
        </p:nvSpPr>
        <p:spPr>
          <a:xfrm>
            <a:off x="363886" y="3045034"/>
            <a:ext cx="45987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latin typeface="Segoe UI" panose="020B0502040204020203" pitchFamily="34" charset="0"/>
                <a:cs typeface="Arial" pitchFamily="34" charset="0"/>
              </a:rPr>
              <a:t>Ahora bien, la fe es la certeza de lo que se espera, la certeza de lo que no se ve.</a:t>
            </a:r>
          </a:p>
          <a:p>
            <a:pPr algn="ctr"/>
            <a:r>
              <a:rPr lang="es-ES_tradnl" sz="3200" dirty="0" smtClean="0">
                <a:solidFill>
                  <a:srgbClr val="C00000"/>
                </a:solidFill>
                <a:latin typeface="Segoe UI" panose="020B0502040204020203" pitchFamily="34" charset="0"/>
                <a:cs typeface="Arial" pitchFamily="34" charset="0"/>
              </a:rPr>
              <a:t>Hebreos 11:1</a:t>
            </a:r>
            <a:endParaRPr lang="es-ES_tradnl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886" y="5587752"/>
            <a:ext cx="4598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solidFill>
                  <a:srgbClr val="00006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Arial" pitchFamily="34" charset="0"/>
              </a:rPr>
              <a:t>Una aceptación sincera de Cristo y de Su camino.</a:t>
            </a:r>
            <a:endParaRPr lang="es-ES_tradnl" sz="2800" dirty="0">
              <a:solidFill>
                <a:srgbClr val="00006C"/>
              </a:solidFill>
              <a:latin typeface="Segoe UI" panose="020B0502040204020203" pitchFamily="34" charset="0"/>
              <a:cs typeface="Arial" pitchFamily="34" charset="0"/>
            </a:endParaRPr>
          </a:p>
        </p:txBody>
      </p:sp>
      <p:sp>
        <p:nvSpPr>
          <p:cNvPr id="16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213" y="2185160"/>
            <a:ext cx="3005815" cy="379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3886" y="2398720"/>
            <a:ext cx="8370124" cy="4104728"/>
          </a:xfrm>
        </p:spPr>
        <p:txBody>
          <a:bodyPr>
            <a:noAutofit/>
          </a:bodyPr>
          <a:lstStyle/>
          <a:p>
            <a:r>
              <a:rPr lang="es-ES_tradnl" sz="54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Solo una fe</a:t>
            </a:r>
          </a:p>
          <a:p>
            <a:pPr lvl="1"/>
            <a:r>
              <a:rPr lang="es-ES_tradnl" sz="36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Efesios 4:4-6</a:t>
            </a:r>
          </a:p>
          <a:p>
            <a:pPr lvl="1"/>
            <a:r>
              <a:rPr lang="es-ES_tradnl" sz="36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Romanos 10:17</a:t>
            </a:r>
          </a:p>
          <a:p>
            <a:pPr lvl="1"/>
            <a:r>
              <a:rPr lang="es-ES_tradnl" sz="36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 Timoteo 2:15</a:t>
            </a:r>
          </a:p>
          <a:p>
            <a:pPr lvl="1"/>
            <a:r>
              <a:rPr lang="es-ES_tradnl" sz="3600" dirty="0" smtClean="0">
                <a:solidFill>
                  <a:srgbClr val="C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Oseas 4:6</a:t>
            </a:r>
            <a:endParaRPr lang="es-ES_tradnl" sz="3600" dirty="0">
              <a:solidFill>
                <a:srgbClr val="C00000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2572843"/>
            <a:ext cx="38735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17378" y="2129650"/>
            <a:ext cx="8370124" cy="4425313"/>
          </a:xfrm>
        </p:spPr>
        <p:txBody>
          <a:bodyPr>
            <a:noAutofit/>
          </a:bodyPr>
          <a:lstStyle/>
          <a:p>
            <a:r>
              <a:rPr lang="es-ES_tradnl" sz="36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Varios grados de fe</a:t>
            </a:r>
          </a:p>
          <a:p>
            <a:pPr lvl="1"/>
            <a:r>
              <a:rPr lang="es-ES_tradnl" sz="32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Poca fe</a:t>
            </a:r>
          </a:p>
          <a:p>
            <a:pPr lvl="1"/>
            <a:r>
              <a:rPr lang="es-ES_tradnl" sz="32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Mateo 8:26</a:t>
            </a:r>
          </a:p>
          <a:p>
            <a:pPr lvl="1"/>
            <a:r>
              <a:rPr lang="es-ES_tradnl" sz="32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Gran fe</a:t>
            </a:r>
          </a:p>
          <a:p>
            <a:pPr lvl="1"/>
            <a:r>
              <a:rPr lang="es-ES_tradnl" sz="32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Mateo 8:10</a:t>
            </a:r>
          </a:p>
          <a:p>
            <a:pPr lvl="1"/>
            <a:r>
              <a:rPr lang="es-ES_tradnl" sz="32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Fe fuerte</a:t>
            </a:r>
          </a:p>
          <a:p>
            <a:pPr lvl="1"/>
            <a:r>
              <a:rPr lang="es-ES_tradnl" sz="32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Romanos 4:20</a:t>
            </a:r>
            <a:endParaRPr lang="es-ES_tradnl" sz="32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tudyBi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538" y="3286554"/>
            <a:ext cx="4063083" cy="2803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5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3886" y="2236578"/>
            <a:ext cx="8370124" cy="4104728"/>
          </a:xfrm>
        </p:spPr>
        <p:txBody>
          <a:bodyPr>
            <a:noAutofit/>
          </a:bodyPr>
          <a:lstStyle/>
          <a:p>
            <a:r>
              <a:rPr lang="es-ES_tradnl" sz="40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Varios grados de fe</a:t>
            </a:r>
          </a:p>
          <a:p>
            <a:pPr lvl="1"/>
            <a:r>
              <a:rPr lang="es-ES_tradnl" sz="28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Fe débil</a:t>
            </a:r>
          </a:p>
          <a:p>
            <a:pPr lvl="1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Romanos 14:1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Fe activa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Santiago 2:14-18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Fe muerta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Santiago 2:26</a:t>
            </a:r>
            <a:endParaRPr lang="es-ES_tradnl" sz="30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Rounded Rectangle 9"/>
          <p:cNvSpPr/>
          <p:nvPr/>
        </p:nvSpPr>
        <p:spPr>
          <a:xfrm>
            <a:off x="3755254" y="5424272"/>
            <a:ext cx="4978756" cy="958773"/>
          </a:xfrm>
          <a:prstGeom prst="roundRect">
            <a:avLst>
              <a:gd name="adj" fmla="val 50000"/>
            </a:avLst>
          </a:prstGeom>
          <a:solidFill>
            <a:srgbClr val="0000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1" name="TextBox 10"/>
          <p:cNvSpPr txBox="1"/>
          <p:nvPr/>
        </p:nvSpPr>
        <p:spPr>
          <a:xfrm>
            <a:off x="4163627" y="5424273"/>
            <a:ext cx="41902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000" b="1" dirty="0" smtClean="0">
                <a:solidFill>
                  <a:srgbClr val="FFFF00"/>
                </a:solidFill>
                <a:latin typeface="Segoe UI" panose="020B0502040204020203" pitchFamily="34" charset="0"/>
                <a:cs typeface="Arial" pitchFamily="34" charset="0"/>
              </a:rPr>
              <a:t>Fe perfecta</a:t>
            </a:r>
          </a:p>
          <a:p>
            <a:pPr algn="ctr"/>
            <a:r>
              <a:rPr lang="es-ES_tradnl" sz="2800" dirty="0" smtClean="0">
                <a:solidFill>
                  <a:schemeClr val="bg1"/>
                </a:solidFill>
                <a:latin typeface="Segoe UI" panose="020B0502040204020203" pitchFamily="34" charset="0"/>
                <a:cs typeface="Arial" pitchFamily="34" charset="0"/>
              </a:rPr>
              <a:t>Santiago 2:21-22</a:t>
            </a:r>
            <a:endParaRPr lang="es-ES_tradnl" sz="2800" dirty="0">
              <a:solidFill>
                <a:schemeClr val="bg1"/>
              </a:solidFill>
              <a:latin typeface="Segoe UI" panose="020B0502040204020203" pitchFamily="34" charset="0"/>
              <a:cs typeface="Arial" pitchFamily="34" charset="0"/>
            </a:endParaRPr>
          </a:p>
        </p:txBody>
      </p:sp>
      <p:pic>
        <p:nvPicPr>
          <p:cNvPr id="13" name="Picture 12" descr="StudyBib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499" y="2745016"/>
            <a:ext cx="3642824" cy="2513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8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3886" y="2220920"/>
            <a:ext cx="8370124" cy="4104728"/>
          </a:xfrm>
        </p:spPr>
        <p:txBody>
          <a:bodyPr>
            <a:noAutofit/>
          </a:bodyPr>
          <a:lstStyle/>
          <a:p>
            <a:r>
              <a:rPr lang="es-ES_tradnl" sz="4000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Valor de una fe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Nos salva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Hebreos 10:39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Purifica el corazón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Hechos  15:9</a:t>
            </a:r>
          </a:p>
          <a:p>
            <a:pPr lvl="1"/>
            <a:r>
              <a:rPr lang="es-ES_tradnl" sz="30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Santifica</a:t>
            </a:r>
          </a:p>
          <a:p>
            <a:pPr lvl="2"/>
            <a:r>
              <a:rPr lang="es-ES_tradnl" sz="28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Hechos 26:18</a:t>
            </a:r>
            <a:endParaRPr lang="es-ES_tradnl" sz="30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200162017-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915" y="2694318"/>
            <a:ext cx="3638227" cy="3638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6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63886" y="2424120"/>
            <a:ext cx="8370124" cy="4104728"/>
          </a:xfrm>
        </p:spPr>
        <p:txBody>
          <a:bodyPr>
            <a:noAutofit/>
          </a:bodyPr>
          <a:lstStyle/>
          <a:p>
            <a:r>
              <a:rPr lang="es-ES_tradnl" sz="4800" b="1" dirty="0" smtClean="0">
                <a:solidFill>
                  <a:srgbClr val="000000"/>
                </a:solidFill>
                <a:latin typeface="Segoe UI" panose="020B0502040204020203" pitchFamily="34" charset="0"/>
                <a:cs typeface="Arial"/>
              </a:rPr>
              <a:t>Valor de una fe</a:t>
            </a:r>
          </a:p>
          <a:p>
            <a:pPr lvl="1"/>
            <a:r>
              <a:rPr lang="es-ES_tradnl" sz="36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Justifica</a:t>
            </a:r>
          </a:p>
          <a:p>
            <a:pPr lvl="2"/>
            <a:r>
              <a:rPr lang="es-ES_tradnl" sz="36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Romanos 5:8</a:t>
            </a:r>
          </a:p>
          <a:p>
            <a:pPr lvl="1"/>
            <a:r>
              <a:rPr lang="es-ES_tradnl" sz="3600" b="1" dirty="0" smtClean="0">
                <a:solidFill>
                  <a:srgbClr val="C00000"/>
                </a:solidFill>
                <a:latin typeface="Segoe UI" panose="020B0502040204020203" pitchFamily="34" charset="0"/>
                <a:cs typeface="Arial"/>
              </a:rPr>
              <a:t>Trae la corona de la vida</a:t>
            </a:r>
          </a:p>
          <a:p>
            <a:pPr lvl="2"/>
            <a:r>
              <a:rPr lang="es-ES_tradnl" sz="3600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Revelación 2:10</a:t>
            </a:r>
            <a:endParaRPr lang="es-ES_tradnl" sz="3600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69806" y="0"/>
            <a:ext cx="274194" cy="6858000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346" y="6554964"/>
            <a:ext cx="9144000" cy="303036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Bible Reading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0851" y="2512382"/>
            <a:ext cx="2770291" cy="3072182"/>
          </a:xfrm>
          <a:prstGeom prst="rect">
            <a:avLst/>
          </a:prstGeom>
        </p:spPr>
      </p:pic>
      <p:sp>
        <p:nvSpPr>
          <p:cNvPr id="11" name="Rounded Rectangle 8"/>
          <p:cNvSpPr/>
          <p:nvPr/>
        </p:nvSpPr>
        <p:spPr>
          <a:xfrm>
            <a:off x="625737" y="524154"/>
            <a:ext cx="7879461" cy="718333"/>
          </a:xfrm>
          <a:prstGeom prst="round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1"/>
          <p:cNvSpPr txBox="1"/>
          <p:nvPr/>
        </p:nvSpPr>
        <p:spPr>
          <a:xfrm>
            <a:off x="742950" y="430006"/>
            <a:ext cx="7651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 smtClean="0">
                <a:solidFill>
                  <a:srgbClr val="FFFFFF"/>
                </a:solidFill>
                <a:latin typeface="Segoe UI" panose="020B0502040204020203" pitchFamily="34" charset="0"/>
                <a:cs typeface="Arial"/>
              </a:rPr>
              <a:t>El crecimiento de la iglesia</a:t>
            </a:r>
            <a:endParaRPr lang="es-ES_tradnl" sz="5400" b="1" dirty="0">
              <a:solidFill>
                <a:srgbClr val="FFFFFF"/>
              </a:solidFill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5" name="TextBox 13"/>
          <p:cNvSpPr txBox="1"/>
          <p:nvPr/>
        </p:nvSpPr>
        <p:spPr>
          <a:xfrm>
            <a:off x="3684636" y="1418328"/>
            <a:ext cx="1837862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s-ES_tradnl" sz="3600" b="1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egoe UI" panose="020B0502040204020203" pitchFamily="34" charset="0"/>
              <a:cs typeface="Arial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947354" y="1364919"/>
            <a:ext cx="13211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4400" b="1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ndara" charset="0"/>
                <a:ea typeface="Candara" charset="0"/>
                <a:cs typeface="Candara" charset="0"/>
              </a:rPr>
              <a:t>“Fe”</a:t>
            </a:r>
          </a:p>
        </p:txBody>
      </p:sp>
    </p:spTree>
    <p:extLst>
      <p:ext uri="{BB962C8B-B14F-4D97-AF65-F5344CB8AC3E}">
        <p14:creationId xmlns:p14="http://schemas.microsoft.com/office/powerpoint/2010/main" val="1976410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Slipstream.thmx</Template>
  <TotalTime>773</TotalTime>
  <Words>432</Words>
  <Application>Microsoft Macintosh PowerPoint</Application>
  <PresentationFormat>Presentación en pantalla (4:3)</PresentationFormat>
  <Paragraphs>110</Paragraphs>
  <Slides>18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Calibri</vt:lpstr>
      <vt:lpstr>Candara</vt:lpstr>
      <vt:lpstr>Georgia</vt:lpstr>
      <vt:lpstr>Segoe UI</vt:lpstr>
      <vt:lpstr>Segoe UI Semibold</vt:lpstr>
      <vt:lpstr>Trebuchet MS</vt:lpstr>
      <vt:lpstr>Arial</vt:lpstr>
      <vt:lpstr>Slipstream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</dc:title>
  <dc:subject/>
  <dc:creator>rtigldcristojg</dc:creator>
  <cp:keywords/>
  <dc:description/>
  <cp:lastModifiedBy>Microsoft Office User</cp:lastModifiedBy>
  <cp:revision>93</cp:revision>
  <cp:lastPrinted>2023-05-25T13:46:36Z</cp:lastPrinted>
  <dcterms:created xsi:type="dcterms:W3CDTF">2010-12-16T18:42:07Z</dcterms:created>
  <dcterms:modified xsi:type="dcterms:W3CDTF">2023-05-25T13:46:50Z</dcterms:modified>
  <cp:category/>
</cp:coreProperties>
</file>