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72" r:id="rId4"/>
    <p:sldId id="273" r:id="rId5"/>
    <p:sldId id="274" r:id="rId6"/>
    <p:sldId id="266" r:id="rId7"/>
    <p:sldId id="275" r:id="rId8"/>
    <p:sldId id="276" r:id="rId9"/>
    <p:sldId id="277" r:id="rId10"/>
    <p:sldId id="267" r:id="rId11"/>
    <p:sldId id="278" r:id="rId12"/>
    <p:sldId id="279" r:id="rId13"/>
    <p:sldId id="280" r:id="rId14"/>
    <p:sldId id="281" r:id="rId15"/>
    <p:sldId id="282" r:id="rId16"/>
    <p:sldId id="283" r:id="rId17"/>
    <p:sldId id="264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1FF"/>
    <a:srgbClr val="E3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7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375-9ACF-47D7-B295-DB085EFAB6E6}" type="datetimeFigureOut">
              <a:rPr lang="es-MX" smtClean="0"/>
              <a:t>14/04/2017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F52F-1799-4EED-9BC6-85B1E279A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0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375-9ACF-47D7-B295-DB085EFAB6E6}" type="datetimeFigureOut">
              <a:rPr lang="es-MX" smtClean="0"/>
              <a:t>14/04/2017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F52F-1799-4EED-9BC6-85B1E279A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946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375-9ACF-47D7-B295-DB085EFAB6E6}" type="datetimeFigureOut">
              <a:rPr lang="es-MX" smtClean="0"/>
              <a:t>14/04/2017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F52F-1799-4EED-9BC6-85B1E279A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883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375-9ACF-47D7-B295-DB085EFAB6E6}" type="datetimeFigureOut">
              <a:rPr lang="es-MX" smtClean="0"/>
              <a:t>14/04/2017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F52F-1799-4EED-9BC6-85B1E279A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76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375-9ACF-47D7-B295-DB085EFAB6E6}" type="datetimeFigureOut">
              <a:rPr lang="es-MX" smtClean="0"/>
              <a:t>14/04/2017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F52F-1799-4EED-9BC6-85B1E279A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624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375-9ACF-47D7-B295-DB085EFAB6E6}" type="datetimeFigureOut">
              <a:rPr lang="es-MX" smtClean="0"/>
              <a:t>14/04/2017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F52F-1799-4EED-9BC6-85B1E279A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07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375-9ACF-47D7-B295-DB085EFAB6E6}" type="datetimeFigureOut">
              <a:rPr lang="es-MX" smtClean="0"/>
              <a:t>14/04/2017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F52F-1799-4EED-9BC6-85B1E279A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20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375-9ACF-47D7-B295-DB085EFAB6E6}" type="datetimeFigureOut">
              <a:rPr lang="es-MX" smtClean="0"/>
              <a:t>14/04/2017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F52F-1799-4EED-9BC6-85B1E279A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47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375-9ACF-47D7-B295-DB085EFAB6E6}" type="datetimeFigureOut">
              <a:rPr lang="es-MX" smtClean="0"/>
              <a:t>14/04/2017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F52F-1799-4EED-9BC6-85B1E279A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90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375-9ACF-47D7-B295-DB085EFAB6E6}" type="datetimeFigureOut">
              <a:rPr lang="es-MX" smtClean="0"/>
              <a:t>14/04/2017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F52F-1799-4EED-9BC6-85B1E279A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96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375-9ACF-47D7-B295-DB085EFAB6E6}" type="datetimeFigureOut">
              <a:rPr lang="es-MX" smtClean="0"/>
              <a:t>14/04/2017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F52F-1799-4EED-9BC6-85B1E279A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75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B375-9ACF-47D7-B295-DB085EFAB6E6}" type="datetimeFigureOut">
              <a:rPr lang="es-MX" smtClean="0"/>
              <a:t>14/04/2017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3F52F-1799-4EED-9BC6-85B1E279A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25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332656"/>
            <a:ext cx="856895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Según las Escrituras, hay por lo menos seis</a:t>
            </a:r>
          </a:p>
          <a:p>
            <a:pPr algn="ctr"/>
            <a:r>
              <a:rPr lang="es-MX" sz="3200" b="1" dirty="0"/>
              <a:t>maneras de adorar a Dios en vano.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38512" y="1700808"/>
            <a:ext cx="856895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1. </a:t>
            </a:r>
            <a:r>
              <a:rPr lang="es-MX" sz="3200" b="1" u="sng" dirty="0"/>
              <a:t>Desobediente. </a:t>
            </a:r>
            <a:r>
              <a:rPr lang="es-MX" sz="3200" b="1" dirty="0"/>
              <a:t>La persona desobediente a los</a:t>
            </a:r>
          </a:p>
          <a:p>
            <a:pPr algn="ctr"/>
            <a:r>
              <a:rPr lang="es-MX" sz="3200" b="1" dirty="0"/>
              <a:t>mandamientos divinos, permaneciendo en </a:t>
            </a:r>
            <a:r>
              <a:rPr lang="es-MX" sz="3200" b="1" dirty="0" smtClean="0"/>
              <a:t>pecado, adora </a:t>
            </a:r>
            <a:r>
              <a:rPr lang="es-MX" sz="3200" b="1" dirty="0"/>
              <a:t>a Dios en vano. En Isaías </a:t>
            </a:r>
            <a:r>
              <a:rPr lang="es-MX" sz="3200" b="1" dirty="0" smtClean="0"/>
              <a:t>59:1-2</a:t>
            </a:r>
            <a:endParaRPr lang="es-MX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38512" y="3717032"/>
            <a:ext cx="856895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2. </a:t>
            </a:r>
            <a:r>
              <a:rPr lang="es-MX" sz="3200" b="1" u="sng" dirty="0"/>
              <a:t>Incorrecta</a:t>
            </a:r>
            <a:r>
              <a:rPr lang="es-MX" sz="3200" b="1" dirty="0"/>
              <a:t>. La persona que adora sin un</a:t>
            </a:r>
          </a:p>
          <a:p>
            <a:pPr algn="ctr"/>
            <a:r>
              <a:rPr lang="es-MX" sz="3200" b="1" dirty="0"/>
              <a:t>verdadero espíritu de adoración y abnegación, </a:t>
            </a:r>
            <a:r>
              <a:rPr lang="es-MX" sz="3200" b="1" dirty="0" smtClean="0"/>
              <a:t>está adorando </a:t>
            </a:r>
            <a:r>
              <a:rPr lang="es-MX" sz="3200" b="1" dirty="0"/>
              <a:t>en vano, conforme a Juan 4:24:</a:t>
            </a:r>
          </a:p>
        </p:txBody>
      </p:sp>
    </p:spTree>
    <p:extLst>
      <p:ext uri="{BB962C8B-B14F-4D97-AF65-F5344CB8AC3E}">
        <p14:creationId xmlns:p14="http://schemas.microsoft.com/office/powerpoint/2010/main" val="7113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332656"/>
            <a:ext cx="8568952" cy="2062103"/>
          </a:xfrm>
          <a:prstGeom prst="rect">
            <a:avLst/>
          </a:prstGeom>
          <a:solidFill>
            <a:srgbClr val="F0D1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3.</a:t>
            </a:r>
            <a:r>
              <a:rPr lang="es-MX" sz="3200" b="1" u="sng" dirty="0"/>
              <a:t> Inventada</a:t>
            </a:r>
            <a:r>
              <a:rPr lang="es-MX" sz="3200" b="1" dirty="0"/>
              <a:t>. Cuando una persona adora a Dios</a:t>
            </a:r>
          </a:p>
          <a:p>
            <a:pPr algn="ctr"/>
            <a:r>
              <a:rPr lang="es-MX" sz="3200" b="1" dirty="0"/>
              <a:t>de acuerdo a sus propias ideas, está adorando en</a:t>
            </a:r>
          </a:p>
          <a:p>
            <a:pPr algn="ctr"/>
            <a:r>
              <a:rPr lang="es-MX" sz="3200" b="1" dirty="0"/>
              <a:t>vano. En Levítico </a:t>
            </a:r>
            <a:r>
              <a:rPr lang="es-MX" sz="3200" b="1" dirty="0" smtClean="0"/>
              <a:t>10:1,  </a:t>
            </a:r>
            <a:r>
              <a:rPr lang="es-MX" sz="3200" b="1" dirty="0"/>
              <a:t>leemos de </a:t>
            </a:r>
            <a:r>
              <a:rPr lang="es-MX" sz="3200" b="1" dirty="0" err="1"/>
              <a:t>Nadab</a:t>
            </a:r>
            <a:r>
              <a:rPr lang="es-MX" sz="3200" b="1" dirty="0"/>
              <a:t> y </a:t>
            </a:r>
            <a:r>
              <a:rPr lang="es-MX" sz="3200" b="1" dirty="0" err="1"/>
              <a:t>Abiú</a:t>
            </a:r>
            <a:r>
              <a:rPr lang="es-MX" sz="3200" b="1" dirty="0"/>
              <a:t>,</a:t>
            </a:r>
          </a:p>
          <a:p>
            <a:pPr algn="ctr"/>
            <a:r>
              <a:rPr lang="es-MX" sz="3200" b="1" dirty="0"/>
              <a:t>hijos del Sumo Sacerdote Aarón,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20" y="2708920"/>
            <a:ext cx="856895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4. Desordenada. La persona que adora de una</a:t>
            </a:r>
          </a:p>
          <a:p>
            <a:pPr algn="ctr"/>
            <a:r>
              <a:rPr lang="es-MX" sz="3200" b="1" dirty="0"/>
              <a:t>manera grosera y desorganizada, desagrada a </a:t>
            </a:r>
            <a:r>
              <a:rPr lang="es-MX" sz="3200" b="1" dirty="0" smtClean="0"/>
              <a:t>Dios de </a:t>
            </a:r>
            <a:r>
              <a:rPr lang="es-MX" sz="3200" b="1" dirty="0"/>
              <a:t>acuerdo a I Corintios 14:40: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4653136"/>
            <a:ext cx="871296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¿no dirán que estáis locos</a:t>
            </a:r>
            <a:r>
              <a:rPr lang="es-MX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s-MX" sz="5400" b="1" dirty="0" smtClean="0"/>
              <a:t>(1Cor 14:23)</a:t>
            </a:r>
            <a:endParaRPr lang="es-MX" sz="5400" b="1" dirty="0"/>
          </a:p>
        </p:txBody>
      </p:sp>
    </p:spTree>
    <p:extLst>
      <p:ext uri="{BB962C8B-B14F-4D97-AF65-F5344CB8AC3E}">
        <p14:creationId xmlns:p14="http://schemas.microsoft.com/office/powerpoint/2010/main" val="16434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260648"/>
            <a:ext cx="8712968" cy="206210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5. Falsa. Cualquiera que sigue una autoridad falsa,</a:t>
            </a:r>
          </a:p>
          <a:p>
            <a:pPr algn="ctr"/>
            <a:r>
              <a:rPr lang="es-MX" sz="3200" b="1" dirty="0"/>
              <a:t>sea un credo, libro, manual de requisitos,</a:t>
            </a:r>
          </a:p>
          <a:p>
            <a:pPr algn="ctr"/>
            <a:r>
              <a:rPr lang="es-MX" sz="3200" b="1" dirty="0"/>
              <a:t>tradiciones, jerarquías, concilios y doctrinas de</a:t>
            </a:r>
          </a:p>
          <a:p>
            <a:pPr algn="ctr"/>
            <a:r>
              <a:rPr lang="es-MX" sz="3200" b="1" dirty="0"/>
              <a:t>pastores, está adorando en vano</a:t>
            </a:r>
            <a:r>
              <a:rPr lang="es-MX" sz="3200" b="1" dirty="0" smtClean="0"/>
              <a:t>. (1 </a:t>
            </a:r>
            <a:r>
              <a:rPr lang="es-MX" sz="3200" b="1" dirty="0" err="1" smtClean="0"/>
              <a:t>Cor</a:t>
            </a:r>
            <a:r>
              <a:rPr lang="es-MX" sz="3200" b="1" dirty="0" smtClean="0"/>
              <a:t> 4:6)</a:t>
            </a:r>
            <a:endParaRPr lang="es-MX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2708920"/>
            <a:ext cx="8712968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6. Egoísta. La persona que se aleja de sus</a:t>
            </a:r>
          </a:p>
          <a:p>
            <a:pPr algn="ctr"/>
            <a:r>
              <a:rPr lang="es-MX" sz="3200" b="1" dirty="0"/>
              <a:t>hermanos cristianos porque siente amarguras y</a:t>
            </a:r>
          </a:p>
          <a:p>
            <a:pPr algn="ctr"/>
            <a:r>
              <a:rPr lang="es-MX" sz="3200" b="1" dirty="0"/>
              <a:t>quejas contra alguien, no recibirá la aprobación de</a:t>
            </a:r>
          </a:p>
          <a:p>
            <a:pPr algn="ctr"/>
            <a:r>
              <a:rPr lang="es-MX" sz="3200" b="1" dirty="0" smtClean="0"/>
              <a:t>Dios en su culto.                                                                      Mateo 5:23-25 y 1 Corintios 1:10: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16434226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404664"/>
            <a:ext cx="8424936" cy="255454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Hay otras prácticas comunes de adorar a Dios en</a:t>
            </a:r>
          </a:p>
          <a:p>
            <a:pPr algn="ctr"/>
            <a:r>
              <a:rPr lang="es-MX" sz="3200" b="1" dirty="0"/>
              <a:t>vano. Por ejemplo, muchos afirman cosas como: </a:t>
            </a:r>
          </a:p>
          <a:p>
            <a:pPr algn="ctr"/>
            <a:r>
              <a:rPr lang="es-MX" sz="3200" b="1" dirty="0" smtClean="0"/>
              <a:t>-A </a:t>
            </a:r>
            <a:r>
              <a:rPr lang="es-MX" sz="3200" b="1" dirty="0"/>
              <a:t>mi me gusta mucho el avivamiento y</a:t>
            </a:r>
          </a:p>
          <a:p>
            <a:pPr algn="ctr"/>
            <a:r>
              <a:rPr lang="es-MX" sz="3200" b="1" dirty="0"/>
              <a:t>movimiento en los cultos, un buen conjunto</a:t>
            </a:r>
          </a:p>
          <a:p>
            <a:pPr algn="ctr"/>
            <a:r>
              <a:rPr lang="es-MX" sz="3200" b="1" dirty="0"/>
              <a:t>musical, curaciones milagrosas y </a:t>
            </a:r>
            <a:r>
              <a:rPr lang="es-MX" sz="3200" b="1" dirty="0" smtClean="0"/>
              <a:t>otras cosas.</a:t>
            </a:r>
            <a:endParaRPr lang="es-MX" sz="3200" b="1" dirty="0"/>
          </a:p>
        </p:txBody>
      </p:sp>
      <p:sp>
        <p:nvSpPr>
          <p:cNvPr id="3" name="2 Rectángulo"/>
          <p:cNvSpPr/>
          <p:nvPr/>
        </p:nvSpPr>
        <p:spPr>
          <a:xfrm>
            <a:off x="1378245" y="3717032"/>
            <a:ext cx="6387518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¿Agradando a </a:t>
            </a:r>
            <a:r>
              <a:rPr lang="es-E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quien?</a:t>
            </a:r>
            <a:endParaRPr lang="es-E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4941168"/>
            <a:ext cx="871296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La Biblia nos enseña la adoración verdadera, la </a:t>
            </a:r>
            <a:r>
              <a:rPr lang="es-MX" sz="3200" b="1" dirty="0" smtClean="0"/>
              <a:t>cual agrada </a:t>
            </a:r>
            <a:r>
              <a:rPr lang="es-MX" sz="3200" b="1" dirty="0"/>
              <a:t>a Dios, porque es en Espíritu y en </a:t>
            </a:r>
            <a:r>
              <a:rPr lang="es-MX" sz="3200" b="1" dirty="0" smtClean="0"/>
              <a:t>verdad (Juan </a:t>
            </a:r>
            <a:r>
              <a:rPr lang="es-MX" sz="3200" b="1" dirty="0"/>
              <a:t>4:24).</a:t>
            </a:r>
          </a:p>
        </p:txBody>
      </p:sp>
    </p:spTree>
    <p:extLst>
      <p:ext uri="{BB962C8B-B14F-4D97-AF65-F5344CB8AC3E}">
        <p14:creationId xmlns:p14="http://schemas.microsoft.com/office/powerpoint/2010/main" val="16434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88069" y="188640"/>
            <a:ext cx="696786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CULTO DE LA IGLESIA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ORIGINAL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2348880"/>
            <a:ext cx="864096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s-MX" sz="3200" b="1" dirty="0" smtClean="0"/>
              <a:t>Adoraba </a:t>
            </a:r>
            <a:r>
              <a:rPr lang="es-MX" sz="3200" b="1" dirty="0"/>
              <a:t>estudiando</a:t>
            </a:r>
            <a:r>
              <a:rPr lang="es-MX" sz="3200" b="1" dirty="0" smtClean="0"/>
              <a:t>:</a:t>
            </a:r>
          </a:p>
          <a:p>
            <a:pPr algn="ctr"/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Tim 2:15 </a:t>
            </a:r>
            <a:r>
              <a:rPr lang="it-IT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"Procura </a:t>
            </a:r>
            <a:r>
              <a:rPr 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diligencia presentarte a</a:t>
            </a:r>
          </a:p>
          <a:p>
            <a:pPr algn="ctr"/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Dios aprobado, como obrero que no tiene de qué</a:t>
            </a:r>
          </a:p>
          <a:p>
            <a:pPr algn="ctr"/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avergonzarse, que usa bien la palabra de verdad."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4725144"/>
            <a:ext cx="8352928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2. Adoraba orando: La iglesia bíblica era una</a:t>
            </a:r>
          </a:p>
          <a:p>
            <a:pPr algn="ctr"/>
            <a:r>
              <a:rPr lang="es-MX" sz="3200" b="1" dirty="0"/>
              <a:t>iglesia de oración</a:t>
            </a:r>
            <a:r>
              <a:rPr lang="es-MX" sz="3200" b="1" dirty="0" smtClean="0"/>
              <a:t>. </a:t>
            </a:r>
            <a:r>
              <a:rPr lang="es-MX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Perseveraba "en la</a:t>
            </a:r>
          </a:p>
          <a:p>
            <a:pPr algn="ctr"/>
            <a:r>
              <a:rPr lang="es-MX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doctrina de los apóstoles, en la comunión unos </a:t>
            </a:r>
            <a:r>
              <a:rPr lang="es-MX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otros</a:t>
            </a:r>
            <a:r>
              <a:rPr lang="es-MX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 el partimiento del pan y en las </a:t>
            </a:r>
            <a:r>
              <a:rPr lang="es-MX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oraciones </a:t>
            </a:r>
            <a:r>
              <a:rPr lang="es-MX" sz="2400" b="1" dirty="0" smtClean="0"/>
              <a:t>(Hechos </a:t>
            </a:r>
            <a:r>
              <a:rPr lang="es-MX" sz="2400" b="1" dirty="0"/>
              <a:t>2:42).</a:t>
            </a:r>
          </a:p>
        </p:txBody>
      </p:sp>
    </p:spTree>
    <p:extLst>
      <p:ext uri="{BB962C8B-B14F-4D97-AF65-F5344CB8AC3E}">
        <p14:creationId xmlns:p14="http://schemas.microsoft.com/office/powerpoint/2010/main" val="16434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332656"/>
            <a:ext cx="8640960" cy="36625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3. Adoraba cantando: La iglesia bíblica era una</a:t>
            </a:r>
          </a:p>
          <a:p>
            <a:pPr algn="ctr"/>
            <a:r>
              <a:rPr lang="es-MX" sz="3200" b="1" dirty="0"/>
              <a:t>iglesia alegre. Cantaba himnos, cánticos</a:t>
            </a:r>
          </a:p>
          <a:p>
            <a:pPr algn="ctr"/>
            <a:r>
              <a:rPr lang="es-MX" sz="3200" b="1" dirty="0"/>
              <a:t>espirituales y salmos para adorar a Dios y para</a:t>
            </a:r>
          </a:p>
          <a:p>
            <a:pPr algn="ctr"/>
            <a:r>
              <a:rPr lang="es-MX" sz="3200" b="1" dirty="0"/>
              <a:t>estimular su membresía sobre la grandeza de </a:t>
            </a:r>
            <a:r>
              <a:rPr lang="es-MX" sz="3200" b="1" dirty="0" smtClean="0"/>
              <a:t>cosas eternas. Col. 3:16 </a:t>
            </a:r>
            <a:r>
              <a:rPr lang="es-MX" sz="3200" dirty="0"/>
              <a:t> </a:t>
            </a:r>
            <a:r>
              <a:rPr lang="es-MX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palabra de Cristo more en abundancia en vosotros, enseñándoos y exhortándoos unos a otros en toda sabiduría, cantando con gracia en vuestros corazones al Señor con salmos e himnos y cánticos espirituales.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20" y="4365104"/>
            <a:ext cx="864096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4. Adoraba celebrando La Cena: La </a:t>
            </a:r>
            <a:r>
              <a:rPr lang="es-MX" sz="3200" b="1" dirty="0" smtClean="0"/>
              <a:t>iglesia bíblica </a:t>
            </a:r>
            <a:r>
              <a:rPr lang="es-MX" sz="3200" b="1" dirty="0"/>
              <a:t>se congregaba semanalmente para participar</a:t>
            </a:r>
          </a:p>
          <a:p>
            <a:pPr algn="ctr"/>
            <a:r>
              <a:rPr lang="es-MX" sz="3200" b="1" dirty="0"/>
              <a:t>de la Cena del Señor. En Hechos 20:7</a:t>
            </a:r>
          </a:p>
        </p:txBody>
      </p:sp>
    </p:spTree>
    <p:extLst>
      <p:ext uri="{BB962C8B-B14F-4D97-AF65-F5344CB8AC3E}">
        <p14:creationId xmlns:p14="http://schemas.microsoft.com/office/powerpoint/2010/main" val="16434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332656"/>
            <a:ext cx="871296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5. Adoraba contribuyendo</a:t>
            </a:r>
            <a:r>
              <a:rPr lang="es-MX" sz="3200" b="1" dirty="0" smtClean="0"/>
              <a:t>: </a:t>
            </a:r>
          </a:p>
          <a:p>
            <a:pPr algn="ctr"/>
            <a:r>
              <a:rPr lang="es-MX" sz="3200" b="1" dirty="0" smtClean="0"/>
              <a:t>2 </a:t>
            </a:r>
            <a:r>
              <a:rPr lang="es-MX" sz="3200" b="1" dirty="0" err="1" smtClean="0"/>
              <a:t>Cor</a:t>
            </a:r>
            <a:r>
              <a:rPr lang="es-MX" sz="3200" b="1" dirty="0" smtClean="0"/>
              <a:t>. 9:7  </a:t>
            </a:r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uno dé como propuso en su corazón: no con tristeza, ni por necesidad, porque Dios ama al dador alegre.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9512" y="2852936"/>
            <a:ext cx="871296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6. Adoraba reuniéndose: La iglesia bíblica,</a:t>
            </a:r>
          </a:p>
          <a:p>
            <a:pPr algn="ctr"/>
            <a:r>
              <a:rPr lang="es-MX" sz="2800" b="1" dirty="0"/>
              <a:t>finalmente, se congregaba con regularidad,</a:t>
            </a:r>
          </a:p>
          <a:p>
            <a:pPr algn="ctr"/>
            <a:r>
              <a:rPr lang="es-MX" sz="2800" b="1" dirty="0"/>
              <a:t>especialmente en el primer día de cada semana,</a:t>
            </a:r>
          </a:p>
          <a:p>
            <a:pPr algn="ctr"/>
            <a:r>
              <a:rPr lang="es-MX" sz="2800" b="1" dirty="0"/>
              <a:t>para adorar a Dios como El mismo manda en</a:t>
            </a:r>
          </a:p>
          <a:p>
            <a:pPr algn="ctr"/>
            <a:r>
              <a:rPr lang="es-MX" sz="2800" b="1" dirty="0"/>
              <a:t>Hebreos 10:25.</a:t>
            </a:r>
          </a:p>
        </p:txBody>
      </p:sp>
    </p:spTree>
    <p:extLst>
      <p:ext uri="{BB962C8B-B14F-4D97-AF65-F5344CB8AC3E}">
        <p14:creationId xmlns:p14="http://schemas.microsoft.com/office/powerpoint/2010/main" val="16434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00"/>
            <a:ext cx="9186010" cy="68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7476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9" y="16416"/>
            <a:ext cx="9254635" cy="694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496" cy="208823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107504" y="2564904"/>
            <a:ext cx="878497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…Os </a:t>
            </a:r>
            <a:r>
              <a:rPr lang="es-MX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saludan todas las iglesias de </a:t>
            </a:r>
            <a:r>
              <a:rPr lang="es-MX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Cristo</a:t>
            </a:r>
          </a:p>
          <a:p>
            <a:pPr algn="ctr"/>
            <a:r>
              <a:rPr lang="es-MX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Romanos 16:16</a:t>
            </a:r>
            <a:endParaRPr lang="es-MX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9" y="16416"/>
            <a:ext cx="9254635" cy="694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404664"/>
            <a:ext cx="856895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Este curso </a:t>
            </a:r>
            <a:r>
              <a:rPr lang="es-MX" sz="3200" b="1" dirty="0" smtClean="0"/>
              <a:t>¿trata </a:t>
            </a:r>
            <a:r>
              <a:rPr lang="es-MX" sz="3200" b="1" dirty="0"/>
              <a:t>de la única y </a:t>
            </a:r>
            <a:r>
              <a:rPr lang="es-MX" sz="3200" b="1" dirty="0" smtClean="0"/>
              <a:t>auténtica iglesia </a:t>
            </a:r>
            <a:r>
              <a:rPr lang="es-MX" sz="3200" b="1" dirty="0"/>
              <a:t>que Jesús estableció, conforme a </a:t>
            </a:r>
            <a:r>
              <a:rPr lang="es-MX" sz="3200" b="1" dirty="0" smtClean="0"/>
              <a:t>las Escrituras?</a:t>
            </a:r>
          </a:p>
          <a:p>
            <a:pPr algn="ctr"/>
            <a:r>
              <a:rPr lang="es-MX" sz="3200" b="1" dirty="0" smtClean="0"/>
              <a:t>SI        NO</a:t>
            </a:r>
            <a:endParaRPr lang="es-MX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2420888"/>
            <a:ext cx="878497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¿Cristo </a:t>
            </a:r>
            <a:r>
              <a:rPr lang="es-MX" sz="3200" b="1" dirty="0"/>
              <a:t>derramó su sangre para </a:t>
            </a:r>
            <a:r>
              <a:rPr lang="es-MX" sz="3200" b="1" dirty="0" smtClean="0"/>
              <a:t>comprar la iglesia?</a:t>
            </a:r>
          </a:p>
          <a:p>
            <a:pPr algn="ctr"/>
            <a:r>
              <a:rPr lang="es-MX" sz="3200" b="1" dirty="0" smtClean="0"/>
              <a:t>SI    	NO</a:t>
            </a:r>
            <a:endParaRPr lang="es-MX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3861048"/>
            <a:ext cx="8712968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La </a:t>
            </a:r>
            <a:r>
              <a:rPr lang="es-MX" sz="3200" b="1" dirty="0"/>
              <a:t>Biblia enseña que la </a:t>
            </a:r>
            <a:r>
              <a:rPr lang="es-MX" sz="3200" b="1" dirty="0" smtClean="0"/>
              <a:t>iglesia puede salvarnos?</a:t>
            </a:r>
          </a:p>
          <a:p>
            <a:pPr algn="ctr"/>
            <a:r>
              <a:rPr lang="es-MX" sz="3200" b="1" dirty="0" smtClean="0"/>
              <a:t>SI      NO</a:t>
            </a:r>
            <a:endParaRPr lang="es-MX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5301208"/>
            <a:ext cx="871296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Todo cristiano verdadero es miembro de</a:t>
            </a:r>
          </a:p>
          <a:p>
            <a:pPr algn="ctr"/>
            <a:r>
              <a:rPr lang="es-MX" sz="3200" b="1" dirty="0"/>
              <a:t>la iglesia de </a:t>
            </a:r>
            <a:r>
              <a:rPr lang="es-MX" sz="3200" b="1" dirty="0" smtClean="0"/>
              <a:t>Cristo?  SI	NO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1183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9" y="16416"/>
            <a:ext cx="9254635" cy="6940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404664"/>
            <a:ext cx="871296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Una persona puede salvarse fuera </a:t>
            </a:r>
            <a:r>
              <a:rPr lang="es-MX" sz="3200" b="1" dirty="0" smtClean="0"/>
              <a:t>del cuerpo </a:t>
            </a:r>
            <a:r>
              <a:rPr lang="es-MX" sz="3200" b="1" dirty="0"/>
              <a:t>de </a:t>
            </a:r>
            <a:r>
              <a:rPr lang="es-MX" sz="3200" b="1" dirty="0" smtClean="0"/>
              <a:t>Cristo?   SI		NO</a:t>
            </a:r>
            <a:endParaRPr lang="es-MX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1844824"/>
            <a:ext cx="8712968" cy="107721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Sólo el Señor puede añadir un alma a </a:t>
            </a:r>
            <a:r>
              <a:rPr lang="es-MX" sz="3200" b="1" dirty="0" smtClean="0">
                <a:solidFill>
                  <a:schemeClr val="tx1"/>
                </a:solidFill>
              </a:rPr>
              <a:t>la iglesia?</a:t>
            </a:r>
          </a:p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SI	NO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3284984"/>
            <a:ext cx="8712968" cy="107721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La Biblia nos demuestra </a:t>
            </a:r>
            <a:r>
              <a:rPr lang="es-MX" sz="3200" b="1" dirty="0" smtClean="0"/>
              <a:t>claramente cómo </a:t>
            </a:r>
            <a:r>
              <a:rPr lang="es-MX" sz="3200" b="1" dirty="0"/>
              <a:t>pertenecer a la iglesia</a:t>
            </a:r>
            <a:r>
              <a:rPr lang="es-MX" sz="3200" b="1" dirty="0" smtClean="0"/>
              <a:t>.    SI  	NO</a:t>
            </a:r>
            <a:endParaRPr lang="es-MX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4725144"/>
            <a:ext cx="8712968" cy="1077218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La iglesia tiene que recibir a un </a:t>
            </a:r>
            <a:r>
              <a:rPr lang="es-MX" sz="3200" b="1" dirty="0" smtClean="0"/>
              <a:t>cristiano nuevo </a:t>
            </a:r>
            <a:r>
              <a:rPr lang="es-MX" sz="3200" b="1" dirty="0"/>
              <a:t>en la congregación</a:t>
            </a:r>
            <a:r>
              <a:rPr lang="es-MX" sz="3200" b="1" dirty="0" smtClean="0"/>
              <a:t>. SI 	NO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118355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9" y="16416"/>
            <a:ext cx="9254635" cy="694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332656"/>
            <a:ext cx="856895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Cornelio oyó, creyó y fue bautizado</a:t>
            </a:r>
            <a:r>
              <a:rPr lang="es-MX" sz="3200" b="1" dirty="0" smtClean="0"/>
              <a:t>.? </a:t>
            </a:r>
          </a:p>
          <a:p>
            <a:pPr algn="ctr"/>
            <a:r>
              <a:rPr lang="es-MX" sz="3200" b="1" dirty="0" smtClean="0"/>
              <a:t>SI	NO</a:t>
            </a:r>
            <a:endParaRPr lang="es-MX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1772816"/>
            <a:ext cx="86409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Sin fe es imposible agradar a Dios</a:t>
            </a:r>
            <a:r>
              <a:rPr lang="es-MX" sz="3200" b="1" dirty="0" smtClean="0"/>
              <a:t>.   SI	      NO</a:t>
            </a:r>
            <a:endParaRPr lang="es-MX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2708920"/>
            <a:ext cx="8712968" cy="107721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Jesús impone condiciones difíciles </a:t>
            </a:r>
            <a:r>
              <a:rPr lang="es-MX" sz="3200" b="1" dirty="0" smtClean="0"/>
              <a:t>para que </a:t>
            </a:r>
            <a:r>
              <a:rPr lang="es-MX" sz="3200" b="1" dirty="0"/>
              <a:t>seamos </a:t>
            </a:r>
            <a:r>
              <a:rPr lang="es-MX" sz="3200" b="1" dirty="0" smtClean="0"/>
              <a:t>salvos?    SI	  NO</a:t>
            </a:r>
            <a:endParaRPr lang="es-MX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4149080"/>
            <a:ext cx="871296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Tenemos que confesar a Cristo como el</a:t>
            </a:r>
          </a:p>
          <a:p>
            <a:pPr algn="ctr"/>
            <a:r>
              <a:rPr lang="es-MX" sz="3200" b="1" dirty="0"/>
              <a:t>Hijo de </a:t>
            </a:r>
            <a:r>
              <a:rPr lang="es-MX" sz="3200" b="1" dirty="0" smtClean="0"/>
              <a:t>Dios?        SI	 	NO</a:t>
            </a:r>
            <a:endParaRPr lang="es-MX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5661248"/>
            <a:ext cx="8640960" cy="107721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Uno puede ser un cristiano antes </a:t>
            </a:r>
            <a:r>
              <a:rPr lang="es-MX" sz="3200" b="1" dirty="0" smtClean="0">
                <a:solidFill>
                  <a:schemeClr val="tx1"/>
                </a:solidFill>
              </a:rPr>
              <a:t>de bautizarse?</a:t>
            </a:r>
          </a:p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SI 	NO</a:t>
            </a:r>
            <a:endParaRPr lang="es-MX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55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9160768" cy="687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332656"/>
            <a:ext cx="8568952" cy="1077218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Solamente los ángeles son </a:t>
            </a:r>
            <a:r>
              <a:rPr lang="es-MX" sz="3200" b="1" dirty="0" smtClean="0">
                <a:solidFill>
                  <a:schemeClr val="bg1"/>
                </a:solidFill>
              </a:rPr>
              <a:t>ciudadanos del </a:t>
            </a:r>
            <a:r>
              <a:rPr lang="es-MX" sz="3200" b="1" dirty="0">
                <a:solidFill>
                  <a:schemeClr val="bg1"/>
                </a:solidFill>
              </a:rPr>
              <a:t>reino de </a:t>
            </a:r>
            <a:r>
              <a:rPr lang="es-MX" sz="3200" b="1" dirty="0" smtClean="0">
                <a:solidFill>
                  <a:schemeClr val="bg1"/>
                </a:solidFill>
              </a:rPr>
              <a:t>Dios? SI  	NO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5908" y="1772816"/>
            <a:ext cx="8568952" cy="5847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Hay dos maneras de entrar en la </a:t>
            </a:r>
            <a:r>
              <a:rPr lang="es-MX" sz="3200" b="1" dirty="0" smtClean="0"/>
              <a:t>iglesia? SI    NO</a:t>
            </a:r>
            <a:endParaRPr lang="es-MX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95908" y="2636911"/>
            <a:ext cx="8568952" cy="1077218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Según la Biblia, todos se </a:t>
            </a:r>
            <a:r>
              <a:rPr lang="es-MX" sz="3200" b="1" dirty="0" smtClean="0"/>
              <a:t>hacen miembros </a:t>
            </a:r>
            <a:r>
              <a:rPr lang="es-MX" sz="3200" b="1" dirty="0"/>
              <a:t>de la iglesia a través del </a:t>
            </a:r>
            <a:r>
              <a:rPr lang="es-MX" sz="3200" b="1" dirty="0" smtClean="0"/>
              <a:t>bautismo? SI	NO</a:t>
            </a:r>
            <a:endParaRPr lang="es-MX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4149080"/>
            <a:ext cx="432886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latin typeface="Monotype Corsiva" panose="03010101010201010101" pitchFamily="66" charset="0"/>
              </a:rPr>
              <a:t>“EL </a:t>
            </a:r>
            <a:r>
              <a:rPr lang="es-MX" sz="4800" b="1" dirty="0">
                <a:latin typeface="Monotype Corsiva" panose="03010101010201010101" pitchFamily="66" charset="0"/>
              </a:rPr>
              <a:t>CULTO DE LA IGLESIA </a:t>
            </a:r>
            <a:r>
              <a:rPr lang="es-MX" sz="4800" b="1" dirty="0" smtClean="0">
                <a:latin typeface="Monotype Corsiva" panose="03010101010201010101" pitchFamily="66" charset="0"/>
              </a:rPr>
              <a:t>BÍBLICA”</a:t>
            </a:r>
            <a:endParaRPr lang="es-MX" sz="4800" b="1" dirty="0">
              <a:latin typeface="Monotype Corsiva" panose="03010101010201010101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25" y="3806928"/>
            <a:ext cx="3669335" cy="275084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3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9160768" cy="687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5908" y="1700808"/>
            <a:ext cx="8568952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"Y todo </a:t>
            </a:r>
            <a:r>
              <a:rPr lang="es-MX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 que </a:t>
            </a:r>
            <a:r>
              <a:rPr lang="es-MX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hacéis, sea de palabra o de hecho, hacedlo </a:t>
            </a:r>
            <a:r>
              <a:rPr lang="es-MX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todo en </a:t>
            </a:r>
            <a:r>
              <a:rPr lang="es-MX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nombre del Señor Jesús, dando gracias a </a:t>
            </a:r>
            <a:r>
              <a:rPr lang="es-MX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Dios Padre </a:t>
            </a:r>
            <a:r>
              <a:rPr lang="es-MX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medio de el" (Colosenses 3:17).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9512" y="332656"/>
            <a:ext cx="8712968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El único propósito de la iglesia bíblica es adorar y</a:t>
            </a:r>
          </a:p>
          <a:p>
            <a:pPr algn="ctr"/>
            <a:r>
              <a:rPr lang="es-MX" sz="3200" b="1" dirty="0"/>
              <a:t>servir al Dios, a través de Jesucristo.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52840" y="3573016"/>
            <a:ext cx="8766311" cy="2585323"/>
          </a:xfrm>
          <a:prstGeom prst="rect">
            <a:avLst/>
          </a:prstGeom>
          <a:solidFill>
            <a:srgbClr val="002060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Según el nuevo</a:t>
            </a:r>
          </a:p>
          <a:p>
            <a:pPr algn="ctr"/>
            <a:r>
              <a:rPr lang="es-ES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Testamento</a:t>
            </a:r>
          </a:p>
          <a:p>
            <a:pPr algn="ctr"/>
            <a:r>
              <a:rPr lang="es-ES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Hay 3 clases de </a:t>
            </a:r>
            <a:r>
              <a:rPr lang="es-ES" sz="5400" b="1" cap="all" spc="0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adoracion</a:t>
            </a:r>
            <a:endParaRPr lang="es-ES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0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9160768" cy="687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1340768"/>
            <a:ext cx="885698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Porque pasando y mirando vuestros santuarios,</a:t>
            </a:r>
          </a:p>
          <a:p>
            <a:pPr algn="ctr"/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hallé también un altar en el cual estaba esta</a:t>
            </a:r>
          </a:p>
          <a:p>
            <a:pPr algn="ctr"/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inscripción: AL DIOS NO CONOCIDO. Al que</a:t>
            </a:r>
          </a:p>
          <a:p>
            <a:pPr algn="ctr"/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vosotros adoráis, pues, sin conocerle, es a quien</a:t>
            </a:r>
          </a:p>
          <a:p>
            <a:pPr algn="ctr"/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 os anuncio" </a:t>
            </a:r>
            <a:r>
              <a:rPr lang="es-MX" sz="3200" dirty="0"/>
              <a:t>(Hechos 17:23</a:t>
            </a:r>
            <a:r>
              <a:rPr lang="es-MX" sz="3200" dirty="0" smtClean="0"/>
              <a:t>)</a:t>
            </a:r>
            <a:endParaRPr lang="es-MX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4149080"/>
            <a:ext cx="8784976" cy="249299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 </a:t>
            </a:r>
            <a:r>
              <a:rPr lang="es-MX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harás imagen, ni ninguna semejanza de lo que esté arriba en el cielo, ni abajo en la tierra, ni en las aguas debajo de la tierra</a:t>
            </a:r>
            <a:r>
              <a:rPr lang="es-MX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MX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No te inclinarás a ellas, ni las honrarás; porque yo soy Jehová tu Dios, fuerte, celoso, que visito la maldad de los padres sobre los hijos hasta la tercera y cuarta generación de los que me </a:t>
            </a:r>
            <a:r>
              <a:rPr lang="es-MX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aborrecen” (</a:t>
            </a:r>
            <a:r>
              <a:rPr lang="es-MX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Exodo</a:t>
            </a:r>
            <a:r>
              <a:rPr lang="es-MX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20:4-5</a:t>
            </a:r>
            <a:endParaRPr lang="es-MX" sz="2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7275" y="188640"/>
            <a:ext cx="828944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</a:t>
            </a:r>
            <a:r>
              <a:rPr lang="es-E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Adoracion</a:t>
            </a:r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sin entendimiento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039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9160768" cy="68705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1 CuadroTexto"/>
          <p:cNvSpPr txBox="1"/>
          <p:nvPr/>
        </p:nvSpPr>
        <p:spPr>
          <a:xfrm>
            <a:off x="251520" y="332656"/>
            <a:ext cx="8712968" cy="22467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 los cobardes e incrédulos, los abominables y homicidas, los fornicarios y hechiceros, los idólatras y todos los mentirosos tendrán su parte en el lago que arde con fuego y azufre, que es la muerte segunda</a:t>
            </a:r>
            <a:r>
              <a:rPr lang="es-MX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(Apocalipsis 21:8)</a:t>
            </a:r>
            <a:endParaRPr lang="es-MX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68500" y="2967335"/>
            <a:ext cx="640701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</a:t>
            </a:r>
            <a:r>
              <a:rPr lang="es-E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s-E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doracion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en Vano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4149080"/>
            <a:ext cx="885698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Pues en vano me honran,  </a:t>
            </a:r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Enseñando </a:t>
            </a:r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doctrinas, mandamientos de </a:t>
            </a:r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hombres </a:t>
            </a:r>
            <a:r>
              <a:rPr lang="es-MX" sz="3200" b="1" dirty="0" smtClean="0"/>
              <a:t>(Mateo 15:9)</a:t>
            </a:r>
            <a:endParaRPr lang="es-MX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07504" y="5517232"/>
            <a:ext cx="885698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¿Cómo es posible </a:t>
            </a:r>
            <a:r>
              <a:rPr lang="es-MX" sz="3200" b="1" dirty="0" smtClean="0"/>
              <a:t>que una </a:t>
            </a:r>
            <a:r>
              <a:rPr lang="es-MX" sz="3200" b="1" dirty="0"/>
              <a:t>persona, </a:t>
            </a:r>
            <a:endParaRPr lang="es-MX" sz="3200" b="1" dirty="0" smtClean="0"/>
          </a:p>
          <a:p>
            <a:pPr algn="ctr"/>
            <a:r>
              <a:rPr lang="es-MX" sz="3200" b="1" dirty="0" smtClean="0"/>
              <a:t>creyendo </a:t>
            </a:r>
            <a:r>
              <a:rPr lang="es-MX" sz="3200" b="1" dirty="0"/>
              <a:t>en Dios, adore en vano?</a:t>
            </a:r>
          </a:p>
        </p:txBody>
      </p:sp>
    </p:spTree>
    <p:extLst>
      <p:ext uri="{BB962C8B-B14F-4D97-AF65-F5344CB8AC3E}">
        <p14:creationId xmlns:p14="http://schemas.microsoft.com/office/powerpoint/2010/main" val="40170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928</Words>
  <Application>Microsoft Office PowerPoint</Application>
  <PresentationFormat>Presentación en pantalla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Garcia</dc:creator>
  <cp:lastModifiedBy>Mario Moreno</cp:lastModifiedBy>
  <cp:revision>17</cp:revision>
  <dcterms:created xsi:type="dcterms:W3CDTF">2014-03-02T03:22:17Z</dcterms:created>
  <dcterms:modified xsi:type="dcterms:W3CDTF">2017-04-14T15:45:32Z</dcterms:modified>
</cp:coreProperties>
</file>