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78" r:id="rId5"/>
    <p:sldId id="270" r:id="rId6"/>
    <p:sldId id="267" r:id="rId7"/>
    <p:sldId id="268" r:id="rId8"/>
    <p:sldId id="271" r:id="rId9"/>
    <p:sldId id="272" r:id="rId10"/>
    <p:sldId id="273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69924-DDCA-48D4-AFC3-44032A4F1CEB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1476A-EC3C-42E2-8424-528890AD98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jDntHSgKnRAhXBx4MKHZGCBkwQjRwIBw&amp;url=http://artistasdecristo.com.br/blog/?cat=6&amp;bvm=bv.142059868,d.cGc&amp;psig=AFQjCNEXQHRkjAS7Zf-AVSpCtUgnyVi3mw&amp;ust=1483636847285574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/url?sa=i&amp;rct=j&amp;q=&amp;esrc=s&amp;frm=1&amp;source=images&amp;cd=&amp;cad=rja&amp;docid=cMJFXatSbrzxcM&amp;tbnid=Pt04K6TpAFajSM:&amp;ved=0CAUQjRw&amp;url=http://planeta.moy.su/blog/2012-08-25&amp;ei=YMskUsn0Eaey2gXXoIHoCg&amp;bvm=bv.51495398,d.cWc&amp;psig=AFQjCNGT638G8z9fhoKZkBeujxqGnsrpDw&amp;ust=1378229354312889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www.google.com/url?sa=i&amp;rct=j&amp;q=&amp;esrc=s&amp;frm=1&amp;source=images&amp;cd=&amp;cad=rja&amp;docid=cMJFXatSbrzxcM&amp;tbnid=Pt04K6TpAFajSM:&amp;ved=0CAUQjRw&amp;url=http://annabrixthomsen.com/2013/03/03/the-redunancy-of-confession-before-change-day-179/&amp;ei=gcskUqe_F-rS2wWx24CIAw&amp;bvm=bv.51495398,d.cWc&amp;psig=AFQjCNGT638G8z9fhoKZkBeujxqGnsrpDw&amp;ust=1378229354312889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/url?sa=i&amp;rct=j&amp;q=Believe%20in%20God&amp;source=images&amp;cd=&amp;cad=rja&amp;docid=SyJ1y48xwIxwVM&amp;tbnid=zJgwxySIFlbPgM:&amp;ved=0CAUQjRw&amp;url=http://www.truthinspires.com/2011_09_01_archive.html&amp;ei=DZcmUt_qB8X42gWG0oGADw&amp;bvm=bv.51495398,d.aWc&amp;psig=AFQjCNHExxFLKnLWC5Dg3DWw38GpvS9CYg&amp;ust=1378346923367034" TargetMode="External"/><Relationship Id="rId11" Type="http://schemas.openxmlformats.org/officeDocument/2006/relationships/image" Target="../media/image10.jpeg"/><Relationship Id="rId5" Type="http://schemas.openxmlformats.org/officeDocument/2006/relationships/image" Target="../media/image7.jpeg"/><Relationship Id="rId10" Type="http://schemas.openxmlformats.org/officeDocument/2006/relationships/hyperlink" Target="http://www.google.com/url?sa=i&amp;rct=j&amp;q=&amp;esrc=s&amp;frm=1&amp;source=images&amp;cd=&amp;cad=rja&amp;docid=6QhzicBbQ3wYpM&amp;tbnid=41auL1RyvQelDM:&amp;ved=0CAUQjRw&amp;url=http://lambswar.blogspot.com/2010_10_01_archive.html&amp;ei=dc0kUtiMAeXP2wWfqICoCg&amp;bvm=bv.51495398,d.aWM&amp;psig=AFQjCNGmw5BjondpPd-rbMwXomPcoGv1dw&amp;ust=1378229790452274" TargetMode="External"/><Relationship Id="rId4" Type="http://schemas.openxmlformats.org/officeDocument/2006/relationships/hyperlink" Target="http://www.colonialview.com/GalBap_08_31_03/083103j2.htm" TargetMode="External"/><Relationship Id="rId9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jDntHSgKnRAhXBx4MKHZGCBkwQjRwIBw&amp;url=http://artistasdecristo.com.br/blog/?cat=6&amp;bvm=bv.142059868,d.cGc&amp;psig=AFQjCNEXQHRkjAS7Zf-AVSpCtUgnyVi3mw&amp;ust=1483636847285574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ahUKEwjrlpy6g6nRAhVF0YMKHaTcDlcQjRwIBw&amp;url=http://www.flickriver.com/photos/tags/mateo27/interesting/&amp;psig=AFQjCNGCgemIOFp17Xr9h412a3vlQCnJ4w&amp;ust=148363766565701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j1-bWOhqnRAhUD34MKHSGVD0wQjRwIBw&amp;url=https://www.pinterest.com/joy4jesusnid/gods-portrait-gallery/&amp;bvm=bv.142059868,d.cGc&amp;psig=AFQjCNExalAjw_xWZikblvLCPgMMTaOKcQ&amp;ust=148363839463616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onefaithonechurch.com/the-veil-torn-the-earthquake-and-the-resurrection-of-the-dead-matthew-2751-54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source=images&amp;cd=&amp;cad=rja&amp;uact=8&amp;ved=0ahUKEwjr89mIh6nRAhUr64MKHetdDJsQjRwIBw&amp;url=http://canyouactually.com/19-of-the-most-haunted-cemeteries-on-the-planet-that-will-seriously-creep-you-out/2/&amp;bvm=bv.142059868,d.cGc&amp;psig=AFQjCNEAc3R9sF9NefP3-mFf9Q3OLGY8rA&amp;ust=148363869908538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Related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11111" b="129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304800"/>
            <a:ext cx="9144000" cy="1938992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i="1" dirty="0">
                <a:ln w="1905"/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D</a:t>
            </a:r>
            <a:r>
              <a:rPr lang="en-US" sz="6000" b="1" i="1" dirty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Í</a:t>
            </a:r>
            <a:r>
              <a:rPr lang="en-US" sz="6000" b="1" i="1" dirty="0">
                <a:ln w="1905"/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QUE JES</a:t>
            </a:r>
            <a:r>
              <a:rPr lang="es-ES" sz="6000" b="1" i="1" dirty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Ú</a:t>
            </a:r>
            <a:r>
              <a:rPr lang="en-US" sz="6000" b="1" i="1" dirty="0">
                <a:ln w="1905"/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 </a:t>
            </a:r>
          </a:p>
          <a:p>
            <a:pPr algn="ctr"/>
            <a:r>
              <a:rPr lang="en-US" sz="6000" b="1" i="1" cap="none" spc="0" dirty="0">
                <a:ln w="1905"/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MURI</a:t>
            </a:r>
            <a:r>
              <a:rPr lang="en-US" sz="5400" b="1" i="1" dirty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endParaRPr lang="en-US" sz="5400" b="1" i="1" cap="none" spc="0" dirty="0">
              <a:ln w="1905"/>
              <a:solidFill>
                <a:srgbClr val="FFFF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52400"/>
            <a:ext cx="3048000" cy="715962"/>
          </a:xfr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Ó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6629400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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En la introducción dijimos que estos fenómenos 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confirmaron una gran verdad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 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"/>
              </a:rPr>
              <a:t>Y</a:t>
            </a: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e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sa gran verdad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que………..</a:t>
            </a:r>
          </a:p>
          <a:p>
            <a:pPr>
              <a:buNone/>
            </a:pPr>
            <a:r>
              <a:rPr lang="es-MX" sz="2800" b="1" dirty="0">
                <a:latin typeface="Arial" pitchFamily="34" charset="0"/>
                <a:cs typeface="Arial" pitchFamily="34" charset="0"/>
              </a:rPr>
              <a:t>              </a:t>
            </a:r>
            <a:r>
              <a:rPr lang="es-E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¡Cristo Es El Hijo De Dios!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27:54</a:t>
            </a:r>
            <a:r>
              <a:rPr lang="en-US" sz="2800" b="1" dirty="0">
                <a:latin typeface="Arial Black" pitchFamily="34" charset="0"/>
                <a:cs typeface="Arial" pitchFamily="34" charset="0"/>
              </a:rPr>
              <a:t>, </a:t>
            </a:r>
            <a:r>
              <a:rPr lang="en-US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</a:t>
            </a:r>
            <a:r>
              <a:rPr lang="es-ES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Cuando el centurión y los que con él estaban custodiando a Jesús vieron el terremoto y todo lo que había sucedido, quedaron aterrados y exclamaron:</a:t>
            </a:r>
          </a:p>
          <a:p>
            <a:pPr algn="ctr">
              <a:buNone/>
            </a:pPr>
            <a:r>
              <a:rPr lang="es-E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¡</a:t>
            </a:r>
            <a:r>
              <a:rPr lang="es-ES" sz="3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Verdaderamente éste </a:t>
            </a:r>
          </a:p>
          <a:p>
            <a:pPr algn="ctr">
              <a:buNone/>
            </a:pPr>
            <a:r>
              <a:rPr lang="es-ES" sz="3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era el Hijo de Dios</a:t>
            </a:r>
            <a:r>
              <a:rPr lang="es-E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es-ES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</a:t>
            </a:r>
            <a:endParaRPr lang="es-ES" sz="2800" b="1" dirty="0">
              <a:solidFill>
                <a:srgbClr val="000099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2800" b="1" dirty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        </a:t>
            </a:r>
            <a:endParaRPr lang="es-ES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304800"/>
            <a:ext cx="6258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PLAN DE DIOS DE SALVACIÓN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2971800"/>
            <a:ext cx="199080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10:17</a:t>
            </a:r>
          </a:p>
        </p:txBody>
      </p:sp>
      <p:pic>
        <p:nvPicPr>
          <p:cNvPr id="8" name="Picture 6" descr="https://encrypted-tbn0.gstatic.com/images?q=tbn:ANd9GcSpS1qbCs_hyC666LElEH8apRppcfzLDKbw-MxOhBgHWv6wMlMc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0090" t="14249" r="20721"/>
          <a:stretch>
            <a:fillRect/>
          </a:stretch>
        </p:blipFill>
        <p:spPr bwMode="auto">
          <a:xfrm>
            <a:off x="5943600" y="1676399"/>
            <a:ext cx="2438400" cy="1861457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609600"/>
            <a:ext cx="9986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OYE</a:t>
            </a:r>
            <a:endParaRPr lang="en-US" sz="2800" b="1" cap="none" spc="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05200" y="914400"/>
            <a:ext cx="12618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CREE</a:t>
            </a:r>
            <a:endParaRPr lang="en-US" sz="2800" b="1" cap="none" spc="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15000" y="1219200"/>
            <a:ext cx="28376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ARREPIENTETE</a:t>
            </a:r>
            <a:endParaRPr lang="en-US" sz="2400" b="1" cap="none" spc="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3733800"/>
            <a:ext cx="223971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CONFIESA</a:t>
            </a:r>
            <a:endParaRPr lang="en-US" sz="2800" b="1" cap="none" spc="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54978" y="3810000"/>
            <a:ext cx="24562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BAUT</a:t>
            </a:r>
            <a:r>
              <a:rPr lang="en-US" sz="2800" dirty="0">
                <a:solidFill>
                  <a:srgbClr val="0000FF"/>
                </a:solidFill>
                <a:latin typeface="Arial Black" pitchFamily="34" charset="0"/>
              </a:rPr>
              <a:t>Í</a:t>
            </a:r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ZATE</a:t>
            </a:r>
            <a:endParaRPr lang="en-US" sz="2800" b="1" cap="none" spc="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213467" y="4724400"/>
            <a:ext cx="17011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SE FIEL</a:t>
            </a:r>
            <a:endParaRPr lang="en-US" sz="2800" b="1" cap="none" spc="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3048000"/>
            <a:ext cx="14670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3:16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000" y="3581400"/>
            <a:ext cx="19623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17:30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4800" y="6019800"/>
            <a:ext cx="199080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10:10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114800" y="6096000"/>
            <a:ext cx="17395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MR 16:16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187018" y="5181600"/>
            <a:ext cx="17059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REV 2:10</a:t>
            </a:r>
            <a:endParaRPr lang="en-US" sz="24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35" name="Picture 5" descr="Jeff's Baptism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4267200"/>
            <a:ext cx="2802114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" descr="http://t0.gstatic.com/images?q=tbn:ANd9GcRLtlg3tjD7ExI_SP7-1Nbd0CVmdmnrsz5nXn3XGhnVyTzz31F-U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0400" y="1447800"/>
            <a:ext cx="1981200" cy="1584960"/>
          </a:xfrm>
          <a:prstGeom prst="rect">
            <a:avLst/>
          </a:prstGeom>
          <a:noFill/>
        </p:spPr>
      </p:pic>
      <p:pic>
        <p:nvPicPr>
          <p:cNvPr id="37" name="Picture 4" descr="https://encrypted-tbn0.gstatic.com/images?q=tbn:ANd9GcRSeZu3Tt_ImaUPOmXqN6eMrt6nuidG6KVQseDlTD-nvwe7TBwm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 l="21658" t="8163" r="43147" b="12245"/>
          <a:stretch>
            <a:fillRect/>
          </a:stretch>
        </p:blipFill>
        <p:spPr bwMode="auto">
          <a:xfrm>
            <a:off x="457200" y="4267200"/>
            <a:ext cx="2400300" cy="1676400"/>
          </a:xfrm>
          <a:prstGeom prst="rect">
            <a:avLst/>
          </a:prstGeom>
          <a:noFill/>
        </p:spPr>
      </p:pic>
      <p:pic>
        <p:nvPicPr>
          <p:cNvPr id="38" name="Picture 12" descr="http://lh4.ggpht.com/_65FkiadEy2A/TMb-Tbd8YbI/AAAAAAAAAP8/ud9BPS4AGuE/IMG_0562_thumb%5B4%5D.jpg?imgmax=800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04800" y="1143000"/>
            <a:ext cx="2362200" cy="1724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4" grpId="0"/>
      <p:bldP spid="28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04800"/>
            <a:ext cx="4343400" cy="487362"/>
          </a:xfrm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dirty="0">
                <a:latin typeface="Arial Black" pitchFamily="34" charset="0"/>
              </a:rPr>
              <a:t>INTRODUCCI</a:t>
            </a:r>
            <a:r>
              <a:rPr lang="en-US" sz="3200" dirty="0">
                <a:latin typeface="Arial Black" pitchFamily="34" charset="0"/>
                <a:cs typeface="Arial" pitchFamily="34" charset="0"/>
              </a:rPr>
              <a:t>Ó</a:t>
            </a:r>
            <a:r>
              <a:rPr lang="en-US" sz="3200" dirty="0">
                <a:latin typeface="Arial Black" pitchFamily="34" charset="0"/>
              </a:rPr>
              <a:t>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  <a:solidFill>
            <a:schemeClr val="bg2"/>
          </a:solidFill>
          <a:ln w="127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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 la historia de la humidad habido muchos días memorables. 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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Esos días son memorables por los eventos que ocurrieron en ese día. 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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Esos días y eventos están grabados en las mentes de la gente que lo experimentó</a:t>
            </a:r>
            <a:r>
              <a:rPr lang="es-MX" sz="26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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Algunos días y eventos memorables son……….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s-MX" sz="2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Diciembre 7, 1941- el ataque a Pearl Habor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Noviembre 22, 1963 - el asesinato del Presidente John Kennedy</a:t>
            </a:r>
          </a:p>
          <a:p>
            <a:pPr>
              <a:buNone/>
            </a:pP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= Septiembre 11, 2001 - el ataque de las torres gemelas en Nueva York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s-MX" sz="2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Sin duda esos son días y eventos memorables</a:t>
            </a: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6096000"/>
          </a:xfrm>
          <a:solidFill>
            <a:schemeClr val="bg2"/>
          </a:solidFill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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E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Pero de todos los días y eventos memorables en la historia de la humanidad </a:t>
            </a:r>
            <a:r>
              <a:rPr lang="es-ES" sz="26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uno destaca sobre el resto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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E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Ese es un día del cual todo hombre sabe y los </a:t>
            </a:r>
            <a:r>
              <a:rPr lang="es-ES" sz="26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eventos o fenómenos</a:t>
            </a:r>
            <a:r>
              <a:rPr lang="es-ES" sz="2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E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que ocurrieron están escritos para que </a:t>
            </a:r>
            <a:r>
              <a:rPr lang="es-ES" sz="26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todas las generaciones</a:t>
            </a:r>
            <a:r>
              <a:rPr lang="es-E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los conozcan.</a:t>
            </a:r>
            <a:endParaRPr lang="es-ES" sz="2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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 día era un Viernes y el evento que ocurrió fue la crucifixión de Cristo. 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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Mientras Jesús estaba muriendo, clavado en una cruz, </a:t>
            </a:r>
            <a:r>
              <a:rPr lang="es-MX" sz="26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fenómenos ocurrieron</a:t>
            </a:r>
            <a:r>
              <a:rPr lang="es-MX" sz="2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que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ES" sz="2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confirmaron una gran verdad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”.</a:t>
            </a:r>
            <a:endParaRPr lang="es-MX" sz="2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sz="26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 esta lección vamos a considerar esos fenómenos que ocurrieron y la gran verdad que confirmaron</a:t>
            </a:r>
            <a:r>
              <a:rPr lang="es-MX" sz="2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…</a:t>
            </a:r>
          </a:p>
          <a:p>
            <a:pPr>
              <a:buNone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2438400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Un </a:t>
            </a:r>
            <a:r>
              <a:rPr lang="es-ES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Fenómeno</a:t>
            </a:r>
            <a:endParaRPr lang="es-ES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= un suceso excepcional, inusual o anormal</a:t>
            </a:r>
          </a:p>
          <a:p>
            <a:pPr>
              <a:buNone/>
            </a:pPr>
            <a:r>
              <a:rPr lang="es-E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= un evento raro o significante</a:t>
            </a:r>
          </a:p>
          <a:p>
            <a:pPr>
              <a:buNone/>
            </a:pPr>
            <a:endParaRPr lang="en-US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Related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11111" b="129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304800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i="1" dirty="0">
                <a:ln w="1905"/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D</a:t>
            </a:r>
            <a:r>
              <a:rPr lang="en-US" sz="6000" b="1" i="1" dirty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Í</a:t>
            </a:r>
            <a:r>
              <a:rPr lang="en-US" sz="6000" b="1" i="1" dirty="0">
                <a:ln w="1905"/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QUE JES</a:t>
            </a:r>
            <a:r>
              <a:rPr lang="es-ES" sz="6000" b="1" i="1" dirty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Ú</a:t>
            </a:r>
            <a:r>
              <a:rPr lang="en-US" sz="6000" b="1" i="1" dirty="0">
                <a:ln w="1905"/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 </a:t>
            </a:r>
          </a:p>
          <a:p>
            <a:pPr algn="ctr"/>
            <a:r>
              <a:rPr lang="en-US" sz="6000" b="1" i="1" cap="none" spc="0" dirty="0">
                <a:ln w="1905"/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MURI</a:t>
            </a:r>
            <a:r>
              <a:rPr lang="en-US" sz="5400" b="1" i="1" dirty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endParaRPr lang="en-US" sz="5400" b="1" i="1" cap="none" spc="0" dirty="0">
              <a:ln w="1905"/>
              <a:solidFill>
                <a:srgbClr val="FFFF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15962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Arial Black" pitchFamily="34" charset="0"/>
              </a:rPr>
              <a:t>HUBO OSCURIDAD SOBRE TODA LA TIERRA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27:45</a:t>
            </a:r>
          </a:p>
          <a:p>
            <a:pPr>
              <a:buNone/>
            </a:pPr>
            <a:r>
              <a:rPr lang="es-MX" sz="2800" b="1" dirty="0">
                <a:latin typeface="Arial" pitchFamily="34" charset="0"/>
                <a:cs typeface="Arial" pitchFamily="34" charset="0"/>
              </a:rPr>
              <a:t>   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</a:t>
            </a:r>
            <a:r>
              <a:rPr lang="es-MX" sz="2800" b="1" i="1" baseline="300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 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Al mediodía, la tierra se llenó de oscuridad hasta las tres de la tarde”.</a:t>
            </a:r>
          </a:p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Esta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“oscuridad (tinieblas)”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no era un eclipse; sino era un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fenómeno súper natural</a:t>
            </a:r>
            <a:r>
              <a:rPr lang="es-MX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La Biblia no revela el significado                                     de esa oscuridad.</a:t>
            </a:r>
          </a:p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Pero la biblia enseña que las                                          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tinieblas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 acompañaban los                                         juicios de Dios,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EXO 10:22;                                         JOEL 2:10; AMOS 8:9</a:t>
            </a:r>
            <a:endParaRPr lang="es-MX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3000" b="1" dirty="0">
                <a:latin typeface="Arial" pitchFamily="34" charset="0"/>
                <a:cs typeface="Arial" pitchFamily="34" charset="0"/>
              </a:rPr>
              <a:t>¡Es posible que este fenómeno simboliza o significa el juicio de Dios contra el pecado en la muerte de Cristo!</a:t>
            </a:r>
            <a:endParaRPr lang="es-MX" sz="3000" b="1" i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4" descr="Image result for MATEO 27:4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2971800"/>
            <a:ext cx="2801306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086600" cy="563562"/>
          </a:xfr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800" dirty="0">
                <a:latin typeface="Arial Black" pitchFamily="34" charset="0"/>
              </a:rPr>
              <a:t>EL VELO SE ROMPI</a:t>
            </a:r>
            <a:r>
              <a:rPr lang="en-US" sz="2800" dirty="0">
                <a:latin typeface="Arial Black" pitchFamily="34" charset="0"/>
                <a:cs typeface="Arial" pitchFamily="34" charset="0"/>
              </a:rPr>
              <a:t>Ó</a:t>
            </a:r>
            <a:r>
              <a:rPr lang="en-US" sz="2800" dirty="0">
                <a:latin typeface="Arial Black" pitchFamily="34" charset="0"/>
              </a:rPr>
              <a:t> EN DOS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867400"/>
          </a:xfrm>
          <a:solidFill>
            <a:schemeClr val="bg2"/>
          </a:solidFill>
          <a:ln w="127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MX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MATEO 27:51</a:t>
            </a:r>
          </a:p>
          <a:p>
            <a:pPr>
              <a:buNone/>
            </a:pPr>
            <a:r>
              <a:rPr lang="es-MX" sz="31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s-MX" sz="3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“En ese momento la cortina del santuario del templo se rasgó en dos, de arriba abajo….”</a:t>
            </a:r>
          </a:p>
          <a:p>
            <a:pPr>
              <a:buNone/>
            </a:pPr>
            <a:r>
              <a:rPr lang="es-MX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EXO 26:31-33</a:t>
            </a:r>
          </a:p>
          <a:p>
            <a:pPr>
              <a:buNone/>
            </a:pPr>
            <a:r>
              <a:rPr lang="es-MX" sz="31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3400" b="1" dirty="0">
                <a:latin typeface="Arial" pitchFamily="34" charset="0"/>
                <a:cs typeface="Arial" pitchFamily="34" charset="0"/>
              </a:rPr>
              <a:t>el velo separaba el lugar santo del                                   lugar </a:t>
            </a:r>
            <a:r>
              <a:rPr lang="es-MX" sz="3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3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santísimo</a:t>
            </a:r>
            <a:r>
              <a:rPr lang="es-MX" sz="3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</a:t>
            </a:r>
            <a:r>
              <a:rPr lang="es-MX" sz="3400" b="1" dirty="0">
                <a:latin typeface="Arial" pitchFamily="34" charset="0"/>
                <a:cs typeface="Arial" pitchFamily="34" charset="0"/>
              </a:rPr>
              <a:t>; </a:t>
            </a:r>
            <a:r>
              <a:rPr lang="es-MX" sz="34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solo</a:t>
            </a:r>
            <a:r>
              <a:rPr lang="es-MX" sz="3400" b="1" dirty="0">
                <a:latin typeface="Arial" pitchFamily="34" charset="0"/>
                <a:cs typeface="Arial" pitchFamily="34" charset="0"/>
              </a:rPr>
              <a:t> el Sumo                           Sacerdote tenía acceso a ese                              lugar; </a:t>
            </a:r>
            <a:r>
              <a:rPr lang="es-MX" sz="34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solo el</a:t>
            </a:r>
            <a:r>
              <a:rPr lang="es-MX" sz="3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3400" b="1" dirty="0">
                <a:latin typeface="Arial" pitchFamily="34" charset="0"/>
                <a:cs typeface="Arial" pitchFamily="34" charset="0"/>
              </a:rPr>
              <a:t>tenía acceso a Dios</a:t>
            </a:r>
          </a:p>
          <a:p>
            <a:pPr>
              <a:buNone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HEB 6:19-20; 10:19-20 </a:t>
            </a:r>
          </a:p>
          <a:p>
            <a:pPr>
              <a:buNone/>
            </a:pPr>
            <a:r>
              <a:rPr lang="es-MX" sz="3600" b="1" dirty="0">
                <a:latin typeface="Arial" pitchFamily="34" charset="0"/>
                <a:cs typeface="Arial" pitchFamily="34" charset="0"/>
              </a:rPr>
              <a:t>La biblia revela que este                                         </a:t>
            </a: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fenómeno </a:t>
            </a:r>
            <a:r>
              <a:rPr lang="es-MX" sz="36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significa que ahora                                los Cristianos tenemos acceso                                   a Dios por la muerte de Cristo;                          (en otras palabras abrió el camino al Cielo</a:t>
            </a:r>
            <a:r>
              <a:rPr lang="es-MX" sz="3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!)</a:t>
            </a:r>
          </a:p>
          <a:p>
            <a:pPr>
              <a:buNone/>
            </a:pP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8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4" descr="Image result for and the earthquake and the rocks were spli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209800"/>
            <a:ext cx="2488242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410200"/>
          </a:xfr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MATEO 27:51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“…y la tierra tembló, y las rocas se partieron”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Este </a:t>
            </a:r>
            <a:r>
              <a:rPr lang="es-MX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fenómeno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 no era un terremoto                                          normal sino </a:t>
            </a:r>
            <a:r>
              <a:rPr lang="es-MX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 acto de Dios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El contexto no nos dice que                             significado tenía este fenómeno.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Pero la biblia enseña que 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8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 terremoto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                                        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a menudo simboliza la presencia o juicio de Dios,                </a:t>
            </a:r>
            <a:r>
              <a:rPr lang="es-MX" sz="2800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MT 28:2; 1 REYES 19:11; JER 10:10; REV 8:5</a:t>
            </a:r>
          </a:p>
          <a:p>
            <a:pPr>
              <a:buNone/>
            </a:pPr>
            <a:r>
              <a:rPr lang="es-MX" sz="3000" b="1" dirty="0">
                <a:latin typeface="Arial" pitchFamily="34" charset="0"/>
                <a:cs typeface="Arial" pitchFamily="34" charset="0"/>
              </a:rPr>
              <a:t>Este fenómeno </a:t>
            </a:r>
            <a:r>
              <a:rPr lang="es-MX" sz="30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 un acto de Dios que subrayó el juicio de Dios contra el pecado en la muerte de Cristo</a:t>
            </a:r>
            <a:endParaRPr lang="es-MX" sz="3000" b="1" u="sng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086600" cy="838200"/>
          </a:xfr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800" dirty="0">
                <a:latin typeface="Arial Black" pitchFamily="34" charset="0"/>
              </a:rPr>
              <a:t>LA TIERRA TEMBL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Ó</a:t>
            </a:r>
            <a:r>
              <a:rPr lang="en-US" sz="2800" dirty="0">
                <a:latin typeface="Arial Black" pitchFamily="34" charset="0"/>
              </a:rPr>
              <a:t> Y LA ROCAS SE PARTIERON</a:t>
            </a:r>
            <a:endParaRPr lang="en-US" sz="2800" dirty="0"/>
          </a:p>
        </p:txBody>
      </p:sp>
      <p:pic>
        <p:nvPicPr>
          <p:cNvPr id="5" name="Picture 16" descr="Image result for and the earthquake and the rocks were spli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8336" y="2286000"/>
            <a:ext cx="24384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534400" cy="518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MATEO 27:52</a:t>
            </a:r>
          </a:p>
          <a:p>
            <a:pPr>
              <a:buNone/>
            </a:pPr>
            <a:r>
              <a:rPr lang="es-MX" sz="2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“…y se abrieron los sepulcros, y muchos cuerpos de santos que habían dormido se levantaron”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27:53</a:t>
            </a: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Estos muertos que resucitaron se                        aparecieron a muchos después                                                       de la resurrección de Cristo,</a:t>
            </a:r>
          </a:p>
          <a:p>
            <a:pPr>
              <a:buNone/>
            </a:pP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15:54; HEB 2:14-15;                                                          2 TIM 1:10</a:t>
            </a:r>
          </a:p>
          <a:p>
            <a:pPr>
              <a:buNone/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¡El significado de este fenómeno                                                   confirma que Cristo destruyó o venció la muerte por Su muerte!</a:t>
            </a:r>
            <a:endParaRPr lang="es-MX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086600" cy="838200"/>
          </a:xfr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800" dirty="0">
                <a:latin typeface="Arial Black" pitchFamily="34" charset="0"/>
              </a:rPr>
              <a:t>SE ABIERON LOS SEPULCROS Y LOS MUERTOS SE LEVANTARON</a:t>
            </a:r>
            <a:endParaRPr lang="en-US" sz="2800" dirty="0"/>
          </a:p>
        </p:txBody>
      </p:sp>
      <p:pic>
        <p:nvPicPr>
          <p:cNvPr id="5" name="Picture 18" descr="Image result for a series of open grave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819400"/>
            <a:ext cx="3073399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703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Calibri</vt:lpstr>
      <vt:lpstr>Office Theme</vt:lpstr>
      <vt:lpstr>PowerPoint Presentation</vt:lpstr>
      <vt:lpstr>INTRODUCCIÓN</vt:lpstr>
      <vt:lpstr>PowerPoint Presentation</vt:lpstr>
      <vt:lpstr>PowerPoint Presentation</vt:lpstr>
      <vt:lpstr>PowerPoint Presentation</vt:lpstr>
      <vt:lpstr>HUBO OSCURIDAD SOBRE TODA LA TIERRA</vt:lpstr>
      <vt:lpstr>EL VELO SE ROMPIÓ EN DOS</vt:lpstr>
      <vt:lpstr>LA TIERRA TEMBLÓ Y LA ROCAS SE PARTIERON</vt:lpstr>
      <vt:lpstr>SE ABIERON LOS SEPULCROS Y LOS MUERTOS SE LEVANTARON</vt:lpstr>
      <vt:lpstr>LECCIÓN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13613319741</cp:lastModifiedBy>
  <cp:revision>22</cp:revision>
  <dcterms:created xsi:type="dcterms:W3CDTF">2017-01-04T17:22:50Z</dcterms:created>
  <dcterms:modified xsi:type="dcterms:W3CDTF">2023-07-06T18:33:24Z</dcterms:modified>
</cp:coreProperties>
</file>