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58" r:id="rId3"/>
    <p:sldId id="259" r:id="rId4"/>
    <p:sldId id="260" r:id="rId5"/>
    <p:sldId id="263" r:id="rId6"/>
    <p:sldId id="283" r:id="rId7"/>
    <p:sldId id="285" r:id="rId8"/>
    <p:sldId id="295" r:id="rId9"/>
    <p:sldId id="267" r:id="rId10"/>
    <p:sldId id="268" r:id="rId11"/>
    <p:sldId id="271" r:id="rId12"/>
    <p:sldId id="289" r:id="rId13"/>
    <p:sldId id="292" r:id="rId14"/>
    <p:sldId id="274" r:id="rId15"/>
    <p:sldId id="291" r:id="rId16"/>
    <p:sldId id="29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FFCC"/>
    <a:srgbClr val="CCECFF"/>
    <a:srgbClr val="FFCCFF"/>
    <a:srgbClr val="FF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E4FED-9C27-425E-9C34-64C2BB50BCA9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309234-5FEF-46C8-8E50-D35A288578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B92EA1C-3165-4B9F-9A08-D6EEA1098BA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B92EA1C-3165-4B9F-9A08-D6EEA1098BAD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B92EA1C-3165-4B9F-9A08-D6EEA1098BAD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6AB18E-50FD-4015-8589-A74836A16AF1}" type="slidenum">
              <a:rPr lang="en-US">
                <a:ea typeface="ＭＳ Ｐゴシック" pitchFamily="34" charset="-128"/>
              </a:rPr>
              <a:pPr/>
              <a:t>14</a:t>
            </a:fld>
            <a:endParaRPr lang="en-US" dirty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18F83-7E25-4295-B44E-2AA4AF37B18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6870C-77B9-436C-A95F-ED6781965AD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FBADD-9B41-4B42-858B-5E4858F91C2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blinds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1A038-D2BC-46C5-BF59-D18B4043A7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F0D94-A125-4E38-9306-D6F83721AE9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360BD-CB20-4DAB-A0FB-CBC5A3CC3CA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BD60B-CACC-4844-A310-55B628EFA72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E1705-1A45-4617-B345-81C1CD8AB2D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00914-F7D3-433A-AD6F-FE7722BB82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8F4FD-7B1D-4FF6-A64F-CF0472F50CF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6A749-6DA1-435A-93CD-C588434B248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132C4-6A5F-49D2-967B-ACDD21980CD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1C827-C47A-4C1C-9A36-CFD85605BF9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1A5CF-9945-4B25-A402-A39ACEFC67E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14AE6-475F-46E5-8397-8A3CFD0E5D3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9A151-A4CE-4DFF-8513-6271A649FE0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657B3-3B10-4A42-BA79-3241D8B9641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851AF-8614-427C-85ED-F91B915D844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734A2-AD48-43FF-9FD7-8F64A2CB59A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AC9FD-25B6-4352-B181-DFDC7FB36C4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blinds dir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055CC-026A-418C-A4CF-6E721D7D1F3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17837-E4F5-4BD6-8CD7-B4DF6A147ED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73204-10D2-4486-9A52-49A5F6D616A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57E18-3536-4126-9A55-25E7D55A7A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971E7-5A73-4305-91E0-50CBA314EFE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158FC-9321-48BC-AAFC-21DBCDB22C4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DD7FF-DBAE-4304-9CF0-14056232835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50BE3-9480-4AC5-AD3A-09AA5F2CCBF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CB59C-D07C-4C48-AD56-C20CCEDBC97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0EF07-602F-4825-BD03-C044F733465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87334-59CC-44F9-9069-2842E16C6DD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1D3E8-8FE2-4089-BA0F-0F69D3F29AE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5FF94-C506-43FD-BAE4-2505D789E29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096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960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96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6BD4FE1-4005-4DCC-8AA6-8F8FDFF96739}" type="slidenum">
              <a:rPr lang="en-US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blinds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39FC355-F3F7-4355-9F66-CFB8932DFD2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9CA0165-1FF3-45D3-B749-82DC9E4EC3B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&amp;esrc=s&amp;source=images&amp;cd=&amp;cad=rja&amp;uact=8&amp;ved=0ahUKEwjs57DJoJLRAhXIy4MKHVFFB-IQjRwIBw&amp;url=http://exploringyourmind.com/fear-growing-old/&amp;bvm=bv.142059868,d.amc&amp;psig=AFQjCNGAYtuZl_mu3IBSCqX_GC50N1gxCA&amp;ust=1482855086629860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http://www.taringa.net/post/salud-bienestar/17841219/8-Errores-al-iniciar-una-relacion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 descr="169762505jauTnv_p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poster-jesus-14.jpg (14405 bytes)"/>
          <p:cNvPicPr>
            <a:picLocks noChangeAspect="1" noChangeArrowheads="1"/>
          </p:cNvPicPr>
          <p:nvPr/>
        </p:nvPicPr>
        <p:blipFill>
          <a:blip r:embed="rId4" cstate="print"/>
          <a:srcRect b="9888"/>
          <a:stretch>
            <a:fillRect/>
          </a:stretch>
        </p:blipFill>
        <p:spPr bwMode="auto">
          <a:xfrm>
            <a:off x="1447800" y="1517525"/>
            <a:ext cx="6934200" cy="525512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>
            <a:off x="179388" y="333375"/>
            <a:ext cx="8785225" cy="143986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prstShdw prst="shdw13" dist="53882" dir="13500000">
                    <a:srgbClr val="875B0D">
                      <a:alpha val="50000"/>
                    </a:srgbClr>
                  </a:prstShdw>
                </a:effectLst>
                <a:latin typeface="Amazone BT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228600"/>
            <a:ext cx="780950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DIOS DE </a:t>
            </a:r>
          </a:p>
          <a:p>
            <a:pPr algn="ctr"/>
            <a:r>
              <a:rPr lang="en-US" sz="5400" b="1" dirty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TODA CONSOLACI</a:t>
            </a:r>
            <a:r>
              <a:rPr lang="en-US" sz="5400" b="1" dirty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5400" b="1" dirty="0">
                <a:ln w="190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sz="5400" b="1" cap="none" spc="0" dirty="0">
              <a:ln w="1905"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blinds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5105400" cy="4419600"/>
          </a:xfrm>
        </p:spPr>
        <p:txBody>
          <a:bodyPr/>
          <a:lstStyle/>
          <a:p>
            <a:pPr>
              <a:buNone/>
            </a:pPr>
            <a:r>
              <a:rPr lang="es-MX" sz="2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Afán</a:t>
            </a:r>
            <a:r>
              <a:rPr lang="es-MX" sz="26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600" b="1" dirty="0">
                <a:latin typeface="Arial Black" pitchFamily="34" charset="0"/>
                <a:cs typeface="Arial" pitchFamily="34" charset="0"/>
                <a:sym typeface="Wingdings"/>
              </a:rPr>
              <a:t>= preocupación; mortificación</a:t>
            </a:r>
          </a:p>
          <a:p>
            <a:pPr>
              <a:buNone/>
            </a:pPr>
            <a:r>
              <a:rPr lang="es-MX" sz="2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Ansioso</a:t>
            </a:r>
            <a:r>
              <a:rPr lang="es-MX" sz="26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600" b="1" dirty="0">
                <a:latin typeface="Arial Black" pitchFamily="34" charset="0"/>
                <a:cs typeface="Arial" pitchFamily="34" charset="0"/>
                <a:sym typeface="Wingdings"/>
              </a:rPr>
              <a:t>= inquieto; afligido; miedo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</a:t>
            </a:r>
            <a:r>
              <a:rPr lang="es-MX" sz="26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600" b="1" dirty="0">
                <a:latin typeface="Arial Black" pitchFamily="34" charset="0"/>
                <a:cs typeface="Arial" pitchFamily="34" charset="0"/>
                <a:sym typeface="Wingdings"/>
              </a:rPr>
              <a:t>El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 Cristiano no debe estar ansioso o afanado, </a:t>
            </a:r>
            <a:r>
              <a:rPr lang="es-MX" sz="2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pero a veces si está</a:t>
            </a:r>
            <a:r>
              <a:rPr lang="es-MX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</a:t>
            </a:r>
            <a:r>
              <a:rPr lang="es-MX" sz="26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600" b="1" dirty="0">
                <a:latin typeface="Arial Black" pitchFamily="34" charset="0"/>
                <a:cs typeface="Arial" pitchFamily="34" charset="0"/>
              </a:rPr>
              <a:t>En la batalla entre la carne y el espíritu,            </a:t>
            </a:r>
            <a:r>
              <a:rPr lang="es-MX" sz="2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 veces la carne gana</a:t>
            </a:r>
            <a:r>
              <a:rPr lang="es-MX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1026" name="Picture 2" descr="http://t3.gstatic.com/images?q=tbn:ANd9GcT0D9BFftXE_ICj_g-rT7mSVEUyemj17B5CwX0uDOlup_lXhwcK"/>
          <p:cNvPicPr>
            <a:picLocks noChangeAspect="1" noChangeArrowheads="1"/>
          </p:cNvPicPr>
          <p:nvPr/>
        </p:nvPicPr>
        <p:blipFill>
          <a:blip r:embed="rId2" cstate="print"/>
          <a:srcRect t="10391" r="13793"/>
          <a:stretch>
            <a:fillRect/>
          </a:stretch>
        </p:blipFill>
        <p:spPr bwMode="auto">
          <a:xfrm>
            <a:off x="5638800" y="1600200"/>
            <a:ext cx="2895600" cy="2286001"/>
          </a:xfrm>
          <a:prstGeom prst="rect">
            <a:avLst/>
          </a:prstGeom>
          <a:noFill/>
        </p:spPr>
      </p:pic>
      <p:pic>
        <p:nvPicPr>
          <p:cNvPr id="1028" name="Picture 4" descr="http://t0.gstatic.com/images?q=tbn:ANd9GcQFMrp2dxyys6-Qny89PLXjlx8oaBZnwZuUfYMJXm_5cTKMfLYwM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4038600"/>
            <a:ext cx="2895600" cy="222885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609600" y="533400"/>
            <a:ext cx="7924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NOS CONSUELA CUANDO ESTAMOS ANSIOSOS y AFANADOS</a:t>
            </a: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7772400" cy="5181600"/>
          </a:xfrm>
        </p:spPr>
        <p:txBody>
          <a:bodyPr/>
          <a:lstStyle/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</a:t>
            </a:r>
            <a:r>
              <a:rPr lang="es-MX" sz="28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En esos tiempos 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Dios nos conforta y consuela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…..</a:t>
            </a:r>
          </a:p>
          <a:p>
            <a:pPr>
              <a:buNone/>
            </a:pPr>
            <a:r>
              <a:rPr lang="es-MX" sz="2400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11:28-30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nos da </a:t>
            </a:r>
            <a:r>
              <a:rPr lang="es-MX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descanso físico y mental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y nos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consuela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en nuestras aflicciones</a:t>
            </a:r>
          </a:p>
          <a:p>
            <a:pPr>
              <a:buNone/>
            </a:pPr>
            <a:r>
              <a:rPr lang="es-MX" sz="2400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6:25-34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conforta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nuestro </a:t>
            </a:r>
            <a:r>
              <a:rPr lang="es-MX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afán y nuestra ansiedad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sobre las necesidades de la vida</a:t>
            </a:r>
          </a:p>
          <a:p>
            <a:pPr>
              <a:buNone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SAL 23:4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en tiempos de peligro y incertidumbre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consuela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nuestro </a:t>
            </a:r>
            <a:r>
              <a:rPr lang="es-MX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temor</a:t>
            </a: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</a:t>
            </a:r>
            <a:endParaRPr lang="en-US" sz="2800" dirty="0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762000"/>
            <a:ext cx="3886200" cy="457200"/>
          </a:xfrm>
        </p:spPr>
        <p:txBody>
          <a:bodyPr/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7924800" cy="4724400"/>
          </a:xfrm>
        </p:spPr>
        <p:txBody>
          <a:bodyPr/>
          <a:lstStyle/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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Nuestro Dios nos </a:t>
            </a:r>
            <a:r>
              <a:rPr lang="es-MX" sz="28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conforta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nos </a:t>
            </a:r>
            <a:r>
              <a:rPr lang="es-MX" sz="28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consuela</a:t>
            </a:r>
            <a:r>
              <a:rPr lang="es-MX" sz="28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por medio de Su Palabra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JN 5:4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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Nuestra FE en la Palabra de Dios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nos da la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victoria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sobre </a:t>
            </a:r>
          </a:p>
          <a:p>
            <a:pPr>
              <a:buNone/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=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toda aflicción y ansiedad, soledad</a:t>
            </a:r>
          </a:p>
          <a:p>
            <a:pPr>
              <a:buNone/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todo afán, dolor, depresión,  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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Dios quiere y puede </a:t>
            </a:r>
            <a:r>
              <a:rPr lang="es-MX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CONSOLARNOS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porque El es….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 descr="169762505jauTnv_p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057" name="Picture 9" descr="poster-jesus-14.jpg (14405 bytes)"/>
          <p:cNvPicPr>
            <a:picLocks noChangeAspect="1" noChangeArrowheads="1"/>
          </p:cNvPicPr>
          <p:nvPr/>
        </p:nvPicPr>
        <p:blipFill>
          <a:blip r:embed="rId4" cstate="print"/>
          <a:srcRect b="9888"/>
          <a:stretch>
            <a:fillRect/>
          </a:stretch>
        </p:blipFill>
        <p:spPr bwMode="auto">
          <a:xfrm>
            <a:off x="1371600" y="1828800"/>
            <a:ext cx="6288550" cy="4765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>
            <a:off x="179388" y="333375"/>
            <a:ext cx="8785225" cy="143986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prstShdw prst="shdw13" dist="53882" dir="13500000">
                    <a:srgbClr val="875B0D">
                      <a:alpha val="50000"/>
                    </a:srgbClr>
                  </a:prstShdw>
                </a:effectLst>
                <a:latin typeface="Amazone BT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28600"/>
            <a:ext cx="7809509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DIOS DE </a:t>
            </a:r>
          </a:p>
          <a:p>
            <a:pPr algn="ctr"/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TODA CONSOLACI</a:t>
            </a:r>
            <a:r>
              <a:rPr lang="en-US" sz="60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6000" b="1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sz="6000" b="1" cap="none" spc="0" dirty="0">
              <a:ln w="28575"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609600" y="228600"/>
            <a:ext cx="8534400" cy="1212383"/>
            <a:chOff x="1695450" y="1381174"/>
            <a:chExt cx="6957221" cy="742832"/>
          </a:xfrm>
        </p:grpSpPr>
        <p:sp>
          <p:nvSpPr>
            <p:cNvPr id="7" name="Parallelogram 6"/>
            <p:cNvSpPr/>
            <p:nvPr/>
          </p:nvSpPr>
          <p:spPr bwMode="auto">
            <a:xfrm>
              <a:off x="1695450" y="1392610"/>
              <a:ext cx="1041226" cy="721907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03C6ED"/>
                </a:gs>
                <a:gs pos="100000">
                  <a:srgbClr val="004D86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4D8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9" name="Parallelogram 8"/>
            <p:cNvSpPr/>
            <p:nvPr/>
          </p:nvSpPr>
          <p:spPr bwMode="auto">
            <a:xfrm>
              <a:off x="2632870" y="1381174"/>
              <a:ext cx="6019801" cy="742832"/>
            </a:xfrm>
            <a:prstGeom prst="parallelogram">
              <a:avLst/>
            </a:prstGeom>
            <a:gradFill flip="none" rotWithShape="1">
              <a:gsLst>
                <a:gs pos="50000">
                  <a:srgbClr val="03C6ED"/>
                </a:gs>
                <a:gs pos="100000">
                  <a:srgbClr val="004D86"/>
                </a:gs>
                <a:gs pos="0">
                  <a:srgbClr val="004D86"/>
                </a:gs>
              </a:gsLst>
              <a:lin ang="16200000" scaled="0"/>
              <a:tileRect/>
            </a:gradFill>
            <a:ln w="3175">
              <a:noFill/>
            </a:ln>
            <a:effectLst>
              <a:innerShdw blurRad="63500" dist="50800" dir="13500000">
                <a:prstClr val="black">
                  <a:alpha val="36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1540" name="Rektangel 76"/>
            <p:cNvSpPr>
              <a:spLocks noChangeArrowheads="1"/>
            </p:cNvSpPr>
            <p:nvPr/>
          </p:nvSpPr>
          <p:spPr bwMode="auto">
            <a:xfrm>
              <a:off x="2723822" y="1521238"/>
              <a:ext cx="5928849" cy="358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3200" b="1" noProof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  <a:cs typeface="Leelawadee" pitchFamily="34" charset="-34"/>
                </a:rPr>
                <a:t>PLAN DE DIOS DE SALVACI</a:t>
              </a:r>
              <a:r>
                <a:rPr lang="en-US" sz="3200" b="1" dirty="0">
                  <a:ln w="9525">
                    <a:solidFill>
                      <a:schemeClr val="tx1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</a:rPr>
                <a:t>Ó</a:t>
              </a:r>
              <a:r>
                <a:rPr lang="en-US" sz="3200" b="1" noProof="1">
                  <a:ln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  <a:cs typeface="Leelawadee" pitchFamily="34" charset="-34"/>
                </a:rPr>
                <a:t>N</a:t>
              </a:r>
            </a:p>
          </p:txBody>
        </p:sp>
      </p:grp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1828800" y="1524000"/>
            <a:ext cx="1041400" cy="720725"/>
            <a:chOff x="1016388" y="913002"/>
            <a:chExt cx="731924" cy="428904"/>
          </a:xfrm>
        </p:grpSpPr>
        <p:sp>
          <p:nvSpPr>
            <p:cNvPr id="12" name="Parallelogram 11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1535" name="TextBox 7"/>
            <p:cNvSpPr txBox="1">
              <a:spLocks noChangeArrowheads="1"/>
            </p:cNvSpPr>
            <p:nvPr/>
          </p:nvSpPr>
          <p:spPr bwMode="auto">
            <a:xfrm>
              <a:off x="1246230" y="954570"/>
              <a:ext cx="278934" cy="3486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1</a:t>
              </a:r>
            </a:p>
          </p:txBody>
        </p:sp>
      </p:grpSp>
      <p:sp>
        <p:nvSpPr>
          <p:cNvPr id="14" name="Parallelogram 13"/>
          <p:cNvSpPr/>
          <p:nvPr/>
        </p:nvSpPr>
        <p:spPr bwMode="auto">
          <a:xfrm>
            <a:off x="2819400" y="1524000"/>
            <a:ext cx="6096000" cy="742832"/>
          </a:xfrm>
          <a:prstGeom prst="parallelogram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noProof="1">
                <a:solidFill>
                  <a:schemeClr val="tx1"/>
                </a:solidFill>
                <a:latin typeface="Arial Black" pitchFamily="34" charset="0"/>
                <a:cs typeface="Leelawadee" pitchFamily="34" charset="-34"/>
              </a:rPr>
              <a:t>OYE</a:t>
            </a:r>
          </a:p>
        </p:txBody>
      </p:sp>
      <p:grpSp>
        <p:nvGrpSpPr>
          <p:cNvPr id="4" name="Group 96"/>
          <p:cNvGrpSpPr>
            <a:grpSpLocks/>
          </p:cNvGrpSpPr>
          <p:nvPr/>
        </p:nvGrpSpPr>
        <p:grpSpPr bwMode="auto">
          <a:xfrm>
            <a:off x="1600200" y="2362200"/>
            <a:ext cx="1041400" cy="722313"/>
            <a:chOff x="1016388" y="913002"/>
            <a:chExt cx="731924" cy="428904"/>
          </a:xfrm>
        </p:grpSpPr>
        <p:sp>
          <p:nvSpPr>
            <p:cNvPr id="17" name="Parallelogram 16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1533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2</a:t>
              </a:r>
            </a:p>
          </p:txBody>
        </p:sp>
      </p:grpSp>
      <p:sp>
        <p:nvSpPr>
          <p:cNvPr id="19" name="Parallelogram 18"/>
          <p:cNvSpPr/>
          <p:nvPr/>
        </p:nvSpPr>
        <p:spPr bwMode="auto">
          <a:xfrm>
            <a:off x="2667000" y="2362200"/>
            <a:ext cx="6033065" cy="770380"/>
          </a:xfrm>
          <a:prstGeom prst="parallelogram">
            <a:avLst/>
          </a:prstGeom>
          <a:solidFill>
            <a:srgbClr val="CCFFCC"/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Leelawadee" pitchFamily="34" charset="-34"/>
              </a:rPr>
              <a:t>CREE EN CRISTO</a:t>
            </a:r>
          </a:p>
        </p:txBody>
      </p:sp>
      <p:grpSp>
        <p:nvGrpSpPr>
          <p:cNvPr id="5" name="Group 96"/>
          <p:cNvGrpSpPr>
            <a:grpSpLocks/>
          </p:cNvGrpSpPr>
          <p:nvPr/>
        </p:nvGrpSpPr>
        <p:grpSpPr bwMode="auto">
          <a:xfrm>
            <a:off x="1371600" y="3200400"/>
            <a:ext cx="1041400" cy="722312"/>
            <a:chOff x="1016388" y="913002"/>
            <a:chExt cx="731924" cy="428904"/>
          </a:xfrm>
        </p:grpSpPr>
        <p:sp>
          <p:nvSpPr>
            <p:cNvPr id="22" name="Parallelogram 21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1531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3</a:t>
              </a:r>
            </a:p>
          </p:txBody>
        </p:sp>
      </p:grpSp>
      <p:sp>
        <p:nvSpPr>
          <p:cNvPr id="24" name="Parallelogram 23"/>
          <p:cNvSpPr/>
          <p:nvPr/>
        </p:nvSpPr>
        <p:spPr bwMode="auto">
          <a:xfrm>
            <a:off x="2438400" y="3200400"/>
            <a:ext cx="6041214" cy="742832"/>
          </a:xfrm>
          <a:prstGeom prst="parallelogram">
            <a:avLst/>
          </a:prstGeom>
          <a:solidFill>
            <a:srgbClr val="FFFF99"/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Leelawadee" pitchFamily="34" charset="-34"/>
              </a:rPr>
              <a:t>ARREPIENTETE</a:t>
            </a:r>
          </a:p>
        </p:txBody>
      </p:sp>
      <p:grpSp>
        <p:nvGrpSpPr>
          <p:cNvPr id="6" name="Group 96"/>
          <p:cNvGrpSpPr>
            <a:grpSpLocks/>
          </p:cNvGrpSpPr>
          <p:nvPr/>
        </p:nvGrpSpPr>
        <p:grpSpPr bwMode="auto">
          <a:xfrm>
            <a:off x="1143000" y="4038600"/>
            <a:ext cx="1041400" cy="722312"/>
            <a:chOff x="1016388" y="913002"/>
            <a:chExt cx="731924" cy="428904"/>
          </a:xfrm>
        </p:grpSpPr>
        <p:sp>
          <p:nvSpPr>
            <p:cNvPr id="33" name="Parallelogram 32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34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4</a:t>
              </a:r>
            </a:p>
          </p:txBody>
        </p:sp>
      </p:grpSp>
      <p:sp>
        <p:nvSpPr>
          <p:cNvPr id="35" name="Parallelogram 34"/>
          <p:cNvSpPr/>
          <p:nvPr/>
        </p:nvSpPr>
        <p:spPr bwMode="auto">
          <a:xfrm>
            <a:off x="2209800" y="4038600"/>
            <a:ext cx="6096000" cy="742832"/>
          </a:xfrm>
          <a:prstGeom prst="parallelogram">
            <a:avLst/>
          </a:prstGeom>
          <a:solidFill>
            <a:srgbClr val="FFCCFF"/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Leelawadee" pitchFamily="34" charset="-34"/>
              </a:rPr>
              <a:t>CONFIESA A CRISTO</a:t>
            </a:r>
          </a:p>
        </p:txBody>
      </p:sp>
      <p:sp>
        <p:nvSpPr>
          <p:cNvPr id="26" name="Parallelogram 25"/>
          <p:cNvSpPr/>
          <p:nvPr/>
        </p:nvSpPr>
        <p:spPr bwMode="auto">
          <a:xfrm>
            <a:off x="2057400" y="4876800"/>
            <a:ext cx="6057900" cy="742832"/>
          </a:xfrm>
          <a:prstGeom prst="parallelogram">
            <a:avLst/>
          </a:prstGeom>
          <a:solidFill>
            <a:srgbClr val="CCECFF"/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Leelawadee" pitchFamily="34" charset="-34"/>
              </a:rPr>
              <a:t>BAUTIZATE</a:t>
            </a:r>
          </a:p>
        </p:txBody>
      </p:sp>
      <p:grpSp>
        <p:nvGrpSpPr>
          <p:cNvPr id="8" name="Group 96"/>
          <p:cNvGrpSpPr>
            <a:grpSpLocks/>
          </p:cNvGrpSpPr>
          <p:nvPr/>
        </p:nvGrpSpPr>
        <p:grpSpPr bwMode="auto">
          <a:xfrm>
            <a:off x="914400" y="4876800"/>
            <a:ext cx="1041400" cy="722312"/>
            <a:chOff x="1016388" y="913002"/>
            <a:chExt cx="731924" cy="428904"/>
          </a:xfrm>
        </p:grpSpPr>
        <p:sp>
          <p:nvSpPr>
            <p:cNvPr id="28" name="Parallelogram 27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29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5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867400" y="16764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ROM 10:17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34200" y="2514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JN 3:16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19800" y="3352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17:30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00800" y="41910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ROM 10:10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562600" y="50292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2:38</a:t>
            </a:r>
          </a:p>
        </p:txBody>
      </p:sp>
      <p:sp>
        <p:nvSpPr>
          <p:cNvPr id="38" name="Parallelogram 37"/>
          <p:cNvSpPr/>
          <p:nvPr/>
        </p:nvSpPr>
        <p:spPr bwMode="auto">
          <a:xfrm>
            <a:off x="1828800" y="5715000"/>
            <a:ext cx="6057900" cy="742832"/>
          </a:xfrm>
          <a:prstGeom prst="parallelogram">
            <a:avLst/>
          </a:prstGeom>
          <a:solidFill>
            <a:schemeClr val="bg1">
              <a:lumMod val="85000"/>
            </a:schemeClr>
          </a:solidFill>
          <a:ln w="3175">
            <a:noFill/>
          </a:ln>
          <a:effectLst>
            <a:innerShdw blurRad="63500" dist="50800" dir="13500000">
              <a:prstClr val="black">
                <a:alpha val="36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Leelawadee" pitchFamily="34" charset="-34"/>
              </a:rPr>
              <a:t>SED FIEL</a:t>
            </a:r>
          </a:p>
        </p:txBody>
      </p:sp>
      <p:grpSp>
        <p:nvGrpSpPr>
          <p:cNvPr id="10" name="Group 96"/>
          <p:cNvGrpSpPr>
            <a:grpSpLocks/>
          </p:cNvGrpSpPr>
          <p:nvPr/>
        </p:nvGrpSpPr>
        <p:grpSpPr bwMode="auto">
          <a:xfrm>
            <a:off x="685800" y="5715000"/>
            <a:ext cx="1041400" cy="722312"/>
            <a:chOff x="1016388" y="913002"/>
            <a:chExt cx="731924" cy="428904"/>
          </a:xfrm>
        </p:grpSpPr>
        <p:sp>
          <p:nvSpPr>
            <p:cNvPr id="40" name="Parallelogram 39"/>
            <p:cNvSpPr/>
            <p:nvPr/>
          </p:nvSpPr>
          <p:spPr bwMode="auto">
            <a:xfrm>
              <a:off x="1016388" y="913002"/>
              <a:ext cx="731924" cy="428904"/>
            </a:xfrm>
            <a:prstGeom prst="parallelogram">
              <a:avLst>
                <a:gd name="adj" fmla="val 28140"/>
              </a:avLst>
            </a:prstGeom>
            <a:gradFill flip="none" rotWithShape="1">
              <a:gsLst>
                <a:gs pos="0">
                  <a:srgbClr val="5AF300"/>
                </a:gs>
                <a:gs pos="100000">
                  <a:srgbClr val="208A00"/>
                </a:gs>
              </a:gsLst>
              <a:path path="shape">
                <a:fillToRect l="50000" t="50000" r="50000" b="50000"/>
              </a:path>
              <a:tileRect/>
            </a:gradFill>
            <a:ln w="2540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4800" dirty="0"/>
            </a:p>
          </p:txBody>
        </p:sp>
        <p:sp>
          <p:nvSpPr>
            <p:cNvPr id="41" name="TextBox 7"/>
            <p:cNvSpPr txBox="1">
              <a:spLocks noChangeArrowheads="1"/>
            </p:cNvSpPr>
            <p:nvPr/>
          </p:nvSpPr>
          <p:spPr bwMode="auto">
            <a:xfrm>
              <a:off x="1246230" y="954478"/>
              <a:ext cx="278934" cy="347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  <a:ea typeface="ＭＳ Ｐゴシック" pitchFamily="-108" charset="-128"/>
                </a:rPr>
                <a:t>6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5334000" y="58674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REV 2:10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4" grpId="0" animBg="1"/>
      <p:bldP spid="35" grpId="0" animBg="1"/>
      <p:bldP spid="26" grpId="0" animBg="1"/>
      <p:bldP spid="30" grpId="0"/>
      <p:bldP spid="31" grpId="0"/>
      <p:bldP spid="32" grpId="0"/>
      <p:bldP spid="36" grpId="0"/>
      <p:bldP spid="37" grpId="0"/>
      <p:bldP spid="38" grpId="0" animBg="1"/>
      <p:bldP spid="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8153400" cy="5257800"/>
          </a:xfrm>
        </p:spPr>
        <p:txBody>
          <a:bodyPr/>
          <a:lstStyle/>
          <a:p>
            <a:pPr>
              <a:buNone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 COR 1:3-7.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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Piensen por unos momentos lo que estos versos nos dicen</a:t>
            </a:r>
          </a:p>
          <a:p>
            <a:pPr algn="ctr">
              <a:buNone/>
            </a:pP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¡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Éstos versos son unos de los </a:t>
            </a:r>
          </a:p>
          <a:p>
            <a:pPr algn="ctr">
              <a:buNone/>
            </a:pP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más consoladores en toda la Biblia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 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 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vida es dura.  Experimentamos situaciones de </a:t>
            </a:r>
            <a:r>
              <a:rPr lang="es-MX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soledad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y </a:t>
            </a:r>
            <a:r>
              <a:rPr lang="es-MX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depresión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que nos hacen sentir como que a  nadie le importa.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 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 veces lloramos y oramos a Dios pero parece que no nos escucha </a:t>
            </a: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0636"/>
          </a:xfrm>
        </p:spPr>
        <p:txBody>
          <a:bodyPr/>
          <a:lstStyle/>
          <a:p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INTRODUCCIÓN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85800"/>
            <a:ext cx="7924800" cy="5638800"/>
          </a:xfrm>
        </p:spPr>
        <p:txBody>
          <a:bodyPr/>
          <a:lstStyle/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 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Pero los versículos que leímos nos dice que hay alguien que….</a:t>
            </a:r>
          </a:p>
          <a:p>
            <a:pPr>
              <a:buNone/>
            </a:pP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= </a:t>
            </a:r>
            <a:r>
              <a:rPr lang="es-MX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si importa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de nosotros</a:t>
            </a:r>
          </a:p>
          <a:p>
            <a:pPr>
              <a:buNone/>
            </a:pP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= </a:t>
            </a:r>
            <a:r>
              <a:rPr lang="es-MX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se preocupa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por nosotros</a:t>
            </a:r>
          </a:p>
          <a:p>
            <a:pPr>
              <a:buNone/>
            </a:pP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=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nos consuela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y esta con nosotros en nuestros momentos de depresión, soledad,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desesperación</a:t>
            </a:r>
            <a:r>
              <a:rPr lang="es-MX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etc.</a:t>
            </a:r>
          </a:p>
          <a:p>
            <a:pPr algn="ctr">
              <a:buNone/>
            </a:pP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Ese alguien es:                                     </a:t>
            </a:r>
            <a:r>
              <a:rPr lang="es-MX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NUESTRO PADRE CELESTIAL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 </a:t>
            </a:r>
            <a:endParaRPr lang="es-MX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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En esos momentos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Él nos ayuda y nos consola</a:t>
            </a:r>
          </a:p>
          <a:p>
            <a:pPr>
              <a:buNone/>
            </a:pPr>
            <a:r>
              <a:rPr lang="es-MX" sz="23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685800"/>
            <a:ext cx="8001000" cy="4495800"/>
          </a:xfrm>
        </p:spPr>
        <p:txBody>
          <a:bodyPr/>
          <a:lstStyle/>
          <a:p>
            <a:pPr>
              <a:buNone/>
            </a:pP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 </a:t>
            </a:r>
            <a:r>
              <a:rPr lang="es-MX" sz="3200" b="1" dirty="0">
                <a:latin typeface="Arial Black" pitchFamily="34" charset="0"/>
              </a:rPr>
              <a:t>Vamos considerando algunas situaciones cuando nuestro Dios nos conforta, nos consuela, nos ayuda a soportar los dolores y aflicciones del momento</a:t>
            </a:r>
          </a:p>
          <a:p>
            <a:pPr>
              <a:buNone/>
            </a:pPr>
            <a:r>
              <a:rPr lang="es-MX" sz="32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 </a:t>
            </a:r>
            <a:r>
              <a:rPr lang="es-MX" sz="3200" b="1" dirty="0">
                <a:latin typeface="Arial Black" pitchFamily="34" charset="0"/>
                <a:cs typeface="Arial" pitchFamily="34" charset="0"/>
                <a:sym typeface="Wingdings"/>
              </a:rPr>
              <a:t>Dios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 quiere y puede consolarnos porque Él es……</a:t>
            </a:r>
            <a:endParaRPr lang="es-MX" sz="3200" b="1" dirty="0">
              <a:latin typeface="Arial Black" pitchFamily="34" charset="0"/>
            </a:endParaRPr>
          </a:p>
          <a:p>
            <a:pPr>
              <a:buNone/>
            </a:pP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8" descr="169762505jauTnv_p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057" name="Picture 9" descr="poster-jesus-14.jpg (14405 bytes)"/>
          <p:cNvPicPr>
            <a:picLocks noChangeAspect="1" noChangeArrowheads="1"/>
          </p:cNvPicPr>
          <p:nvPr/>
        </p:nvPicPr>
        <p:blipFill>
          <a:blip r:embed="rId4" cstate="print"/>
          <a:srcRect b="9888"/>
          <a:stretch>
            <a:fillRect/>
          </a:stretch>
        </p:blipFill>
        <p:spPr bwMode="auto">
          <a:xfrm>
            <a:off x="304800" y="2362200"/>
            <a:ext cx="8610600" cy="42395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>
            <a:off x="179388" y="333375"/>
            <a:ext cx="8785225" cy="143986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prstShdw prst="shdw13" dist="53882" dir="13500000">
                    <a:srgbClr val="875B0D">
                      <a:alpha val="50000"/>
                    </a:srgbClr>
                  </a:prstShdw>
                </a:effectLst>
                <a:latin typeface="Amazone BT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228600"/>
            <a:ext cx="780950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DIOS DE </a:t>
            </a:r>
          </a:p>
          <a:p>
            <a:pPr algn="ctr"/>
            <a:r>
              <a:rPr lang="en-US" sz="5400" b="1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TODA CONSOLACI</a:t>
            </a:r>
            <a:r>
              <a:rPr lang="en-US" sz="54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5400" b="1" dirty="0">
                <a:ln w="285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609600"/>
            <a:ext cx="8077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NOS CONSUELA EN DIFICULTADES               Y APUROS  </a:t>
            </a:r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533400" y="1676400"/>
            <a:ext cx="4648200" cy="4648200"/>
          </a:xfrm>
          <a:prstGeom prst="rect">
            <a:avLst/>
          </a:prstGeom>
        </p:spPr>
        <p:txBody>
          <a:bodyPr/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s-MX" sz="2800" b="1" kern="0" dirty="0">
                <a:solidFill>
                  <a:srgbClr val="006600"/>
                </a:solidFill>
                <a:latin typeface="Arial" pitchFamily="34" charset="0"/>
                <a:cs typeface="Arial" pitchFamily="34" charset="0"/>
                <a:sym typeface="Wingdings"/>
              </a:rPr>
              <a:t></a:t>
            </a:r>
            <a:r>
              <a:rPr lang="es-MX" sz="28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 Las </a:t>
            </a:r>
            <a:r>
              <a:rPr lang="es-MX" sz="2800" b="1" i="1" u="sng" kern="0" dirty="0">
                <a:solidFill>
                  <a:srgbClr val="000000"/>
                </a:solidFill>
                <a:latin typeface="Arial Black" pitchFamily="34" charset="0"/>
                <a:cs typeface="Arial" pitchFamily="34" charset="0"/>
                <a:sym typeface="Wingdings"/>
              </a:rPr>
              <a:t>dificultades</a:t>
            </a:r>
            <a:r>
              <a:rPr lang="es-MX" sz="2800" b="1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/>
              </a:rPr>
              <a:t> y  </a:t>
            </a:r>
            <a:r>
              <a:rPr lang="es-MX" sz="2800" b="1" i="1" u="sng" kern="0" dirty="0">
                <a:solidFill>
                  <a:srgbClr val="000000"/>
                </a:solidFill>
                <a:latin typeface="Arial Black" pitchFamily="34" charset="0"/>
                <a:cs typeface="Arial" pitchFamily="34" charset="0"/>
                <a:sym typeface="Wingdings"/>
              </a:rPr>
              <a:t>a</a:t>
            </a:r>
            <a:r>
              <a:rPr lang="es-MX" sz="2800" b="1" i="1" u="sng" kern="0" dirty="0">
                <a:solidFill>
                  <a:srgbClr val="000000"/>
                </a:solidFill>
                <a:latin typeface="Arial Black" pitchFamily="34" charset="0"/>
                <a:cs typeface="Arial" pitchFamily="34" charset="0"/>
              </a:rPr>
              <a:t>puros</a:t>
            </a:r>
            <a:r>
              <a:rPr lang="es-MX" sz="28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son común en esta vida,                  </a:t>
            </a:r>
            <a:r>
              <a:rPr lang="es-MX" sz="28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JOB 14:1-2; JN 16:33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s-MX" sz="2800" b="1" kern="0" dirty="0">
                <a:solidFill>
                  <a:srgbClr val="006600"/>
                </a:solidFill>
                <a:latin typeface="Arial" pitchFamily="34" charset="0"/>
                <a:cs typeface="Arial" pitchFamily="34" charset="0"/>
                <a:sym typeface="Wingdings"/>
              </a:rPr>
              <a:t> </a:t>
            </a:r>
            <a:r>
              <a:rPr lang="es-MX" sz="2800" b="1" kern="0" dirty="0">
                <a:latin typeface="Arial" pitchFamily="34" charset="0"/>
                <a:cs typeface="Arial" pitchFamily="34" charset="0"/>
                <a:sym typeface="Wingdings"/>
              </a:rPr>
              <a:t>En </a:t>
            </a:r>
            <a:r>
              <a:rPr lang="es-MX" sz="2800" b="1" i="1" u="sng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esos momentos</a:t>
            </a:r>
            <a:r>
              <a:rPr lang="es-MX" sz="2800" b="1" kern="0" dirty="0">
                <a:latin typeface="Arial" pitchFamily="34" charset="0"/>
                <a:cs typeface="Arial" pitchFamily="34" charset="0"/>
                <a:sym typeface="Wingdings"/>
              </a:rPr>
              <a:t> nos decimos cosas como: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s-MX" sz="2800" b="1" kern="0" dirty="0">
                <a:latin typeface="Arial" pitchFamily="34" charset="0"/>
                <a:cs typeface="Arial" pitchFamily="34" charset="0"/>
                <a:sym typeface="Wingdings"/>
              </a:rPr>
              <a:t>  </a:t>
            </a:r>
            <a:r>
              <a:rPr lang="es-MX" sz="26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= </a:t>
            </a:r>
            <a:r>
              <a:rPr lang="es-MX" sz="2600" b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“No se que hacer”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s-MX" sz="26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  = </a:t>
            </a:r>
            <a:r>
              <a:rPr lang="es-MX" sz="2600" b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“Ya no puedo con esto”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s-MX" sz="26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  = </a:t>
            </a:r>
            <a:r>
              <a:rPr lang="es-MX" sz="2600" b="1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“Estoy cansado de esto”</a:t>
            </a:r>
          </a:p>
        </p:txBody>
      </p:sp>
      <p:pic>
        <p:nvPicPr>
          <p:cNvPr id="15362" name="Picture 2" descr="Image result for una person preocup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752600"/>
            <a:ext cx="3429000" cy="1981200"/>
          </a:xfrm>
          <a:prstGeom prst="rect">
            <a:avLst/>
          </a:prstGeom>
          <a:noFill/>
        </p:spPr>
      </p:pic>
      <p:pic>
        <p:nvPicPr>
          <p:cNvPr id="15364" name="Picture 4" descr="Image result for una person preocup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3886200"/>
            <a:ext cx="3429000" cy="22288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077200" cy="5638800"/>
          </a:xfrm>
        </p:spPr>
        <p:txBody>
          <a:bodyPr/>
          <a:lstStyle/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4:11; LC 22:43</a:t>
            </a:r>
          </a:p>
          <a:p>
            <a:pPr>
              <a:buNone/>
            </a:pPr>
            <a:r>
              <a:rPr lang="es-MX" sz="28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después de ser tentado por el diablo, ángeles vinieron y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 administraron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en Getsemaní la angustia no fue quitada pero un ángel vino y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 fortaleció</a:t>
            </a:r>
            <a:r>
              <a:rPr lang="es-MX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para poder llevarla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2 COR 12:7-10; 2 TIM 3:10-11; 4:16-17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no le quito el aguijón sino le dio </a:t>
            </a:r>
            <a:r>
              <a:rPr lang="es-MX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gracia</a:t>
            </a:r>
            <a:r>
              <a:rPr lang="es-MX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(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fortaleza</a:t>
            </a:r>
            <a:r>
              <a:rPr lang="es-MX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)”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para soportarlo  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Pablo fue </a:t>
            </a:r>
            <a:r>
              <a:rPr lang="es-MX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confortado/librado</a:t>
            </a:r>
            <a:r>
              <a:rPr lang="es-MX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de sus dificultades</a:t>
            </a:r>
          </a:p>
          <a:p>
            <a:pPr>
              <a:buNone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Dios hace lo mismo con nosotros!</a:t>
            </a:r>
          </a:p>
          <a:p>
            <a:pPr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SAL 34:18; MT 5:4; 11:28-30; 2 PED 5:7</a:t>
            </a:r>
          </a:p>
          <a:p>
            <a:pPr algn="ctr">
              <a:buNone/>
            </a:pPr>
            <a:r>
              <a:rPr lang="es-MX" sz="24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Dios nos conforta y nos consuela en los  apuros y dificultades</a:t>
            </a:r>
          </a:p>
          <a:p>
            <a:pPr>
              <a:buNone/>
            </a:pP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6400"/>
            <a:ext cx="5181600" cy="4495800"/>
          </a:xfrm>
        </p:spPr>
        <p:txBody>
          <a:bodyPr/>
          <a:lstStyle/>
          <a:p>
            <a:pPr>
              <a:buNone/>
            </a:pP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¡No podemos vivir esta vida sin sufrir alguna clase de dolor!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  <a:sym typeface="Wingdings"/>
              </a:rPr>
              <a:t>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Sufrimos </a:t>
            </a:r>
            <a:r>
              <a:rPr lang="es-MX" b="1" i="1" u="sng" dirty="0">
                <a:latin typeface="Arial" pitchFamily="34" charset="0"/>
                <a:cs typeface="Arial" pitchFamily="34" charset="0"/>
              </a:rPr>
              <a:t>dolor físico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que viene por enfermedad y la vejes,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ECC 12:2-5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  <a:sym typeface="Wingdings"/>
              </a:rPr>
              <a:t>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Uno de los </a:t>
            </a:r>
            <a:r>
              <a:rPr lang="es-MX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dolores mas duros que sufrimos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es </a:t>
            </a:r>
            <a:r>
              <a:rPr lang="es-MX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 perdida de un ser querido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JN 11:33,35 (43) 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609600"/>
            <a:ext cx="754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NOS CONSUELA EN  </a:t>
            </a:r>
          </a:p>
          <a:p>
            <a:pPr algn="ctr"/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DOLOR O PÉRDIDA</a:t>
            </a:r>
            <a:endParaRPr lang="en-US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1028" name="Picture 4" descr="http://t2.gstatic.com/images?q=tbn:ANd9GcTr49WUqE8uN4XBAG-GFgabwU3kDWHfpVgROUfymCMSOJHMx38NI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752600"/>
            <a:ext cx="2819400" cy="1788993"/>
          </a:xfrm>
          <a:prstGeom prst="rect">
            <a:avLst/>
          </a:prstGeom>
          <a:noFill/>
        </p:spPr>
      </p:pic>
      <p:pic>
        <p:nvPicPr>
          <p:cNvPr id="1030" name="Picture 6" descr="http://t0.gstatic.com/images?q=tbn:ANd9GcT2DhS6o9HTqx7C_XQqubK83DL7fOWVFdAKC_RvgpagJ63Xu34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3657600"/>
            <a:ext cx="2855843" cy="2590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533400"/>
            <a:ext cx="8001000" cy="5715000"/>
          </a:xfrm>
        </p:spPr>
        <p:txBody>
          <a:bodyPr/>
          <a:lstStyle/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</a:t>
            </a:r>
            <a:r>
              <a:rPr lang="es-MX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"/>
              </a:rPr>
              <a:t>Hay 3 cosas concerniente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“el dolor” 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"/>
              </a:rPr>
              <a:t>que nos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“consuela”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…..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s-MX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[</a:t>
            </a: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1]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SAL 30:5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 </a:t>
            </a:r>
            <a:endParaRPr lang="es-MX" sz="2400" b="1" dirty="0"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     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 el dolor aquí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 temporal</a:t>
            </a:r>
            <a:r>
              <a:rPr lang="es-MX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 un día estaremos  en un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lugar donde no hay dolor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REV 21:4  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[2]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2 COR 4:17-18 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= el dolor que sufrimos no solo es temporal sino que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 se compara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con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gloria que tendremos 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[3]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FIL 4:13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 </a:t>
            </a:r>
            <a:r>
              <a:rPr lang="es-MX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 medio de Cristo</a:t>
            </a:r>
            <a:r>
              <a:rPr lang="es-MX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podemos soportar cualquier dolor o perdida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</a:t>
            </a:r>
            <a:r>
              <a:rPr lang="es-MX" sz="24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Sin duda esta palabras nos consuelan en dolor y perdida</a:t>
            </a:r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CC66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E2B8"/>
      </a:accent5>
      <a:accent6>
        <a:srgbClr val="0000E7"/>
      </a:accent6>
      <a:hlink>
        <a:srgbClr val="CC00CC"/>
      </a:hlink>
      <a:folHlink>
        <a:srgbClr val="C0C0C0"/>
      </a:folHlink>
    </a:clrScheme>
    <a:fontScheme name="Default Desig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706</Words>
  <Application>Microsoft Office PowerPoint</Application>
  <PresentationFormat>On-screen Show (4:3)</PresentationFormat>
  <Paragraphs>96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Amazone BT</vt:lpstr>
      <vt:lpstr>Arial</vt:lpstr>
      <vt:lpstr>Arial Black</vt:lpstr>
      <vt:lpstr>Calibri</vt:lpstr>
      <vt:lpstr>Times</vt:lpstr>
      <vt:lpstr>Default Design</vt:lpstr>
      <vt:lpstr>Office Theme</vt:lpstr>
      <vt:lpstr>PowerPoint Presentation</vt:lpstr>
      <vt:lpstr>INTRODUCCIÓN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LECCIÓN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13613319741</cp:lastModifiedBy>
  <cp:revision>61</cp:revision>
  <dcterms:created xsi:type="dcterms:W3CDTF">2011-10-30T18:32:52Z</dcterms:created>
  <dcterms:modified xsi:type="dcterms:W3CDTF">2022-01-06T01:39:38Z</dcterms:modified>
</cp:coreProperties>
</file>