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0" r:id="rId2"/>
    <p:sldId id="256" r:id="rId3"/>
    <p:sldId id="259" r:id="rId4"/>
    <p:sldId id="257" r:id="rId5"/>
    <p:sldId id="258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/>
    <p:restoredTop sz="76681"/>
  </p:normalViewPr>
  <p:slideViewPr>
    <p:cSldViewPr>
      <p:cViewPr varScale="1">
        <p:scale>
          <a:sx n="53" d="100"/>
          <a:sy n="53" d="100"/>
        </p:scale>
        <p:origin x="180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C506A-1880-BF42-ADB5-DE54ADF1D51F}" type="datetimeFigureOut">
              <a:rPr lang="es-ES_tradnl" smtClean="0"/>
              <a:t>6/3/23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E6B8-315B-444E-8AE8-F1573F555EC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613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pecado engaña.  Nótese Efes. 4:22.</a:t>
            </a:r>
            <a:r>
              <a:rPr lang="es-ES_tradnl" dirty="0" smtClean="0">
                <a:effectLst/>
              </a:rPr>
              <a:t> 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6E6B8-315B-444E-8AE8-F1573F555ECE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214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pecado engaña.  Nótese Efes. 4:22.</a:t>
            </a:r>
            <a:r>
              <a:rPr lang="es-ES_tradnl" dirty="0" smtClean="0">
                <a:effectLst/>
              </a:rPr>
              <a:t> 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6E6B8-315B-444E-8AE8-F1573F555ECE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782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“pues el pecado es infracción de la ley.” 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palabra “pecado” es de la griega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jamartia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errar al blanco. El pecado es anomia, dice Juan. Es maldad; es infracción de la ley.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6E6B8-315B-444E-8AE8-F1573F555ECE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955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0613A0DD-18AB-4FC9-8E89-D592FB1D124C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72BDEF7-F8D7-4395-A327-9884FC37FAF6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A0DD-18AB-4FC9-8E89-D592FB1D124C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DEF7-F8D7-4395-A327-9884FC37FAF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A0DD-18AB-4FC9-8E89-D592FB1D124C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DEF7-F8D7-4395-A327-9884FC37FAF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A0DD-18AB-4FC9-8E89-D592FB1D124C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DEF7-F8D7-4395-A327-9884FC37FAF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A0DD-18AB-4FC9-8E89-D592FB1D124C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DEF7-F8D7-4395-A327-9884FC37FAF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A0DD-18AB-4FC9-8E89-D592FB1D124C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DEF7-F8D7-4395-A327-9884FC37FAF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A0DD-18AB-4FC9-8E89-D592FB1D124C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DEF7-F8D7-4395-A327-9884FC37FAF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A0DD-18AB-4FC9-8E89-D592FB1D124C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DEF7-F8D7-4395-A327-9884FC37FAF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A0DD-18AB-4FC9-8E89-D592FB1D124C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DEF7-F8D7-4395-A327-9884FC37FAF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A0DD-18AB-4FC9-8E89-D592FB1D124C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DEF7-F8D7-4395-A327-9884FC37FAF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A0DD-18AB-4FC9-8E89-D592FB1D124C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DEF7-F8D7-4395-A327-9884FC37FAF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613A0DD-18AB-4FC9-8E89-D592FB1D124C}" type="datetimeFigureOut">
              <a:rPr lang="en-US" smtClean="0"/>
              <a:pPr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72BDEF7-F8D7-4395-A327-9884FC37FAF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" y="0"/>
            <a:ext cx="9139881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83858" y="6113044"/>
            <a:ext cx="6380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dirty="0" smtClean="0"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</a:effectLst>
              </a:rPr>
              <a:t>Queridos hermanos, y amigos</a:t>
            </a:r>
            <a:endParaRPr lang="es-ES_tradnl" sz="4000" dirty="0">
              <a:effectLst>
                <a:glow rad="127000">
                  <a:schemeClr val="tx2">
                    <a:lumMod val="20000"/>
                    <a:lumOff val="8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205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10396" y="3060016"/>
            <a:ext cx="4727100" cy="2352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7200" dirty="0" smtClean="0">
                <a:effectLst>
                  <a:glow>
                    <a:schemeClr val="tx2">
                      <a:lumMod val="50000"/>
                      <a:lumOff val="50000"/>
                    </a:schemeClr>
                  </a:glow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Brush Script MT" charset="0"/>
                <a:ea typeface="Brush Script MT" charset="0"/>
                <a:cs typeface="Brush Script MT" charset="0"/>
              </a:rPr>
              <a:t>El</a:t>
            </a:r>
            <a:r>
              <a:rPr lang="es-ES_tradnl" sz="8800" dirty="0" smtClean="0">
                <a:effectLst>
                  <a:glow>
                    <a:schemeClr val="tx2">
                      <a:lumMod val="50000"/>
                      <a:lumOff val="50000"/>
                    </a:schemeClr>
                  </a:glow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Brush Script MT" charset="0"/>
                <a:ea typeface="Brush Script MT" charset="0"/>
                <a:cs typeface="Brush Script MT" charset="0"/>
              </a:rPr>
              <a:t> </a:t>
            </a:r>
            <a:r>
              <a:rPr lang="es-ES_tradnl" sz="11500" dirty="0" smtClean="0">
                <a:effectLst>
                  <a:glow>
                    <a:schemeClr val="tx2">
                      <a:lumMod val="50000"/>
                      <a:lumOff val="50000"/>
                    </a:schemeClr>
                  </a:glow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Brush Script MT" charset="0"/>
                <a:ea typeface="Brush Script MT" charset="0"/>
                <a:cs typeface="Brush Script MT" charset="0"/>
              </a:rPr>
              <a:t>engaño </a:t>
            </a:r>
            <a:r>
              <a:rPr lang="es-ES_tradnl" sz="7200" dirty="0" smtClean="0">
                <a:effectLst>
                  <a:glow>
                    <a:schemeClr val="tx2">
                      <a:lumMod val="50000"/>
                      <a:lumOff val="50000"/>
                    </a:schemeClr>
                  </a:glow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Brush Script MT" charset="0"/>
                <a:ea typeface="Brush Script MT" charset="0"/>
                <a:cs typeface="Brush Script MT" charset="0"/>
              </a:rPr>
              <a:t>del</a:t>
            </a:r>
            <a:r>
              <a:rPr lang="es-ES_tradnl" sz="8800" dirty="0" smtClean="0">
                <a:effectLst>
                  <a:glow>
                    <a:schemeClr val="tx2">
                      <a:lumMod val="50000"/>
                      <a:lumOff val="50000"/>
                    </a:schemeClr>
                  </a:glow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Brush Script MT" charset="0"/>
                <a:ea typeface="Brush Script MT" charset="0"/>
                <a:cs typeface="Brush Script MT" charset="0"/>
              </a:rPr>
              <a:t> </a:t>
            </a:r>
            <a:r>
              <a:rPr lang="es-ES_tradnl" sz="11500" dirty="0" smtClean="0">
                <a:effectLst>
                  <a:glow>
                    <a:schemeClr val="tx2">
                      <a:lumMod val="50000"/>
                      <a:lumOff val="50000"/>
                    </a:schemeClr>
                  </a:glow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Brush Script MT" charset="0"/>
                <a:ea typeface="Brush Script MT" charset="0"/>
                <a:cs typeface="Brush Script MT" charset="0"/>
              </a:rPr>
              <a:t>pecado</a:t>
            </a:r>
            <a:endParaRPr lang="es-ES_tradnl" sz="8800" dirty="0">
              <a:effectLst>
                <a:glow>
                  <a:schemeClr val="tx2">
                    <a:lumMod val="50000"/>
                    <a:lumOff val="50000"/>
                  </a:schemeClr>
                </a:glow>
                <a:outerShdw blurRad="63500" sx="102000" sy="102000" algn="ctr" rotWithShape="0">
                  <a:srgbClr val="FFFFFF">
                    <a:alpha val="40000"/>
                  </a:srgbClr>
                </a:outerShdw>
              </a:effectLst>
              <a:latin typeface="Brush Script MT" charset="0"/>
              <a:ea typeface="Brush Script MT" charset="0"/>
              <a:cs typeface="Brush Script M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2842918" y="5217889"/>
            <a:ext cx="4836456" cy="703464"/>
          </a:xfrm>
        </p:spPr>
        <p:txBody>
          <a:bodyPr>
            <a:normAutofit/>
          </a:bodyPr>
          <a:lstStyle/>
          <a:p>
            <a:r>
              <a:rPr lang="es-ES_tradnl" sz="3600" dirty="0" smtClean="0">
                <a:solidFill>
                  <a:srgbClr val="011893"/>
                </a:solidFill>
              </a:rPr>
              <a:t>Hebreos 3:12-13</a:t>
            </a:r>
            <a:endParaRPr lang="es-ES_tradnl" sz="3600" dirty="0">
              <a:solidFill>
                <a:srgbClr val="011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18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260435" y="3131412"/>
            <a:ext cx="5037722" cy="1868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6000" dirty="0" smtClean="0">
                <a:effectLst>
                  <a:glow>
                    <a:srgbClr val="C00000"/>
                  </a:glow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Canela" charset="0"/>
                <a:ea typeface="Canela" charset="0"/>
                <a:cs typeface="Canela" charset="0"/>
              </a:rPr>
              <a:t>El</a:t>
            </a:r>
            <a:r>
              <a:rPr lang="es-ES_tradnl" sz="7200" dirty="0" smtClean="0">
                <a:effectLst>
                  <a:glow rad="25400">
                    <a:srgbClr val="C00000"/>
                  </a:glow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Canela" charset="0"/>
                <a:ea typeface="Canela" charset="0"/>
                <a:cs typeface="Canela" charset="0"/>
              </a:rPr>
              <a:t> </a:t>
            </a:r>
            <a:r>
              <a:rPr lang="es-ES_tradnl" sz="8800" dirty="0" smtClean="0">
                <a:effectLst>
                  <a:glow rad="25400">
                    <a:srgbClr val="C00000"/>
                  </a:glow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Canela" charset="0"/>
                <a:ea typeface="Canela" charset="0"/>
                <a:cs typeface="Canela" charset="0"/>
              </a:rPr>
              <a:t>engaño </a:t>
            </a:r>
            <a:r>
              <a:rPr lang="es-ES_tradnl" sz="6000" dirty="0" smtClean="0">
                <a:effectLst>
                  <a:glow>
                    <a:srgbClr val="C00000"/>
                  </a:glow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Canela" charset="0"/>
                <a:ea typeface="Canela" charset="0"/>
                <a:cs typeface="Canela" charset="0"/>
              </a:rPr>
              <a:t>del</a:t>
            </a:r>
            <a:r>
              <a:rPr lang="es-ES_tradnl" sz="7200" dirty="0" smtClean="0">
                <a:effectLst>
                  <a:glow rad="25400">
                    <a:srgbClr val="C00000"/>
                  </a:glow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Canela" charset="0"/>
                <a:ea typeface="Canela" charset="0"/>
                <a:cs typeface="Canela" charset="0"/>
              </a:rPr>
              <a:t> </a:t>
            </a:r>
            <a:r>
              <a:rPr lang="es-ES_tradnl" sz="8800" dirty="0" smtClean="0">
                <a:solidFill>
                  <a:schemeClr val="bg2">
                    <a:lumMod val="50000"/>
                  </a:schemeClr>
                </a:solidFill>
                <a:effectLst>
                  <a:glow rad="203200">
                    <a:schemeClr val="accent1">
                      <a:lumMod val="50000"/>
                    </a:schemeClr>
                  </a:glow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Canela" charset="0"/>
                <a:ea typeface="Canela" charset="0"/>
                <a:cs typeface="Canela" charset="0"/>
              </a:rPr>
              <a:t>pecado</a:t>
            </a:r>
            <a:endParaRPr lang="es-ES_tradnl" sz="7200" dirty="0">
              <a:solidFill>
                <a:schemeClr val="bg2">
                  <a:lumMod val="50000"/>
                </a:schemeClr>
              </a:solidFill>
              <a:effectLst>
                <a:glow rad="203200">
                  <a:schemeClr val="accent1">
                    <a:lumMod val="50000"/>
                  </a:schemeClr>
                </a:glow>
                <a:outerShdw blurRad="63500" sx="102000" sy="102000" algn="ctr" rotWithShape="0">
                  <a:srgbClr val="FFFFFF">
                    <a:alpha val="40000"/>
                  </a:srgbClr>
                </a:outerShdw>
              </a:effectLst>
              <a:latin typeface="Canela" charset="0"/>
              <a:ea typeface="Canela" charset="0"/>
              <a:cs typeface="Canel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182866" y="5103373"/>
            <a:ext cx="4836456" cy="703464"/>
          </a:xfrm>
        </p:spPr>
        <p:txBody>
          <a:bodyPr>
            <a:normAutofit/>
          </a:bodyPr>
          <a:lstStyle/>
          <a:p>
            <a:r>
              <a:rPr lang="es-ES_tradnl" sz="3600" dirty="0" smtClean="0">
                <a:solidFill>
                  <a:srgbClr val="011893"/>
                </a:solidFill>
              </a:rPr>
              <a:t>Hebreos 3:12-13</a:t>
            </a:r>
            <a:endParaRPr lang="es-ES_tradnl" sz="3600" dirty="0">
              <a:solidFill>
                <a:srgbClr val="011893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 rot="20370077">
            <a:off x="715989" y="4084726"/>
            <a:ext cx="2345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/>
              <a:t>El pecado engaña.  Nótese </a:t>
            </a:r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Efesios </a:t>
            </a:r>
            <a:r>
              <a:rPr lang="es-ES_tradnl" sz="2400" b="1" dirty="0">
                <a:solidFill>
                  <a:schemeClr val="accent1">
                    <a:lumMod val="50000"/>
                  </a:schemeClr>
                </a:solidFill>
              </a:rPr>
              <a:t>4:22.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128161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77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_tradnl" sz="4000" dirty="0" smtClean="0"/>
              <a:t>“No está mal” (</a:t>
            </a:r>
            <a:r>
              <a:rPr lang="es-ES_tradnl" sz="4000" dirty="0" smtClean="0">
                <a:solidFill>
                  <a:srgbClr val="FF0000"/>
                </a:solidFill>
              </a:rPr>
              <a:t>Isaías 5:20; Proverbios 17:15</a:t>
            </a:r>
            <a:r>
              <a:rPr lang="es-ES_tradnl" sz="4000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4000" dirty="0" smtClean="0"/>
              <a:t>“A Dios no le importa, mis pecados no son tan malos” (</a:t>
            </a:r>
            <a:r>
              <a:rPr lang="es-ES_tradnl" sz="4000" dirty="0" smtClean="0">
                <a:solidFill>
                  <a:srgbClr val="FF0000"/>
                </a:solidFill>
              </a:rPr>
              <a:t>Malaquías 2:17; 3:13-4:1</a:t>
            </a:r>
            <a:r>
              <a:rPr lang="es-ES_tradnl" sz="4000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4000" dirty="0" smtClean="0"/>
              <a:t>“Todo el mundo lo hace” (</a:t>
            </a:r>
            <a:r>
              <a:rPr lang="es-ES_tradnl" sz="4000" dirty="0" smtClean="0">
                <a:solidFill>
                  <a:srgbClr val="FF0000"/>
                </a:solidFill>
              </a:rPr>
              <a:t>Hebreos 11:7; Mateo 7:13-14</a:t>
            </a:r>
            <a:r>
              <a:rPr lang="es-ES_tradnl" sz="4000" dirty="0" smtClean="0"/>
              <a:t>)</a:t>
            </a:r>
            <a:endParaRPr lang="es-ES_tradnl" sz="4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2670" y="152400"/>
            <a:ext cx="7458660" cy="990600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es-ES_tradnl" sz="3600" b="1" dirty="0" smtClean="0">
                <a:ln w="22225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Siete </a:t>
            </a:r>
            <a:r>
              <a:rPr lang="es-ES_tradnl" sz="3600" b="1" dirty="0" smtClean="0">
                <a:ln w="22225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127000">
                    <a:schemeClr val="accent1"/>
                  </a:glow>
                </a:effectLst>
              </a:rPr>
              <a:t>mentiras</a:t>
            </a:r>
            <a:r>
              <a:rPr lang="es-ES_tradnl" sz="3600" b="1" dirty="0" smtClean="0">
                <a:ln w="22225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sobre el pecado</a:t>
            </a:r>
            <a:endParaRPr lang="es-ES_tradnl" sz="3600" b="1" dirty="0">
              <a:ln w="22225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562600"/>
            <a:ext cx="1048549" cy="10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87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s-ES_tradnl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“No pecaré, puedo resistir la tentación” (</a:t>
            </a:r>
            <a:r>
              <a:rPr lang="es-ES_tradnl" sz="3600" dirty="0" smtClean="0">
                <a:solidFill>
                  <a:srgbClr val="FF0000"/>
                </a:solidFill>
              </a:rPr>
              <a:t>1Corintios 10:12</a:t>
            </a:r>
            <a:r>
              <a:rPr lang="es-ES_tradnl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s-ES_tradnl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“No puedo parar” (</a:t>
            </a:r>
            <a:r>
              <a:rPr lang="es-ES_tradnl" sz="3600" dirty="0" smtClean="0">
                <a:solidFill>
                  <a:srgbClr val="FF0000"/>
                </a:solidFill>
              </a:rPr>
              <a:t>1Corintios 10:13; Filipenses 4:13; Hebreos 2:18</a:t>
            </a:r>
            <a:r>
              <a:rPr lang="es-ES_tradnl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s-ES_tradnl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“No me atraparán, nadie lo sabrá” (</a:t>
            </a:r>
            <a:r>
              <a:rPr lang="es-ES_tradnl" sz="3600" dirty="0" smtClean="0">
                <a:solidFill>
                  <a:srgbClr val="FF0000"/>
                </a:solidFill>
              </a:rPr>
              <a:t>Número 32:23; Hebreos 4:12-13</a:t>
            </a:r>
            <a:r>
              <a:rPr lang="es-ES_tradnl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s-ES_tradnl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“Vale la pena” (</a:t>
            </a:r>
            <a:r>
              <a:rPr lang="es-ES_tradnl" sz="3600" dirty="0" smtClean="0">
                <a:solidFill>
                  <a:srgbClr val="FF0000"/>
                </a:solidFill>
              </a:rPr>
              <a:t>Lucas 16:25-28; Hebreos 11:25; 1Juan 2:16-17</a:t>
            </a:r>
            <a:r>
              <a:rPr lang="es-ES_tradnl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s-ES_tradnl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2670" y="152400"/>
            <a:ext cx="7458660" cy="990600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es-ES_tradnl" sz="3600" b="1" dirty="0" smtClean="0">
                <a:ln w="22225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Siete </a:t>
            </a:r>
            <a:r>
              <a:rPr lang="es-ES_tradnl" sz="3600" b="1" dirty="0" smtClean="0">
                <a:ln w="22225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127000">
                    <a:schemeClr val="accent1"/>
                  </a:glow>
                </a:effectLst>
              </a:rPr>
              <a:t>mentiras</a:t>
            </a:r>
            <a:r>
              <a:rPr lang="es-ES_tradnl" sz="3600" b="1" dirty="0" smtClean="0">
                <a:ln w="22225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sobre el pecado</a:t>
            </a:r>
            <a:endParaRPr lang="es-ES_tradnl" sz="3600" b="1" dirty="0">
              <a:ln w="22225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562600"/>
            <a:ext cx="1048549" cy="10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87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9100" y="917912"/>
            <a:ext cx="8305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" charset="0"/>
              </a:rPr>
              <a:t> </a:t>
            </a:r>
            <a:r>
              <a:rPr lang="es-ES_tradnl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" charset="0"/>
              </a:rPr>
              <a:t>E</a:t>
            </a:r>
            <a:r>
              <a:rPr lang="es-ES_tradnl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" charset="0"/>
              </a:rPr>
              <a:t>l pecado definido:</a:t>
            </a:r>
          </a:p>
          <a:p>
            <a:pPr marL="342900" indent="-342900">
              <a:buClr>
                <a:srgbClr val="FF0000"/>
              </a:buClr>
              <a:buSzPct val="75000"/>
              <a:buFont typeface=".AppleSystemUIFont" charset="-120"/>
              <a:buChar char="●"/>
            </a:pPr>
            <a:r>
              <a:rPr lang="es-ES_tradnl" sz="2400" dirty="0"/>
              <a:t>La palabra “</a:t>
            </a:r>
            <a:r>
              <a:rPr lang="es-ES_tradnl" sz="2400" b="1" dirty="0">
                <a:solidFill>
                  <a:srgbClr val="C00000"/>
                </a:solidFill>
              </a:rPr>
              <a:t>pecado</a:t>
            </a:r>
            <a:r>
              <a:rPr lang="es-ES_tradnl" sz="2400" dirty="0"/>
              <a:t>” es de la griega </a:t>
            </a:r>
            <a:r>
              <a:rPr lang="es-ES_tradnl" sz="2400" b="1" i="1" dirty="0" err="1">
                <a:solidFill>
                  <a:srgbClr val="C00000"/>
                </a:solidFill>
              </a:rPr>
              <a:t>jamartia</a:t>
            </a:r>
            <a:r>
              <a:rPr lang="es-ES_tradnl" sz="2400" dirty="0"/>
              <a:t> = errar al </a:t>
            </a:r>
            <a:r>
              <a:rPr lang="es-ES_tradnl" sz="2400" dirty="0" smtClean="0"/>
              <a:t>blanco; es </a:t>
            </a:r>
            <a:r>
              <a:rPr lang="es-ES_tradnl" sz="2400" dirty="0"/>
              <a:t>infracción de la </a:t>
            </a:r>
            <a:r>
              <a:rPr lang="es-ES_tradnl" sz="2400" dirty="0" smtClean="0"/>
              <a:t>ley. </a:t>
            </a:r>
          </a:p>
          <a:p>
            <a:pPr marL="342900" indent="-342900">
              <a:buClr>
                <a:srgbClr val="FF0000"/>
              </a:buClr>
              <a:buSzPct val="75000"/>
              <a:buFont typeface=".AppleSystemUIFont" charset="-120"/>
              <a:buChar char="●"/>
            </a:pPr>
            <a:r>
              <a:rPr lang="es-ES_tradnl" sz="2400" dirty="0">
                <a:solidFill>
                  <a:srgbClr val="000000"/>
                </a:solidFill>
                <a:latin typeface="Helvetica" charset="0"/>
              </a:rPr>
              <a:t>Es pecado </a:t>
            </a:r>
            <a:r>
              <a:rPr lang="es-ES_tradnl" sz="2400" i="1" u="sng" dirty="0">
                <a:solidFill>
                  <a:srgbClr val="000000"/>
                </a:solidFill>
                <a:latin typeface="Helvetica" charset="0"/>
              </a:rPr>
              <a:t>traspasar la ley de Dios, o transgredirla</a:t>
            </a:r>
            <a:r>
              <a:rPr lang="es-ES_tradnl" sz="2400" dirty="0" smtClean="0">
                <a:solidFill>
                  <a:srgbClr val="000000"/>
                </a:solidFill>
                <a:latin typeface="Helvetica" charset="0"/>
              </a:rPr>
              <a:t>.</a:t>
            </a:r>
          </a:p>
          <a:p>
            <a:pPr>
              <a:buClr>
                <a:srgbClr val="FF0000"/>
              </a:buClr>
              <a:buSzPct val="75000"/>
            </a:pPr>
            <a:endParaRPr lang="es-ES_tradnl" sz="1400" b="1" dirty="0" smtClean="0">
              <a:ln w="22225">
                <a:solidFill>
                  <a:srgbClr val="011893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Helvetica" charset="0"/>
            </a:endParaRPr>
          </a:p>
          <a:p>
            <a:r>
              <a:rPr lang="es-ES_tradnl" sz="24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Helvetica" charset="0"/>
              </a:rPr>
              <a:t>Santiago 4:17</a:t>
            </a:r>
            <a:r>
              <a:rPr lang="es-ES_tradnl" sz="2400" dirty="0" smtClean="0">
                <a:solidFill>
                  <a:srgbClr val="000000"/>
                </a:solidFill>
                <a:latin typeface="Helvetica" charset="0"/>
              </a:rPr>
              <a:t>, "y al que </a:t>
            </a:r>
            <a:r>
              <a:rPr lang="es-ES_tradnl" sz="2400" i="1" dirty="0" smtClean="0">
                <a:solidFill>
                  <a:srgbClr val="C00000"/>
                </a:solidFill>
                <a:latin typeface="Helvetica" charset="0"/>
              </a:rPr>
              <a:t>sabe hacer lo bueno y no lo hace</a:t>
            </a:r>
            <a:r>
              <a:rPr lang="es-ES_tradnl" sz="2400" dirty="0" smtClean="0">
                <a:solidFill>
                  <a:srgbClr val="000000"/>
                </a:solidFill>
                <a:latin typeface="Helvetica" charset="0"/>
              </a:rPr>
              <a:t>, le es pecado," Es pecar por omisión. Dijo Cristo: "¿Por qué me llamáis, Señor, Señor, y no hacéis lo que yo digo?" (</a:t>
            </a:r>
            <a:r>
              <a:rPr lang="es-ES_tradnl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Helvetica" charset="0"/>
              </a:rPr>
              <a:t>Lucas 6:46</a:t>
            </a:r>
            <a:r>
              <a:rPr lang="es-ES_tradnl" sz="2400" dirty="0" smtClean="0">
                <a:solidFill>
                  <a:srgbClr val="000000"/>
                </a:solidFill>
                <a:latin typeface="Helvetica" charset="0"/>
              </a:rPr>
              <a:t>).</a:t>
            </a:r>
            <a:br>
              <a:rPr lang="es-ES_tradnl" sz="2400" dirty="0" smtClean="0">
                <a:solidFill>
                  <a:srgbClr val="000000"/>
                </a:solidFill>
                <a:latin typeface="Helvetica" charset="0"/>
              </a:rPr>
            </a:br>
            <a:r>
              <a:rPr lang="es-ES_tradnl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Helvetica" charset="0"/>
              </a:rPr>
              <a:t>1 Juan 3:4</a:t>
            </a:r>
            <a:r>
              <a:rPr lang="es-ES_tradnl" sz="2400" dirty="0" smtClean="0">
                <a:solidFill>
                  <a:srgbClr val="000000"/>
                </a:solidFill>
                <a:latin typeface="Helvetica" charset="0"/>
              </a:rPr>
              <a:t>. "Todo aquel que comete pecado infringe también la ley: </a:t>
            </a:r>
            <a:r>
              <a:rPr lang="es-ES_tradnl" sz="2400" i="1" u="sng" dirty="0" smtClean="0">
                <a:solidFill>
                  <a:srgbClr val="000000"/>
                </a:solidFill>
                <a:latin typeface="Helvetica" charset="0"/>
              </a:rPr>
              <a:t>pues el pecado es infracción de la ley</a:t>
            </a:r>
            <a:r>
              <a:rPr lang="es-ES_tradnl" sz="2400" dirty="0" smtClean="0">
                <a:solidFill>
                  <a:srgbClr val="000000"/>
                </a:solidFill>
                <a:latin typeface="Helvetica" charset="0"/>
              </a:rPr>
              <a:t>." Es pecado </a:t>
            </a:r>
            <a:r>
              <a:rPr lang="es-ES_tradnl" sz="2400" i="1" u="sng" dirty="0" smtClean="0">
                <a:solidFill>
                  <a:srgbClr val="000000"/>
                </a:solidFill>
                <a:latin typeface="Helvetica" charset="0"/>
              </a:rPr>
              <a:t>traspasar la ley de Dios, o transgredirla</a:t>
            </a:r>
            <a:r>
              <a:rPr lang="es-ES_tradnl" sz="2400" dirty="0" smtClean="0">
                <a:solidFill>
                  <a:srgbClr val="000000"/>
                </a:solidFill>
                <a:latin typeface="Helvetica" charset="0"/>
              </a:rPr>
              <a:t>.</a:t>
            </a:r>
            <a:br>
              <a:rPr lang="es-ES_tradnl" sz="2400" dirty="0" smtClean="0">
                <a:solidFill>
                  <a:srgbClr val="000000"/>
                </a:solidFill>
                <a:latin typeface="Helvetica" charset="0"/>
              </a:rPr>
            </a:br>
            <a:r>
              <a:rPr lang="es-ES_tradnl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Helvetica" charset="0"/>
              </a:rPr>
              <a:t>1 Juan 5:17</a:t>
            </a:r>
            <a:r>
              <a:rPr lang="es-ES_tradnl" sz="2400" dirty="0" smtClean="0">
                <a:solidFill>
                  <a:srgbClr val="000000"/>
                </a:solidFill>
                <a:latin typeface="Helvetica" charset="0"/>
              </a:rPr>
              <a:t>, "Toda </a:t>
            </a:r>
            <a:r>
              <a:rPr lang="es-ES_tradnl" sz="2400" dirty="0" smtClean="0">
                <a:solidFill>
                  <a:srgbClr val="C00000"/>
                </a:solidFill>
                <a:latin typeface="Helvetica" charset="0"/>
              </a:rPr>
              <a:t>injusticia</a:t>
            </a:r>
            <a:r>
              <a:rPr lang="es-ES_tradnl" sz="2400" dirty="0" smtClean="0">
                <a:solidFill>
                  <a:srgbClr val="000000"/>
                </a:solidFill>
                <a:latin typeface="Helvetica" charset="0"/>
              </a:rPr>
              <a:t> es pecado." Es pecado </a:t>
            </a:r>
            <a:r>
              <a:rPr lang="es-ES_tradnl" sz="2400" dirty="0" smtClean="0">
                <a:solidFill>
                  <a:srgbClr val="C00000"/>
                </a:solidFill>
                <a:latin typeface="Helvetica" charset="0"/>
              </a:rPr>
              <a:t>andar </a:t>
            </a:r>
            <a:r>
              <a:rPr lang="es-ES_tradnl" sz="2400" dirty="0" smtClean="0">
                <a:solidFill>
                  <a:srgbClr val="000000"/>
                </a:solidFill>
                <a:latin typeface="Helvetica" charset="0"/>
              </a:rPr>
              <a:t>en lo que </a:t>
            </a:r>
            <a:r>
              <a:rPr lang="es-ES_tradnl" sz="2400" dirty="0" smtClean="0">
                <a:solidFill>
                  <a:srgbClr val="C00000"/>
                </a:solidFill>
                <a:latin typeface="Helvetica" charset="0"/>
              </a:rPr>
              <a:t>no es de la justicia de Dios</a:t>
            </a:r>
            <a:r>
              <a:rPr lang="es-ES_tradnl" sz="2400" dirty="0" smtClean="0">
                <a:solidFill>
                  <a:srgbClr val="000000"/>
                </a:solidFill>
                <a:latin typeface="Helvetica" charset="0"/>
              </a:rPr>
              <a:t>.</a:t>
            </a:r>
          </a:p>
          <a:p>
            <a:r>
              <a:rPr lang="es-ES_tradnl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Romanos </a:t>
            </a:r>
            <a:r>
              <a:rPr lang="es-ES_tradnl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5:12</a:t>
            </a:r>
            <a:r>
              <a:rPr lang="es-ES_tradnl" sz="2400" dirty="0"/>
              <a:t>, "...por cuanto todos pecaron</a:t>
            </a:r>
            <a:r>
              <a:rPr lang="es-ES_tradnl" sz="2400" dirty="0" smtClean="0"/>
              <a:t>."</a:t>
            </a:r>
            <a:endParaRPr lang="es-ES_tradnl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69135" y="152400"/>
            <a:ext cx="5405730" cy="609600"/>
          </a:xfrm>
          <a:prstGeom prst="rect">
            <a:avLst/>
          </a:prstGeom>
        </p:spPr>
        <p:txBody>
          <a:bodyPr numCol="1">
            <a:prstTxWarp prst="textTriangl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3600" b="1" dirty="0" smtClean="0">
                <a:ln w="22225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Pecado, el</a:t>
            </a:r>
            <a:r>
              <a:rPr lang="mr-IN" sz="3600" b="1" dirty="0" smtClean="0">
                <a:ln w="22225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…</a:t>
            </a:r>
            <a:endParaRPr lang="es-ES_tradnl" sz="3600" b="1" dirty="0">
              <a:ln w="22225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5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9100" y="1362417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.AppleColorEmojiUI" charset="0"/>
              <a:buChar char="☑️"/>
            </a:pPr>
            <a:r>
              <a:rPr lang="es-ES_tradnl" sz="2400" dirty="0" smtClean="0">
                <a:solidFill>
                  <a:srgbClr val="000000"/>
                </a:solidFill>
                <a:latin typeface="Helvetica" charset="0"/>
              </a:rPr>
              <a:t>"</a:t>
            </a:r>
            <a:r>
              <a:rPr lang="es-ES_tradnl" sz="3200" dirty="0"/>
              <a:t>El pecado le separa de Dios</a:t>
            </a:r>
            <a:r>
              <a:rPr lang="es-ES_tradnl" sz="2400" dirty="0"/>
              <a:t>; </a:t>
            </a:r>
            <a:r>
              <a:rPr lang="es-ES_tradnl" sz="2800" dirty="0"/>
              <a:t>está, pues, "muerto en pecado" (</a:t>
            </a:r>
            <a:r>
              <a:rPr lang="es-ES_tradnl" sz="2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Efesios </a:t>
            </a:r>
            <a:r>
              <a:rPr lang="es-ES_tradnl" sz="2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2:1,5</a:t>
            </a:r>
            <a:r>
              <a:rPr lang="es-ES_tradnl" sz="2800" dirty="0" smtClean="0"/>
              <a:t>).</a:t>
            </a:r>
          </a:p>
          <a:p>
            <a:pPr marL="457200" indent="-457200">
              <a:buFont typeface=".AppleColorEmojiUI" charset="0"/>
              <a:buChar char="☑️"/>
            </a:pPr>
            <a:r>
              <a:rPr lang="es-ES_tradnl" sz="2800" dirty="0">
                <a:effectLst>
                  <a:glow rad="127000">
                    <a:srgbClr val="FFFF00"/>
                  </a:glow>
                </a:effectLst>
              </a:rPr>
              <a:t>Jesús nos invita venir a Él Mateo </a:t>
            </a:r>
            <a:r>
              <a:rPr lang="es-ES_tradnl" sz="2800" dirty="0" smtClean="0">
                <a:effectLst>
                  <a:glow rad="127000">
                    <a:srgbClr val="FFFF00"/>
                  </a:glow>
                </a:effectLst>
              </a:rPr>
              <a:t>11:28-30</a:t>
            </a:r>
            <a:endParaRPr lang="es-ES_tradnl" sz="600" dirty="0"/>
          </a:p>
          <a:p>
            <a:pPr marL="457200" indent="-457200">
              <a:buFont typeface=".AppleColorEmojiUI" charset="0"/>
              <a:buChar char="☑️"/>
            </a:pPr>
            <a:r>
              <a:rPr lang="es-ES_tradnl" sz="2800" dirty="0" smtClean="0"/>
              <a:t>Necesita</a:t>
            </a:r>
            <a:r>
              <a:rPr lang="es-ES_tradnl" sz="2400" dirty="0" smtClean="0"/>
              <a:t> </a:t>
            </a:r>
            <a:r>
              <a:rPr lang="es-ES_tradnl" sz="2400" dirty="0"/>
              <a:t>"</a:t>
            </a:r>
            <a:r>
              <a:rPr lang="es-ES_tradnl" sz="3200" dirty="0"/>
              <a:t>nacer de nuevo</a:t>
            </a:r>
            <a:r>
              <a:rPr lang="es-ES_tradnl" sz="2400" dirty="0"/>
              <a:t>" (</a:t>
            </a:r>
            <a:r>
              <a:rPr lang="es-ES_tradnl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Juan 3:3,5</a:t>
            </a:r>
            <a:r>
              <a:rPr lang="es-ES_tradnl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)</a:t>
            </a:r>
            <a:endParaRPr lang="es-ES_tradnl" sz="2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42670" y="152400"/>
            <a:ext cx="7458660" cy="990600"/>
          </a:xfrm>
          <a:prstGeom prst="rect">
            <a:avLst/>
          </a:prstGeom>
        </p:spPr>
        <p:txBody>
          <a:bodyPr numCol="1">
            <a:prstTxWarp prst="textTriangl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3600" b="1" dirty="0" smtClean="0">
                <a:ln w="22225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Pecado, el</a:t>
            </a:r>
            <a:r>
              <a:rPr lang="mr-IN" sz="3600" b="1" dirty="0" smtClean="0">
                <a:ln w="22225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…</a:t>
            </a:r>
            <a:endParaRPr lang="es-ES_tradnl" sz="3600" b="1" dirty="0">
              <a:ln w="22225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AFAFE7B-8686-490A-8216-0336368CA79A}"/>
              </a:ext>
            </a:extLst>
          </p:cNvPr>
          <p:cNvSpPr txBox="1"/>
          <p:nvPr/>
        </p:nvSpPr>
        <p:spPr>
          <a:xfrm>
            <a:off x="443163" y="46482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s-MX" sz="2800" b="0" i="1" u="none" strike="noStrike" baseline="0" dirty="0" smtClean="0"/>
              <a:t>* “</a:t>
            </a:r>
            <a:r>
              <a:rPr lang="es-MX" sz="2800" b="1" i="1" u="none" strike="noStrike" baseline="0" dirty="0"/>
              <a:t>Y les dijo</a:t>
            </a:r>
            <a:r>
              <a:rPr lang="es-MX" sz="2800" b="0" i="1" u="none" strike="noStrike" baseline="0" dirty="0"/>
              <a:t>: </a:t>
            </a:r>
            <a:r>
              <a:rPr lang="es-MX" sz="2800" i="1" u="none" strike="noStrike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 por todo el mundo y predicad</a:t>
            </a:r>
            <a:r>
              <a:rPr lang="es-MX" sz="2800" b="0" i="1" u="none" strike="noStrike" baseline="0" dirty="0"/>
              <a:t> </a:t>
            </a:r>
            <a:r>
              <a:rPr lang="es-MX" sz="2800" b="1" i="1" u="none" strike="noStrike" baseline="0" dirty="0">
                <a:solidFill>
                  <a:srgbClr val="011893"/>
                </a:solidFill>
              </a:rPr>
              <a:t>el evangelio a toda criatura</a:t>
            </a:r>
            <a:r>
              <a:rPr lang="es-MX" sz="2800" b="0" i="1" u="none" strike="noStrike" baseline="0" dirty="0"/>
              <a:t>. </a:t>
            </a:r>
            <a:r>
              <a:rPr lang="es-MX" sz="2800" b="1" i="1" u="none" strike="noStrike" baseline="0" dirty="0"/>
              <a:t> </a:t>
            </a:r>
            <a:r>
              <a:rPr lang="es-MX" sz="2800" b="1" i="1" u="none" strike="noStrike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 El que creyere y fuere bautizado, será salvo; </a:t>
            </a:r>
            <a:r>
              <a:rPr lang="es-MX" sz="2800" b="0" i="1" u="none" strike="noStrike" baseline="0" dirty="0"/>
              <a:t>mas el que no creyere, será condenado.”  </a:t>
            </a:r>
            <a:r>
              <a:rPr lang="es-MX" sz="2800" b="1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(Marcos 16:15-16)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43163" y="3494721"/>
            <a:ext cx="8015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solidFill>
                  <a:srgbClr val="C00000"/>
                </a:solidFill>
                <a:latin typeface="helvetica neue" charset="0"/>
              </a:rPr>
              <a:t>* 1Timoteo 2:4 </a:t>
            </a:r>
            <a:r>
              <a:rPr lang="es-ES_tradnl" sz="2400" dirty="0">
                <a:solidFill>
                  <a:srgbClr val="333333"/>
                </a:solidFill>
                <a:latin typeface="helvetica neue" charset="0"/>
              </a:rPr>
              <a:t>el cual quiere que todos los hombres sean salvos y vengan al conocimiento de la verdad.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4464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12433"/>
            <a:ext cx="8892480" cy="1106767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>
                <a:ln w="500"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Usted Debe Dar </a:t>
            </a:r>
            <a:br>
              <a:rPr lang="es-ES" sz="4400" b="1" dirty="0">
                <a:ln w="500"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</a:br>
            <a:r>
              <a:rPr lang="es-ES" sz="4400" b="1" dirty="0">
                <a:ln w="500"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Los Siguientes Pasos De Obediencia.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178340" y="5335034"/>
            <a:ext cx="2333027" cy="369332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OIR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(Rom. 10:17).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422484" y="4873577"/>
            <a:ext cx="2333243" cy="338554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CREER </a:t>
            </a: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((Mar. 16:15-16)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720494" y="4416780"/>
            <a:ext cx="2357772" cy="307777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ARREPENTIRSE: </a:t>
            </a:r>
            <a:r>
              <a:rPr kumimoji="0" lang="es-E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(Hch. 17:30)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864962" y="3971194"/>
            <a:ext cx="2332665" cy="338554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CONFESAR </a:t>
            </a: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(Rom. 10:9,10)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026254" y="3509480"/>
            <a:ext cx="2319033" cy="369332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Bautizarse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(Hch. 2:38)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5373" t="11576" b="4473"/>
          <a:stretch/>
        </p:blipFill>
        <p:spPr>
          <a:xfrm>
            <a:off x="135638" y="5685683"/>
            <a:ext cx="3217162" cy="1037872"/>
          </a:xfrm>
          <a:prstGeom prst="rect">
            <a:avLst/>
          </a:prstGeom>
        </p:spPr>
      </p:pic>
      <p:pic>
        <p:nvPicPr>
          <p:cNvPr id="13" name="Picture 2" descr="Resultado de imagen para hombres caminando preocupad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3"/>
          <a:stretch/>
        </p:blipFill>
        <p:spPr bwMode="auto">
          <a:xfrm>
            <a:off x="2467881" y="3789040"/>
            <a:ext cx="675105" cy="1896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6298744" y="2003921"/>
            <a:ext cx="721735" cy="338554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800" dirty="0">
              <a:solidFill>
                <a:srgbClr val="C00000"/>
              </a:solidFill>
              <a:latin typeface="Britannic Bold" panose="020B0903060703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18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04" y="2530854"/>
            <a:ext cx="1811066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3624322" y="1219200"/>
            <a:ext cx="24897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charset="0"/>
                <a:ea typeface="Cooper Black" charset="0"/>
                <a:cs typeface="Cooper Black" charset="0"/>
              </a:rPr>
              <a:t>Dios</a:t>
            </a:r>
            <a:endParaRPr lang="es-E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oper Black" charset="0"/>
              <a:ea typeface="Cooper Black" charset="0"/>
              <a:cs typeface="Cooper Black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85" y="1447800"/>
            <a:ext cx="1139429" cy="37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275089" y="1941120"/>
            <a:ext cx="18824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“por cuanto todos pecaron, y están destituidos de la gloria de Dios” </a:t>
            </a:r>
          </a:p>
          <a:p>
            <a:pPr algn="ctr"/>
            <a:r>
              <a:rPr lang="es-ES" sz="2400" b="1" dirty="0">
                <a:solidFill>
                  <a:srgbClr val="800000"/>
                </a:solidFill>
                <a:latin typeface="Book Antiqua" panose="02040602050305030304" pitchFamily="18" charset="0"/>
              </a:rPr>
              <a:t>(</a:t>
            </a:r>
            <a:r>
              <a:rPr lang="es-ES" sz="2400" b="1" dirty="0" err="1" smtClean="0">
                <a:solidFill>
                  <a:srgbClr val="800000"/>
                </a:solidFill>
                <a:latin typeface="Book Antiqua" panose="02040602050305030304" pitchFamily="18" charset="0"/>
              </a:rPr>
              <a:t>Rom</a:t>
            </a:r>
            <a:r>
              <a:rPr lang="es-ES" sz="2400" b="1" dirty="0" smtClean="0">
                <a:solidFill>
                  <a:srgbClr val="800000"/>
                </a:solidFill>
                <a:latin typeface="Book Antiqua" panose="02040602050305030304" pitchFamily="18" charset="0"/>
              </a:rPr>
              <a:t>. </a:t>
            </a:r>
            <a:r>
              <a:rPr lang="es-ES" sz="2400" b="1" dirty="0">
                <a:solidFill>
                  <a:srgbClr val="800000"/>
                </a:solidFill>
                <a:latin typeface="Book Antiqua" panose="02040602050305030304" pitchFamily="18" charset="0"/>
              </a:rPr>
              <a:t>3:23). 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403699" y="2845481"/>
            <a:ext cx="1762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“</a:t>
            </a:r>
            <a:r>
              <a:rPr lang="es-ES" sz="2400" i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Cristo… vino a ser autor de eterna salvación para todos los que le obedecen</a:t>
            </a:r>
            <a:r>
              <a:rPr lang="es-E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”</a:t>
            </a:r>
          </a:p>
          <a:p>
            <a:pPr algn="ctr"/>
            <a:r>
              <a:rPr lang="es-E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es-E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Heb</a:t>
            </a:r>
            <a:r>
              <a:rPr lang="es-E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. 5:9</a:t>
            </a:r>
            <a:r>
              <a:rPr lang="es-E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91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26141" cy="689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15071" y="4326658"/>
            <a:ext cx="8495999" cy="98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Autofit/>
          </a:bodyPr>
          <a:lstStyle>
            <a:lvl1pPr marL="419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1pPr>
            <a:lvl2pPr marL="8382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2pPr>
            <a:lvl3pPr marL="1181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3pPr>
            <a:lvl4pPr marL="1562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4pPr>
            <a:lvl5pPr marL="1943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5pPr>
            <a:lvl6pPr marL="2324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6pPr>
            <a:lvl7pPr marL="2705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7pPr>
            <a:lvl8pPr marL="3086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8pPr>
            <a:lvl9pPr marL="3467100" marR="0" indent="-4191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A29A85"/>
              </a:buClr>
              <a:buSzPct val="100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F6A5A"/>
                </a:solidFill>
                <a:uFillTx/>
                <a:latin typeface="Baskerville"/>
                <a:ea typeface="Baskerville"/>
                <a:cs typeface="Baskerville"/>
                <a:sym typeface="Baskerville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s-ES" sz="5100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charset="0"/>
              </a:rPr>
              <a:t>¡Esperamos tenerles     nuevamente con nosotros!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14714" y="286696"/>
            <a:ext cx="7714572" cy="122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prstTxWarp prst="textPlain">
              <a:avLst/>
            </a:prstTxWarp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54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ECC6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charset="0"/>
              </a:rPr>
              <a:t>Gracias Por Venir</a:t>
            </a:r>
          </a:p>
        </p:txBody>
      </p:sp>
      <p:pic>
        <p:nvPicPr>
          <p:cNvPr id="8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1039" y="1996701"/>
            <a:ext cx="4541922" cy="196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/>
          <p:cNvSpPr/>
          <p:nvPr/>
        </p:nvSpPr>
        <p:spPr>
          <a:xfrm>
            <a:off x="2320089" y="5802259"/>
            <a:ext cx="4785561" cy="64625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s-ES" b="1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Corbel" charset="0"/>
              </a:rPr>
              <a:t>Dios les bendiga </a:t>
            </a:r>
            <a:r>
              <a:rPr lang="es-ES" b="1" i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Corbel" charset="0"/>
              </a:rPr>
              <a:t>y guarde</a:t>
            </a:r>
            <a:endParaRPr lang="es-ES_tradnl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3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522</TotalTime>
  <Words>387</Words>
  <Application>Microsoft Macintosh PowerPoint</Application>
  <PresentationFormat>Presentación en pantalla (4:3)</PresentationFormat>
  <Paragraphs>55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9" baseType="lpstr">
      <vt:lpstr>.AppleColorEmojiUI</vt:lpstr>
      <vt:lpstr>.AppleSystemUIFont</vt:lpstr>
      <vt:lpstr>Baskerville</vt:lpstr>
      <vt:lpstr>Book Antiqua</vt:lpstr>
      <vt:lpstr>Bradley Hand ITC TT-Bold</vt:lpstr>
      <vt:lpstr>Britannic Bold</vt:lpstr>
      <vt:lpstr>Brush Script MT</vt:lpstr>
      <vt:lpstr>Calibri</vt:lpstr>
      <vt:lpstr>Cambria</vt:lpstr>
      <vt:lpstr>Candara</vt:lpstr>
      <vt:lpstr>Canela</vt:lpstr>
      <vt:lpstr>Century Gothic</vt:lpstr>
      <vt:lpstr>Cooper Black</vt:lpstr>
      <vt:lpstr>Corbel</vt:lpstr>
      <vt:lpstr>Helvetica</vt:lpstr>
      <vt:lpstr>helvetica neue</vt:lpstr>
      <vt:lpstr>Mangal</vt:lpstr>
      <vt:lpstr>ＭＳ Ｐゴシック</vt:lpstr>
      <vt:lpstr>Rage Italic</vt:lpstr>
      <vt:lpstr>Sketchbook</vt:lpstr>
      <vt:lpstr>Presentación de PowerPoint</vt:lpstr>
      <vt:lpstr>El engaño del pecado</vt:lpstr>
      <vt:lpstr>El engaño del pecado</vt:lpstr>
      <vt:lpstr>Siete mentiras sobre el pecado</vt:lpstr>
      <vt:lpstr>Siete mentiras sobre el pecado</vt:lpstr>
      <vt:lpstr>Presentación de PowerPoint</vt:lpstr>
      <vt:lpstr>Presentación de PowerPoint</vt:lpstr>
      <vt:lpstr>Usted Debe Dar  Los Siguientes Pasos De Obediencia. 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falsedad, engaño del pecado</dc:title>
  <dc:subject/>
  <dc:creator>igldcristojg</dc:creator>
  <cp:keywords/>
  <dc:description/>
  <cp:lastModifiedBy>Microsoft Office User</cp:lastModifiedBy>
  <cp:revision>31</cp:revision>
  <cp:lastPrinted>2023-03-06T17:55:22Z</cp:lastPrinted>
  <dcterms:created xsi:type="dcterms:W3CDTF">2016-11-08T02:18:23Z</dcterms:created>
  <dcterms:modified xsi:type="dcterms:W3CDTF">2023-03-06T17:55:38Z</dcterms:modified>
  <cp:category/>
</cp:coreProperties>
</file>