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</p:sldMasterIdLst>
  <p:notesMasterIdLst>
    <p:notesMasterId r:id="rId20"/>
  </p:notesMasterIdLst>
  <p:handoutMasterIdLst>
    <p:handoutMasterId r:id="rId21"/>
  </p:handoutMasterIdLst>
  <p:sldIdLst>
    <p:sldId id="267" r:id="rId5"/>
    <p:sldId id="292" r:id="rId6"/>
    <p:sldId id="294" r:id="rId7"/>
    <p:sldId id="296" r:id="rId8"/>
    <p:sldId id="297" r:id="rId9"/>
    <p:sldId id="269" r:id="rId10"/>
    <p:sldId id="268" r:id="rId11"/>
    <p:sldId id="285" r:id="rId12"/>
    <p:sldId id="270" r:id="rId13"/>
    <p:sldId id="273" r:id="rId14"/>
    <p:sldId id="275" r:id="rId15"/>
    <p:sldId id="287" r:id="rId16"/>
    <p:sldId id="281" r:id="rId17"/>
    <p:sldId id="277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00FF"/>
    <a:srgbClr val="66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69" autoAdjust="0"/>
    <p:restoredTop sz="94660"/>
  </p:normalViewPr>
  <p:slideViewPr>
    <p:cSldViewPr>
      <p:cViewPr varScale="1">
        <p:scale>
          <a:sx n="104" d="100"/>
          <a:sy n="104" d="100"/>
        </p:scale>
        <p:origin x="147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E8595-7493-4EA0-97F9-C7E5F959BA0F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B3FD4-266E-4293-B5F8-FAF0E8389A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39D77-010F-41A5-8483-D1D706FF58CB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F7167-12FB-4694-9CA9-D99625A47C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6AB18E-50FD-4015-8589-A74836A16AF1}" type="slidenum">
              <a:rPr lang="en-US">
                <a:ea typeface="ＭＳ Ｐゴシック" pitchFamily="34" charset="-128"/>
              </a:rPr>
              <a:pPr/>
              <a:t>14</a:t>
            </a:fld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FB8-5D52-45D1-A7A9-BCBE0D33A0A4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1951-E7BB-4415-9F09-6EAEA96C6A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FB8-5D52-45D1-A7A9-BCBE0D33A0A4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1951-E7BB-4415-9F09-6EAEA96C6A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FB8-5D52-45D1-A7A9-BCBE0D33A0A4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1951-E7BB-4415-9F09-6EAEA96C6A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985E-4ACD-4E52-BBD5-BA73703165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FE4D-38EC-4E11-A25D-D142815BF64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985E-4ACD-4E52-BBD5-BA73703165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FE4D-38EC-4E11-A25D-D142815BF64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985E-4ACD-4E52-BBD5-BA73703165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FE4D-38EC-4E11-A25D-D142815BF64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985E-4ACD-4E52-BBD5-BA73703165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FE4D-38EC-4E11-A25D-D142815BF64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985E-4ACD-4E52-BBD5-BA73703165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FE4D-38EC-4E11-A25D-D142815BF64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985E-4ACD-4E52-BBD5-BA73703165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FE4D-38EC-4E11-A25D-D142815BF64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985E-4ACD-4E52-BBD5-BA73703165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FE4D-38EC-4E11-A25D-D142815BF64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985E-4ACD-4E52-BBD5-BA73703165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FE4D-38EC-4E11-A25D-D142815BF64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FB8-5D52-45D1-A7A9-BCBE0D33A0A4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1951-E7BB-4415-9F09-6EAEA96C6A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985E-4ACD-4E52-BBD5-BA73703165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FE4D-38EC-4E11-A25D-D142815BF64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985E-4ACD-4E52-BBD5-BA73703165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FE4D-38EC-4E11-A25D-D142815BF64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985E-4ACD-4E52-BBD5-BA73703165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FE4D-38EC-4E11-A25D-D142815BF64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985E-4ACD-4E52-BBD5-BA73703165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EC9FE4D-38EC-4E11-A25D-D142815BF6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985E-4ACD-4E52-BBD5-BA73703165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EC9FE4D-38EC-4E11-A25D-D142815BF6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985E-4ACD-4E52-BBD5-BA73703165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FE4D-38EC-4E11-A25D-D142815BF6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985E-4ACD-4E52-BBD5-BA73703165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FE4D-38EC-4E11-A25D-D142815BF6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985E-4ACD-4E52-BBD5-BA73703165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EC9FE4D-38EC-4E11-A25D-D142815BF6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985E-4ACD-4E52-BBD5-BA73703165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FE4D-38EC-4E11-A25D-D142815BF6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985E-4ACD-4E52-BBD5-BA73703165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FE4D-38EC-4E11-A25D-D142815BF6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FB8-5D52-45D1-A7A9-BCBE0D33A0A4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1951-E7BB-4415-9F09-6EAEA96C6A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985E-4ACD-4E52-BBD5-BA73703165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FE4D-38EC-4E11-A25D-D142815BF6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985E-4ACD-4E52-BBD5-BA73703165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FE4D-38EC-4E11-A25D-D142815BF6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985E-4ACD-4E52-BBD5-BA73703165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FE4D-38EC-4E11-A25D-D142815BF6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985E-4ACD-4E52-BBD5-BA73703165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FE4D-38EC-4E11-A25D-D142815BF6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C4901-82C0-417E-B5C0-BA1DE5DDE2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0A55D-6229-4510-9FA4-FDB0BE1284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A709D-097F-4CA3-8040-41AF232237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145E9-61DE-4B69-BC6B-4C2C7F382A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756D2-A0EC-4C89-9D85-72732105A3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54C13-BD2F-4404-9766-BDB285C13F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FB8-5D52-45D1-A7A9-BCBE0D33A0A4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1951-E7BB-4415-9F09-6EAEA96C6A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F8D5E-8E70-404A-AB62-66A7D8E553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A9E2D-BE0C-4320-B791-02477CC474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9C4DE-D403-4141-9CCE-5A34BAC508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98434-81B3-4876-9CA7-2021AEC6FE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A8F5D-717B-4CA6-87E9-F271831A61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FB8-5D52-45D1-A7A9-BCBE0D33A0A4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1951-E7BB-4415-9F09-6EAEA96C6A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FB8-5D52-45D1-A7A9-BCBE0D33A0A4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1951-E7BB-4415-9F09-6EAEA96C6A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FB8-5D52-45D1-A7A9-BCBE0D33A0A4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1951-E7BB-4415-9F09-6EAEA96C6A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FB8-5D52-45D1-A7A9-BCBE0D33A0A4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1951-E7BB-4415-9F09-6EAEA96C6A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FB8-5D52-45D1-A7A9-BCBE0D33A0A4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1951-E7BB-4415-9F09-6EAEA96C6A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5FFB8-5D52-45D1-A7A9-BCBE0D33A0A4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D1951-E7BB-4415-9F09-6EAEA96C6A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6985E-4ACD-4E52-BBD5-BA73703165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9FE4D-38EC-4E11-A25D-D142815BF6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35FFB8-5D52-45D1-A7A9-BCBE0D33A0A4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46D1951-E7BB-4415-9F09-6EAEA96C6A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EC802C-9834-4944-A2F9-A7880B896C8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1" name="Picture 7" descr="Rev Book of Life50"/>
          <p:cNvPicPr>
            <a:picLocks noChangeAspect="1" noChangeArrowheads="1"/>
          </p:cNvPicPr>
          <p:nvPr userDrawn="1"/>
        </p:nvPicPr>
        <p:blipFill>
          <a:blip r:embed="rId13" cstate="print">
            <a:lum bright="4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hfmi4uEaFdfS1M&amp;tbnid=R9YyzS5gDBFWaM:&amp;ved=0CAUQjRw&amp;url=http://www.idokep.hu/hirek/meteorologiai-vilagnap-2013&amp;ei=H5JMUs7bHoPs9ATg14HgAg&amp;bvm=bv.53537100,d.cGE&amp;psig=AFQjCNFu_uDdsWf_Jgam5K4XHkkcyVyQ_Q&amp;ust=1380836228647215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y5iGxeZTgNsq1M&amp;tbnid=4xvKfLQKE76P0M:&amp;ved=0CAUQjRw&amp;url=http://www.slideshare.net/abcdelabiblia/la-tibieza-espiritual-ya&amp;ei=rY9MUsWhJJGo9gSG1IDoCw&amp;bvm=bv.53537100,d.cGE&amp;psig=AFQjCNGEWeXzWp53Y23Ga5MZz7tyM-kpfg&amp;ust=1380835603456996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jpeg"/><Relationship Id="rId5" Type="http://schemas.openxmlformats.org/officeDocument/2006/relationships/hyperlink" Target="http://www.google.com/url?sa=i&amp;rct=j&amp;q=&amp;esrc=s&amp;frm=1&amp;source=images&amp;cd=&amp;cad=rja&amp;docid=R7e4XxQLKy7BzM&amp;tbnid=LSlEBGUZoxeuIM:&amp;ved=0CAUQjRw&amp;url=http://nandabezerra.com/en/index.php/2013/07/13/cold-lukewarm-or-hot-which-are-you/&amp;ei=Po9MUqq3CorU9QTF84CgBw&amp;bvm=bv.53537100,d.cGE&amp;psig=AFQjCNHcnqf8HvrIpG9ZmeogW6cbSGTveQ&amp;ust=1380835120800310" TargetMode="Externa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8.jpeg"/><Relationship Id="rId4" Type="http://schemas.openxmlformats.org/officeDocument/2006/relationships/hyperlink" Target="http://www.google.com/url?sa=i&amp;rct=j&amp;q=god%20can%20destroy%20both%20body%20and%20soul%20in%20Hell&amp;source=images&amp;cd=&amp;cad=rja&amp;docid=Dv8-JHk_RxsP_M&amp;tbnid=NJgRXhR4wFzw4M:&amp;ved=0CAUQjRw&amp;url=http://www.rainhamaria.com.br/Pagina/13731/Padre-canadense-contesta-Papa-e-diz-que-ateus-vao-para-inferno&amp;ei=kRYNUtHTCeOGyQGBh4CYDQ&amp;bvm=bv.50768961,d.b2I&amp;psig=AFQjCNFdb6nSuWfJH4SnlcUyS7nn8z4t-Q&amp;ust=137667574969227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frm=1&amp;source=images&amp;cd=&amp;cad=rja&amp;docid=wo9a8fMXxyKtSM&amp;tbnid=vkEwKls_gsxWmM:&amp;ved=0CAUQjRw&amp;url=http://ministeriospv.blogspot.com/2012/08/la-lista-de-dios.html&amp;ei=wZ1LUorUH5Ly9gSZrIDIAQ&amp;bvm=bv.53371865,d.aWc&amp;psig=AFQjCNETgAlwSwVJxFD3U7FwIMOsm8WSZA&amp;ust=1380773693102985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9.jpe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google.com/url?sa=i&amp;rct=j&amp;q=&amp;esrc=s&amp;frm=1&amp;source=images&amp;cd=&amp;cad=rja&amp;docid=-ztZN4piKQMAbM&amp;tbnid=dQCBDZFfEU91HM:&amp;ved=0CAUQjRw&amp;url=http://agapegeek.com/2012/02/12/understanding-how-to-be-led-by-the-spirit-of-god-how-the-holy-spirit-led-the-early-church-in-acts-10-part-12/&amp;ei=1ZxMUtL8IYPY9QTz8YDACw&amp;bvm=bv.53537100,d.cGE&amp;psig=AFQjCNEAldLvKp9l16-nYug5PgI5KxkHaw&amp;ust=1380838992680747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google.com/url?sa=i&amp;rct=j&amp;q=&amp;esrc=s&amp;frm=1&amp;source=images&amp;cd=&amp;cad=rja&amp;docid=_TpKrbAEYjxkrM&amp;tbnid=ni1oY726IG9qmM:&amp;ved=0CAUQjRw&amp;url=http://www.recurso-adventista.com/2012/02/reavivamiento-espiritual_27.html&amp;ei=ZYtMUpvxI4eC9gSBkYBY&amp;bvm=bv.53537100,d.cGE&amp;psig=AFQjCNH8iRC-kT65sAflNt25-hX4xNntag&amp;ust=138083430905959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KsajJn-SLb3azM&amp;tbnid=6clYdJnsBCMtcM:&amp;ved=0CAUQjRw&amp;url=http://hoshanarabbah.org/blog/2013/05/11/overcoming-sin-just-do-it/&amp;ei=R5ZMUrKhN4Lm8QSF-YDwCg&amp;bvm=bv.53537100,d.cGE&amp;psig=AFQjCNHLp_xpur6cNMLQ7HaJgetgVglEJQ&amp;ust=1380837237638173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9" name="Picture 7" descr="Rev Book of Life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886200" y="381000"/>
            <a:ext cx="503003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cap="all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Rockwell Extra Bold" pitchFamily="18" charset="0"/>
              </a:rPr>
              <a:t>EL LIBRO</a:t>
            </a:r>
          </a:p>
          <a:p>
            <a:pPr algn="ctr"/>
            <a:r>
              <a:rPr lang="en-US" sz="6000" cap="all" spc="0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Rockwell Extra Bold" pitchFamily="18" charset="0"/>
              </a:rPr>
              <a:t>DE LA VIDA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Luis\Documents\TEMPLATES, WALLPAPER &amp; BACKGROUNDS\POWER POINT TEMPLATES\worship backgrounds\bible (3a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457200"/>
            <a:ext cx="5715000" cy="6172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MX" sz="2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      </a:t>
            </a:r>
            <a:r>
              <a:rPr lang="es-MX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[2] </a:t>
            </a:r>
            <a:r>
              <a:rPr lang="es-MX" sz="3000" u="sng" dirty="0">
                <a:ln>
                  <a:solidFill>
                    <a:schemeClr val="tx1"/>
                  </a:solidFill>
                </a:ln>
                <a:solidFill>
                  <a:srgbClr val="66FF99"/>
                </a:solidFill>
                <a:latin typeface="Arial Black" pitchFamily="34" charset="0"/>
              </a:rPr>
              <a:t>AMANDO AL MUNDO</a:t>
            </a:r>
            <a:endParaRPr lang="es-MX" sz="2600" u="sng" dirty="0">
              <a:ln>
                <a:solidFill>
                  <a:schemeClr val="tx1"/>
                </a:solidFill>
              </a:ln>
              <a:solidFill>
                <a:srgbClr val="66FF99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s-MX" sz="2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   Muchos dicen que no aman al mundo pero su vidas dicen que si</a:t>
            </a:r>
          </a:p>
          <a:p>
            <a:pPr>
              <a:buNone/>
            </a:pPr>
            <a:r>
              <a:rPr lang="es-MX" sz="2600" dirty="0">
                <a:ln>
                  <a:solidFill>
                    <a:schemeClr val="tx1"/>
                  </a:solidFill>
                </a:ln>
                <a:solidFill>
                  <a:srgbClr val="66FF99"/>
                </a:solidFill>
                <a:latin typeface="Arial Black" pitchFamily="34" charset="0"/>
              </a:rPr>
              <a:t> </a:t>
            </a:r>
            <a:r>
              <a:rPr lang="es-MX" sz="2400" dirty="0">
                <a:ln>
                  <a:solidFill>
                    <a:schemeClr val="tx1"/>
                  </a:solidFill>
                </a:ln>
                <a:solidFill>
                  <a:srgbClr val="66FF99"/>
                </a:solidFill>
                <a:latin typeface="Arial Black" pitchFamily="34" charset="0"/>
              </a:rPr>
              <a:t>¿Por Qué</a:t>
            </a:r>
            <a:r>
              <a:rPr lang="es-MX" sz="2600" u="sng" dirty="0">
                <a:ln>
                  <a:solidFill>
                    <a:schemeClr val="tx1"/>
                  </a:solidFill>
                </a:ln>
                <a:solidFill>
                  <a:srgbClr val="66FF99"/>
                </a:solidFill>
                <a:latin typeface="Arial Black" pitchFamily="34" charset="0"/>
              </a:rPr>
              <a:t> No Amar al Mundo</a:t>
            </a:r>
            <a:r>
              <a:rPr lang="es-MX" sz="2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?</a:t>
            </a:r>
          </a:p>
          <a:p>
            <a:pPr>
              <a:buNone/>
            </a:pPr>
            <a:r>
              <a:rPr lang="es-MX" sz="2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s-MX" sz="2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sym typeface="Wingdings 3"/>
              </a:rPr>
              <a:t></a:t>
            </a:r>
            <a:r>
              <a:rPr lang="es-MX" sz="2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s-MX" sz="2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1 JN 2:15</a:t>
            </a:r>
            <a:r>
              <a:rPr lang="es-MX" sz="2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es-MX" sz="2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     = si amamos al mundo no amamos a Dios (</a:t>
            </a:r>
            <a:r>
              <a:rPr lang="es-MX" sz="2600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MT 6:24</a:t>
            </a:r>
            <a:r>
              <a:rPr lang="es-MX" sz="2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)</a:t>
            </a:r>
          </a:p>
          <a:p>
            <a:pPr>
              <a:buNone/>
            </a:pPr>
            <a:r>
              <a:rPr lang="es-MX" sz="2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s-MX" sz="2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sym typeface="Wingdings 3"/>
              </a:rPr>
              <a:t> </a:t>
            </a:r>
            <a:r>
              <a:rPr lang="es-MX" sz="2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STG 4:4</a:t>
            </a:r>
            <a:r>
              <a:rPr lang="es-MX" sz="2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es-MX" sz="2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     = si amigos del mundo entonces enemigos de Dios</a:t>
            </a:r>
          </a:p>
          <a:p>
            <a:pPr>
              <a:buNone/>
            </a:pPr>
            <a:r>
              <a:rPr lang="es-MX" sz="2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s-MX" sz="2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sym typeface="Wingdings 3"/>
              </a:rPr>
              <a:t> </a:t>
            </a:r>
            <a:r>
              <a:rPr lang="es-MX" sz="2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FIL 3:20</a:t>
            </a:r>
            <a:r>
              <a:rPr lang="es-MX" sz="2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es-MX" sz="2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      = nuestro hogar es el Cielo, no el mundo</a:t>
            </a:r>
          </a:p>
          <a:p>
            <a:pPr>
              <a:buNone/>
            </a:pPr>
            <a:r>
              <a:rPr lang="es-MX" sz="2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s-MX" sz="2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sym typeface="Wingdings 3"/>
              </a:rPr>
              <a:t> </a:t>
            </a:r>
            <a:r>
              <a:rPr lang="es-MX" sz="2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s-MX" sz="2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ROM 12:2; JN 15:19</a:t>
            </a:r>
            <a:endParaRPr lang="es-MX" sz="24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7" name="Picture 38" descr="http://www.hotelhalaszcsarda.hu/wp-content/uploads/2012/02/Meteorol%C3%B3giai-Vil%C3%A1gnap_Gyula_2012.03.2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685800"/>
            <a:ext cx="2844800" cy="2743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638800" y="3505200"/>
            <a:ext cx="3276601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400" b="1" dirty="0">
                <a:ln w="190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Sus Atracciones</a:t>
            </a:r>
          </a:p>
          <a:p>
            <a:pPr algn="ctr"/>
            <a:r>
              <a:rPr lang="es-MX" sz="2400" b="1" cap="none" spc="0" dirty="0">
                <a:ln w="190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Deseos </a:t>
            </a:r>
          </a:p>
          <a:p>
            <a:pPr algn="ctr"/>
            <a:r>
              <a:rPr lang="es-MX" sz="2400" b="1" dirty="0">
                <a:ln w="190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Modas</a:t>
            </a:r>
          </a:p>
          <a:p>
            <a:pPr algn="ctr"/>
            <a:r>
              <a:rPr lang="es-MX" sz="2400" b="1" cap="none" spc="0" dirty="0">
                <a:ln w="190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Placeres</a:t>
            </a:r>
          </a:p>
          <a:p>
            <a:pPr algn="ctr"/>
            <a:r>
              <a:rPr lang="es-MX" sz="2400" b="1" dirty="0">
                <a:ln w="190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Todo Lo Contrario a La Palabra de Dios</a:t>
            </a:r>
            <a:endParaRPr lang="es-MX" sz="2400" b="1" cap="none" spc="0" dirty="0">
              <a:ln w="190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Luis\Documents\TEMPLATES, WALLPAPER &amp; BACKGROUNDS\POWER POINT TEMPLATES\worship backgrounds\bible (3a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457200"/>
            <a:ext cx="6553200" cy="617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        </a:t>
            </a:r>
            <a:r>
              <a:rPr lang="es-E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[3] </a:t>
            </a:r>
            <a:r>
              <a:rPr lang="es-ES" dirty="0">
                <a:ln>
                  <a:solidFill>
                    <a:schemeClr val="tx1"/>
                  </a:solidFill>
                </a:ln>
                <a:solidFill>
                  <a:srgbClr val="66FF99"/>
                </a:solidFill>
                <a:latin typeface="Arial Black" pitchFamily="34" charset="0"/>
              </a:rPr>
              <a:t>TIBIEZA ESPIRITUAL </a:t>
            </a:r>
            <a:endParaRPr lang="es-ES" sz="2400" dirty="0">
              <a:ln>
                <a:solidFill>
                  <a:schemeClr val="tx1"/>
                </a:solidFill>
              </a:ln>
              <a:solidFill>
                <a:srgbClr val="66FF99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s-ES" sz="2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REV 3:15-16</a:t>
            </a:r>
          </a:p>
          <a:p>
            <a:pPr>
              <a:buNone/>
            </a:pPr>
            <a:r>
              <a:rPr lang="es-E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s-ES" sz="2400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latin typeface="Arial Black" pitchFamily="34" charset="0"/>
              </a:rPr>
              <a:t>Tibio</a:t>
            </a:r>
            <a:r>
              <a:rPr lang="es-E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= representa lo que causa nauseas.                                                </a:t>
            </a:r>
            <a:r>
              <a:rPr lang="es-ES" sz="2400" u="sng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Dios odia la tibieza espiritual</a:t>
            </a:r>
            <a:r>
              <a:rPr lang="es-E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!</a:t>
            </a:r>
          </a:p>
          <a:p>
            <a:pPr>
              <a:buNone/>
            </a:pPr>
            <a:r>
              <a:rPr lang="es-E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sym typeface="Wingdings"/>
              </a:rPr>
              <a:t> Podemos ser </a:t>
            </a:r>
            <a:r>
              <a:rPr lang="es-ES" sz="2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  <a:sym typeface="Wingdings"/>
              </a:rPr>
              <a:t>“</a:t>
            </a:r>
            <a:r>
              <a:rPr lang="es-ES" sz="2400" u="sng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  <a:sym typeface="Wingdings"/>
              </a:rPr>
              <a:t>tibios</a:t>
            </a:r>
            <a:r>
              <a:rPr lang="es-ES" sz="2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  <a:sym typeface="Wingdings"/>
              </a:rPr>
              <a:t>” </a:t>
            </a:r>
            <a:r>
              <a:rPr lang="es-E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sym typeface="Wingdings"/>
              </a:rPr>
              <a:t>en…</a:t>
            </a:r>
          </a:p>
          <a:p>
            <a:pPr>
              <a:buNone/>
            </a:pPr>
            <a:r>
              <a:rPr lang="es-E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sym typeface="Wingdings"/>
              </a:rPr>
              <a:t>     = Obedecer, </a:t>
            </a:r>
            <a:r>
              <a:rPr lang="es-ES" sz="2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2 SAM 15</a:t>
            </a:r>
            <a:r>
              <a:rPr lang="es-E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. (Rey </a:t>
            </a:r>
            <a:r>
              <a:rPr lang="es-MX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Saúl</a:t>
            </a:r>
            <a:r>
              <a:rPr lang="es-E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)</a:t>
            </a:r>
          </a:p>
          <a:p>
            <a:pPr>
              <a:buNone/>
            </a:pPr>
            <a:r>
              <a:rPr lang="es-E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    = La Asistencia, </a:t>
            </a:r>
            <a:r>
              <a:rPr lang="es-ES" sz="2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HEB 10:25 </a:t>
            </a:r>
          </a:p>
          <a:p>
            <a:pPr>
              <a:buNone/>
            </a:pPr>
            <a:r>
              <a:rPr lang="es-ES" sz="2400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    </a:t>
            </a:r>
            <a:r>
              <a:rPr lang="es-E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=</a:t>
            </a:r>
            <a:r>
              <a:rPr lang="es-ES" sz="2400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s-E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Siendo Fiel, </a:t>
            </a:r>
            <a:r>
              <a:rPr lang="es-ES" sz="2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REV 2:10;                           2 TIM 4:7</a:t>
            </a:r>
          </a:p>
          <a:p>
            <a:pPr>
              <a:buNone/>
            </a:pPr>
            <a:r>
              <a:rPr lang="es-E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sym typeface="Wingdings"/>
              </a:rPr>
              <a:t> </a:t>
            </a:r>
            <a:r>
              <a:rPr lang="es-ES" sz="2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V.16</a:t>
            </a:r>
            <a:r>
              <a:rPr lang="es-E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es-ES" sz="2400" i="1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latin typeface="Arial Black" pitchFamily="34" charset="0"/>
              </a:rPr>
              <a:t>“..te vomitare de mi boca”  </a:t>
            </a:r>
          </a:p>
          <a:p>
            <a:pPr algn="ctr">
              <a:buNone/>
            </a:pPr>
            <a:r>
              <a:rPr lang="es-ES" sz="2400" b="1" i="1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s-E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(Si somos tibios en nuestro deberes espirituales, Dios borrar nuestro nombre del libro de la vida!)</a:t>
            </a:r>
          </a:p>
          <a:p>
            <a:pPr>
              <a:buNone/>
            </a:pPr>
            <a:endParaRPr lang="es-ES" sz="2400" dirty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None/>
            </a:pPr>
            <a:endParaRPr lang="es-MX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7" name="Picture 36" descr="http://cdn.slidesharecdn.com/ss_thumbnails/latibiezaespiritualya-130401203347-phpapp02-thumbnail-4.jpg?136486648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1858" t="20770" r="16829" b="37484"/>
          <a:stretch>
            <a:fillRect/>
          </a:stretch>
        </p:blipFill>
        <p:spPr bwMode="auto">
          <a:xfrm>
            <a:off x="6400800" y="609600"/>
            <a:ext cx="2438400" cy="1905000"/>
          </a:xfrm>
          <a:prstGeom prst="rect">
            <a:avLst/>
          </a:prstGeom>
          <a:noFill/>
        </p:spPr>
      </p:pic>
      <p:pic>
        <p:nvPicPr>
          <p:cNvPr id="8" name="Picture 32" descr="http://nandabezerra.com/en/wp-content/uploads/2013/07/lukewarm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r="15676"/>
          <a:stretch>
            <a:fillRect/>
          </a:stretch>
        </p:blipFill>
        <p:spPr bwMode="auto">
          <a:xfrm>
            <a:off x="6400800" y="2819400"/>
            <a:ext cx="2362200" cy="1676400"/>
          </a:xfrm>
          <a:prstGeom prst="rect">
            <a:avLst/>
          </a:prstGeom>
          <a:noFill/>
        </p:spPr>
      </p:pic>
      <p:pic>
        <p:nvPicPr>
          <p:cNvPr id="6" name="Picture 6" descr="http://t3.gstatic.com/images?q=tbn:ANd9GcS55LxQbDl85g-oxMoxMDC1VwMorHmUQaRXeKyP-eDixYBsSrR3gw"/>
          <p:cNvPicPr>
            <a:picLocks noChangeAspect="1" noChangeArrowheads="1"/>
          </p:cNvPicPr>
          <p:nvPr/>
        </p:nvPicPr>
        <p:blipFill>
          <a:blip r:embed="rId7" cstate="print"/>
          <a:srcRect t="20894" b="20636"/>
          <a:stretch>
            <a:fillRect/>
          </a:stretch>
        </p:blipFill>
        <p:spPr bwMode="auto">
          <a:xfrm>
            <a:off x="6477000" y="4648200"/>
            <a:ext cx="2209800" cy="173129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99060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u="sng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HERMANOS</a:t>
            </a:r>
            <a:r>
              <a:rPr lang="es-MX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</a:p>
          <a:p>
            <a:r>
              <a:rPr lang="es-MX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</a:t>
            </a:r>
            <a:r>
              <a:rPr lang="es-MX" sz="320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VAMOS ESTAR SEGURO QUE </a:t>
            </a:r>
            <a:r>
              <a:rPr lang="es-MX" sz="3200" u="sng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SOMOS FIELES</a:t>
            </a:r>
            <a:r>
              <a:rPr lang="es-MX" sz="3200" i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MX" sz="320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DIOS EN TODO PARA QUE NUESTRO NOMBRE SE ESCRIBA EN EL LIBRO DE LA VIDA! </a:t>
            </a:r>
          </a:p>
          <a:p>
            <a:r>
              <a:rPr lang="es-MX" sz="3200" b="1" u="sng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AMIGO</a:t>
            </a:r>
            <a:r>
              <a:rPr lang="es-MX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</a:p>
          <a:p>
            <a:r>
              <a:rPr lang="es-MX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¡HOY DEBES DEJAR QUE DIOS AGREGE TU NOMBRE AL LIBRO DE LA VIDA!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9400" y="5638800"/>
            <a:ext cx="3082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¿POR QUÉ?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16240" y="228600"/>
            <a:ext cx="28680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</a:rPr>
              <a:t>LECCION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fire - animated powerpoint slid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143000"/>
            <a:ext cx="4038600" cy="501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" y="1828800"/>
            <a:ext cx="3962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REV 20:15         </a:t>
            </a:r>
            <a:r>
              <a:rPr lang="es-MX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‟Y el que no fue hallado inscrito en el libro de la vida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MX" sz="36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MX" sz="3600" b="1" u="sng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Fue Arrojado al Lago de Fuego</a:t>
            </a:r>
            <a:r>
              <a:rPr lang="es-MX" sz="36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!”</a:t>
            </a:r>
          </a:p>
        </p:txBody>
      </p:sp>
      <p:pic>
        <p:nvPicPr>
          <p:cNvPr id="5" name="Picture 6" descr="http://bp0.blogger.com/__jFgOqdirRY/R_457QIrk4I/AAAAAAAABAM/9ndvChQrk2c/s400/hell2.jpg"/>
          <p:cNvPicPr>
            <a:picLocks noChangeAspect="1" noChangeArrowheads="1"/>
          </p:cNvPicPr>
          <p:nvPr/>
        </p:nvPicPr>
        <p:blipFill>
          <a:blip r:embed="rId3" cstate="print"/>
          <a:srcRect l="36735" t="19697" r="28571" b="27273"/>
          <a:stretch>
            <a:fillRect/>
          </a:stretch>
        </p:blipFill>
        <p:spPr bwMode="auto">
          <a:xfrm>
            <a:off x="5410200" y="3886200"/>
            <a:ext cx="2680298" cy="222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://t1.gstatic.com/images?q=tbn:ANd9GcT-ZliJuUTPeRIyS40TefxoM6wvkwuAz9qW6ZDfmt6oGE_HTv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20513" r="23077"/>
          <a:stretch>
            <a:fillRect/>
          </a:stretch>
        </p:blipFill>
        <p:spPr bwMode="auto">
          <a:xfrm>
            <a:off x="5410200" y="2133600"/>
            <a:ext cx="266700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609600" y="228600"/>
            <a:ext cx="8534400" cy="1442429"/>
            <a:chOff x="1695450" y="1381174"/>
            <a:chExt cx="6957221" cy="883782"/>
          </a:xfrm>
        </p:grpSpPr>
        <p:sp>
          <p:nvSpPr>
            <p:cNvPr id="7" name="Parallelogram 6"/>
            <p:cNvSpPr/>
            <p:nvPr/>
          </p:nvSpPr>
          <p:spPr bwMode="auto">
            <a:xfrm>
              <a:off x="1695450" y="1392610"/>
              <a:ext cx="1041226" cy="721907"/>
            </a:xfrm>
            <a:prstGeom prst="parallelogram">
              <a:avLst>
                <a:gd name="adj" fmla="val 28140"/>
              </a:avLst>
            </a:prstGeom>
            <a:gradFill flip="none" rotWithShape="1">
              <a:gsLst>
                <a:gs pos="0">
                  <a:srgbClr val="03C6ED"/>
                </a:gs>
                <a:gs pos="100000">
                  <a:srgbClr val="004D86"/>
                </a:gs>
              </a:gsLst>
              <a:path path="shape">
                <a:fillToRect l="50000" t="50000" r="50000" b="50000"/>
              </a:path>
              <a:tileRect/>
            </a:gradFill>
            <a:ln w="25400">
              <a:solidFill>
                <a:srgbClr val="004D8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/>
            </a:p>
          </p:txBody>
        </p:sp>
        <p:sp>
          <p:nvSpPr>
            <p:cNvPr id="9" name="Parallelogram 8"/>
            <p:cNvSpPr/>
            <p:nvPr/>
          </p:nvSpPr>
          <p:spPr bwMode="auto">
            <a:xfrm>
              <a:off x="2632870" y="1381174"/>
              <a:ext cx="6019801" cy="742832"/>
            </a:xfrm>
            <a:prstGeom prst="parallelogram">
              <a:avLst/>
            </a:prstGeom>
            <a:gradFill flip="none" rotWithShape="1">
              <a:gsLst>
                <a:gs pos="50000">
                  <a:srgbClr val="03C6ED"/>
                </a:gs>
                <a:gs pos="100000">
                  <a:srgbClr val="004D86"/>
                </a:gs>
                <a:gs pos="0">
                  <a:srgbClr val="004D86"/>
                </a:gs>
              </a:gsLst>
              <a:lin ang="16200000" scaled="0"/>
              <a:tileRect/>
            </a:gradFill>
            <a:ln w="3175">
              <a:noFill/>
            </a:ln>
            <a:effectLst>
              <a:innerShdw blurRad="63500" dist="50800" dir="13500000">
                <a:prstClr val="black">
                  <a:alpha val="36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1540" name="Rektangel 76"/>
            <p:cNvSpPr>
              <a:spLocks noChangeArrowheads="1"/>
            </p:cNvSpPr>
            <p:nvPr/>
          </p:nvSpPr>
          <p:spPr bwMode="auto">
            <a:xfrm>
              <a:off x="2723822" y="1454080"/>
              <a:ext cx="5928849" cy="810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200" b="1" noProof="1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ＭＳ Ｐゴシック" pitchFamily="-108" charset="-128"/>
                  <a:cs typeface="Leelawadee" pitchFamily="34" charset="-34"/>
                </a:rPr>
                <a:t>   PLAN DE DIOS </a:t>
              </a:r>
            </a:p>
            <a:p>
              <a:pPr algn="ctr">
                <a:defRPr/>
              </a:pPr>
              <a:r>
                <a:rPr lang="en-US" sz="3200" b="1" noProof="1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ＭＳ Ｐゴシック" pitchFamily="-108" charset="-128"/>
                  <a:cs typeface="Leelawadee" pitchFamily="34" charset="-34"/>
                </a:rPr>
                <a:t>DE </a:t>
              </a:r>
              <a:r>
                <a:rPr lang="en-US" sz="3200" b="1" noProof="1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ＭＳ Ｐゴシック" pitchFamily="-108" charset="-128"/>
                  <a:cs typeface="Leelawadee" pitchFamily="34" charset="-34"/>
                </a:rPr>
                <a:t>SALVACI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 Black" pitchFamily="34" charset="0"/>
                </a:rPr>
                <a:t>Ó</a:t>
              </a:r>
              <a:r>
                <a:rPr lang="en-US" sz="3200" b="1" noProof="1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ＭＳ Ｐゴシック" pitchFamily="-108" charset="-128"/>
                  <a:cs typeface="Leelawadee" pitchFamily="34" charset="-34"/>
                </a:rPr>
                <a:t>N</a:t>
              </a:r>
            </a:p>
            <a:p>
              <a:pPr defTabSz="914400">
                <a:defRPr/>
              </a:pPr>
              <a:endParaRPr lang="en-US" sz="1600" dirty="0">
                <a:solidFill>
                  <a:srgbClr val="FFFFFF"/>
                </a:solidFill>
                <a:latin typeface="Arial Black" pitchFamily="34" charset="0"/>
                <a:ea typeface="ＭＳ Ｐゴシック" pitchFamily="-108" charset="-128"/>
              </a:endParaRPr>
            </a:p>
          </p:txBody>
        </p:sp>
      </p:grpSp>
      <p:grpSp>
        <p:nvGrpSpPr>
          <p:cNvPr id="3" name="Group 96"/>
          <p:cNvGrpSpPr>
            <a:grpSpLocks/>
          </p:cNvGrpSpPr>
          <p:nvPr/>
        </p:nvGrpSpPr>
        <p:grpSpPr bwMode="auto">
          <a:xfrm>
            <a:off x="1828800" y="1524000"/>
            <a:ext cx="1041400" cy="720725"/>
            <a:chOff x="1016388" y="913002"/>
            <a:chExt cx="731924" cy="428904"/>
          </a:xfrm>
        </p:grpSpPr>
        <p:sp>
          <p:nvSpPr>
            <p:cNvPr id="12" name="Parallelogram 11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adFill flip="none"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path path="shape">
                <a:fillToRect l="50000" t="50000" r="50000" b="50000"/>
              </a:path>
              <a:tileRect/>
            </a:gradFill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/>
            </a:p>
          </p:txBody>
        </p:sp>
        <p:sp>
          <p:nvSpPr>
            <p:cNvPr id="21535" name="TextBox 7"/>
            <p:cNvSpPr txBox="1">
              <a:spLocks noChangeArrowheads="1"/>
            </p:cNvSpPr>
            <p:nvPr/>
          </p:nvSpPr>
          <p:spPr bwMode="auto">
            <a:xfrm>
              <a:off x="1246230" y="954570"/>
              <a:ext cx="278934" cy="348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ＭＳ Ｐゴシック" pitchFamily="-108" charset="-128"/>
                </a:rPr>
                <a:t>1</a:t>
              </a:r>
            </a:p>
          </p:txBody>
        </p:sp>
      </p:grpSp>
      <p:sp>
        <p:nvSpPr>
          <p:cNvPr id="14" name="Parallelogram 13"/>
          <p:cNvSpPr/>
          <p:nvPr/>
        </p:nvSpPr>
        <p:spPr bwMode="auto">
          <a:xfrm>
            <a:off x="2819400" y="1524000"/>
            <a:ext cx="6096000" cy="742832"/>
          </a:xfrm>
          <a:prstGeom prst="parallelogram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noProof="1">
                <a:solidFill>
                  <a:schemeClr val="tx1"/>
                </a:solidFill>
                <a:latin typeface="Arial Black" pitchFamily="34" charset="0"/>
                <a:cs typeface="Leelawadee" pitchFamily="34" charset="-34"/>
              </a:rPr>
              <a:t>OYE</a:t>
            </a:r>
          </a:p>
        </p:txBody>
      </p:sp>
      <p:grpSp>
        <p:nvGrpSpPr>
          <p:cNvPr id="4" name="Group 96"/>
          <p:cNvGrpSpPr>
            <a:grpSpLocks/>
          </p:cNvGrpSpPr>
          <p:nvPr/>
        </p:nvGrpSpPr>
        <p:grpSpPr bwMode="auto">
          <a:xfrm>
            <a:off x="1600200" y="2362200"/>
            <a:ext cx="1041400" cy="722313"/>
            <a:chOff x="1016388" y="913002"/>
            <a:chExt cx="731924" cy="428904"/>
          </a:xfrm>
        </p:grpSpPr>
        <p:sp>
          <p:nvSpPr>
            <p:cNvPr id="17" name="Parallelogram 16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adFill flip="none"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path path="shape">
                <a:fillToRect l="50000" t="50000" r="50000" b="50000"/>
              </a:path>
              <a:tileRect/>
            </a:gradFill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/>
            </a:p>
          </p:txBody>
        </p:sp>
        <p:sp>
          <p:nvSpPr>
            <p:cNvPr id="21533" name="TextBox 7"/>
            <p:cNvSpPr txBox="1">
              <a:spLocks noChangeArrowheads="1"/>
            </p:cNvSpPr>
            <p:nvPr/>
          </p:nvSpPr>
          <p:spPr bwMode="auto">
            <a:xfrm>
              <a:off x="1246230" y="954478"/>
              <a:ext cx="278934" cy="347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ＭＳ Ｐゴシック" pitchFamily="-108" charset="-128"/>
                </a:rPr>
                <a:t>2</a:t>
              </a:r>
            </a:p>
          </p:txBody>
        </p:sp>
      </p:grpSp>
      <p:sp>
        <p:nvSpPr>
          <p:cNvPr id="19" name="Parallelogram 18"/>
          <p:cNvSpPr/>
          <p:nvPr/>
        </p:nvSpPr>
        <p:spPr bwMode="auto">
          <a:xfrm>
            <a:off x="2667000" y="2362200"/>
            <a:ext cx="6033065" cy="770380"/>
          </a:xfrm>
          <a:prstGeom prst="parallelogram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noProof="1">
                <a:solidFill>
                  <a:schemeClr val="tx1"/>
                </a:solidFill>
                <a:latin typeface="Arial Black" pitchFamily="34" charset="0"/>
                <a:cs typeface="Leelawadee" pitchFamily="34" charset="-34"/>
              </a:rPr>
              <a:t>CREER EN CRISTO</a:t>
            </a:r>
          </a:p>
        </p:txBody>
      </p: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1371600" y="3200400"/>
            <a:ext cx="1041400" cy="722312"/>
            <a:chOff x="1016388" y="913002"/>
            <a:chExt cx="731924" cy="428904"/>
          </a:xfrm>
        </p:grpSpPr>
        <p:sp>
          <p:nvSpPr>
            <p:cNvPr id="22" name="Parallelogram 21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adFill flip="none"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path path="shape">
                <a:fillToRect l="50000" t="50000" r="50000" b="50000"/>
              </a:path>
              <a:tileRect/>
            </a:gradFill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/>
            </a:p>
          </p:txBody>
        </p:sp>
        <p:sp>
          <p:nvSpPr>
            <p:cNvPr id="21531" name="TextBox 7"/>
            <p:cNvSpPr txBox="1">
              <a:spLocks noChangeArrowheads="1"/>
            </p:cNvSpPr>
            <p:nvPr/>
          </p:nvSpPr>
          <p:spPr bwMode="auto">
            <a:xfrm>
              <a:off x="1246230" y="954478"/>
              <a:ext cx="278934" cy="347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ＭＳ Ｐゴシック" pitchFamily="-108" charset="-128"/>
                </a:rPr>
                <a:t>3</a:t>
              </a:r>
            </a:p>
          </p:txBody>
        </p:sp>
      </p:grpSp>
      <p:sp>
        <p:nvSpPr>
          <p:cNvPr id="24" name="Parallelogram 23"/>
          <p:cNvSpPr/>
          <p:nvPr/>
        </p:nvSpPr>
        <p:spPr bwMode="auto">
          <a:xfrm>
            <a:off x="2438400" y="3200400"/>
            <a:ext cx="6041214" cy="742832"/>
          </a:xfrm>
          <a:prstGeom prst="parallelogram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noProof="1">
                <a:solidFill>
                  <a:schemeClr val="tx1"/>
                </a:solidFill>
                <a:latin typeface="Arial Black" pitchFamily="34" charset="0"/>
                <a:cs typeface="Leelawadee" pitchFamily="34" charset="-34"/>
              </a:rPr>
              <a:t>ARREPI</a:t>
            </a:r>
            <a:r>
              <a:rPr lang="en-US" sz="2400" b="1" dirty="0">
                <a:solidFill>
                  <a:schemeClr val="tx1"/>
                </a:solidFill>
                <a:latin typeface="Arial Black" pitchFamily="34" charset="0"/>
              </a:rPr>
              <a:t>É</a:t>
            </a:r>
            <a:r>
              <a:rPr lang="en-US" sz="2400" b="1" noProof="1">
                <a:solidFill>
                  <a:schemeClr val="tx1"/>
                </a:solidFill>
                <a:latin typeface="Arial Black" pitchFamily="34" charset="0"/>
                <a:cs typeface="Leelawadee" pitchFamily="34" charset="-34"/>
              </a:rPr>
              <a:t>NTETE</a:t>
            </a:r>
          </a:p>
        </p:txBody>
      </p:sp>
      <p:sp>
        <p:nvSpPr>
          <p:cNvPr id="16399" name="Slide Number Placeholder 2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6AD9445B-6E80-4AE8-B8B5-ED56580F9623}" type="slidenum">
              <a:rPr lang="en-US" sz="1200" smtClean="0">
                <a:latin typeface="Leelawadee" pitchFamily="34" charset="-34"/>
                <a:ea typeface="ＭＳ Ｐゴシック" pitchFamily="34" charset="-128"/>
                <a:cs typeface="Leelawadee" pitchFamily="34" charset="-34"/>
              </a:rPr>
              <a:pPr algn="r"/>
              <a:t>14</a:t>
            </a:fld>
            <a:endParaRPr lang="en-US" sz="1200" dirty="0">
              <a:latin typeface="Leelawadee" pitchFamily="34" charset="-34"/>
              <a:ea typeface="ＭＳ Ｐゴシック" pitchFamily="34" charset="-128"/>
              <a:cs typeface="Leelawadee" pitchFamily="34" charset="-34"/>
            </a:endParaRPr>
          </a:p>
        </p:txBody>
      </p:sp>
      <p:grpSp>
        <p:nvGrpSpPr>
          <p:cNvPr id="6" name="Group 96"/>
          <p:cNvGrpSpPr>
            <a:grpSpLocks/>
          </p:cNvGrpSpPr>
          <p:nvPr/>
        </p:nvGrpSpPr>
        <p:grpSpPr bwMode="auto">
          <a:xfrm>
            <a:off x="1143000" y="4038600"/>
            <a:ext cx="1041400" cy="722312"/>
            <a:chOff x="1016388" y="913002"/>
            <a:chExt cx="731924" cy="428904"/>
          </a:xfrm>
        </p:grpSpPr>
        <p:sp>
          <p:nvSpPr>
            <p:cNvPr id="33" name="Parallelogram 32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adFill flip="none"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path path="shape">
                <a:fillToRect l="50000" t="50000" r="50000" b="50000"/>
              </a:path>
              <a:tileRect/>
            </a:gradFill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/>
            </a:p>
          </p:txBody>
        </p:sp>
        <p:sp>
          <p:nvSpPr>
            <p:cNvPr id="34" name="TextBox 7"/>
            <p:cNvSpPr txBox="1">
              <a:spLocks noChangeArrowheads="1"/>
            </p:cNvSpPr>
            <p:nvPr/>
          </p:nvSpPr>
          <p:spPr bwMode="auto">
            <a:xfrm>
              <a:off x="1246230" y="954478"/>
              <a:ext cx="278934" cy="347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ＭＳ Ｐゴシック" pitchFamily="-108" charset="-128"/>
                </a:rPr>
                <a:t>4</a:t>
              </a:r>
            </a:p>
          </p:txBody>
        </p:sp>
      </p:grpSp>
      <p:sp>
        <p:nvSpPr>
          <p:cNvPr id="35" name="Parallelogram 34"/>
          <p:cNvSpPr/>
          <p:nvPr/>
        </p:nvSpPr>
        <p:spPr bwMode="auto">
          <a:xfrm>
            <a:off x="2247898" y="4038600"/>
            <a:ext cx="6057901" cy="742832"/>
          </a:xfrm>
          <a:prstGeom prst="parallelogram">
            <a:avLst/>
          </a:prstGeom>
          <a:solidFill>
            <a:schemeClr val="bg2">
              <a:lumMod val="90000"/>
            </a:schemeClr>
          </a:soli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noProof="1">
                <a:solidFill>
                  <a:schemeClr val="tx1"/>
                </a:solidFill>
                <a:latin typeface="Arial Black" pitchFamily="34" charset="0"/>
                <a:cs typeface="Leelawadee" pitchFamily="34" charset="-34"/>
              </a:rPr>
              <a:t>CONFIESA A CRISTO</a:t>
            </a:r>
          </a:p>
        </p:txBody>
      </p:sp>
      <p:sp>
        <p:nvSpPr>
          <p:cNvPr id="26" name="Parallelogram 25"/>
          <p:cNvSpPr/>
          <p:nvPr/>
        </p:nvSpPr>
        <p:spPr bwMode="auto">
          <a:xfrm>
            <a:off x="2057400" y="4876800"/>
            <a:ext cx="6057900" cy="742832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noProof="1">
                <a:solidFill>
                  <a:schemeClr val="tx1"/>
                </a:solidFill>
                <a:latin typeface="Arial Black" pitchFamily="34" charset="0"/>
                <a:cs typeface="Leelawadee" pitchFamily="34" charset="-34"/>
              </a:rPr>
              <a:t>BAUT</a:t>
            </a:r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Í</a:t>
            </a:r>
            <a:r>
              <a:rPr lang="en-US" sz="2400" b="1" noProof="1">
                <a:solidFill>
                  <a:schemeClr val="tx1"/>
                </a:solidFill>
                <a:latin typeface="Arial Black" pitchFamily="34" charset="0"/>
                <a:cs typeface="Leelawadee" pitchFamily="34" charset="-34"/>
              </a:rPr>
              <a:t>ZATE</a:t>
            </a:r>
          </a:p>
        </p:txBody>
      </p:sp>
      <p:grpSp>
        <p:nvGrpSpPr>
          <p:cNvPr id="8" name="Group 96"/>
          <p:cNvGrpSpPr>
            <a:grpSpLocks/>
          </p:cNvGrpSpPr>
          <p:nvPr/>
        </p:nvGrpSpPr>
        <p:grpSpPr bwMode="auto">
          <a:xfrm>
            <a:off x="914400" y="4876800"/>
            <a:ext cx="1041400" cy="722312"/>
            <a:chOff x="1016388" y="913002"/>
            <a:chExt cx="731924" cy="428904"/>
          </a:xfrm>
        </p:grpSpPr>
        <p:sp>
          <p:nvSpPr>
            <p:cNvPr id="28" name="Parallelogram 27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adFill flip="none"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path path="shape">
                <a:fillToRect l="50000" t="50000" r="50000" b="50000"/>
              </a:path>
              <a:tileRect/>
            </a:gradFill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/>
            </a:p>
          </p:txBody>
        </p:sp>
        <p:sp>
          <p:nvSpPr>
            <p:cNvPr id="29" name="TextBox 7"/>
            <p:cNvSpPr txBox="1">
              <a:spLocks noChangeArrowheads="1"/>
            </p:cNvSpPr>
            <p:nvPr/>
          </p:nvSpPr>
          <p:spPr bwMode="auto">
            <a:xfrm>
              <a:off x="1246230" y="954478"/>
              <a:ext cx="278934" cy="347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ＭＳ Ｐゴシック" pitchFamily="-108" charset="-128"/>
                </a:rPr>
                <a:t>5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867400" y="1676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ROM 10:17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34200" y="2514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JN 3:16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19800" y="3352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HCH 17:30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77000" y="41910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ROM 10:10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62600" y="5029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HCH 2:38</a:t>
            </a:r>
          </a:p>
        </p:txBody>
      </p:sp>
      <p:sp>
        <p:nvSpPr>
          <p:cNvPr id="38" name="Parallelogram 37"/>
          <p:cNvSpPr/>
          <p:nvPr/>
        </p:nvSpPr>
        <p:spPr bwMode="auto">
          <a:xfrm>
            <a:off x="1828800" y="5715000"/>
            <a:ext cx="6057900" cy="742832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noProof="1">
                <a:solidFill>
                  <a:schemeClr val="tx1"/>
                </a:solidFill>
                <a:latin typeface="Arial Black" pitchFamily="34" charset="0"/>
                <a:cs typeface="Leelawadee" pitchFamily="34" charset="-34"/>
              </a:rPr>
              <a:t>SED FIEL</a:t>
            </a:r>
          </a:p>
        </p:txBody>
      </p:sp>
      <p:grpSp>
        <p:nvGrpSpPr>
          <p:cNvPr id="10" name="Group 96"/>
          <p:cNvGrpSpPr>
            <a:grpSpLocks/>
          </p:cNvGrpSpPr>
          <p:nvPr/>
        </p:nvGrpSpPr>
        <p:grpSpPr bwMode="auto">
          <a:xfrm>
            <a:off x="685800" y="5715000"/>
            <a:ext cx="1041400" cy="722312"/>
            <a:chOff x="1016388" y="913002"/>
            <a:chExt cx="731924" cy="428904"/>
          </a:xfrm>
        </p:grpSpPr>
        <p:sp>
          <p:nvSpPr>
            <p:cNvPr id="40" name="Parallelogram 39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adFill flip="none"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path path="shape">
                <a:fillToRect l="50000" t="50000" r="50000" b="50000"/>
              </a:path>
              <a:tileRect/>
            </a:gradFill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/>
            </a:p>
          </p:txBody>
        </p:sp>
        <p:sp>
          <p:nvSpPr>
            <p:cNvPr id="41" name="TextBox 7"/>
            <p:cNvSpPr txBox="1">
              <a:spLocks noChangeArrowheads="1"/>
            </p:cNvSpPr>
            <p:nvPr/>
          </p:nvSpPr>
          <p:spPr bwMode="auto">
            <a:xfrm>
              <a:off x="1246230" y="954478"/>
              <a:ext cx="278934" cy="347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ＭＳ Ｐゴシック" pitchFamily="-108" charset="-128"/>
                </a:rPr>
                <a:t>6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334000" y="5867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REV 2:10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4" grpId="0" animBg="1"/>
      <p:bldP spid="35" grpId="0" animBg="1"/>
      <p:bldP spid="26" grpId="0" animBg="1"/>
      <p:bldP spid="30" grpId="0"/>
      <p:bldP spid="31" grpId="0"/>
      <p:bldP spid="32" grpId="0"/>
      <p:bldP spid="36" grpId="0"/>
      <p:bldP spid="37" grpId="0"/>
      <p:bldP spid="38" grpId="0" animBg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oo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4953000" cy="715962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 Black" pitchFamily="34" charset="0"/>
              </a:rPr>
              <a:t>INTRODUCCION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MX" sz="3000" b="1" dirty="0">
                <a:latin typeface="Arial Black" pitchFamily="34" charset="0"/>
                <a:cs typeface="Arial" pitchFamily="34" charset="0"/>
                <a:sym typeface="Wingdings 3"/>
              </a:rPr>
              <a:t></a:t>
            </a:r>
            <a:r>
              <a:rPr lang="es-MX" sz="3000" b="1" dirty="0">
                <a:latin typeface="Arial Black" pitchFamily="34" charset="0"/>
                <a:cs typeface="Arial" pitchFamily="34" charset="0"/>
              </a:rPr>
              <a:t>En el Antiguo y en el Nuevo Testamento encontramos la frase,</a:t>
            </a:r>
          </a:p>
          <a:p>
            <a:pPr>
              <a:buNone/>
            </a:pPr>
            <a:r>
              <a:rPr lang="es-MX" sz="3000" b="1" dirty="0">
                <a:latin typeface="Arial Black" pitchFamily="34" charset="0"/>
                <a:cs typeface="Arial" pitchFamily="34" charset="0"/>
              </a:rPr>
              <a:t>                  “</a:t>
            </a:r>
            <a:r>
              <a:rPr lang="es-MX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el libro de la vida</a:t>
            </a:r>
            <a:r>
              <a:rPr lang="es-MX" sz="3000" b="1" dirty="0">
                <a:latin typeface="Arial Black" pitchFamily="34" charset="0"/>
                <a:cs typeface="Arial" pitchFamily="34" charset="0"/>
              </a:rPr>
              <a:t>”.</a:t>
            </a:r>
          </a:p>
          <a:p>
            <a:pPr algn="ctr">
              <a:buNone/>
            </a:pPr>
            <a:r>
              <a:rPr lang="es-MX" sz="3000" b="1" i="1" dirty="0">
                <a:latin typeface="Arial Black" pitchFamily="34" charset="0"/>
                <a:cs typeface="Arial" pitchFamily="34" charset="0"/>
              </a:rPr>
              <a:t>(libro donde Dios tiene escrito los nombres de los salvos) </a:t>
            </a:r>
          </a:p>
          <a:p>
            <a:pPr>
              <a:buNone/>
            </a:pPr>
            <a:r>
              <a:rPr lang="es-MX" sz="3000" b="1" dirty="0">
                <a:latin typeface="Arial Black" pitchFamily="34" charset="0"/>
                <a:cs typeface="Arial" pitchFamily="34" charset="0"/>
                <a:sym typeface="Wingdings 3"/>
              </a:rPr>
              <a:t>Pero l</a:t>
            </a:r>
            <a:r>
              <a:rPr lang="es-MX" sz="3000" b="1" dirty="0">
                <a:latin typeface="Arial Black" pitchFamily="34" charset="0"/>
                <a:cs typeface="Arial" pitchFamily="34" charset="0"/>
              </a:rPr>
              <a:t>a referencia al </a:t>
            </a:r>
            <a:r>
              <a:rPr lang="es-MX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libro de la vida</a:t>
            </a:r>
            <a:r>
              <a:rPr lang="es-MX" sz="3000" b="1" dirty="0">
                <a:latin typeface="Arial Black" pitchFamily="34" charset="0"/>
                <a:cs typeface="Arial" pitchFamily="34" charset="0"/>
              </a:rPr>
              <a:t> es “</a:t>
            </a:r>
            <a:r>
              <a:rPr lang="es-MX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figurativo</a:t>
            </a:r>
            <a:r>
              <a:rPr lang="es-MX" sz="3000" b="1" dirty="0">
                <a:latin typeface="Arial Black" pitchFamily="34" charset="0"/>
                <a:cs typeface="Arial" pitchFamily="34" charset="0"/>
              </a:rPr>
              <a:t>” puesto que Dios no tiene “</a:t>
            </a:r>
            <a:r>
              <a:rPr lang="es-MX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literalmente</a:t>
            </a:r>
            <a:r>
              <a:rPr lang="es-MX" sz="3000" b="1" dirty="0">
                <a:latin typeface="Arial Black" pitchFamily="34" charset="0"/>
                <a:cs typeface="Arial" pitchFamily="34" charset="0"/>
              </a:rPr>
              <a:t>” un libro. </a:t>
            </a:r>
          </a:p>
          <a:p>
            <a:pPr>
              <a:buNone/>
            </a:pPr>
            <a:r>
              <a:rPr lang="es-MX" sz="3000" b="1" dirty="0">
                <a:latin typeface="Arial Black" pitchFamily="34" charset="0"/>
                <a:cs typeface="Arial" pitchFamily="34" charset="0"/>
                <a:sym typeface="Wingdings 3"/>
              </a:rPr>
              <a:t></a:t>
            </a:r>
            <a:r>
              <a:rPr lang="es-MX" sz="3000" b="1" dirty="0">
                <a:latin typeface="Arial Black" pitchFamily="34" charset="0"/>
                <a:cs typeface="Arial" pitchFamily="34" charset="0"/>
              </a:rPr>
              <a:t>Dios no necesita guardar un libro—</a:t>
            </a:r>
          </a:p>
          <a:p>
            <a:pPr>
              <a:buNone/>
            </a:pPr>
            <a:r>
              <a:rPr lang="es-MX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      El Sabe Quien Son Los Salvos!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ok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5562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MX" sz="3000" b="1" dirty="0">
                <a:latin typeface="Arial Black" pitchFamily="34" charset="0"/>
                <a:cs typeface="Arial" pitchFamily="34" charset="0"/>
                <a:sym typeface="Wingdings 3"/>
              </a:rPr>
              <a:t> </a:t>
            </a:r>
            <a:r>
              <a:rPr lang="es-MX" sz="3000" b="1" dirty="0">
                <a:latin typeface="Arial Black" pitchFamily="34" charset="0"/>
                <a:cs typeface="Arial" pitchFamily="34" charset="0"/>
              </a:rPr>
              <a:t>La frase “</a:t>
            </a:r>
            <a:r>
              <a:rPr lang="es-MX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libro de la vida”</a:t>
            </a:r>
            <a:r>
              <a:rPr lang="es-MX" sz="3000" b="1" dirty="0">
                <a:latin typeface="Arial Black" pitchFamily="34" charset="0"/>
                <a:cs typeface="Arial" pitchFamily="34" charset="0"/>
              </a:rPr>
              <a:t> la encontramos en los siguientes versículos..</a:t>
            </a:r>
          </a:p>
          <a:p>
            <a:pPr algn="ctr">
              <a:buNone/>
            </a:pPr>
            <a:r>
              <a:rPr lang="es-MX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EXO 32:33; DAN 12:1; LC 10:20;                FIL 4:3; REV 20:15 </a:t>
            </a:r>
          </a:p>
          <a:p>
            <a:pPr>
              <a:buNone/>
            </a:pPr>
            <a:r>
              <a:rPr lang="es-MX" sz="3000" b="1" dirty="0">
                <a:latin typeface="Arial Black" pitchFamily="34" charset="0"/>
                <a:cs typeface="Arial" pitchFamily="34" charset="0"/>
                <a:sym typeface="Wingdings 3"/>
              </a:rPr>
              <a:t> </a:t>
            </a:r>
            <a:r>
              <a:rPr lang="es-MX" sz="3000" b="1" dirty="0">
                <a:latin typeface="Arial Black" pitchFamily="34" charset="0"/>
                <a:cs typeface="Arial" pitchFamily="34" charset="0"/>
              </a:rPr>
              <a:t>Estos textos hacen 2 puntos principales:</a:t>
            </a:r>
          </a:p>
          <a:p>
            <a:pPr>
              <a:buNone/>
            </a:pPr>
            <a:r>
              <a:rPr lang="es-MX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(1) </a:t>
            </a:r>
            <a:r>
              <a:rPr lang="es-MX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debemos asegurar que nuestro nombre este escrito en el libro de la vida</a:t>
            </a:r>
          </a:p>
          <a:p>
            <a:pPr>
              <a:buNone/>
            </a:pPr>
            <a:r>
              <a:rPr lang="es-MX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(2) </a:t>
            </a:r>
            <a:r>
              <a:rPr lang="es-MX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saber</a:t>
            </a:r>
            <a:r>
              <a:rPr lang="es-MX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s-MX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que los nombres           escritos en el libro de la                   vida pueden ser borrados</a:t>
            </a:r>
          </a:p>
          <a:p>
            <a:pPr eaLnBrk="1" hangingPunct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ok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>
              <a:buNone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Siendo así hay 2 preguntas para contestar………..</a:t>
            </a:r>
          </a:p>
          <a:p>
            <a:pPr>
              <a:buNone/>
            </a:pPr>
            <a:r>
              <a:rPr lang="es-MX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s-MX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  <a:cs typeface="Arial" pitchFamily="34" charset="0"/>
              </a:rPr>
              <a:t>1. </a:t>
            </a:r>
            <a:r>
              <a:rPr lang="es-MX" dirty="0">
                <a:solidFill>
                  <a:srgbClr val="0000FF"/>
                </a:solidFill>
                <a:latin typeface="Rockwell Extra Bold" pitchFamily="18" charset="0"/>
              </a:rPr>
              <a:t>¿Cómo</a:t>
            </a:r>
            <a:r>
              <a:rPr lang="es-MX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  <a:cs typeface="Arial" pitchFamily="34" charset="0"/>
              </a:rPr>
              <a:t> escribimos nuestro nombre en el libro de la vida?”</a:t>
            </a:r>
          </a:p>
          <a:p>
            <a:pPr>
              <a:buNone/>
            </a:pPr>
            <a:r>
              <a:rPr lang="es-MX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s-MX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  <a:cs typeface="Arial" pitchFamily="34" charset="0"/>
              </a:rPr>
              <a:t>2. </a:t>
            </a:r>
            <a:r>
              <a:rPr lang="es-MX" b="1" dirty="0">
                <a:solidFill>
                  <a:srgbClr val="0000FF"/>
                </a:solidFill>
                <a:latin typeface="Rockwell Extra Bold" pitchFamily="18" charset="0"/>
              </a:rPr>
              <a:t>¿Cómo</a:t>
            </a:r>
            <a:r>
              <a:rPr lang="es-MX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  <a:cs typeface="Arial" pitchFamily="34" charset="0"/>
              </a:rPr>
              <a:t> se borrar nuestro nombre del libro de la vida?”</a:t>
            </a:r>
          </a:p>
          <a:p>
            <a:pPr eaLnBrk="1" hangingPunct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http://3.bp.blogspot.com/-qRm0BzH29xU/UC1i-dL8GFI/AAAAAAAABVc/zc16kvEWvUU/s1600/librodevid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362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3429000"/>
            <a:ext cx="4348819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cap="all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Rockwell Extra Bold" pitchFamily="18" charset="0"/>
              </a:rPr>
              <a:t>EL LIBRO</a:t>
            </a:r>
          </a:p>
          <a:p>
            <a:pPr algn="ctr"/>
            <a:r>
              <a:rPr lang="en-US" sz="6000" cap="all" spc="0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Rockwell Extra Bold" pitchFamily="18" charset="0"/>
              </a:rPr>
              <a:t>DE </a:t>
            </a:r>
          </a:p>
          <a:p>
            <a:pPr algn="ctr"/>
            <a:r>
              <a:rPr lang="en-US" sz="6000" cap="all" spc="0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Rockwell Extra Bold" pitchFamily="18" charset="0"/>
              </a:rPr>
              <a:t>LA VIDA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8153400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sz="2600" b="1" dirty="0">
                <a:solidFill>
                  <a:srgbClr val="FF0000"/>
                </a:solidFill>
                <a:latin typeface="Rockwell Extra Bold" pitchFamily="18" charset="0"/>
                <a:cs typeface="Arial" pitchFamily="34" charset="0"/>
              </a:rPr>
              <a:t>HCH 10:1-6</a:t>
            </a:r>
          </a:p>
          <a:p>
            <a:pPr>
              <a:buNone/>
            </a:pPr>
            <a:r>
              <a:rPr lang="es-MX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MX" sz="2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= “</a:t>
            </a:r>
            <a:r>
              <a:rPr lang="es-MX" sz="2600" b="1" u="sng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Ser moralmente bueno</a:t>
            </a:r>
            <a:r>
              <a:rPr lang="es-MX" sz="2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” </a:t>
            </a:r>
            <a:r>
              <a:rPr lang="es-MX" sz="2600" b="1" u="sng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no pone</a:t>
            </a:r>
            <a:r>
              <a:rPr lang="es-MX" sz="2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tu nombre en el libro de la vida</a:t>
            </a:r>
            <a:endParaRPr lang="es-MX" sz="2400" b="1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r>
              <a:rPr lang="es-MX" sz="2600" b="1" dirty="0">
                <a:solidFill>
                  <a:srgbClr val="FF0000"/>
                </a:solidFill>
                <a:latin typeface="Rockwell Extra Bold" pitchFamily="18" charset="0"/>
                <a:cs typeface="Arial" pitchFamily="34" charset="0"/>
              </a:rPr>
              <a:t>MT 7:21</a:t>
            </a:r>
          </a:p>
          <a:p>
            <a:pPr>
              <a:buNone/>
            </a:pPr>
            <a:r>
              <a:rPr lang="es-MX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MX" sz="2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= “</a:t>
            </a:r>
            <a:r>
              <a:rPr lang="es-MX" sz="2600" b="1" u="sng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Ser religioso</a:t>
            </a:r>
            <a:r>
              <a:rPr lang="es-MX" sz="2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” </a:t>
            </a:r>
            <a:r>
              <a:rPr lang="es-MX" sz="2600" b="1" u="sng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no pone</a:t>
            </a:r>
            <a:r>
              <a:rPr lang="es-MX" sz="2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tu nombre en el libro de la vida</a:t>
            </a:r>
            <a:endParaRPr lang="es-MX" sz="2400" b="1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r>
              <a:rPr lang="es-MX" sz="2600" b="1" dirty="0">
                <a:solidFill>
                  <a:srgbClr val="FF0000"/>
                </a:solidFill>
                <a:latin typeface="Rockwell Extra Bold" pitchFamily="18" charset="0"/>
                <a:cs typeface="Arial" pitchFamily="34" charset="0"/>
              </a:rPr>
              <a:t>MT 15:8-9</a:t>
            </a:r>
          </a:p>
          <a:p>
            <a:pPr>
              <a:buNone/>
            </a:pPr>
            <a:r>
              <a:rPr lang="es-MX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MX" sz="2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= “</a:t>
            </a:r>
            <a:r>
              <a:rPr lang="es-MX" sz="2600" b="1" u="sng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Obedeciendo a los hombres religiosos</a:t>
            </a:r>
            <a:r>
              <a:rPr lang="es-MX" sz="2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”      </a:t>
            </a:r>
            <a:r>
              <a:rPr lang="es-MX" sz="2600" b="1" u="sng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no pone</a:t>
            </a:r>
            <a:r>
              <a:rPr lang="es-MX" sz="2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tu nombre en el libro de la vida</a:t>
            </a:r>
          </a:p>
          <a:p>
            <a:pPr>
              <a:buNone/>
            </a:pPr>
            <a:r>
              <a:rPr lang="es-MX" sz="2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  <a:sym typeface="Wingdings"/>
              </a:rPr>
              <a:t> </a:t>
            </a:r>
            <a:r>
              <a:rPr lang="es-MX" sz="2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Todo esto es bueno pero por si mismo   no ponen tu nombre en el libro de la vida.</a:t>
            </a:r>
            <a:endParaRPr lang="es-MX" sz="2400" b="1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8400" y="228600"/>
            <a:ext cx="38066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LO</a:t>
            </a:r>
            <a:r>
              <a:rPr lang="en-US" sz="2400" i="1" u="sng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QUE NOS </a:t>
            </a:r>
            <a:r>
              <a:rPr lang="en-US" sz="2400" i="1" u="sng" cap="none" spc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PONEN</a:t>
            </a:r>
            <a:r>
              <a:rPr lang="en-US" sz="2400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400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TU NOMBRE EN</a:t>
            </a:r>
          </a:p>
          <a:p>
            <a:pPr algn="ctr"/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EL LIBRO DE LA VIDA</a:t>
            </a:r>
            <a:endParaRPr lang="en-US" sz="24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8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572120" imgH="3429136" progId="PowerPoint.Show.8">
                  <p:embed/>
                </p:oleObj>
              </mc:Choice>
              <mc:Fallback>
                <p:oleObj name="Presentation" r:id="rId2" imgW="4572120" imgH="3429136" progId="PowerPoint.Show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7010400" cy="4876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s-MX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 </a:t>
            </a:r>
            <a:r>
              <a:rPr lang="es-MX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Escribimos nuestro nombre en el   libro de la vida….</a:t>
            </a:r>
          </a:p>
          <a:p>
            <a:pPr algn="ctr">
              <a:buNone/>
            </a:pP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s-MX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Obedeciendo el Evangelio</a:t>
            </a: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</a:p>
          <a:p>
            <a:pPr>
              <a:buNone/>
            </a:pPr>
            <a:r>
              <a:rPr lang="es-MX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 </a:t>
            </a:r>
            <a:r>
              <a:rPr lang="es-MX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Cuando obedecemos el evangelio…..</a:t>
            </a:r>
          </a:p>
          <a:p>
            <a:pPr>
              <a:buNone/>
            </a:pPr>
            <a:r>
              <a:rPr lang="es-MX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[1] Nos vestimos de Cristo, </a:t>
            </a:r>
            <a:r>
              <a:rPr lang="es-MX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GAL 3:27</a:t>
            </a:r>
            <a:endParaRPr lang="es-MX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es-MX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[2] Somos añadidos al cuerpo de  Cristo, </a:t>
            </a:r>
            <a:r>
              <a:rPr lang="es-MX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HCH 2:47</a:t>
            </a:r>
            <a:r>
              <a:rPr lang="es-MX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s-MX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 iglesia, </a:t>
            </a:r>
            <a:r>
              <a:rPr lang="es-MX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 12:23</a:t>
            </a:r>
            <a:r>
              <a:rPr lang="es-MX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</a:t>
            </a:r>
            <a:endParaRPr lang="es-MX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es-MX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[3] Somos salvos, </a:t>
            </a:r>
            <a:r>
              <a:rPr lang="es-MX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MR 16:16; ROM 1:16</a:t>
            </a:r>
            <a:endParaRPr lang="es-MX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es-MX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 todo esto </a:t>
            </a:r>
            <a:r>
              <a:rPr lang="es-MX" sz="26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Resulta En Que Nuestro Nombre Se Escriba En El Libro De La Vida</a:t>
            </a:r>
            <a:r>
              <a:rPr lang="es-MX" sz="2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81143" y="228600"/>
            <a:ext cx="542994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¿CÓMO</a:t>
            </a:r>
            <a:r>
              <a:rPr lang="en-US" sz="2800" b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ESCRIBEMOS </a:t>
            </a:r>
          </a:p>
          <a:p>
            <a:r>
              <a:rPr lang="en-US" sz="2800" b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NUESTRO NOMBRE EN EL </a:t>
            </a:r>
          </a:p>
          <a:p>
            <a:pPr algn="ctr"/>
            <a:r>
              <a:rPr lang="en-US" sz="2800" b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LIBRO DE LA VIDA?</a:t>
            </a:r>
          </a:p>
        </p:txBody>
      </p:sp>
      <p:pic>
        <p:nvPicPr>
          <p:cNvPr id="5" name="Picture 24" descr="https://encrypted-tbn0.gstatic.com/images?q=tbn:ANd9GcT7O0LO8vH5uX20eWUbRGstYeViNUjo-az3OUwdDdshzbp6nWEad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371600"/>
            <a:ext cx="2402703" cy="1752600"/>
          </a:xfrm>
          <a:prstGeom prst="rect">
            <a:avLst/>
          </a:prstGeom>
          <a:noFill/>
        </p:spPr>
      </p:pic>
      <p:pic>
        <p:nvPicPr>
          <p:cNvPr id="6" name="Picture 46" descr="http://agapegeek.files.wordpress.com/2012/02/body_of_christ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241" r="13793" b="-1149"/>
          <a:stretch>
            <a:fillRect/>
          </a:stretch>
        </p:blipFill>
        <p:spPr bwMode="auto">
          <a:xfrm>
            <a:off x="7010400" y="3505200"/>
            <a:ext cx="1870364" cy="2362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010400" y="5105400"/>
            <a:ext cx="6858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696200" y="3581400"/>
            <a:ext cx="381000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8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572120" imgH="3429136" progId="PowerPoint.Show.8">
                  <p:embed/>
                </p:oleObj>
              </mc:Choice>
              <mc:Fallback>
                <p:oleObj name="Presentation" r:id="rId2" imgW="4572120" imgH="3429136" progId="PowerPoint.Show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7924800" cy="2667000"/>
          </a:xfrm>
        </p:spPr>
        <p:txBody>
          <a:bodyPr/>
          <a:lstStyle/>
          <a:p>
            <a:pPr>
              <a:buNone/>
            </a:pPr>
            <a:r>
              <a:rPr lang="es-MX" dirty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Ahora, </a:t>
            </a:r>
            <a:r>
              <a:rPr lang="es-MX" b="1" u="sng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Para Guardar Nuestro Nombre En El Libro De La Vida Tenemos Que</a:t>
            </a:r>
            <a:r>
              <a:rPr lang="es-MX" dirty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…..</a:t>
            </a:r>
          </a:p>
          <a:p>
            <a:pPr algn="ctr">
              <a:buNone/>
            </a:pPr>
            <a:r>
              <a:rPr lang="es-MX" dirty="0">
                <a:ln>
                  <a:solidFill>
                    <a:schemeClr val="tx1"/>
                  </a:solidFill>
                </a:ln>
              </a:rPr>
              <a:t>  </a:t>
            </a:r>
            <a:r>
              <a:rPr lang="es-MX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 FIEL HASTA LA MUERTE,           </a:t>
            </a:r>
            <a:r>
              <a:rPr lang="es-MX" sz="32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REV 2:10</a:t>
            </a:r>
            <a:endParaRPr lang="es-MX" b="1" dirty="0">
              <a:ln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Luis\Documents\TEMPLATES, WALLPAPER &amp; BACKGROUNDS\POWER POINT TEMPLATES\worship backgrounds\bible (3a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5943600" cy="4953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MX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[1] </a:t>
            </a:r>
            <a:r>
              <a:rPr lang="es-MX" u="sng" dirty="0">
                <a:ln>
                  <a:solidFill>
                    <a:schemeClr val="tx1"/>
                  </a:solidFill>
                </a:ln>
                <a:solidFill>
                  <a:srgbClr val="66FF99"/>
                </a:solidFill>
                <a:latin typeface="Arial Black" pitchFamily="34" charset="0"/>
              </a:rPr>
              <a:t>FALLAR EN VENCER</a:t>
            </a:r>
          </a:p>
          <a:p>
            <a:pPr>
              <a:buNone/>
            </a:pPr>
            <a:r>
              <a:rPr lang="es-MX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    </a:t>
            </a:r>
            <a:r>
              <a:rPr lang="es-MX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sym typeface="Wingdings 2"/>
              </a:rPr>
              <a:t> </a:t>
            </a:r>
            <a:r>
              <a:rPr lang="es-MX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REV 3:5</a:t>
            </a:r>
            <a:endParaRPr lang="es-MX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s-MX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= Si no </a:t>
            </a:r>
            <a:r>
              <a:rPr lang="es-MX" b="1" u="sng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vencemos</a:t>
            </a:r>
            <a:r>
              <a:rPr lang="es-MX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nuestro         nombre será borrado</a:t>
            </a:r>
          </a:p>
          <a:p>
            <a:pPr>
              <a:buNone/>
            </a:pPr>
            <a:r>
              <a:rPr lang="es-MX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       </a:t>
            </a:r>
            <a:r>
              <a:rPr lang="es-MX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</a:t>
            </a:r>
            <a:r>
              <a:rPr lang="es-MX" b="1" u="sng" dirty="0">
                <a:ln>
                  <a:solidFill>
                    <a:schemeClr val="tx1"/>
                  </a:solidFill>
                </a:ln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Como Podemos Vencer</a:t>
            </a:r>
            <a:r>
              <a:rPr lang="es-MX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</a:t>
            </a:r>
          </a:p>
          <a:p>
            <a:pPr>
              <a:buNone/>
            </a:pPr>
            <a:r>
              <a:rPr lang="es-MX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 2"/>
              </a:rPr>
              <a:t> </a:t>
            </a:r>
            <a:r>
              <a:rPr lang="es-MX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 JN 5:4</a:t>
            </a:r>
          </a:p>
          <a:p>
            <a:pPr>
              <a:buNone/>
            </a:pPr>
            <a:r>
              <a:rPr lang="es-MX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</a:t>
            </a:r>
            <a:r>
              <a:rPr lang="es-MX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= Por Nuestra Fe</a:t>
            </a:r>
            <a:endParaRPr lang="es-MX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es-MX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 2"/>
              </a:rPr>
              <a:t> </a:t>
            </a:r>
            <a:r>
              <a:rPr lang="es-MX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ROM 12:21</a:t>
            </a:r>
          </a:p>
          <a:p>
            <a:pPr>
              <a:buNone/>
            </a:pPr>
            <a:r>
              <a:rPr lang="es-MX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</a:t>
            </a:r>
            <a:r>
              <a:rPr lang="es-MX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= Con Hacer el Bien </a:t>
            </a:r>
            <a:endParaRPr lang="es-MX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es-MX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 2"/>
              </a:rPr>
              <a:t> </a:t>
            </a:r>
            <a:r>
              <a:rPr lang="es-MX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ROM 8:35-39; FIL 4:13</a:t>
            </a:r>
          </a:p>
          <a:p>
            <a:pPr>
              <a:buNone/>
            </a:pPr>
            <a:r>
              <a:rPr lang="es-MX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</a:t>
            </a:r>
            <a:r>
              <a:rPr lang="es-MX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= Con Cristo</a:t>
            </a:r>
            <a:endParaRPr lang="es-MX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228600"/>
            <a:ext cx="7772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Rockwell Extra Bold" pitchFamily="18" charset="0"/>
              </a:rPr>
              <a:t>QUE PUEDE </a:t>
            </a:r>
            <a:r>
              <a:rPr lang="en-US" sz="2800" b="1" cap="all" spc="0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Rockwell Extra Bold" pitchFamily="18" charset="0"/>
              </a:rPr>
              <a:t>BORRAR </a:t>
            </a:r>
            <a:r>
              <a:rPr lang="es-MX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Rockwell Extra Bold" pitchFamily="18" charset="0"/>
              </a:rPr>
              <a:t>nuestro</a:t>
            </a:r>
            <a:r>
              <a:rPr lang="en-US" sz="2800" b="1" cap="all" spc="0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Rockwell Extra Bold" pitchFamily="18" charset="0"/>
              </a:rPr>
              <a:t> NOMBRE </a:t>
            </a:r>
            <a:r>
              <a:rPr lang="en-US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Rockwell Extra Bold" pitchFamily="18" charset="0"/>
              </a:rPr>
              <a:t>DEL LIBRO DE LA VIDA</a:t>
            </a:r>
            <a:endParaRPr lang="en-US" sz="28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Rockwell Extra Bold" pitchFamily="18" charset="0"/>
            </a:endParaRPr>
          </a:p>
        </p:txBody>
      </p:sp>
      <p:pic>
        <p:nvPicPr>
          <p:cNvPr id="5" name="Picture 40" descr="http://hoshanarabbah.org/blog/wp-content/uploads/2013/05/Victory-21030574-298x3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4216" y="1600200"/>
            <a:ext cx="2346451" cy="2362200"/>
          </a:xfrm>
          <a:prstGeom prst="rect">
            <a:avLst/>
          </a:prstGeom>
          <a:noFill/>
        </p:spPr>
      </p:pic>
      <p:pic>
        <p:nvPicPr>
          <p:cNvPr id="8" name="Picture 6" descr="http://t3.gstatic.com/images?q=tbn:ANd9GcS55LxQbDl85g-oxMoxMDC1VwMorHmUQaRXeKyP-eDixYBsSrR3gw"/>
          <p:cNvPicPr>
            <a:picLocks noChangeAspect="1" noChangeArrowheads="1"/>
          </p:cNvPicPr>
          <p:nvPr/>
        </p:nvPicPr>
        <p:blipFill>
          <a:blip r:embed="rId5" cstate="print"/>
          <a:srcRect t="20894" b="20636"/>
          <a:stretch>
            <a:fillRect/>
          </a:stretch>
        </p:blipFill>
        <p:spPr bwMode="auto">
          <a:xfrm>
            <a:off x="6553200" y="4191000"/>
            <a:ext cx="2286000" cy="225821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768</Words>
  <Application>Microsoft Office PowerPoint</Application>
  <PresentationFormat>On-screen Show (4:3)</PresentationFormat>
  <Paragraphs>107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Arial Black</vt:lpstr>
      <vt:lpstr>Calibri</vt:lpstr>
      <vt:lpstr>Franklin Gothic Book</vt:lpstr>
      <vt:lpstr>Franklin Gothic Medium</vt:lpstr>
      <vt:lpstr>Leelawadee</vt:lpstr>
      <vt:lpstr>Rockwell Extra Bold</vt:lpstr>
      <vt:lpstr>Wingdings 2</vt:lpstr>
      <vt:lpstr>Office Theme</vt:lpstr>
      <vt:lpstr>1_Office Theme</vt:lpstr>
      <vt:lpstr>Trek</vt:lpstr>
      <vt:lpstr>Default Design</vt:lpstr>
      <vt:lpstr>Presentation</vt:lpstr>
      <vt:lpstr>PowerPoint Presentation</vt:lpstr>
      <vt:lpstr>INTRODUCCION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Luis</dc:creator>
  <cp:lastModifiedBy>13613319741</cp:lastModifiedBy>
  <cp:revision>122</cp:revision>
  <dcterms:created xsi:type="dcterms:W3CDTF">2011-03-18T13:26:59Z</dcterms:created>
  <dcterms:modified xsi:type="dcterms:W3CDTF">2023-03-15T04:08:41Z</dcterms:modified>
</cp:coreProperties>
</file>