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22" r:id="rId2"/>
    <p:sldId id="257" r:id="rId3"/>
    <p:sldId id="267" r:id="rId4"/>
    <p:sldId id="258" r:id="rId5"/>
    <p:sldId id="261" r:id="rId6"/>
    <p:sldId id="262" r:id="rId7"/>
    <p:sldId id="263" r:id="rId8"/>
    <p:sldId id="264" r:id="rId9"/>
    <p:sldId id="265" r:id="rId10"/>
    <p:sldId id="266" r:id="rId11"/>
    <p:sldId id="289" r:id="rId12"/>
    <p:sldId id="291" r:id="rId13"/>
    <p:sldId id="294" r:id="rId14"/>
    <p:sldId id="295" r:id="rId15"/>
    <p:sldId id="296" r:id="rId16"/>
    <p:sldId id="306" r:id="rId17"/>
    <p:sldId id="297" r:id="rId18"/>
    <p:sldId id="298" r:id="rId19"/>
    <p:sldId id="299" r:id="rId20"/>
    <p:sldId id="303" r:id="rId21"/>
    <p:sldId id="304" r:id="rId22"/>
    <p:sldId id="305" r:id="rId23"/>
    <p:sldId id="302" r:id="rId24"/>
    <p:sldId id="308" r:id="rId25"/>
    <p:sldId id="309" r:id="rId26"/>
    <p:sldId id="310" r:id="rId27"/>
    <p:sldId id="321" r:id="rId28"/>
    <p:sldId id="312" r:id="rId29"/>
    <p:sldId id="313" r:id="rId30"/>
    <p:sldId id="314" r:id="rId31"/>
    <p:sldId id="315" r:id="rId32"/>
    <p:sldId id="317" r:id="rId33"/>
    <p:sldId id="319" r:id="rId34"/>
    <p:sldId id="328" r:id="rId35"/>
    <p:sldId id="329" r:id="rId36"/>
    <p:sldId id="31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D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72"/>
    <p:restoredTop sz="93275" autoAdjust="0"/>
  </p:normalViewPr>
  <p:slideViewPr>
    <p:cSldViewPr>
      <p:cViewPr varScale="1">
        <p:scale>
          <a:sx n="67" d="100"/>
          <a:sy n="67" d="100"/>
        </p:scale>
        <p:origin x="18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F86ED6-7D27-4689-881A-5680EA488790}" type="datetimeFigureOut">
              <a:rPr lang="en-US" smtClean="0"/>
              <a:pPr/>
              <a:t>12/2/22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112694-0DEE-4DF6-8B87-F6AA26C0D108}" type="slidenum">
              <a:rPr lang="en-US" smtClean="0"/>
              <a:pPr/>
              <a:t>‹Nr.›</a:t>
            </a:fld>
            <a:endParaRPr lang="en-US"/>
          </a:p>
        </p:txBody>
      </p:sp>
    </p:spTree>
    <p:extLst>
      <p:ext uri="{BB962C8B-B14F-4D97-AF65-F5344CB8AC3E}">
        <p14:creationId xmlns:p14="http://schemas.microsoft.com/office/powerpoint/2010/main" val="3446846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dirty="0" smtClean="0">
                <a:latin typeface="Arial Narrow"/>
                <a:cs typeface="Arial Narrow"/>
              </a:rPr>
              <a:t>--</a:t>
            </a:r>
            <a:r>
              <a:rPr lang="es-ES_tradnl" sz="1200" baseline="0" dirty="0" smtClean="0">
                <a:latin typeface="Arial Narrow"/>
                <a:cs typeface="Arial Narrow"/>
              </a:rPr>
              <a:t> </a:t>
            </a:r>
            <a:r>
              <a:rPr lang="es-ES_tradnl" sz="1200" dirty="0" smtClean="0">
                <a:latin typeface="Arial Narrow"/>
                <a:cs typeface="Arial Narrow"/>
              </a:rPr>
              <a:t>UNA DESCRIPCIÓN DE LA GRANDEZA DE CRISTO (1.15–20)</a:t>
            </a:r>
          </a:p>
          <a:p>
            <a:r>
              <a:rPr lang="es-ES_tradnl" sz="1200" dirty="0" smtClean="0">
                <a:latin typeface="Arial Narrow"/>
                <a:cs typeface="Arial Narrow"/>
              </a:rPr>
              <a:t>A. La imagen del Dios invisible y el primogénito de toda creación (1.15)</a:t>
            </a:r>
          </a:p>
          <a:p>
            <a:r>
              <a:rPr lang="es-ES_tradnl" sz="1200" dirty="0" smtClean="0">
                <a:latin typeface="Arial Narrow"/>
                <a:cs typeface="Arial Narrow"/>
              </a:rPr>
              <a:t>B. El creador de todas las cosas (1.16)</a:t>
            </a:r>
          </a:p>
          <a:p>
            <a:r>
              <a:rPr lang="es-ES_tradnl" sz="1200" dirty="0" smtClean="0">
                <a:latin typeface="Arial Narrow"/>
                <a:cs typeface="Arial Narrow"/>
              </a:rPr>
              <a:t>C. El que sustenta todas las cosas (1.17) </a:t>
            </a:r>
          </a:p>
          <a:p>
            <a:r>
              <a:rPr lang="es-ES_tradnl" sz="1200" dirty="0" smtClean="0">
                <a:latin typeface="Arial Narrow"/>
                <a:cs typeface="Arial Narrow"/>
              </a:rPr>
              <a:t>D. La cabeza de la iglesia y el que tiene</a:t>
            </a:r>
          </a:p>
          <a:p>
            <a:r>
              <a:rPr lang="es-ES_tradnl" sz="1200" dirty="0" smtClean="0">
                <a:latin typeface="Arial Narrow"/>
                <a:cs typeface="Arial Narrow"/>
              </a:rPr>
              <a:t>la preeminencia (1.18–19)</a:t>
            </a:r>
          </a:p>
          <a:p>
            <a:r>
              <a:rPr lang="es-ES_tradnl" sz="1200" dirty="0" smtClean="0">
                <a:latin typeface="Arial Narrow"/>
                <a:cs typeface="Arial Narrow"/>
              </a:rPr>
              <a:t> 1. La cabeza de la iglesia (1.18a)</a:t>
            </a:r>
          </a:p>
          <a:p>
            <a:r>
              <a:rPr lang="es-ES_tradnl" sz="1200" dirty="0" smtClean="0">
                <a:latin typeface="Arial Narrow"/>
                <a:cs typeface="Arial Narrow"/>
              </a:rPr>
              <a:t> 2. La fuente de toda la creación (1.18b) </a:t>
            </a:r>
          </a:p>
          <a:p>
            <a:r>
              <a:rPr lang="es-ES_tradnl" sz="1200" dirty="0" smtClean="0">
                <a:latin typeface="Arial Narrow"/>
                <a:cs typeface="Arial Narrow"/>
              </a:rPr>
              <a:t>3. El primogénito de los muertos (1.18b) </a:t>
            </a:r>
          </a:p>
          <a:p>
            <a:r>
              <a:rPr lang="es-ES_tradnl" sz="1200" dirty="0" smtClean="0">
                <a:latin typeface="Arial Narrow"/>
                <a:cs typeface="Arial Narrow"/>
              </a:rPr>
              <a:t>4. El que tiene la preeminencia en todo (1.18c) </a:t>
            </a:r>
          </a:p>
          <a:p>
            <a:r>
              <a:rPr lang="es-ES_tradnl" sz="1200" dirty="0" smtClean="0">
                <a:latin typeface="Arial Narrow"/>
                <a:cs typeface="Arial Narrow"/>
              </a:rPr>
              <a:t>5. Aquel en quien habita toda plenitud(1.19)</a:t>
            </a:r>
          </a:p>
          <a:p>
            <a:r>
              <a:rPr lang="es-ES_tradnl" sz="1200" dirty="0" smtClean="0">
                <a:latin typeface="Arial Narrow"/>
                <a:cs typeface="Arial Narrow"/>
              </a:rPr>
              <a:t>E. El fundamento de la reconciliación (1.20)</a:t>
            </a:r>
          </a:p>
          <a:p>
            <a:r>
              <a:rPr lang="es-ES_tradnl" sz="1200" dirty="0" smtClean="0">
                <a:latin typeface="Arial Narrow"/>
                <a:cs typeface="Arial Narrow"/>
              </a:rPr>
              <a:t>V. Seguridad que da Pablo de la reconciliación por medio de Cristo (1.21–23) </a:t>
            </a:r>
          </a:p>
          <a:p>
            <a:r>
              <a:rPr lang="es-ES_tradnl" sz="1200" dirty="0" smtClean="0">
                <a:latin typeface="Arial Narrow"/>
                <a:cs typeface="Arial Narrow"/>
              </a:rPr>
              <a:t>A. La condición anterior de ellos	(1.21)</a:t>
            </a:r>
          </a:p>
          <a:p>
            <a:r>
              <a:rPr lang="es-ES_tradnl" sz="1200" dirty="0" smtClean="0">
                <a:latin typeface="Arial Narrow"/>
                <a:cs typeface="Arial Narrow"/>
              </a:rPr>
              <a:t>B. La reconciliación de ellos por la muerte de Cristo (1.22)</a:t>
            </a:r>
          </a:p>
          <a:p>
            <a:r>
              <a:rPr lang="es-ES_tradnl" sz="1200" dirty="0" smtClean="0">
                <a:latin typeface="Arial Narrow"/>
                <a:cs typeface="Arial Narrow"/>
              </a:rPr>
              <a:t>C. El requisito de fidelidad de ellos (1.23)</a:t>
            </a:r>
          </a:p>
          <a:p>
            <a:endParaRPr lang="en-US" dirty="0"/>
          </a:p>
        </p:txBody>
      </p:sp>
      <p:sp>
        <p:nvSpPr>
          <p:cNvPr id="4" name="Slide Number Placeholder 3"/>
          <p:cNvSpPr>
            <a:spLocks noGrp="1"/>
          </p:cNvSpPr>
          <p:nvPr>
            <p:ph type="sldNum" sz="quarter" idx="10"/>
          </p:nvPr>
        </p:nvSpPr>
        <p:spPr/>
        <p:txBody>
          <a:bodyPr/>
          <a:lstStyle/>
          <a:p>
            <a:fld id="{D76E627D-415D-4D15-A42B-EE7BC22F08B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dirty="0"/>
          </a:p>
        </p:txBody>
      </p:sp>
      <p:sp>
        <p:nvSpPr>
          <p:cNvPr id="4" name="Slide Number Placeholder 3"/>
          <p:cNvSpPr>
            <a:spLocks noGrp="1"/>
          </p:cNvSpPr>
          <p:nvPr>
            <p:ph type="sldNum" sz="quarter" idx="10"/>
          </p:nvPr>
        </p:nvSpPr>
        <p:spPr/>
        <p:txBody>
          <a:bodyPr/>
          <a:lstStyle/>
          <a:p>
            <a:fld id="{BA112694-0DEE-4DF6-8B87-F6AA26C0D10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7CE7D0-2EC1-4CBE-BB79-62160ACC5368}"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7CE7D0-2EC1-4CBE-BB79-62160ACC5368}"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7CE7D0-2EC1-4CBE-BB79-62160ACC5368}"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7CE7D0-2EC1-4CBE-BB79-62160ACC5368}"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7CE7D0-2EC1-4CBE-BB79-62160ACC5368}"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7CE7D0-2EC1-4CBE-BB79-62160ACC5368}"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7CE7D0-2EC1-4CBE-BB79-62160ACC5368}"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7CE7D0-2EC1-4CBE-BB79-62160ACC5368}"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7CE7D0-2EC1-4CBE-BB79-62160ACC5368}"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s-MX" sz="1200" b="1" kern="1200" dirty="0" smtClean="0">
                <a:solidFill>
                  <a:schemeClr val="tx1"/>
                </a:solidFill>
                <a:effectLst/>
                <a:latin typeface="+mn-lt"/>
                <a:ea typeface="+mn-ea"/>
                <a:cs typeface="+mn-cs"/>
              </a:rPr>
              <a:t>Col. 1:15 El es la imagen </a:t>
            </a:r>
            <a:r>
              <a:rPr lang="es-MX" sz="1200" kern="1200" dirty="0" smtClean="0">
                <a:solidFill>
                  <a:schemeClr val="tx1"/>
                </a:solidFill>
                <a:effectLst/>
                <a:latin typeface="+mn-lt"/>
                <a:ea typeface="+mn-ea"/>
                <a:cs typeface="+mn-cs"/>
              </a:rPr>
              <a:t>("</a:t>
            </a:r>
            <a:r>
              <a:rPr lang="es-MX" sz="1200" i="1" kern="1200" dirty="0" smtClean="0">
                <a:solidFill>
                  <a:schemeClr val="tx1"/>
                </a:solidFill>
                <a:effectLst/>
                <a:latin typeface="+mn-lt"/>
                <a:ea typeface="+mn-ea"/>
                <a:cs typeface="+mn-cs"/>
              </a:rPr>
              <a:t>Imagen</a:t>
            </a:r>
            <a:r>
              <a:rPr lang="es-MX" sz="1200" kern="1200" dirty="0" smtClean="0">
                <a:solidFill>
                  <a:schemeClr val="tx1"/>
                </a:solidFill>
                <a:effectLst/>
                <a:latin typeface="+mn-lt"/>
                <a:ea typeface="+mn-ea"/>
                <a:cs typeface="+mn-cs"/>
              </a:rPr>
              <a:t> es más que </a:t>
            </a:r>
            <a:r>
              <a:rPr lang="es-MX" sz="1200" i="1" kern="1200" dirty="0" smtClean="0">
                <a:solidFill>
                  <a:schemeClr val="tx1"/>
                </a:solidFill>
                <a:effectLst/>
                <a:latin typeface="+mn-lt"/>
                <a:ea typeface="+mn-ea"/>
                <a:cs typeface="+mn-cs"/>
              </a:rPr>
              <a:t>semejanza</a:t>
            </a:r>
            <a:r>
              <a:rPr lang="es-MX" sz="1200" kern="1200" dirty="0" smtClean="0">
                <a:solidFill>
                  <a:schemeClr val="tx1"/>
                </a:solidFill>
                <a:effectLst/>
                <a:latin typeface="+mn-lt"/>
                <a:ea typeface="+mn-ea"/>
                <a:cs typeface="+mn-cs"/>
              </a:rPr>
              <a:t> que puede ser superficial e incidental. Implica que existe un prototipo, e incorpora la esencial realidad de su prototipo", MRV)</a:t>
            </a:r>
            <a:r>
              <a:rPr lang="es-MX" sz="1200" b="1" kern="1200" dirty="0" smtClean="0">
                <a:solidFill>
                  <a:schemeClr val="tx1"/>
                </a:solidFill>
                <a:effectLst/>
                <a:latin typeface="+mn-lt"/>
                <a:ea typeface="+mn-ea"/>
                <a:cs typeface="+mn-cs"/>
              </a:rPr>
              <a:t> del Dios invisible, -- </a:t>
            </a:r>
            <a:r>
              <a:rPr lang="es-MX" sz="1200" kern="1200" dirty="0" smtClean="0">
                <a:solidFill>
                  <a:schemeClr val="tx1"/>
                </a:solidFill>
                <a:effectLst/>
                <a:latin typeface="+mn-lt"/>
                <a:ea typeface="+mn-ea"/>
                <a:cs typeface="+mn-cs"/>
              </a:rPr>
              <a:t>"A Dios nadie le vio jamás; el unigénito Hijo, que está en el seno del Padre, él le ha dado a conocer" (Jn. 1:18).</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En esta carta a los colosenses Pablo exalta a Cristo. Proclama su grandeza y su preeminencia sobre toda la creación. Los gnósticos despreciaban a Cristo, diciendo que El era una de las emanaciones del Ser Supremo, pero Pablo refuta esa herejía: "agradó al Padre que en él habitase toda plenitud ... en él habita corporalmente toda la plenitud de la Deidad" (1:19; 2:9).</a:t>
            </a:r>
            <a:r>
              <a:rPr lang="es-MX" sz="1200" b="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"Cristo, el cual es la imagen de Dios" (2 Cor. 4:4).</a:t>
            </a:r>
            <a:r>
              <a:rPr lang="es-MX" sz="1200" b="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"Existiendo en la forma de Dios" (Fil. 2:6); al llegar a ser hombre no dejó de existir en la forma de Dios. (</a:t>
            </a:r>
            <a:r>
              <a:rPr lang="es-MX" sz="1200" i="1" kern="1200" dirty="0" smtClean="0">
                <a:solidFill>
                  <a:schemeClr val="tx1"/>
                </a:solidFill>
                <a:effectLst/>
                <a:latin typeface="+mn-lt"/>
                <a:ea typeface="+mn-ea"/>
                <a:cs typeface="+mn-cs"/>
              </a:rPr>
              <a:t>La Biblia de las Américas </a:t>
            </a:r>
            <a:r>
              <a:rPr lang="es-MX" sz="1200" kern="1200" dirty="0" smtClean="0">
                <a:solidFill>
                  <a:schemeClr val="tx1"/>
                </a:solidFill>
                <a:effectLst/>
                <a:latin typeface="+mn-lt"/>
                <a:ea typeface="+mn-ea"/>
                <a:cs typeface="+mn-cs"/>
              </a:rPr>
              <a:t>comete un error al traducir el participio</a:t>
            </a:r>
            <a:r>
              <a:rPr lang="es-MX" sz="1200" kern="1200" cap="small" dirty="0" smtClean="0">
                <a:solidFill>
                  <a:schemeClr val="tx1"/>
                </a:solidFill>
                <a:effectLst/>
                <a:latin typeface="+mn-lt"/>
                <a:ea typeface="+mn-ea"/>
                <a:cs typeface="+mn-cs"/>
              </a:rPr>
              <a:t> hupárkon</a:t>
            </a:r>
            <a:r>
              <a:rPr lang="es-MX" sz="1200" kern="1200" dirty="0" smtClean="0">
                <a:solidFill>
                  <a:schemeClr val="tx1"/>
                </a:solidFill>
                <a:effectLst/>
                <a:latin typeface="+mn-lt"/>
                <a:ea typeface="+mn-ea"/>
                <a:cs typeface="+mn-cs"/>
              </a:rPr>
              <a:t> "existía", pues debe ser "existiendo", porque eternamente existe en la forma de Dios).</a:t>
            </a:r>
            <a:r>
              <a:rPr lang="es-MX" sz="1200" b="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"El cual, siendo el resplandor de su gloria, y la imagen misma de su sustancia" (Heb. 1:3). Cristo es Dios revelado; por eso, Jesús dijo a Tomás, "Si me conocieseis, también a mi Padre conocerías" (Jn. 14:7), y dijo a Felipe, "El que me ha visto a mí, ha visto al Padre" (Jn. 14:9). "En Cristo el invisible Dios llegó a ser visible" (GH).</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Como Dios es eterno, el Hijo es eterno. Como Dios es todopoderoso, el Hijo es todopoderoso (Apoc. 1:8, 17). Como Dios es omnisciente, Cristo es omnisciente. En fin, siendo Dios, Cristo posee todos los atributos de Dios, y los tenía cuando estuvo en la tierra.</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	-- el primogénito de toda creación. -- </a:t>
            </a:r>
            <a:r>
              <a:rPr lang="es-MX" sz="1200" kern="1200" dirty="0" smtClean="0">
                <a:solidFill>
                  <a:schemeClr val="tx1"/>
                </a:solidFill>
                <a:effectLst/>
                <a:latin typeface="+mn-lt"/>
                <a:ea typeface="+mn-ea"/>
                <a:cs typeface="+mn-cs"/>
              </a:rPr>
              <a:t>Cristo ocupa la posición de </a:t>
            </a:r>
            <a:r>
              <a:rPr lang="es-MX" sz="1200" i="1" kern="1200" dirty="0" smtClean="0">
                <a:solidFill>
                  <a:schemeClr val="tx1"/>
                </a:solidFill>
                <a:effectLst/>
                <a:latin typeface="+mn-lt"/>
                <a:ea typeface="+mn-ea"/>
                <a:cs typeface="+mn-cs"/>
              </a:rPr>
              <a:t>primogénito</a:t>
            </a:r>
            <a:r>
              <a:rPr lang="es-MX" sz="1200" kern="1200" dirty="0" smtClean="0">
                <a:solidFill>
                  <a:schemeClr val="tx1"/>
                </a:solidFill>
                <a:effectLst/>
                <a:latin typeface="+mn-lt"/>
                <a:ea typeface="+mn-ea"/>
                <a:cs typeface="+mn-cs"/>
              </a:rPr>
              <a:t> o principal o Señor, "Porque en él fueron creadas todas las cosas ... y él es antes de todas las cosas ... y él es la cabeza del cuerpo que es la iglesia ... para que en todo tenga la preeminencia" (1:15-18).</a:t>
            </a:r>
            <a:r>
              <a:rPr lang="es-MX" sz="1200" b="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Cuando la palabra </a:t>
            </a:r>
            <a:r>
              <a:rPr lang="es-MX" sz="1200" i="1" kern="1200" dirty="0" smtClean="0">
                <a:solidFill>
                  <a:schemeClr val="tx1"/>
                </a:solidFill>
                <a:effectLst/>
                <a:latin typeface="+mn-lt"/>
                <a:ea typeface="+mn-ea"/>
                <a:cs typeface="+mn-cs"/>
              </a:rPr>
              <a:t>primogénito</a:t>
            </a:r>
            <a:r>
              <a:rPr lang="es-MX" sz="1200" kern="1200" dirty="0" smtClean="0">
                <a:solidFill>
                  <a:schemeClr val="tx1"/>
                </a:solidFill>
                <a:effectLst/>
                <a:latin typeface="+mn-lt"/>
                <a:ea typeface="+mn-ea"/>
                <a:cs typeface="+mn-cs"/>
              </a:rPr>
              <a:t> se usa con respecto a los nacidos físicamente quiere decir el primer nacido. Puesto que en la Biblia el primogénito era el hijo principal, éste heredaba al padre y, por eso, si su padre era rey, heredaba el trono; si su padre era el Sumo Sacerdote, llegaba a ser el Sumo Sacerdote, etc. A causa de la grandeza (preeminencia) asociada con la primogenitura, el término </a:t>
            </a:r>
            <a:r>
              <a:rPr lang="es-MX" sz="1200" i="1" kern="1200" dirty="0" smtClean="0">
                <a:solidFill>
                  <a:schemeClr val="tx1"/>
                </a:solidFill>
                <a:effectLst/>
                <a:latin typeface="+mn-lt"/>
                <a:ea typeface="+mn-ea"/>
                <a:cs typeface="+mn-cs"/>
              </a:rPr>
              <a:t>primogénito</a:t>
            </a:r>
            <a:r>
              <a:rPr lang="es-MX" sz="1200" kern="1200" dirty="0" smtClean="0">
                <a:solidFill>
                  <a:schemeClr val="tx1"/>
                </a:solidFill>
                <a:effectLst/>
                <a:latin typeface="+mn-lt"/>
                <a:ea typeface="+mn-ea"/>
                <a:cs typeface="+mn-cs"/>
              </a:rPr>
              <a:t> llegó a significar </a:t>
            </a:r>
            <a:r>
              <a:rPr lang="es-MX" sz="1200" i="1" kern="1200" dirty="0" smtClean="0">
                <a:solidFill>
                  <a:schemeClr val="tx1"/>
                </a:solidFill>
                <a:effectLst/>
                <a:latin typeface="+mn-lt"/>
                <a:ea typeface="+mn-ea"/>
                <a:cs typeface="+mn-cs"/>
              </a:rPr>
              <a:t>principal, </a:t>
            </a:r>
            <a:r>
              <a:rPr lang="es-MX" sz="1200" kern="1200" dirty="0" smtClean="0">
                <a:solidFill>
                  <a:schemeClr val="tx1"/>
                </a:solidFill>
                <a:effectLst/>
                <a:latin typeface="+mn-lt"/>
                <a:ea typeface="+mn-ea"/>
                <a:cs typeface="+mn-cs"/>
              </a:rPr>
              <a:t>el equivalente de </a:t>
            </a:r>
            <a:r>
              <a:rPr lang="es-MX" sz="1200" i="1" kern="1200" dirty="0" smtClean="0">
                <a:solidFill>
                  <a:schemeClr val="tx1"/>
                </a:solidFill>
                <a:effectLst/>
                <a:latin typeface="+mn-lt"/>
                <a:ea typeface="+mn-ea"/>
                <a:cs typeface="+mn-cs"/>
              </a:rPr>
              <a:t>señor.</a:t>
            </a:r>
            <a:r>
              <a:rPr lang="es-MX" sz="1200" kern="1200" dirty="0" smtClean="0">
                <a:solidFill>
                  <a:schemeClr val="tx1"/>
                </a:solidFill>
                <a:effectLst/>
                <a:latin typeface="+mn-lt"/>
                <a:ea typeface="+mn-ea"/>
                <a:cs typeface="+mn-cs"/>
              </a:rPr>
              <a:t> Por eso, Cristo es el "primogénito (Señor) entre muchos hermanos" (Rom. 8:29); es "el primogénito (Señor) de los muertos" (Apoc. 1:5).</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Este término se usa de Cristo como el primogénito de María (Mat. 1:25), pero en este texto en Colosenses (1:15) no tiene nada que ver con su nacimiento, sino con su </a:t>
            </a:r>
            <a:r>
              <a:rPr lang="es-MX" sz="1200" i="1" kern="1200" dirty="0" smtClean="0">
                <a:solidFill>
                  <a:schemeClr val="tx1"/>
                </a:solidFill>
                <a:effectLst/>
                <a:latin typeface="+mn-lt"/>
                <a:ea typeface="+mn-ea"/>
                <a:cs typeface="+mn-cs"/>
              </a:rPr>
              <a:t>preeminencia </a:t>
            </a:r>
            <a:r>
              <a:rPr lang="es-MX" sz="1200" kern="1200" dirty="0" smtClean="0">
                <a:solidFill>
                  <a:schemeClr val="tx1"/>
                </a:solidFill>
                <a:effectLst/>
                <a:latin typeface="+mn-lt"/>
                <a:ea typeface="+mn-ea"/>
                <a:cs typeface="+mn-cs"/>
              </a:rPr>
              <a:t>por encima de toda la creación (1:18). El término se usa aquí como se usa en Sal. 89:27; hablando de David Dios dice, "Yo también le pondré por </a:t>
            </a:r>
            <a:r>
              <a:rPr lang="es-MX" sz="1200" i="1" kern="1200" dirty="0" smtClean="0">
                <a:solidFill>
                  <a:schemeClr val="tx1"/>
                </a:solidFill>
                <a:effectLst/>
                <a:latin typeface="+mn-lt"/>
                <a:ea typeface="+mn-ea"/>
                <a:cs typeface="+mn-cs"/>
              </a:rPr>
              <a:t>primogénito</a:t>
            </a:r>
            <a:r>
              <a:rPr lang="es-MX" sz="1200" kern="1200" dirty="0" smtClean="0">
                <a:solidFill>
                  <a:schemeClr val="tx1"/>
                </a:solidFill>
                <a:effectLst/>
                <a:latin typeface="+mn-lt"/>
                <a:ea typeface="+mn-ea"/>
                <a:cs typeface="+mn-cs"/>
              </a:rPr>
              <a:t>, el más excelso de los reyes de la tierra". Hablando de Israel "Jehová ha dicho así: Israel es mi hijo, mi primogénito" (hijo elegido honrado y favorecido, Ex. 4:22). David no era el hijo primogénito, sino que Dios lo </a:t>
            </a:r>
            <a:r>
              <a:rPr lang="es-MX" sz="1200" i="1" kern="1200" dirty="0" smtClean="0">
                <a:solidFill>
                  <a:schemeClr val="tx1"/>
                </a:solidFill>
                <a:effectLst/>
                <a:latin typeface="+mn-lt"/>
                <a:ea typeface="+mn-ea"/>
                <a:cs typeface="+mn-cs"/>
              </a:rPr>
              <a:t>puso</a:t>
            </a:r>
            <a:r>
              <a:rPr lang="es-MX" sz="1200" kern="1200" dirty="0" smtClean="0">
                <a:solidFill>
                  <a:schemeClr val="tx1"/>
                </a:solidFill>
                <a:effectLst/>
                <a:latin typeface="+mn-lt"/>
                <a:ea typeface="+mn-ea"/>
                <a:cs typeface="+mn-cs"/>
              </a:rPr>
              <a:t> por primogénito, es decir, "el más excelso de los reyes de la tierra". No tiene que ver con su origen físico, sino con su posición de grandeza y exaltación.</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Heb. 1:6 dice, "Cuando introduce al Primogénito en el mundo, dice: Adórenle todos los ángeles de Dios". En este texto es muy obvio que la designación </a:t>
            </a:r>
            <a:r>
              <a:rPr lang="es-MX" sz="1200" i="1" kern="1200" dirty="0" smtClean="0">
                <a:solidFill>
                  <a:schemeClr val="tx1"/>
                </a:solidFill>
                <a:effectLst/>
                <a:latin typeface="+mn-lt"/>
                <a:ea typeface="+mn-ea"/>
                <a:cs typeface="+mn-cs"/>
              </a:rPr>
              <a:t>primogénito</a:t>
            </a:r>
            <a:r>
              <a:rPr lang="es-MX" sz="1200" kern="1200" dirty="0" smtClean="0">
                <a:solidFill>
                  <a:schemeClr val="tx1"/>
                </a:solidFill>
                <a:effectLst/>
                <a:latin typeface="+mn-lt"/>
                <a:ea typeface="+mn-ea"/>
                <a:cs typeface="+mn-cs"/>
              </a:rPr>
              <a:t> tiene que ver con su grandeza, pues agrega, "Adórenle todos los ángeles de Dios". Tiene que ver con su Deidad, porque solamente a Dios se puede adorar (Mat. 4:10).</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Los testigos del Atalaya, sin embargo, persisten en blasfemar a Cristo, insistiendo en que </a:t>
            </a:r>
            <a:r>
              <a:rPr lang="es-MX" sz="1200" i="1" kern="1200" dirty="0" smtClean="0">
                <a:solidFill>
                  <a:schemeClr val="tx1"/>
                </a:solidFill>
                <a:effectLst/>
                <a:latin typeface="+mn-lt"/>
                <a:ea typeface="+mn-ea"/>
                <a:cs typeface="+mn-cs"/>
              </a:rPr>
              <a:t>primogénito</a:t>
            </a:r>
            <a:r>
              <a:rPr lang="es-MX" sz="1200" kern="1200" dirty="0" smtClean="0">
                <a:solidFill>
                  <a:schemeClr val="tx1"/>
                </a:solidFill>
                <a:effectLst/>
                <a:latin typeface="+mn-lt"/>
                <a:ea typeface="+mn-ea"/>
                <a:cs typeface="+mn-cs"/>
              </a:rPr>
              <a:t> significa que Cristo fue creado por Dios. Para ellos Cristo es solamente una criatura, una cosa creada.</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1:16 Porque</a:t>
            </a:r>
            <a:r>
              <a:rPr lang="es-MX" sz="1200" b="1" i="1" kern="1200" dirty="0" smtClean="0">
                <a:solidFill>
                  <a:schemeClr val="tx1"/>
                </a:solidFill>
                <a:effectLst/>
                <a:latin typeface="+mn-lt"/>
                <a:ea typeface="+mn-ea"/>
                <a:cs typeface="+mn-cs"/>
              </a:rPr>
              <a:t> </a:t>
            </a:r>
            <a:r>
              <a:rPr lang="es-MX" sz="1200" b="1" kern="1200" dirty="0" smtClean="0">
                <a:solidFill>
                  <a:schemeClr val="tx1"/>
                </a:solidFill>
                <a:effectLst/>
                <a:latin typeface="+mn-lt"/>
                <a:ea typeface="+mn-ea"/>
                <a:cs typeface="+mn-cs"/>
              </a:rPr>
              <a:t>en él  </a:t>
            </a:r>
            <a:r>
              <a:rPr lang="es-MX" sz="1200" kern="1200" dirty="0" smtClean="0">
                <a:solidFill>
                  <a:schemeClr val="tx1"/>
                </a:solidFill>
                <a:effectLst/>
                <a:latin typeface="+mn-lt"/>
                <a:ea typeface="+mn-ea"/>
                <a:cs typeface="+mn-cs"/>
              </a:rPr>
              <a:t>(no sólo </a:t>
            </a:r>
            <a:r>
              <a:rPr lang="es-MX" sz="1200" i="1" kern="1200" dirty="0" smtClean="0">
                <a:solidFill>
                  <a:schemeClr val="tx1"/>
                </a:solidFill>
                <a:effectLst/>
                <a:latin typeface="+mn-lt"/>
                <a:ea typeface="+mn-ea"/>
                <a:cs typeface="+mn-cs"/>
              </a:rPr>
              <a:t>por</a:t>
            </a:r>
            <a:r>
              <a:rPr lang="es-MX" sz="1200" kern="1200" dirty="0" smtClean="0">
                <a:solidFill>
                  <a:schemeClr val="tx1"/>
                </a:solidFill>
                <a:effectLst/>
                <a:latin typeface="+mn-lt"/>
                <a:ea typeface="+mn-ea"/>
                <a:cs typeface="+mn-cs"/>
              </a:rPr>
              <a:t> sino </a:t>
            </a:r>
            <a:r>
              <a:rPr lang="es-MX" sz="1200" i="1" kern="1200" dirty="0" smtClean="0">
                <a:solidFill>
                  <a:schemeClr val="tx1"/>
                </a:solidFill>
                <a:effectLst/>
                <a:latin typeface="+mn-lt"/>
                <a:ea typeface="+mn-ea"/>
                <a:cs typeface="+mn-cs"/>
              </a:rPr>
              <a:t>en </a:t>
            </a:r>
            <a:r>
              <a:rPr lang="es-MX" sz="1200" kern="1200" dirty="0" smtClean="0">
                <a:solidFill>
                  <a:schemeClr val="tx1"/>
                </a:solidFill>
                <a:effectLst/>
                <a:latin typeface="+mn-lt"/>
                <a:ea typeface="+mn-ea"/>
                <a:cs typeface="+mn-cs"/>
              </a:rPr>
              <a:t>El; Rom. 12:5; 16:3, 7, 9, 11; 1 Cor. 1:30; 4:15)</a:t>
            </a:r>
            <a:r>
              <a:rPr lang="es-MX" sz="1200" b="1" kern="1200" dirty="0" smtClean="0">
                <a:solidFill>
                  <a:schemeClr val="tx1"/>
                </a:solidFill>
                <a:effectLst/>
                <a:latin typeface="+mn-lt"/>
                <a:ea typeface="+mn-ea"/>
                <a:cs typeface="+mn-cs"/>
              </a:rPr>
              <a:t> fueron creadas todas las cosas </a:t>
            </a:r>
            <a:r>
              <a:rPr lang="es-MX" sz="1200" kern="1200" dirty="0" smtClean="0">
                <a:solidFill>
                  <a:schemeClr val="tx1"/>
                </a:solidFill>
                <a:effectLst/>
                <a:latin typeface="+mn-lt"/>
                <a:ea typeface="+mn-ea"/>
                <a:cs typeface="+mn-cs"/>
              </a:rPr>
              <a:t>("</a:t>
            </a:r>
            <a:r>
              <a:rPr lang="es-MX" sz="1200" b="1" kern="1200" dirty="0" smtClean="0">
                <a:solidFill>
                  <a:schemeClr val="tx1"/>
                </a:solidFill>
                <a:effectLst/>
                <a:latin typeface="+mn-lt"/>
                <a:ea typeface="+mn-ea"/>
                <a:cs typeface="+mn-cs"/>
              </a:rPr>
              <a:t>quedan creadas</a:t>
            </a:r>
            <a:r>
              <a:rPr lang="es-MX" sz="1200" kern="1200" dirty="0" smtClean="0">
                <a:solidFill>
                  <a:schemeClr val="tx1"/>
                </a:solidFill>
                <a:effectLst/>
                <a:latin typeface="+mn-lt"/>
                <a:ea typeface="+mn-ea"/>
                <a:cs typeface="+mn-cs"/>
              </a:rPr>
              <a:t>. La permanencia del universo, así, reside muchísimo más en Cristo que en la gravedad. El universo es Cristocéntrico", ATR)</a:t>
            </a:r>
            <a:r>
              <a:rPr lang="es-MX" sz="1200" b="1" kern="1200" dirty="0" smtClean="0">
                <a:solidFill>
                  <a:schemeClr val="tx1"/>
                </a:solidFill>
                <a:effectLst/>
                <a:latin typeface="+mn-lt"/>
                <a:ea typeface="+mn-ea"/>
                <a:cs typeface="+mn-cs"/>
              </a:rPr>
              <a:t>, las que hay en los cielos y las que hay en la tierra, visibles e invisibles; sean tronos, sean dominios, sean principados, sean potestades </a:t>
            </a:r>
            <a:r>
              <a:rPr lang="es-MX" sz="1200" kern="1200" dirty="0" smtClean="0">
                <a:solidFill>
                  <a:schemeClr val="tx1"/>
                </a:solidFill>
                <a:effectLst/>
                <a:latin typeface="+mn-lt"/>
                <a:ea typeface="+mn-ea"/>
                <a:cs typeface="+mn-cs"/>
              </a:rPr>
              <a:t>(2:10, 15; Rom. 8:38; 1 Cor. 15:24; Efes. 1:21; 3:10; 6:12)</a:t>
            </a:r>
            <a:r>
              <a:rPr lang="es-MX" sz="1200" b="1" kern="1200" dirty="0" smtClean="0">
                <a:solidFill>
                  <a:schemeClr val="tx1"/>
                </a:solidFill>
                <a:effectLst/>
                <a:latin typeface="+mn-lt"/>
                <a:ea typeface="+mn-ea"/>
                <a:cs typeface="+mn-cs"/>
              </a:rPr>
              <a:t>; todo fue creado por medio de él y para él. -- </a:t>
            </a:r>
            <a:r>
              <a:rPr lang="es-MX" sz="1200" kern="1200" dirty="0" smtClean="0">
                <a:solidFill>
                  <a:schemeClr val="tx1"/>
                </a:solidFill>
                <a:effectLst/>
                <a:latin typeface="+mn-lt"/>
                <a:ea typeface="+mn-ea"/>
                <a:cs typeface="+mn-cs"/>
              </a:rPr>
              <a:t>Esta afirmación refuta el concepto gnóstico de que la creación se realizó por medio de una sucesión de emanaciones de Dios, y que Cristo era solamente una de ellas. "Estos seres angélicos de los cuales los falsos maestros hablan ... son meras criaturas que, habiendo sido creadas por Cristo, están sujetas a El" (GH).</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"Este texto se dirige hacia el culto a los ángeles de los colosenses; mostrando que mientras que ellos estaban discutiendo los varios grados de ángeles que llenan el espacio entre Dios y los hombres, y dependiendo de ellos como el medio de comunión con Dios, habían rebajado a Cristo quien está arriba de todos ellos, y es el único mediador. Compárese Heb. 1:5-14, donde las ideas del Hijo como Creador y como Señor de los ángeles están combinadas" (MRV). Pablo afirma enfáticamente que ningún principado o potestad -- de cualquier clase -- tiene poder aparte de Cristo, el Creador. </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En algunas ediciones inglesas de la llamada "Biblia" del Atalaya (en español, </a:t>
            </a:r>
            <a:r>
              <a:rPr lang="es-MX" sz="1200" i="1" kern="1200" dirty="0" smtClean="0">
                <a:solidFill>
                  <a:schemeClr val="tx1"/>
                </a:solidFill>
                <a:effectLst/>
                <a:latin typeface="+mn-lt"/>
                <a:ea typeface="+mn-ea"/>
                <a:cs typeface="+mn-cs"/>
              </a:rPr>
              <a:t>L</a:t>
            </a:r>
            <a:r>
              <a:rPr lang="es-MX" sz="1200" kern="1200" dirty="0" smtClean="0">
                <a:solidFill>
                  <a:schemeClr val="tx1"/>
                </a:solidFill>
                <a:effectLst/>
                <a:latin typeface="+mn-lt"/>
                <a:ea typeface="+mn-ea"/>
                <a:cs typeface="+mn-cs"/>
              </a:rPr>
              <a:t>a </a:t>
            </a:r>
            <a:r>
              <a:rPr lang="es-MX" sz="1200" i="1" kern="1200" dirty="0" smtClean="0">
                <a:solidFill>
                  <a:schemeClr val="tx1"/>
                </a:solidFill>
                <a:effectLst/>
                <a:latin typeface="+mn-lt"/>
                <a:ea typeface="+mn-ea"/>
                <a:cs typeface="+mn-cs"/>
              </a:rPr>
              <a:t>Traducción del Nuevo Mundo</a:t>
            </a:r>
            <a:r>
              <a:rPr lang="es-MX" sz="1200" kern="1200" dirty="0" smtClean="0">
                <a:solidFill>
                  <a:schemeClr val="tx1"/>
                </a:solidFill>
                <a:effectLst/>
                <a:latin typeface="+mn-lt"/>
                <a:ea typeface="+mn-ea"/>
                <a:cs typeface="+mn-cs"/>
              </a:rPr>
              <a:t>) se ha colocado la palabra </a:t>
            </a:r>
            <a:r>
              <a:rPr lang="es-MX" sz="1200" i="1" kern="1200" dirty="0" smtClean="0">
                <a:solidFill>
                  <a:schemeClr val="tx1"/>
                </a:solidFill>
                <a:effectLst/>
                <a:latin typeface="+mn-lt"/>
                <a:ea typeface="+mn-ea"/>
                <a:cs typeface="+mn-cs"/>
              </a:rPr>
              <a:t>otras </a:t>
            </a:r>
            <a:r>
              <a:rPr lang="es-MX" sz="1200" kern="1200" dirty="0" smtClean="0">
                <a:solidFill>
                  <a:schemeClr val="tx1"/>
                </a:solidFill>
                <a:effectLst/>
                <a:latin typeface="+mn-lt"/>
                <a:ea typeface="+mn-ea"/>
                <a:cs typeface="+mn-cs"/>
              </a:rPr>
              <a:t>cinco veces en los versículos 16-20. En otras ediciones la agrega entre corchetes. "Porque en él fueron creadas todas las </a:t>
            </a:r>
            <a:r>
              <a:rPr lang="es-MX" sz="1200" u="sng" kern="1200" dirty="0" smtClean="0">
                <a:solidFill>
                  <a:schemeClr val="tx1"/>
                </a:solidFill>
                <a:effectLst/>
                <a:latin typeface="+mn-lt"/>
                <a:ea typeface="+mn-ea"/>
                <a:cs typeface="+mn-cs"/>
              </a:rPr>
              <a:t>otras</a:t>
            </a:r>
            <a:r>
              <a:rPr lang="es-MX" sz="1200" kern="1200" dirty="0" smtClean="0">
                <a:solidFill>
                  <a:schemeClr val="tx1"/>
                </a:solidFill>
                <a:effectLst/>
                <a:latin typeface="+mn-lt"/>
                <a:ea typeface="+mn-ea"/>
                <a:cs typeface="+mn-cs"/>
              </a:rPr>
              <a:t> cosas, etc." Hacen esto porque enseñan que Cristo mismo fue creado; es decir, dicen que Dios creó a Cristo y entonces Cristo creó "todas las </a:t>
            </a:r>
            <a:r>
              <a:rPr lang="es-MX" sz="1200" u="sng" kern="1200" dirty="0" smtClean="0">
                <a:solidFill>
                  <a:schemeClr val="tx1"/>
                </a:solidFill>
                <a:effectLst/>
                <a:latin typeface="+mn-lt"/>
                <a:ea typeface="+mn-ea"/>
                <a:cs typeface="+mn-cs"/>
              </a:rPr>
              <a:t>otras</a:t>
            </a:r>
            <a:r>
              <a:rPr lang="es-MX" sz="1200" kern="1200" dirty="0" smtClean="0">
                <a:solidFill>
                  <a:schemeClr val="tx1"/>
                </a:solidFill>
                <a:effectLst/>
                <a:latin typeface="+mn-lt"/>
                <a:ea typeface="+mn-ea"/>
                <a:cs typeface="+mn-cs"/>
              </a:rPr>
              <a:t> cosas". Los "testigos" afirman, pues, que Cristo es una </a:t>
            </a:r>
            <a:r>
              <a:rPr lang="es-MX" sz="1200" i="1" kern="1200" dirty="0" smtClean="0">
                <a:solidFill>
                  <a:schemeClr val="tx1"/>
                </a:solidFill>
                <a:effectLst/>
                <a:latin typeface="+mn-lt"/>
                <a:ea typeface="+mn-ea"/>
                <a:cs typeface="+mn-cs"/>
              </a:rPr>
              <a:t>cosa</a:t>
            </a:r>
            <a:r>
              <a:rPr lang="es-MX" sz="1200" kern="1200" dirty="0" smtClean="0">
                <a:solidFill>
                  <a:schemeClr val="tx1"/>
                </a:solidFill>
                <a:effectLst/>
                <a:latin typeface="+mn-lt"/>
                <a:ea typeface="+mn-ea"/>
                <a:cs typeface="+mn-cs"/>
              </a:rPr>
              <a:t>, una criatura, que fue creado por Dios. Ellos trabajan arduamente, tocando puertas a tiempo y fuera de tiempo, soportando trabajos, insultos y persecuciones pero ¿con qué propósito? Con el propósito de amontonar blasfemia sobre blasfemia contra Cristo, negando su Deidad y proclamando que El es sólo una criatura. Aunque digan que El es "un dios" o "un arcángel", para ellos Cristo es, en fin de cuentas, un </a:t>
            </a:r>
            <a:r>
              <a:rPr lang="es-MX" sz="1200" i="1" kern="1200" dirty="0" smtClean="0">
                <a:solidFill>
                  <a:schemeClr val="tx1"/>
                </a:solidFill>
                <a:effectLst/>
                <a:latin typeface="+mn-lt"/>
                <a:ea typeface="+mn-ea"/>
                <a:cs typeface="+mn-cs"/>
              </a:rPr>
              <a:t>ser creado</a:t>
            </a:r>
            <a:r>
              <a:rPr lang="es-MX" sz="1200" kern="1200" dirty="0" smtClean="0">
                <a:solidFill>
                  <a:schemeClr val="tx1"/>
                </a:solidFill>
                <a:effectLst/>
                <a:latin typeface="+mn-lt"/>
                <a:ea typeface="+mn-ea"/>
                <a:cs typeface="+mn-cs"/>
              </a:rPr>
              <a:t>. En un futuro no muy lejano ellos estarán delante de Cristo como el Juez del mundo para dar cuenta de sus blasfemias.</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La "biblia" de los testigos del Atalaya hace que Pablo diga </a:t>
            </a:r>
            <a:r>
              <a:rPr lang="es-MX" sz="1200" i="1" kern="1200" dirty="0" smtClean="0">
                <a:solidFill>
                  <a:schemeClr val="tx1"/>
                </a:solidFill>
                <a:effectLst/>
                <a:latin typeface="+mn-lt"/>
                <a:ea typeface="+mn-ea"/>
                <a:cs typeface="+mn-cs"/>
              </a:rPr>
              <a:t>lo opuesto</a:t>
            </a:r>
            <a:r>
              <a:rPr lang="es-MX" sz="1200" kern="1200" dirty="0" smtClean="0">
                <a:solidFill>
                  <a:schemeClr val="tx1"/>
                </a:solidFill>
                <a:effectLst/>
                <a:latin typeface="+mn-lt"/>
                <a:ea typeface="+mn-ea"/>
                <a:cs typeface="+mn-cs"/>
              </a:rPr>
              <a:t> de lo que en realidad dice. Sólo Dios puede crear (Gén. 1:1; Isa. 44:24, "Yo Jehová, que lo hago todo, que extiendo solo los cielos, que extiendo la tierra por mí mismo"); pero Cristo es el Creador. Por eso, Cristo es Dios (2:9, "en él habita la plenitud de la Deidad corporalmente"). </a:t>
            </a:r>
            <a:r>
              <a:rPr lang="es-MX" sz="1200" i="1" kern="1200" dirty="0" smtClean="0">
                <a:solidFill>
                  <a:schemeClr val="tx1"/>
                </a:solidFill>
                <a:effectLst/>
                <a:latin typeface="+mn-lt"/>
                <a:ea typeface="+mn-ea"/>
                <a:cs typeface="+mn-cs"/>
              </a:rPr>
              <a:t>La Traducción</a:t>
            </a:r>
            <a:r>
              <a:rPr lang="es-MX" sz="1200" kern="1200" dirty="0" smtClean="0">
                <a:solidFill>
                  <a:schemeClr val="tx1"/>
                </a:solidFill>
                <a:effectLst/>
                <a:latin typeface="+mn-lt"/>
                <a:ea typeface="+mn-ea"/>
                <a:cs typeface="+mn-cs"/>
              </a:rPr>
              <a:t> </a:t>
            </a:r>
            <a:r>
              <a:rPr lang="es-MX" sz="1200" i="1" kern="1200" dirty="0" smtClean="0">
                <a:solidFill>
                  <a:schemeClr val="tx1"/>
                </a:solidFill>
                <a:effectLst/>
                <a:latin typeface="+mn-lt"/>
                <a:ea typeface="+mn-ea"/>
                <a:cs typeface="+mn-cs"/>
              </a:rPr>
              <a:t>del Nuevo Mundo contradice</a:t>
            </a:r>
            <a:r>
              <a:rPr lang="es-MX" sz="1200" kern="1200" dirty="0" smtClean="0">
                <a:solidFill>
                  <a:schemeClr val="tx1"/>
                </a:solidFill>
                <a:effectLst/>
                <a:latin typeface="+mn-lt"/>
                <a:ea typeface="+mn-ea"/>
                <a:cs typeface="+mn-cs"/>
              </a:rPr>
              <a:t> este texto, como también 1 Cor. 8:6; Heb. 2:10; y Jn. 1:3. "Pero el manifiesto propósito de los “Testigos de Jehová” de tergiversar la Palabra de Dios según su conveniencia, llega al colmo cuando en su libro «Qué ha hecho la religión para la humanidad?» transcriben estos mismos textos sin separar con corchetes las palabras añadidas, para hacer así creer al confiado lector que se trata de una traducción directa y exacta de la Sagrada Escritura auténtica" (</a:t>
            </a:r>
            <a:r>
              <a:rPr lang="es-MX" sz="1200" i="1" kern="1200" dirty="0" smtClean="0">
                <a:solidFill>
                  <a:schemeClr val="tx1"/>
                </a:solidFill>
                <a:effectLst/>
                <a:latin typeface="+mn-lt"/>
                <a:ea typeface="+mn-ea"/>
                <a:cs typeface="+mn-cs"/>
              </a:rPr>
              <a:t>Proceso a la “biblia” de los Testigos de Jehová</a:t>
            </a:r>
            <a:r>
              <a:rPr lang="es-MX" sz="1200" kern="1200" dirty="0" smtClean="0">
                <a:solidFill>
                  <a:schemeClr val="tx1"/>
                </a:solidFill>
                <a:effectLst/>
                <a:latin typeface="+mn-lt"/>
                <a:ea typeface="+mn-ea"/>
                <a:cs typeface="+mn-cs"/>
              </a:rPr>
              <a:t>, por Eugenio Danyans, página 69).</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Los de El Atalaya dicen, "No obstante que no hay principio de Dios (Elohim), o Jehová, sí hubo principio del habla o la palabra; y fue Dios quien comenzó o produjo o principió a aquel quien es llamado La Palabra o El Verbo... Recordando que la palabra ‘dios’ de acuerdo con el hebreo significa ‘poderoso’ o ‘uno que está antes que (otros)’, y recordando el poder del Hijo y su posición con referencia al resto de la creación, fácilmente se deduce que el Hijo de Dios, el Verbo, era y es ‘un dios’ (El), o ‘poderoso’, preeminente sobre otras criaturas, mientras que Jehová, el Creador del Verbo, es el Dios (Elohim), sin principio y ‘desde la eternidad’” (</a:t>
            </a:r>
            <a:r>
              <a:rPr lang="es-MX" sz="1200" i="1" kern="1200" dirty="0" smtClean="0">
                <a:solidFill>
                  <a:schemeClr val="tx1"/>
                </a:solidFill>
                <a:effectLst/>
                <a:latin typeface="+mn-lt"/>
                <a:ea typeface="+mn-ea"/>
                <a:cs typeface="+mn-cs"/>
              </a:rPr>
              <a:t>La verdad os hará libres</a:t>
            </a:r>
            <a:r>
              <a:rPr lang="es-MX" sz="1200" kern="1200" dirty="0" smtClean="0">
                <a:solidFill>
                  <a:schemeClr val="tx1"/>
                </a:solidFill>
                <a:effectLst/>
                <a:latin typeface="+mn-lt"/>
                <a:ea typeface="+mn-ea"/>
                <a:cs typeface="+mn-cs"/>
              </a:rPr>
              <a:t>, páginas 45, 46). Estos falsos maestros, al igual que los gnósticos, no dejan de blasfemar contra Cristo. Dicen que Dios produjo o principió al Verbo y que El era "un dios". Ellos son politeístas, pues "adoran" a dos dioses.</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Después de haber leído las palabras blasfemas de los testigos, léanse otra vez con cuidado las palabras de Pablo: "Porque en él fueron creadas todas las cosas". Si Cristo mismo hubiera sido creado, Pablo no podría haber dicho que en El fueron creadas </a:t>
            </a:r>
            <a:r>
              <a:rPr lang="es-MX" sz="1200" i="1" kern="1200" dirty="0" smtClean="0">
                <a:solidFill>
                  <a:schemeClr val="tx1"/>
                </a:solidFill>
                <a:effectLst/>
                <a:latin typeface="+mn-lt"/>
                <a:ea typeface="+mn-ea"/>
                <a:cs typeface="+mn-cs"/>
              </a:rPr>
              <a:t>todas</a:t>
            </a:r>
            <a:r>
              <a:rPr lang="es-MX" sz="1200" kern="1200" dirty="0" smtClean="0">
                <a:solidFill>
                  <a:schemeClr val="tx1"/>
                </a:solidFill>
                <a:effectLst/>
                <a:latin typeface="+mn-lt"/>
                <a:ea typeface="+mn-ea"/>
                <a:cs typeface="+mn-cs"/>
              </a:rPr>
              <a:t> las cosas, pues El no podía haberse creado a sí mismo.</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1:17 Y él </a:t>
            </a:r>
            <a:r>
              <a:rPr lang="es-MX" sz="1200" kern="1200" dirty="0" smtClean="0">
                <a:solidFill>
                  <a:schemeClr val="tx1"/>
                </a:solidFill>
                <a:effectLst/>
                <a:latin typeface="+mn-lt"/>
                <a:ea typeface="+mn-ea"/>
                <a:cs typeface="+mn-cs"/>
              </a:rPr>
              <a:t>(no era, sino)</a:t>
            </a:r>
            <a:r>
              <a:rPr lang="es-MX" sz="1200" b="1" kern="1200" dirty="0" smtClean="0">
                <a:solidFill>
                  <a:schemeClr val="tx1"/>
                </a:solidFill>
                <a:effectLst/>
                <a:latin typeface="+mn-lt"/>
                <a:ea typeface="+mn-ea"/>
                <a:cs typeface="+mn-cs"/>
              </a:rPr>
              <a:t> es </a:t>
            </a:r>
            <a:r>
              <a:rPr lang="es-MX" sz="1200" kern="1200" dirty="0" smtClean="0">
                <a:solidFill>
                  <a:schemeClr val="tx1"/>
                </a:solidFill>
                <a:effectLst/>
                <a:latin typeface="+mn-lt"/>
                <a:ea typeface="+mn-ea"/>
                <a:cs typeface="+mn-cs"/>
              </a:rPr>
              <a:t>(para Dios no hay tiempo pasado o tiempo futuro, porque eternamente vive en el tiempo presente)</a:t>
            </a:r>
            <a:r>
              <a:rPr lang="es-MX" sz="1200" b="1" kern="1200" dirty="0" smtClean="0">
                <a:solidFill>
                  <a:schemeClr val="tx1"/>
                </a:solidFill>
                <a:effectLst/>
                <a:latin typeface="+mn-lt"/>
                <a:ea typeface="+mn-ea"/>
                <a:cs typeface="+mn-cs"/>
              </a:rPr>
              <a:t> antes de todas las cosas </a:t>
            </a:r>
            <a:r>
              <a:rPr lang="es-MX" sz="1200" kern="1200" dirty="0" smtClean="0">
                <a:solidFill>
                  <a:schemeClr val="tx1"/>
                </a:solidFill>
                <a:effectLst/>
                <a:latin typeface="+mn-lt"/>
                <a:ea typeface="+mn-ea"/>
                <a:cs typeface="+mn-cs"/>
              </a:rPr>
              <a:t>(por eso, es eterno: Jn. 1:1, 2, 10; 8:58, "antes que Abraham fuese, yo soy"; 17:54; Fil. 2:6, 7; Miqueas 5:2; Heb. 1:8-12; Apoc. 22:13),</a:t>
            </a:r>
            <a:r>
              <a:rPr lang="es-MX" sz="1200" b="1" kern="1200" dirty="0" smtClean="0">
                <a:solidFill>
                  <a:schemeClr val="tx1"/>
                </a:solidFill>
                <a:effectLst/>
                <a:latin typeface="+mn-lt"/>
                <a:ea typeface="+mn-ea"/>
                <a:cs typeface="+mn-cs"/>
              </a:rPr>
              <a:t> -- </a:t>
            </a:r>
            <a:r>
              <a:rPr lang="es-MX" sz="1200" kern="1200" dirty="0" smtClean="0">
                <a:solidFill>
                  <a:schemeClr val="tx1"/>
                </a:solidFill>
                <a:effectLst/>
                <a:latin typeface="+mn-lt"/>
                <a:ea typeface="+mn-ea"/>
                <a:cs typeface="+mn-cs"/>
              </a:rPr>
              <a:t>Pablo no dice que Cristo "fue engendrado antes de todas las cosas", sino que El </a:t>
            </a:r>
            <a:r>
              <a:rPr lang="es-MX" sz="1200" i="1" kern="1200" dirty="0" smtClean="0">
                <a:solidFill>
                  <a:schemeClr val="tx1"/>
                </a:solidFill>
                <a:effectLst/>
                <a:latin typeface="+mn-lt"/>
                <a:ea typeface="+mn-ea"/>
                <a:cs typeface="+mn-cs"/>
              </a:rPr>
              <a:t>es</a:t>
            </a:r>
            <a:r>
              <a:rPr lang="es-MX" sz="1200" kern="1200" dirty="0" smtClean="0">
                <a:solidFill>
                  <a:schemeClr val="tx1"/>
                </a:solidFill>
                <a:effectLst/>
                <a:latin typeface="+mn-lt"/>
                <a:ea typeface="+mn-ea"/>
                <a:cs typeface="+mn-cs"/>
              </a:rPr>
              <a:t> antes de todas las cosas.</a:t>
            </a:r>
            <a:r>
              <a:rPr lang="es-MX" sz="1200" b="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Para el Atalaya Cristo mismo es una "cosa" (un ser creado); según esto, pues, El es antes de sí mismo. Tal filosofía hueca es pura locura e insensatez.</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En sus cartas Pablo emplea tales términos como</a:t>
            </a:r>
            <a:r>
              <a:rPr lang="es-MX" sz="1200" i="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"principado y autoridad y poder y señorío" (Efes. 1:21). Los gnósticos daban un lugar muy prominente a los varios grados de ángeles (como seres intermediaros) y aun les daban culto (2:18), pero sean ángeles fieles o rebeldes, sean espíritus buenos o malos, todos están sujetos a Cristo y "cuando introduce al Primogénito al mundo, dice: Adórenles todos los ángeles de Dios" (Heb. 1:6). "Lejos de ser uno de ellos, él los creó" (WB).</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	-- y todas las cosas en él subsisten; -- </a:t>
            </a:r>
            <a:r>
              <a:rPr lang="es-MX" sz="1200" kern="1200" dirty="0" smtClean="0">
                <a:solidFill>
                  <a:schemeClr val="tx1"/>
                </a:solidFill>
                <a:effectLst/>
                <a:latin typeface="+mn-lt"/>
                <a:ea typeface="+mn-ea"/>
                <a:cs typeface="+mn-cs"/>
              </a:rPr>
              <a:t>Heb. 1:3.</a:t>
            </a:r>
            <a:r>
              <a:rPr lang="es-MX" sz="1200" b="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"La filosofía gnóstica, que afirma que la materia es mala y que fue creada por un eón remoto, queda así barrida de un plumazo. El Hijo del amor de Dios es el Creador y Sustentador del universo, que no es de sí malo" (ATR). El universo (</a:t>
            </a:r>
            <a:r>
              <a:rPr lang="es-MX" sz="1200" kern="1200" cap="small" dirty="0" smtClean="0">
                <a:solidFill>
                  <a:schemeClr val="tx1"/>
                </a:solidFill>
                <a:effectLst/>
                <a:latin typeface="+mn-lt"/>
                <a:ea typeface="+mn-ea"/>
                <a:cs typeface="+mn-cs"/>
              </a:rPr>
              <a:t>kosmos</a:t>
            </a:r>
            <a:r>
              <a:rPr lang="es-MX" sz="1200" b="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está dirigido y controlado por la mente de Cristo y, por eso, está sumamente ordenado (la palabra </a:t>
            </a:r>
            <a:r>
              <a:rPr lang="es-MX" sz="1200" kern="1200" cap="small" dirty="0" smtClean="0">
                <a:solidFill>
                  <a:schemeClr val="tx1"/>
                </a:solidFill>
                <a:effectLst/>
                <a:latin typeface="+mn-lt"/>
                <a:ea typeface="+mn-ea"/>
                <a:cs typeface="+mn-cs"/>
              </a:rPr>
              <a:t>kosmos</a:t>
            </a:r>
            <a:r>
              <a:rPr lang="es-MX" sz="1200" kern="1200" dirty="0" smtClean="0">
                <a:solidFill>
                  <a:schemeClr val="tx1"/>
                </a:solidFill>
                <a:effectLst/>
                <a:latin typeface="+mn-lt"/>
                <a:ea typeface="+mn-ea"/>
                <a:cs typeface="+mn-cs"/>
              </a:rPr>
              <a:t> significa </a:t>
            </a:r>
            <a:r>
              <a:rPr lang="es-MX" sz="1200" i="1" kern="1200" dirty="0" smtClean="0">
                <a:solidFill>
                  <a:schemeClr val="tx1"/>
                </a:solidFill>
                <a:effectLst/>
                <a:latin typeface="+mn-lt"/>
                <a:ea typeface="+mn-ea"/>
                <a:cs typeface="+mn-cs"/>
              </a:rPr>
              <a:t>orden</a:t>
            </a:r>
            <a:r>
              <a:rPr lang="es-MX" sz="1200" kern="1200" dirty="0" smtClean="0">
                <a:solidFill>
                  <a:schemeClr val="tx1"/>
                </a:solidFill>
                <a:effectLst/>
                <a:latin typeface="+mn-lt"/>
                <a:ea typeface="+mn-ea"/>
                <a:cs typeface="+mn-cs"/>
              </a:rPr>
              <a:t>). Todas las leyes "naturales" (leyes de la naturaleza) son, en realidad, las leyes de Cristo por medio de las cuales El sustenta y gobierna el universo. "Hay una cohesión maravillosa en el universo ... La gravedad y otras leyes de la física regulan los cuerpos celestiales con un orden tremendo. Nadie realmente sabe por qué la gravedad funciona, excepto que el poder supremo lo decreta. Hay una interdependencia entre las criaturas naturales que en cuanto a su origen desafía las explicaciones naturalistas" (WF). Sin el control y dirección de Cristo, el universo estaría desordenado y arruinado.</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1:18 y él es la cabeza del cuerpo </a:t>
            </a:r>
            <a:r>
              <a:rPr lang="es-MX" sz="1200" kern="1200" dirty="0" smtClean="0">
                <a:solidFill>
                  <a:schemeClr val="tx1"/>
                </a:solidFill>
                <a:effectLst/>
                <a:latin typeface="+mn-lt"/>
                <a:ea typeface="+mn-ea"/>
                <a:cs typeface="+mn-cs"/>
              </a:rPr>
              <a:t>(1:24; 1 Cor. 12:12,27; Rom. 12:5; Efes. 1:22; 4:2, 15; 5:30)</a:t>
            </a:r>
            <a:r>
              <a:rPr lang="es-MX" sz="1200" b="1" kern="1200" dirty="0" smtClean="0">
                <a:solidFill>
                  <a:schemeClr val="tx1"/>
                </a:solidFill>
                <a:effectLst/>
                <a:latin typeface="+mn-lt"/>
                <a:ea typeface="+mn-ea"/>
                <a:cs typeface="+mn-cs"/>
              </a:rPr>
              <a:t> que es la iglesia, -- </a:t>
            </a:r>
            <a:r>
              <a:rPr lang="es-MX" sz="1200" kern="1200" dirty="0" smtClean="0">
                <a:solidFill>
                  <a:schemeClr val="tx1"/>
                </a:solidFill>
                <a:effectLst/>
                <a:latin typeface="+mn-lt"/>
                <a:ea typeface="+mn-ea"/>
                <a:cs typeface="+mn-cs"/>
              </a:rPr>
              <a:t>"Jesús es el primero asimismo en el reino espiritual, así como en la naturaleza (versículos 18-20)" (ATR).</a:t>
            </a:r>
            <a:r>
              <a:rPr lang="es-MX" sz="1200" b="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La iglesia es su organismo por el cual obra y lleva a cabo su propósito en el mundo. El cuerpo recibe dirección de la cabeza, obedece sus instrucciones. La iglesia no manda, sino que recibe y obedece los mandamientos de su cabeza. Esta verdad sencilla condena todos los concilios, convenciones, sínodos, etc. establecidos por los religiosos para hacer leyes, establecer prácticas y ordenar el culto de la iglesia.</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	-- él que es el principio (</a:t>
            </a:r>
            <a:r>
              <a:rPr lang="es-MX" sz="1200" kern="1200" cap="small" dirty="0" smtClean="0">
                <a:solidFill>
                  <a:schemeClr val="tx1"/>
                </a:solidFill>
                <a:effectLst/>
                <a:latin typeface="+mn-lt"/>
                <a:ea typeface="+mn-ea"/>
                <a:cs typeface="+mn-cs"/>
              </a:rPr>
              <a:t>arche</a:t>
            </a:r>
            <a:r>
              <a:rPr lang="es-MX" sz="1200" b="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prioridad</a:t>
            </a:r>
            <a:r>
              <a:rPr lang="es-MX" sz="1200" b="1" kern="1200" dirty="0" smtClean="0">
                <a:solidFill>
                  <a:schemeClr val="tx1"/>
                </a:solidFill>
                <a:effectLst/>
                <a:latin typeface="+mn-lt"/>
                <a:ea typeface="+mn-ea"/>
                <a:cs typeface="+mn-cs"/>
              </a:rPr>
              <a:t>)</a:t>
            </a:r>
            <a:r>
              <a:rPr lang="es-MX" sz="1200" kern="1200" dirty="0" smtClean="0">
                <a:solidFill>
                  <a:schemeClr val="tx1"/>
                </a:solidFill>
                <a:effectLst/>
                <a:latin typeface="+mn-lt"/>
                <a:ea typeface="+mn-ea"/>
                <a:cs typeface="+mn-cs"/>
              </a:rPr>
              <a:t>,</a:t>
            </a:r>
            <a:r>
              <a:rPr lang="es-MX" sz="1200" b="1" kern="1200" dirty="0" smtClean="0">
                <a:solidFill>
                  <a:schemeClr val="tx1"/>
                </a:solidFill>
                <a:effectLst/>
                <a:latin typeface="+mn-lt"/>
                <a:ea typeface="+mn-ea"/>
                <a:cs typeface="+mn-cs"/>
              </a:rPr>
              <a:t> -- </a:t>
            </a:r>
            <a:r>
              <a:rPr lang="es-MX" sz="1200" kern="1200" dirty="0" smtClean="0">
                <a:solidFill>
                  <a:schemeClr val="tx1"/>
                </a:solidFill>
                <a:effectLst/>
                <a:latin typeface="+mn-lt"/>
                <a:ea typeface="+mn-ea"/>
                <a:cs typeface="+mn-cs"/>
              </a:rPr>
              <a:t>"He aquí el Amén, el testigo fiel y verdadero, el principio (</a:t>
            </a:r>
            <a:r>
              <a:rPr lang="es-MX" sz="1200" kern="1200" cap="small" dirty="0" smtClean="0">
                <a:solidFill>
                  <a:schemeClr val="tx1"/>
                </a:solidFill>
                <a:effectLst/>
                <a:latin typeface="+mn-lt"/>
                <a:ea typeface="+mn-ea"/>
                <a:cs typeface="+mn-cs"/>
              </a:rPr>
              <a:t>arche</a:t>
            </a:r>
            <a:r>
              <a:rPr lang="es-MX" sz="1200" kern="1200" dirty="0" smtClean="0">
                <a:solidFill>
                  <a:schemeClr val="tx1"/>
                </a:solidFill>
                <a:effectLst/>
                <a:latin typeface="+mn-lt"/>
                <a:ea typeface="+mn-ea"/>
                <a:cs typeface="+mn-cs"/>
              </a:rPr>
              <a:t>; "el origen o la fuente", LBLA, margen) de la creación de Dios" (Apoc. 3:14); es decir, El es el </a:t>
            </a:r>
            <a:r>
              <a:rPr lang="es-MX" sz="1200" i="1" kern="1200" dirty="0" smtClean="0">
                <a:solidFill>
                  <a:schemeClr val="tx1"/>
                </a:solidFill>
                <a:effectLst/>
                <a:latin typeface="+mn-lt"/>
                <a:ea typeface="+mn-ea"/>
                <a:cs typeface="+mn-cs"/>
              </a:rPr>
              <a:t>Principio </a:t>
            </a:r>
            <a:r>
              <a:rPr lang="es-MX" sz="1200" kern="1200" dirty="0" smtClean="0">
                <a:solidFill>
                  <a:schemeClr val="tx1"/>
                </a:solidFill>
                <a:effectLst/>
                <a:latin typeface="+mn-lt"/>
                <a:ea typeface="+mn-ea"/>
                <a:cs typeface="+mn-cs"/>
              </a:rPr>
              <a:t>en el sentido de ser el </a:t>
            </a:r>
            <a:r>
              <a:rPr lang="es-MX" sz="1200" i="1" kern="1200" dirty="0" smtClean="0">
                <a:solidFill>
                  <a:schemeClr val="tx1"/>
                </a:solidFill>
                <a:effectLst/>
                <a:latin typeface="+mn-lt"/>
                <a:ea typeface="+mn-ea"/>
                <a:cs typeface="+mn-cs"/>
              </a:rPr>
              <a:t>Principiador (</a:t>
            </a:r>
            <a:r>
              <a:rPr lang="es-MX" sz="1200" kern="1200" dirty="0" smtClean="0">
                <a:solidFill>
                  <a:schemeClr val="tx1"/>
                </a:solidFill>
                <a:effectLst/>
                <a:latin typeface="+mn-lt"/>
                <a:ea typeface="+mn-ea"/>
                <a:cs typeface="+mn-cs"/>
              </a:rPr>
              <a:t>Originador, Creador) de la creación de Dios (Jn. 1:3; Heb. 1:2.</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	-- el primogénito de entre los muertos </a:t>
            </a:r>
            <a:r>
              <a:rPr lang="es-MX" sz="1200" kern="1200" dirty="0" smtClean="0">
                <a:solidFill>
                  <a:schemeClr val="tx1"/>
                </a:solidFill>
                <a:effectLst/>
                <a:latin typeface="+mn-lt"/>
                <a:ea typeface="+mn-ea"/>
                <a:cs typeface="+mn-cs"/>
              </a:rPr>
              <a:t>(Apoc. 1:5)</a:t>
            </a:r>
            <a:r>
              <a:rPr lang="es-MX" sz="1200" b="1" kern="1200" dirty="0" smtClean="0">
                <a:solidFill>
                  <a:schemeClr val="tx1"/>
                </a:solidFill>
                <a:effectLst/>
                <a:latin typeface="+mn-lt"/>
                <a:ea typeface="+mn-ea"/>
                <a:cs typeface="+mn-cs"/>
              </a:rPr>
              <a:t>, para que en todo </a:t>
            </a:r>
            <a:r>
              <a:rPr lang="es-MX" sz="1200" kern="1200" dirty="0" smtClean="0">
                <a:solidFill>
                  <a:schemeClr val="tx1"/>
                </a:solidFill>
                <a:effectLst/>
                <a:latin typeface="+mn-lt"/>
                <a:ea typeface="+mn-ea"/>
                <a:cs typeface="+mn-cs"/>
              </a:rPr>
              <a:t>(entre todos)</a:t>
            </a:r>
            <a:r>
              <a:rPr lang="es-MX" sz="1200" b="1" kern="1200" dirty="0" smtClean="0">
                <a:solidFill>
                  <a:schemeClr val="tx1"/>
                </a:solidFill>
                <a:effectLst/>
                <a:latin typeface="+mn-lt"/>
                <a:ea typeface="+mn-ea"/>
                <a:cs typeface="+mn-cs"/>
              </a:rPr>
              <a:t> tenga la preeminencia; -- </a:t>
            </a:r>
            <a:r>
              <a:rPr lang="es-MX" sz="1200" kern="1200" dirty="0" smtClean="0">
                <a:solidFill>
                  <a:schemeClr val="tx1"/>
                </a:solidFill>
                <a:effectLst/>
                <a:latin typeface="+mn-lt"/>
                <a:ea typeface="+mn-ea"/>
                <a:cs typeface="+mn-cs"/>
              </a:rPr>
              <a:t>La palabra </a:t>
            </a:r>
            <a:r>
              <a:rPr lang="es-MX" sz="1200" i="1" kern="1200" dirty="0" smtClean="0">
                <a:solidFill>
                  <a:schemeClr val="tx1"/>
                </a:solidFill>
                <a:effectLst/>
                <a:latin typeface="+mn-lt"/>
                <a:ea typeface="+mn-ea"/>
                <a:cs typeface="+mn-cs"/>
              </a:rPr>
              <a:t>primogénito</a:t>
            </a:r>
            <a:r>
              <a:rPr lang="es-MX" sz="1200" kern="1200" dirty="0" smtClean="0">
                <a:solidFill>
                  <a:schemeClr val="tx1"/>
                </a:solidFill>
                <a:effectLst/>
                <a:latin typeface="+mn-lt"/>
                <a:ea typeface="+mn-ea"/>
                <a:cs typeface="+mn-cs"/>
              </a:rPr>
              <a:t> equivale a </a:t>
            </a:r>
            <a:r>
              <a:rPr lang="es-MX" sz="1200" i="1" kern="1200" dirty="0" smtClean="0">
                <a:solidFill>
                  <a:schemeClr val="tx1"/>
                </a:solidFill>
                <a:effectLst/>
                <a:latin typeface="+mn-lt"/>
                <a:ea typeface="+mn-ea"/>
                <a:cs typeface="+mn-cs"/>
              </a:rPr>
              <a:t>Señor</a:t>
            </a:r>
            <a:r>
              <a:rPr lang="es-MX" sz="1200" kern="1200" dirty="0" smtClean="0">
                <a:solidFill>
                  <a:schemeClr val="tx1"/>
                </a:solidFill>
                <a:effectLst/>
                <a:latin typeface="+mn-lt"/>
                <a:ea typeface="+mn-ea"/>
                <a:cs typeface="+mn-cs"/>
              </a:rPr>
              <a:t>. Cristo es el </a:t>
            </a:r>
            <a:r>
              <a:rPr lang="es-MX" sz="1200" i="1" kern="1200" dirty="0" smtClean="0">
                <a:solidFill>
                  <a:schemeClr val="tx1"/>
                </a:solidFill>
                <a:effectLst/>
                <a:latin typeface="+mn-lt"/>
                <a:ea typeface="+mn-ea"/>
                <a:cs typeface="+mn-cs"/>
              </a:rPr>
              <a:t>Señor</a:t>
            </a:r>
            <a:r>
              <a:rPr lang="es-MX" sz="1200" kern="1200" dirty="0" smtClean="0">
                <a:solidFill>
                  <a:schemeClr val="tx1"/>
                </a:solidFill>
                <a:effectLst/>
                <a:latin typeface="+mn-lt"/>
                <a:ea typeface="+mn-ea"/>
                <a:cs typeface="+mn-cs"/>
              </a:rPr>
              <a:t> de los muertos como también de los vivos (Rom. 14:9).</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1:19 por cuanto agradó al Padre que en él habitase toda plenitud, -- </a:t>
            </a:r>
            <a:r>
              <a:rPr lang="es-MX" sz="1200" kern="1200" dirty="0" smtClean="0">
                <a:solidFill>
                  <a:schemeClr val="tx1"/>
                </a:solidFill>
                <a:effectLst/>
                <a:latin typeface="+mn-lt"/>
                <a:ea typeface="+mn-ea"/>
                <a:cs typeface="+mn-cs"/>
              </a:rPr>
              <a:t>"Porque en él habita corporalmente toda la plenitud de la Deidad" (2:9). "Para los gnósticos, Jesucristo no era en manera alguna único. Hemos visto cómo postulaban toda una serie de emanaciones entre el mundo y Dios. Insistían en que Jesús era sólo una de esas emanaciones: uno de tantos intermediarios entre Dios y los hombres. Podía estar colocado muy alto en la serie, hasta podía ser el más alto, pero de ninguna manera único, sino sólo de la serie, uno de tantos. Pablo refuta esto insistiendo en que en Jesucristo habita toda plenitud (Colosenses 1:19); en él está la plenitud de la Deidad en forma corporal (Colosenses 2:9) ... no es una revelación parcial de Dios, sino absolutamente único y que en él se encuentra la totalidad de Dios, la plenitud divina" (WB).</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1:20 y por medio de él reconciliar consigo todas las cosas, así las que están en la tierra como las que están en los cielos, haciendo la paz mediante la sangre de su cruz. -- </a:t>
            </a:r>
            <a:r>
              <a:rPr lang="es-MX" sz="1200" kern="1200" dirty="0" smtClean="0">
                <a:solidFill>
                  <a:schemeClr val="tx1"/>
                </a:solidFill>
                <a:effectLst/>
                <a:latin typeface="+mn-lt"/>
                <a:ea typeface="+mn-ea"/>
                <a:cs typeface="+mn-cs"/>
              </a:rPr>
              <a:t>Todos los hombres han pecado (Rom. 3:23) y, por eso, están alejados de Dios (Isa. 59:1, 2). ¿Cómo podría Dios ser justo si justificara al pecador? (Rom. 3:26). Sólo por medio del sacrificio de Cristo como substituto y propiciación por nosotros (1 Jn. 1:7; 2:1, 2). Cristo derramó "la sangre de su cruz" para ser la propiciación por los pecados del hombre; es decir, Cristo murió en nuestro lugar y, por lo tanto, Dios nos puede perdonar y recibir (2 Cor. 5:18-19. De esta manera "por medio de" Cristo Dios ha reconciliado a los que obedecen al evangelio.</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1:21 Y a vosotros también, que erais en otro tiempo extraños y enemigos en vuestra mente, </a:t>
            </a:r>
            <a:r>
              <a:rPr lang="es-MX" sz="1200" kern="1200" dirty="0" smtClean="0">
                <a:solidFill>
                  <a:schemeClr val="tx1"/>
                </a:solidFill>
                <a:effectLst/>
                <a:latin typeface="+mn-lt"/>
                <a:ea typeface="+mn-ea"/>
                <a:cs typeface="+mn-cs"/>
              </a:rPr>
              <a:t>(Efes. 2:11, 12)</a:t>
            </a:r>
            <a:r>
              <a:rPr lang="es-MX" sz="1200" b="1" kern="1200" dirty="0" smtClean="0">
                <a:solidFill>
                  <a:schemeClr val="tx1"/>
                </a:solidFill>
                <a:effectLst/>
                <a:latin typeface="+mn-lt"/>
                <a:ea typeface="+mn-ea"/>
                <a:cs typeface="+mn-cs"/>
              </a:rPr>
              <a:t> haciendo malas obras </a:t>
            </a:r>
            <a:r>
              <a:rPr lang="es-MX" sz="1200" kern="1200" dirty="0" smtClean="0">
                <a:solidFill>
                  <a:schemeClr val="tx1"/>
                </a:solidFill>
                <a:effectLst/>
                <a:latin typeface="+mn-lt"/>
                <a:ea typeface="+mn-ea"/>
                <a:cs typeface="+mn-cs"/>
              </a:rPr>
              <a:t>(3:5-9; Rom. 1:18-32; Gál. 5:19-21)</a:t>
            </a:r>
            <a:r>
              <a:rPr lang="es-MX" sz="1200" b="1" kern="1200" dirty="0" smtClean="0">
                <a:solidFill>
                  <a:schemeClr val="tx1"/>
                </a:solidFill>
                <a:effectLst/>
                <a:latin typeface="+mn-lt"/>
                <a:ea typeface="+mn-ea"/>
                <a:cs typeface="+mn-cs"/>
              </a:rPr>
              <a:t>, -- </a:t>
            </a:r>
            <a:r>
              <a:rPr lang="es-MX" sz="1200" kern="1200" dirty="0" smtClean="0">
                <a:solidFill>
                  <a:schemeClr val="tx1"/>
                </a:solidFill>
                <a:effectLst/>
                <a:latin typeface="+mn-lt"/>
                <a:ea typeface="+mn-ea"/>
                <a:cs typeface="+mn-cs"/>
              </a:rPr>
              <a:t>De esta manera el Espíritu Santo describe a todos los hombres de todo país y de toda época. En el vasto mundo no hay hombres </a:t>
            </a:r>
            <a:r>
              <a:rPr lang="es-MX" sz="1200" i="1" kern="1200" dirty="0" smtClean="0">
                <a:solidFill>
                  <a:schemeClr val="tx1"/>
                </a:solidFill>
                <a:effectLst/>
                <a:latin typeface="+mn-lt"/>
                <a:ea typeface="+mn-ea"/>
                <a:cs typeface="+mn-cs"/>
              </a:rPr>
              <a:t>inocentes</a:t>
            </a:r>
            <a:r>
              <a:rPr lang="es-MX" sz="1200" kern="1200" dirty="0" smtClean="0">
                <a:solidFill>
                  <a:schemeClr val="tx1"/>
                </a:solidFill>
                <a:effectLst/>
                <a:latin typeface="+mn-lt"/>
                <a:ea typeface="+mn-ea"/>
                <a:cs typeface="+mn-cs"/>
              </a:rPr>
              <a:t> entre los que no conocen a Dios (GH); más bien, por buenos y nobles que parezcan algunos, en realidad todos son "extraños y enemigos" de Dios y, por eso, alejados de El (Efes. 2:12), necesitados, por eso, del evangelio de la salvación. ¿Cuál es la única solución para esta situación? Mat. 28:19.</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	-- ahora os ha reconciliado -- </a:t>
            </a:r>
            <a:r>
              <a:rPr lang="es-MX" sz="1200" kern="1200" dirty="0" smtClean="0">
                <a:solidFill>
                  <a:schemeClr val="tx1"/>
                </a:solidFill>
                <a:effectLst/>
                <a:latin typeface="+mn-lt"/>
                <a:ea typeface="+mn-ea"/>
                <a:cs typeface="+mn-cs"/>
              </a:rPr>
              <a:t>No por medio de los misterios gnósticos, no por medio de la filosofía humana, sino sólo por medio del evangelio de Cristo.</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1:22 en su cuerpo de carne </a:t>
            </a:r>
            <a:r>
              <a:rPr lang="es-MX" sz="1200" kern="1200" dirty="0" smtClean="0">
                <a:solidFill>
                  <a:schemeClr val="tx1"/>
                </a:solidFill>
                <a:effectLst/>
                <a:latin typeface="+mn-lt"/>
                <a:ea typeface="+mn-ea"/>
                <a:cs typeface="+mn-cs"/>
              </a:rPr>
              <a:t>(que, según los gnósticos, era completamente malo)</a:t>
            </a:r>
            <a:r>
              <a:rPr lang="es-MX" sz="1200" b="1" kern="1200" dirty="0" smtClean="0">
                <a:solidFill>
                  <a:schemeClr val="tx1"/>
                </a:solidFill>
                <a:effectLst/>
                <a:latin typeface="+mn-lt"/>
                <a:ea typeface="+mn-ea"/>
                <a:cs typeface="+mn-cs"/>
              </a:rPr>
              <a:t>, por medio de la muerte, </a:t>
            </a:r>
            <a:r>
              <a:rPr lang="es-MX" sz="1200" kern="1200" dirty="0" smtClean="0">
                <a:solidFill>
                  <a:schemeClr val="tx1"/>
                </a:solidFill>
                <a:effectLst/>
                <a:latin typeface="+mn-lt"/>
                <a:ea typeface="+mn-ea"/>
                <a:cs typeface="+mn-cs"/>
              </a:rPr>
              <a:t>(como sacrificio sin defecto (Ex. 12:5; Lev. 1:3; 21:17; 22:21; Deut. 15:21);</a:t>
            </a:r>
            <a:r>
              <a:rPr lang="es-MX" sz="1200" b="1" kern="1200" dirty="0" smtClean="0">
                <a:solidFill>
                  <a:schemeClr val="tx1"/>
                </a:solidFill>
                <a:effectLst/>
                <a:latin typeface="+mn-lt"/>
                <a:ea typeface="+mn-ea"/>
                <a:cs typeface="+mn-cs"/>
              </a:rPr>
              <a:t> para presentaros santos y sin mancha e irreprensibles delante de él; -- </a:t>
            </a:r>
            <a:r>
              <a:rPr lang="es-MX" sz="1200" kern="1200" dirty="0" smtClean="0">
                <a:solidFill>
                  <a:schemeClr val="tx1"/>
                </a:solidFill>
                <a:effectLst/>
                <a:latin typeface="+mn-lt"/>
                <a:ea typeface="+mn-ea"/>
                <a:cs typeface="+mn-cs"/>
              </a:rPr>
              <a:t>como la esposa ataviada para su marido, (Efes. 5:25-27; Apoc. 19:7, 8).</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1:23 si en verdad permanecéis fundados y firmes en la fe </a:t>
            </a:r>
            <a:r>
              <a:rPr lang="es-MX" sz="1200" kern="1200" dirty="0" smtClean="0">
                <a:solidFill>
                  <a:schemeClr val="tx1"/>
                </a:solidFill>
                <a:effectLst/>
                <a:latin typeface="+mn-lt"/>
                <a:ea typeface="+mn-ea"/>
                <a:cs typeface="+mn-cs"/>
              </a:rPr>
              <a:t>(2:6, 7; 1 Cor. 15:58)</a:t>
            </a:r>
            <a:r>
              <a:rPr lang="es-MX" sz="1200" b="1" kern="1200" dirty="0" smtClean="0">
                <a:solidFill>
                  <a:schemeClr val="tx1"/>
                </a:solidFill>
                <a:effectLst/>
                <a:latin typeface="+mn-lt"/>
                <a:ea typeface="+mn-ea"/>
                <a:cs typeface="+mn-cs"/>
              </a:rPr>
              <a:t>, y sin moveros de la esperanza del evangelio que habéis oído, -- </a:t>
            </a:r>
            <a:r>
              <a:rPr lang="es-MX" sz="1200" kern="1200" dirty="0" smtClean="0">
                <a:solidFill>
                  <a:schemeClr val="tx1"/>
                </a:solidFill>
                <a:effectLst/>
                <a:latin typeface="+mn-lt"/>
                <a:ea typeface="+mn-ea"/>
                <a:cs typeface="+mn-cs"/>
              </a:rPr>
              <a:t>pues había mucho peligro de que algunos de ellos se dejaran llevar por "la filosofía y huecas sutilezas" de los falsos maestros (2:8, 17)</a:t>
            </a:r>
            <a:r>
              <a:rPr lang="es-MX" sz="1200" b="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Pero ¿por qué hablar de "si en verdad permanecéis" y de "sin moveros" si es imposible caer de la gracia. Si la Biblia enseña la "Perseverancia de los santos" (la imposibilidad de la apostasía) según los credos calvinistas, entonces estas palabras de Pablo no tienen sentido.</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	-- el cual se predica en toda la creación que está debajo del cielo; -- </a:t>
            </a:r>
            <a:r>
              <a:rPr lang="es-MX" sz="1200" kern="1200" dirty="0" smtClean="0">
                <a:solidFill>
                  <a:schemeClr val="tx1"/>
                </a:solidFill>
                <a:effectLst/>
                <a:latin typeface="+mn-lt"/>
                <a:ea typeface="+mn-ea"/>
                <a:cs typeface="+mn-cs"/>
              </a:rPr>
              <a:t>1:6;</a:t>
            </a:r>
            <a:r>
              <a:rPr lang="es-MX" sz="1200" b="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Mat. 28:19; Mar. 16:15; Hech. 1:8; Hechos capítulos 13-28; Rom. 10:18; Mat. 24:14 dice que el evangelio había de ser predicado "a todas las naciones" antes del "fin" (la destrucción de Jerusalén en el año 70 d.C.). El evangelio fue predicado en toda la creación en el primer siglo antes del año 63 d.C. (cuando esta carta fue escrita) sin las muchas ventajas que tenemos ahora: p. ej., medios de comunicación excelentes, tales como el teléfono, el telégrafo, la radio, la televisión, la computadora, como también medios excelentes de transportación, tales como el automóvil (y autopistas), el avión, y hasta el vehículo espacial. ¿Cómo se explica la evangelización del mundo en el primer siglo? La respuesta es fácil: los cristianos tenían celo de Dios, eran fervientes en espíritu, y amaban las almas perdidas. "Pero los que fueron esparcidos iban por todas partes anunciando el evangelio" (Hech. 8:4); hoy en día los cristianos viajan mucho, van "por todas partes", pero ¿para anunciar el evangelio? o ¿solamente para visitar otros pueblos, estados y países para pasearse y divertirse?</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Col. 1:23 y Rom. 10:18 declaran que el evangelio fue predicado a todas las naciones en el primer siglo y para cumplir esta tarea ni los apóstoles ni los otros evangelistas establecieron "iglesias patrocinadoras" u otras sociedades misioneras. La iglesia de Cristo es la única organización establecida por la sabiduría divina para evangelizar al mundo. Todas las demás han sido establecidas por la sabiduría humana.</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Algunos hermanos creen -- y han afirmado -- que no es posible que la Gran Comisión (Mat. 28:19; Mar. 16:15) se lleve a cabo en nuestro tiempo sin la "cooperación" de las iglesias. Lo que practican no es la </a:t>
            </a:r>
            <a:r>
              <a:rPr lang="es-MX" sz="1200" i="1" kern="1200" dirty="0" smtClean="0">
                <a:solidFill>
                  <a:schemeClr val="tx1"/>
                </a:solidFill>
                <a:effectLst/>
                <a:latin typeface="+mn-lt"/>
                <a:ea typeface="+mn-ea"/>
                <a:cs typeface="+mn-cs"/>
              </a:rPr>
              <a:t>cooperación</a:t>
            </a:r>
            <a:r>
              <a:rPr lang="es-MX" sz="1200" kern="1200" dirty="0" smtClean="0">
                <a:solidFill>
                  <a:schemeClr val="tx1"/>
                </a:solidFill>
                <a:effectLst/>
                <a:latin typeface="+mn-lt"/>
                <a:ea typeface="+mn-ea"/>
                <a:cs typeface="+mn-cs"/>
              </a:rPr>
              <a:t>,</a:t>
            </a:r>
            <a:r>
              <a:rPr lang="es-MX" sz="1200" i="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sino la </a:t>
            </a:r>
            <a:r>
              <a:rPr lang="es-MX" sz="1200" i="1" kern="1200" dirty="0" smtClean="0">
                <a:solidFill>
                  <a:schemeClr val="tx1"/>
                </a:solidFill>
                <a:effectLst/>
                <a:latin typeface="+mn-lt"/>
                <a:ea typeface="+mn-ea"/>
                <a:cs typeface="+mn-cs"/>
              </a:rPr>
              <a:t>centralización</a:t>
            </a:r>
            <a:r>
              <a:rPr lang="es-MX" sz="1200" kern="1200" dirty="0" smtClean="0">
                <a:solidFill>
                  <a:schemeClr val="tx1"/>
                </a:solidFill>
                <a:effectLst/>
                <a:latin typeface="+mn-lt"/>
                <a:ea typeface="+mn-ea"/>
                <a:cs typeface="+mn-cs"/>
              </a:rPr>
              <a:t>, pues se establece una "iglesia patrocinadora" (una iglesia central) y se invita a todas las iglesias de Cristo a enviarle fondos, para que sus "ancianos" ("ancianos patrocinadores") se encarguen de la obra de las iglesias que contribuyan con su esfuerzo. </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Los "ancianos patrocinadores" escogen predicadores y otro personal que serán sostenidos por estos fondos centralizados bajo su dirección, organizan "campañas" de evangelización, programas de radio y televisión, la distribución de literatura, y muchos otros proyectos semejantes.</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Pero Pablo dice (1 Tim. 3:15) que la iglesia misma es "columna y baluarte de la verdad". Acerca de la iglesia de Tesalónica Pablo dice, "Porque partiendo de vosotros ha sido divulgada la palabra del Señor" (1 Tes. 1:8), y de la iglesia de Roma dice, "vuestra fe se divulga por todo el mundo" (Rom. 1:8). </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La iglesia local debe ayudar a los evangelistas según su capacidad, pues Pablo dice a los filipenses, "aun a Tesalónica me enviasteis una y otra vez para mis necesidades" (Fil. 4:16). Dos o más iglesias cooperaban para sostener a Pablo, pues recibió salario de </a:t>
            </a:r>
            <a:r>
              <a:rPr lang="es-MX" sz="1200" i="1" kern="1200" dirty="0" smtClean="0">
                <a:solidFill>
                  <a:schemeClr val="tx1"/>
                </a:solidFill>
                <a:effectLst/>
                <a:latin typeface="+mn-lt"/>
                <a:ea typeface="+mn-ea"/>
                <a:cs typeface="+mn-cs"/>
              </a:rPr>
              <a:t>iglesias</a:t>
            </a:r>
            <a:r>
              <a:rPr lang="es-MX" sz="1200" kern="1200" dirty="0" smtClean="0">
                <a:solidFill>
                  <a:schemeClr val="tx1"/>
                </a:solidFill>
                <a:effectLst/>
                <a:latin typeface="+mn-lt"/>
                <a:ea typeface="+mn-ea"/>
                <a:cs typeface="+mn-cs"/>
              </a:rPr>
              <a:t> para predicar en Corinto (2 Cor. 11:8). Entonces, ¿pueden las iglesias </a:t>
            </a:r>
            <a:r>
              <a:rPr lang="es-MX" sz="1200" i="1" kern="1200" dirty="0" smtClean="0">
                <a:solidFill>
                  <a:schemeClr val="tx1"/>
                </a:solidFill>
                <a:effectLst/>
                <a:latin typeface="+mn-lt"/>
                <a:ea typeface="+mn-ea"/>
                <a:cs typeface="+mn-cs"/>
              </a:rPr>
              <a:t>cooperar ahora</a:t>
            </a:r>
            <a:r>
              <a:rPr lang="es-MX" sz="1200" kern="1200" dirty="0" smtClean="0">
                <a:solidFill>
                  <a:schemeClr val="tx1"/>
                </a:solidFill>
                <a:effectLst/>
                <a:latin typeface="+mn-lt"/>
                <a:ea typeface="+mn-ea"/>
                <a:cs typeface="+mn-cs"/>
              </a:rPr>
              <a:t> en la obra de evangelización? Claro que sí, porque dos o más iglesias pueden enviar a cierto predicador para que él pueda dedicarse a la obra, pero las iglesias no deben enviar dinero a una "iglesia central" ("iglesia patrocinadora"), para que ésta se encargue de supervisar la obra y administrar los fondos de muchas iglesias. Esta práctica se basa en el plan de las iglesias sectarias.</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Las iglesias de Cristo del primer siglo no tenían "misioneros médicos". Los apóstoles y otros evangelistas del primer siglo siguieron el patrón divino, simplemente predicando el evangelio a la gente. No sanaban enfermos como medio de evangelización, sino para confirmar el evangelio (Mar. 16:20; Hech. 14:3; Heb. 2:3, 4). Los "misioneros médicos" promueven otro "evangelio", un "evangelio" diferente; es decir, promueven el "evangelio social", que ofrece alimentos, ropa, atención médica y otros beneficios, diciendo que están sirviendo al "hombre entero" (no sólo el alma, sino el cuerpo también). Cristo, sin embargo, no ha autorizado el "evangelio social". Cada cristiano ayuda al prójimo según pueda (Gál. 6:10), pero la obra de la iglesia local es </a:t>
            </a:r>
            <a:r>
              <a:rPr lang="es-MX" sz="1200" i="1" kern="1200" dirty="0" smtClean="0">
                <a:solidFill>
                  <a:schemeClr val="tx1"/>
                </a:solidFill>
                <a:effectLst/>
                <a:latin typeface="+mn-lt"/>
                <a:ea typeface="+mn-ea"/>
                <a:cs typeface="+mn-cs"/>
              </a:rPr>
              <a:t>la edificación, el evangelismo y la benevolencia para santos necesitados.</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En cuanto a la evangelización del mundo en nuestra época, el principal problema es la indiferencia de muchos en la iglesia (Apoc. 3:15, 16).</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	-- del cual yo Pablo fui hecho ministro. -- </a:t>
            </a:r>
            <a:r>
              <a:rPr lang="es-MX" sz="1200" kern="1200" dirty="0" smtClean="0">
                <a:solidFill>
                  <a:schemeClr val="tx1"/>
                </a:solidFill>
                <a:effectLst/>
                <a:latin typeface="+mn-lt"/>
                <a:ea typeface="+mn-ea"/>
                <a:cs typeface="+mn-cs"/>
              </a:rPr>
              <a:t>Hech. 26:16-18.</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1:24 Ahora me gozo en lo que padezco por vosotros, </a:t>
            </a:r>
            <a:r>
              <a:rPr lang="es-MX" sz="1200" kern="1200" dirty="0" smtClean="0">
                <a:solidFill>
                  <a:schemeClr val="tx1"/>
                </a:solidFill>
                <a:effectLst/>
                <a:latin typeface="+mn-lt"/>
                <a:ea typeface="+mn-ea"/>
                <a:cs typeface="+mn-cs"/>
              </a:rPr>
              <a:t>(¡gozo en el sufrimiento!)</a:t>
            </a:r>
            <a:r>
              <a:rPr lang="es-MX" sz="1200" b="1" kern="1200" dirty="0" smtClean="0">
                <a:solidFill>
                  <a:schemeClr val="tx1"/>
                </a:solidFill>
                <a:effectLst/>
                <a:latin typeface="+mn-lt"/>
                <a:ea typeface="+mn-ea"/>
                <a:cs typeface="+mn-cs"/>
              </a:rPr>
              <a:t> y cumplo en mi carne lo que falta de las aflicciones de Cristo por su cuerpo, que es la iglesia; -- </a:t>
            </a:r>
            <a:r>
              <a:rPr lang="es-MX" sz="1200" kern="1200" dirty="0" smtClean="0">
                <a:solidFill>
                  <a:schemeClr val="tx1"/>
                </a:solidFill>
                <a:effectLst/>
                <a:latin typeface="+mn-lt"/>
                <a:ea typeface="+mn-ea"/>
                <a:cs typeface="+mn-cs"/>
              </a:rPr>
              <a:t>Nadie participa de los sufrimientos de Cristo por los pecados del mundo, pero ineludiblemente los discípulos de Cristo participan de los sufrimientos de Cristo en el sentido de sufrir por su Nombre (por su Causa) (Mat. 5:10-12; Hech. 14:22; Rom. 8:17; 2 Tim. 2:12; 3:12). Pablo quería ser como Cristo. </a:t>
            </a:r>
            <a:r>
              <a:rPr lang="es-MX" sz="1200" u="sng" kern="1200" dirty="0" smtClean="0">
                <a:solidFill>
                  <a:schemeClr val="tx1"/>
                </a:solidFill>
                <a:effectLst/>
                <a:latin typeface="+mn-lt"/>
                <a:ea typeface="+mn-ea"/>
                <a:cs typeface="+mn-cs"/>
              </a:rPr>
              <a:t>Quería imitarlo en todo (1 Cor. 11:1). El sufrió muchas de las mismas aflicciones que Cristo sufrió, y estaba dispuesto a llenar la medida del sufrimiento que le había sido asignada. "Yo le mostraré cuánto le es necesario padecer por mi nombre" (Hech. 9:16).</a:t>
            </a:r>
            <a:r>
              <a:rPr lang="es-MX" sz="1200" kern="1200" dirty="0" smtClean="0">
                <a:solidFill>
                  <a:schemeClr val="tx1"/>
                </a:solidFill>
                <a:effectLst/>
                <a:latin typeface="+mn-lt"/>
                <a:ea typeface="+mn-ea"/>
                <a:cs typeface="+mn-cs"/>
              </a:rPr>
              <a:t> "Pero de ninguna cosa hago caso, ni estimo preciosa mi vida para mí mismo, con tal que acabe mi carrera con gozo, y el ministerio que recibí del Señor Jesús, para dar testimonio del evangelio de la gracia de Dios" (Hech. 20:24).</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1:25 de la cual fui hecho ministro, según la administración </a:t>
            </a:r>
            <a:r>
              <a:rPr lang="es-MX" sz="1200" kern="1200" dirty="0" smtClean="0">
                <a:solidFill>
                  <a:schemeClr val="tx1"/>
                </a:solidFill>
                <a:effectLst/>
                <a:latin typeface="+mn-lt"/>
                <a:ea typeface="+mn-ea"/>
                <a:cs typeface="+mn-cs"/>
              </a:rPr>
              <a:t>(o mayordomía, la administración de los bienes de otro)</a:t>
            </a:r>
            <a:r>
              <a:rPr lang="es-MX" sz="1200" b="1" kern="1200" dirty="0" smtClean="0">
                <a:solidFill>
                  <a:schemeClr val="tx1"/>
                </a:solidFill>
                <a:effectLst/>
                <a:latin typeface="+mn-lt"/>
                <a:ea typeface="+mn-ea"/>
                <a:cs typeface="+mn-cs"/>
              </a:rPr>
              <a:t> de Dios que me fue dada para con vosotros (para beneficio vuestro, LBLA), para que anuncie cumplidamente (a fin de llevar a cabo la predicación de, LBLA) la palabra de Dios, -- </a:t>
            </a:r>
            <a:r>
              <a:rPr lang="es-MX" sz="1200" kern="1200" dirty="0" smtClean="0">
                <a:solidFill>
                  <a:schemeClr val="tx1"/>
                </a:solidFill>
                <a:effectLst/>
                <a:latin typeface="+mn-lt"/>
                <a:ea typeface="+mn-ea"/>
                <a:cs typeface="+mn-cs"/>
              </a:rPr>
              <a:t>Desde Hechos capítulo 13 hasta el fin del libro Lucas describe el ministerio de Pablo. Comenzó en Antioquía de Siria, hizo tres largos viajes y entonces el viaje hasta Roma.</a:t>
            </a:r>
            <a:r>
              <a:rPr lang="es-MX" sz="1200" b="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Como él dijo en Rom. 15:19,</a:t>
            </a:r>
            <a:r>
              <a:rPr lang="es-MX" sz="1200" b="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"Desde Jerusalén, y por los alrededores hasta Ilírico, todo lo he llenado del evangelio de Cristo". En la misma carta (1:14, 15) dice, "A griegos y a no griegos, a sabios y a no sabios soy deudor. Así que, en cuanto a mí, pronto estoy a anunciaros el evangelio también a vosotros que estáis en Roma". Pablo recibió su comisión directamente del cielo y este pensamiento siempre estaba con él: "Pues si anuncio el evangelio, no tengo por qué gloriarme; porque me es impuesta necesidad; y ¡ay de mí si no anunciare el evangelio" (1 Cor. 9:16).</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a:t>
            </a:r>
            <a:r>
              <a:rPr lang="es-MX" sz="1200" i="1" kern="1200" dirty="0" smtClean="0">
                <a:solidFill>
                  <a:schemeClr val="tx1"/>
                </a:solidFill>
                <a:effectLst/>
                <a:latin typeface="+mn-lt"/>
                <a:ea typeface="+mn-ea"/>
                <a:cs typeface="+mn-cs"/>
              </a:rPr>
              <a:t>Nunca podremos pagar la deuda que tenemos con los hermanos fieles de años pasados que han predicado el evangelio en nuestros países.</a:t>
            </a:r>
            <a:r>
              <a:rPr lang="es-MX" sz="1200" kern="1200" dirty="0" smtClean="0">
                <a:solidFill>
                  <a:schemeClr val="tx1"/>
                </a:solidFill>
                <a:effectLst/>
                <a:latin typeface="+mn-lt"/>
                <a:ea typeface="+mn-ea"/>
                <a:cs typeface="+mn-cs"/>
              </a:rPr>
              <a:t> Al contemplar el trabajo de los </a:t>
            </a:r>
            <a:r>
              <a:rPr lang="es-MX" sz="1200" i="1" kern="1200" dirty="0" smtClean="0">
                <a:solidFill>
                  <a:schemeClr val="tx1"/>
                </a:solidFill>
                <a:effectLst/>
                <a:latin typeface="+mn-lt"/>
                <a:ea typeface="+mn-ea"/>
                <a:cs typeface="+mn-cs"/>
              </a:rPr>
              <a:t>pioneros </a:t>
            </a:r>
            <a:r>
              <a:rPr lang="es-MX" sz="1200" kern="1200" dirty="0" smtClean="0">
                <a:solidFill>
                  <a:schemeClr val="tx1"/>
                </a:solidFill>
                <a:effectLst/>
                <a:latin typeface="+mn-lt"/>
                <a:ea typeface="+mn-ea"/>
                <a:cs typeface="+mn-cs"/>
              </a:rPr>
              <a:t>que trajeron el evangelio a los estados (departamentos) donde vivieron mis abuelos y mis padres, mi corazón se llena de gratitud por la gracia y bondad de Dios. Mi abuelo paterno (John Partain) oyó y aprendió el evangelio en el estado de Arkansas, lo cual él enseñó a sus hijos y también a mi abuelo materno. Cuando yo tuve tres años de edad, mi familia se mudó a un pueblo llamado Stigler, en el estado de Oklahoma, y mi padre fue a la oficina de correo y preguntó si había en ese pueblo una Iglesia Cristiana (en aquel tiempo él no sabía la diferencia entre la Iglesia Cristiana y la iglesia de Cristo), y le dijeron que había una iglesia de Cristo. Así, pues, por la providencia de Dios comenzamos a asistir a una pequeña iglesia de Cristo, y cuando tuve cinco años de edad, mis padres fueron bautizados (lo recuerdo bien), y asistimos fielmente. Nunca puedo pagar lo que debo a los que enseñaron a mi abuelo, nunca puedo pagar lo que debo a mis padres y otros cristianos que me enseñaron el buen camino. "Deudor soy".</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1:26 el misterio que había estado oculto desde los siglos y edades, pero que ahora ha sido manifestado a sus santos, -- </a:t>
            </a:r>
            <a:r>
              <a:rPr lang="es-MX" sz="1200" kern="1200" dirty="0" smtClean="0">
                <a:solidFill>
                  <a:schemeClr val="tx1"/>
                </a:solidFill>
                <a:effectLst/>
                <a:latin typeface="+mn-lt"/>
                <a:ea typeface="+mn-ea"/>
                <a:cs typeface="+mn-cs"/>
              </a:rPr>
              <a:t>Al hablar del </a:t>
            </a:r>
            <a:r>
              <a:rPr lang="es-MX" sz="1200" i="1" kern="1200" dirty="0" smtClean="0">
                <a:solidFill>
                  <a:schemeClr val="tx1"/>
                </a:solidFill>
                <a:effectLst/>
                <a:latin typeface="+mn-lt"/>
                <a:ea typeface="+mn-ea"/>
                <a:cs typeface="+mn-cs"/>
              </a:rPr>
              <a:t>misterio</a:t>
            </a:r>
            <a:r>
              <a:rPr lang="es-MX" sz="1200" kern="1200" dirty="0" smtClean="0">
                <a:solidFill>
                  <a:schemeClr val="tx1"/>
                </a:solidFill>
                <a:effectLst/>
                <a:latin typeface="+mn-lt"/>
                <a:ea typeface="+mn-ea"/>
                <a:cs typeface="+mn-cs"/>
              </a:rPr>
              <a:t> Pablo se refiere al plan de Dios de salvar a todos -- tanto a los gentiles como a los judíos -- por medio del evangelio de Cristo</a:t>
            </a:r>
            <a:r>
              <a:rPr lang="es-MX" sz="1200" b="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(véase Efes. 3:3-5). No era misterio en el sentido místico, misterioso o difícil de entender, sino simplemente por no haber sido revelado.</a:t>
            </a:r>
            <a:r>
              <a:rPr lang="es-MX" sz="1200" b="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Los gnósticos se gloriaban de sus misterios que solamente ellos (los elegidos) podían entender, pero el verdadero misterio está al alcance de todo el mundo porque se ha revelado a todos.</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1:27 a quienes Dios quiso dar a conocer las riquezas </a:t>
            </a:r>
            <a:r>
              <a:rPr lang="es-MX" sz="1200" kern="1200" dirty="0" smtClean="0">
                <a:solidFill>
                  <a:schemeClr val="tx1"/>
                </a:solidFill>
                <a:effectLst/>
                <a:latin typeface="+mn-lt"/>
                <a:ea typeface="+mn-ea"/>
                <a:cs typeface="+mn-cs"/>
              </a:rPr>
              <a:t>(2:2; esta es una palabra favorita de Pablo: Rom. 2:4; 9:23; 11:33; Efes. 1:18; 2:7; 3:8, 16; Fil. 4:19)</a:t>
            </a:r>
            <a:r>
              <a:rPr lang="es-MX" sz="1200" b="1" kern="1200" dirty="0" smtClean="0">
                <a:solidFill>
                  <a:schemeClr val="tx1"/>
                </a:solidFill>
                <a:effectLst/>
                <a:latin typeface="+mn-lt"/>
                <a:ea typeface="+mn-ea"/>
                <a:cs typeface="+mn-cs"/>
              </a:rPr>
              <a:t> de la gloria de este misterio entre los gentiles; -- </a:t>
            </a:r>
            <a:r>
              <a:rPr lang="es-MX" sz="1200" kern="1200" dirty="0" smtClean="0">
                <a:solidFill>
                  <a:schemeClr val="tx1"/>
                </a:solidFill>
                <a:effectLst/>
                <a:latin typeface="+mn-lt"/>
                <a:ea typeface="+mn-ea"/>
                <a:cs typeface="+mn-cs"/>
              </a:rPr>
              <a:t>De la manera más elocuente Pablo escribe estas palabras y frases para enfatizar la grandeza del evangelio universal.</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	-- que es Cristo en vosotros</a:t>
            </a:r>
            <a:r>
              <a:rPr lang="es-MX" sz="1200" kern="1200" dirty="0" smtClean="0">
                <a:solidFill>
                  <a:schemeClr val="tx1"/>
                </a:solidFill>
                <a:effectLst/>
                <a:latin typeface="+mn-lt"/>
                <a:ea typeface="+mn-ea"/>
                <a:cs typeface="+mn-cs"/>
              </a:rPr>
              <a:t>,</a:t>
            </a:r>
            <a:r>
              <a:rPr lang="es-MX" sz="1200" b="1" kern="1200" dirty="0" smtClean="0">
                <a:solidFill>
                  <a:schemeClr val="tx1"/>
                </a:solidFill>
                <a:effectLst/>
                <a:latin typeface="+mn-lt"/>
                <a:ea typeface="+mn-ea"/>
                <a:cs typeface="+mn-cs"/>
              </a:rPr>
              <a:t> la esperanza de gloria, -- </a:t>
            </a:r>
            <a:r>
              <a:rPr lang="es-MX" sz="1200" kern="1200" dirty="0" smtClean="0">
                <a:solidFill>
                  <a:schemeClr val="tx1"/>
                </a:solidFill>
                <a:effectLst/>
                <a:latin typeface="+mn-lt"/>
                <a:ea typeface="+mn-ea"/>
                <a:cs typeface="+mn-cs"/>
              </a:rPr>
              <a:t>La única esperanza de gloria. Sólo por medio de Cristo puede el hombre participar de la gloria de Dios. "Cristo Jesús, como El vivió aquí en la tierra, es el perfecto patrón de la vida apropiada para alcanzar y gozar de esa gloria con Dios. Cristo en nosotros nos hace como Cristo en la vida, como El en la fidelidad a Dios y su voluntad. Como El en estimar la humildad, el amor, la buena voluntad y la bondad hacia el hombre. Como El en buscar la felicidad por medio de la abnegación de sí para hacer felices a otros ... Como El en practicar los principios que moraban en su propio pecho" (DL).</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"El secreto más glorioso de la historia ahora (está) revelado: ¡Cristo en vosotros, la esperanza de la gloria! (1) Glorioso poder para llevar una vida piadosa. (2) Glorioso poder para obrar victoriosamente. (3) Glorioso gozo disponible. (4) Gloriosa paz para el alma. (5) Glorioso consuelo en (tiempo de) problemas. (6) Gloriosa victoria sobre la muerte. (7) Gloriosa vida eterna con Dios" (WF).</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Hay ocho expresiones en el Nuevo Testamento que se refieren al estado de salvación: "(1) Cristo en vosotros; (2) vosotros estáis en Cristo; (3) Dios está en vosotros; (4) vosotros estáis en Dios; (5) el Espíritu Santo está en vosotros; (6) vosotros estáis en el Espíritu Santo; (7) la mente de Cristo está en vosotros; (8) la palabra de Cristo está en vosotros" (JBC).</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1:28 a quien anunciamos </a:t>
            </a:r>
            <a:r>
              <a:rPr lang="es-MX" sz="1200" kern="1200" dirty="0" smtClean="0">
                <a:solidFill>
                  <a:schemeClr val="tx1"/>
                </a:solidFill>
                <a:effectLst/>
                <a:latin typeface="+mn-lt"/>
                <a:ea typeface="+mn-ea"/>
                <a:cs typeface="+mn-cs"/>
              </a:rPr>
              <a:t>(Hech. 20:20, 26, 27),</a:t>
            </a:r>
            <a:r>
              <a:rPr lang="es-MX" sz="1200" b="1" kern="1200" dirty="0" smtClean="0">
                <a:solidFill>
                  <a:schemeClr val="tx1"/>
                </a:solidFill>
                <a:effectLst/>
                <a:latin typeface="+mn-lt"/>
                <a:ea typeface="+mn-ea"/>
                <a:cs typeface="+mn-cs"/>
              </a:rPr>
              <a:t> amonestando a todo hombre, y enseñando a todo hombre en toda sabiduría, a fin de presentar perfecto en Cristo Jesús a todo hombre; -- </a:t>
            </a:r>
            <a:r>
              <a:rPr lang="es-MX" sz="1200" kern="1200" dirty="0" smtClean="0">
                <a:solidFill>
                  <a:schemeClr val="tx1"/>
                </a:solidFill>
                <a:effectLst/>
                <a:latin typeface="+mn-lt"/>
                <a:ea typeface="+mn-ea"/>
                <a:cs typeface="+mn-cs"/>
              </a:rPr>
              <a:t>Para que Cristo esté en nosotros (1:27), tenemos que estar "en Cristo" (1:28; Gál. 3:26, 27).</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Obsérvese el énfasis sobre </a:t>
            </a:r>
            <a:r>
              <a:rPr lang="es-MX" sz="1200" i="1" kern="1200" dirty="0" smtClean="0">
                <a:solidFill>
                  <a:schemeClr val="tx1"/>
                </a:solidFill>
                <a:effectLst/>
                <a:latin typeface="+mn-lt"/>
                <a:ea typeface="+mn-ea"/>
                <a:cs typeface="+mn-cs"/>
              </a:rPr>
              <a:t>todo hombre</a:t>
            </a:r>
            <a:r>
              <a:rPr lang="es-MX" sz="1200" kern="1200" dirty="0" smtClean="0">
                <a:solidFill>
                  <a:schemeClr val="tx1"/>
                </a:solidFill>
                <a:effectLst/>
                <a:latin typeface="+mn-lt"/>
                <a:ea typeface="+mn-ea"/>
                <a:cs typeface="+mn-cs"/>
              </a:rPr>
              <a:t>. Los gnósticos se jactaban del "conocimiento" y los privilegios y honores que sólo pertenecían a los elegidos. Para Cristo cada individuo era importante: la mujer samaritana, Nicodemo, el paralítico, el que nació ciego, etc.</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Este texto (1:28) claramente expresa la meta del apóstol Pablo, y debe ser la meta de todo evangelista: "presentar perfecto en Cristo Jesús a todo hombre". Para llevar a cabo esta obra tiene que (1) ser un buen ejemplo, 1 Tim. 4:12; Hech. 20:28); y (2) tiene que enseñar todo el consejo de Dios (Hech. 20:20, 26, 27); "que prediques la palabra; que instes a tiempo y fuera de tiempo; redarguye, reprende, exhorta con toda paciencia y doctrina ... sé sobrio en todo, soporta las aflicciones, haz obra de evangelista, cumple tu ministerio" (2 Tim. 4:2-5).</a:t>
            </a:r>
            <a:endParaRPr lang="es-ES_tradnl"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¿Puede el cristiano ser perfecto? La Biblia lo requiere: 2 Cor. 13:9, 11; Heb. 5:11-14 (perfecto o maduro en el conocimiento); Mat. 5:48 (sed perfectos, no amando sólo a los que nos aman, sino a los que nos aborrecen; este es un amor completo o perfecto como el amor del Padre); Jn. 17:23; 1 Cor. 1:10 (perfeccionados en la unidad); 2 Cor. 7:1 (perfeccionados en la santidad); Sant. 2:23 (la fe perfeccionada en las obras).</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 </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1:29 para lo cual también trabajo, luchando (esforzándome, LBLA, </a:t>
            </a:r>
            <a:r>
              <a:rPr lang="es-MX" sz="1200" kern="1200" dirty="0" smtClean="0">
                <a:solidFill>
                  <a:schemeClr val="tx1"/>
                </a:solidFill>
                <a:effectLst/>
                <a:latin typeface="+mn-lt"/>
                <a:ea typeface="+mn-ea"/>
                <a:cs typeface="+mn-cs"/>
              </a:rPr>
              <a:t>1 Tim. 4:10)</a:t>
            </a:r>
            <a:r>
              <a:rPr lang="es-MX" sz="1200" b="1" kern="1200" dirty="0" smtClean="0">
                <a:solidFill>
                  <a:schemeClr val="tx1"/>
                </a:solidFill>
                <a:effectLst/>
                <a:latin typeface="+mn-lt"/>
                <a:ea typeface="+mn-ea"/>
                <a:cs typeface="+mn-cs"/>
              </a:rPr>
              <a:t> según la potencia de él, -- </a:t>
            </a:r>
            <a:r>
              <a:rPr lang="es-MX" sz="1200" kern="1200" dirty="0" smtClean="0">
                <a:solidFill>
                  <a:schemeClr val="tx1"/>
                </a:solidFill>
                <a:effectLst/>
                <a:latin typeface="+mn-lt"/>
                <a:ea typeface="+mn-ea"/>
                <a:cs typeface="+mn-cs"/>
              </a:rPr>
              <a:t>"Por esto mismo trabajamos y sufrimos oprobios" (1 Tim. 4:10); "He peleado la buena batalla, he acabado la carrera, he guardado la fe" (2 Tim. 4:7).</a:t>
            </a:r>
            <a:endParaRPr lang="es-ES_tradnl"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	-- la cual actúa poderosamente en mí. -- </a:t>
            </a:r>
            <a:r>
              <a:rPr lang="es-MX" sz="1200" kern="1200" dirty="0" smtClean="0">
                <a:solidFill>
                  <a:schemeClr val="tx1"/>
                </a:solidFill>
                <a:effectLst/>
                <a:latin typeface="+mn-lt"/>
                <a:ea typeface="+mn-ea"/>
                <a:cs typeface="+mn-cs"/>
              </a:rPr>
              <a:t>1:11;</a:t>
            </a:r>
            <a:r>
              <a:rPr lang="es-MX" sz="1200" b="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"Fortaleceos en el Señor, y en el poder de su fuerza" (Efes. 6:10); "todo lo puedo en Cristo que me fortalece" (Fil. 4:13). Cristo siempre le ayudaba (Hech. 23:11; 27:23, 24; Rom. 15:18, 19).</a:t>
            </a:r>
            <a:endParaRPr lang="es-ES_tradnl"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A112694-0DEE-4DF6-8B87-F6AA26C0D108}"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effectLst/>
                <a:latin typeface="+mn-lt"/>
                <a:ea typeface="+mn-ea"/>
                <a:cs typeface="+mn-cs"/>
              </a:rPr>
              <a:t>(Com. WP)= Colosenses 1:15 El es la imagen </a:t>
            </a:r>
            <a:r>
              <a:rPr lang="es-MX" sz="1200" kern="1200" dirty="0" smtClean="0">
                <a:solidFill>
                  <a:schemeClr val="tx1"/>
                </a:solidFill>
                <a:effectLst/>
                <a:latin typeface="+mn-lt"/>
                <a:ea typeface="+mn-ea"/>
                <a:cs typeface="+mn-cs"/>
              </a:rPr>
              <a:t>("</a:t>
            </a:r>
            <a:r>
              <a:rPr lang="es-MX" sz="1200" i="1" kern="1200" dirty="0" smtClean="0">
                <a:solidFill>
                  <a:schemeClr val="tx1"/>
                </a:solidFill>
                <a:effectLst/>
                <a:latin typeface="+mn-lt"/>
                <a:ea typeface="+mn-ea"/>
                <a:cs typeface="+mn-cs"/>
              </a:rPr>
              <a:t>Imagen</a:t>
            </a:r>
            <a:r>
              <a:rPr lang="es-MX" sz="1200" kern="1200" dirty="0" smtClean="0">
                <a:solidFill>
                  <a:schemeClr val="tx1"/>
                </a:solidFill>
                <a:effectLst/>
                <a:latin typeface="+mn-lt"/>
                <a:ea typeface="+mn-ea"/>
                <a:cs typeface="+mn-cs"/>
              </a:rPr>
              <a:t> es más que </a:t>
            </a:r>
            <a:r>
              <a:rPr lang="es-MX" sz="1200" i="1" kern="1200" dirty="0" smtClean="0">
                <a:solidFill>
                  <a:schemeClr val="tx1"/>
                </a:solidFill>
                <a:effectLst/>
                <a:latin typeface="+mn-lt"/>
                <a:ea typeface="+mn-ea"/>
                <a:cs typeface="+mn-cs"/>
              </a:rPr>
              <a:t>semejanza</a:t>
            </a:r>
            <a:r>
              <a:rPr lang="es-MX" sz="1200" kern="1200" dirty="0" smtClean="0">
                <a:solidFill>
                  <a:schemeClr val="tx1"/>
                </a:solidFill>
                <a:effectLst/>
                <a:latin typeface="+mn-lt"/>
                <a:ea typeface="+mn-ea"/>
                <a:cs typeface="+mn-cs"/>
              </a:rPr>
              <a:t> que puede ser superficial e incidental. Implica que existe un prototipo, e incorpora la esencial realidad de su prototipo", MRV)</a:t>
            </a:r>
            <a:r>
              <a:rPr lang="es-MX" sz="1200" b="1" kern="1200" dirty="0" smtClean="0">
                <a:solidFill>
                  <a:schemeClr val="tx1"/>
                </a:solidFill>
                <a:effectLst/>
                <a:latin typeface="+mn-lt"/>
                <a:ea typeface="+mn-ea"/>
                <a:cs typeface="+mn-cs"/>
              </a:rPr>
              <a:t> del Dios invisible, -- </a:t>
            </a:r>
            <a:r>
              <a:rPr lang="es-MX" sz="1200" kern="1200" dirty="0" smtClean="0">
                <a:solidFill>
                  <a:schemeClr val="tx1"/>
                </a:solidFill>
                <a:effectLst/>
                <a:latin typeface="+mn-lt"/>
                <a:ea typeface="+mn-ea"/>
                <a:cs typeface="+mn-cs"/>
              </a:rPr>
              <a:t>"A Dios nadie le vio jamás; el unigénito Hijo, que está en el seno del Padre, él le ha dado a conocer" (Jn. 1:18). En esta carta a los colosenses Pablo exalta a Cristo. Proclama su grandeza y su preeminencia sobre toda la creación. Los gnósticos despreciaban a Cristo, diciendo que El era una de las emanaciones del Ser Supremo, pero Pablo refuta esa herejía: "agradó al Padre que en él habitase toda plenitud ... en él habita corporalmente toda la plenitud de la Deidad" (1:19; 2:9).</a:t>
            </a:r>
            <a:r>
              <a:rPr lang="es-MX" sz="1200" b="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"Cristo, el cual es la imagen de Dios" (2 Cor. 4:4).</a:t>
            </a:r>
            <a:r>
              <a:rPr lang="es-MX" sz="1200" b="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"Existiendo en la forma de Dios" (Fil. 2:6); al llegar a ser hombre no dejó de existir en la forma de Dios. "El cual, siendo el resplandor de su gloria, y la imagen misma de su sustancia" (Heb. 1:3). Cristo es Dios revelado; por eso, Jesús dijo a Tomás, "Si me conocieseis, también a mi Padre conocerías" (Jn. 14:7), y dijo a Felipe, "El que me ha visto a mí, ha visto al Padre" (Jn. 14:9). "En Cristo el invisible Dios llegó a ser visible" (GH).</a:t>
            </a:r>
            <a:r>
              <a:rPr lang="es-ES"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Como Dios es eterno, el Hijo es eterno. Como Dios es todopoderoso, el Hijo es todopoderoso (Apoc. 1:8, 17). Como Dios es omnisciente, Cristo es omnisciente. En fin, siendo Dios, Cristo posee todos los atributos de Dios, y los tenía cuando estuvo en la tierra.</a:t>
            </a:r>
            <a:r>
              <a:rPr lang="es-ES" dirty="0" smtClean="0">
                <a:effectLst/>
              </a:rPr>
              <a:t> </a:t>
            </a:r>
          </a:p>
          <a:p>
            <a:r>
              <a:rPr lang="es-ES" sz="1200" b="1" kern="1200" dirty="0" smtClean="0">
                <a:solidFill>
                  <a:schemeClr val="tx1"/>
                </a:solidFill>
                <a:effectLst/>
                <a:latin typeface="+mn-lt"/>
                <a:ea typeface="+mn-ea"/>
                <a:cs typeface="+mn-cs"/>
              </a:rPr>
              <a:t>Juan </a:t>
            </a:r>
            <a:r>
              <a:rPr lang="es-MX" sz="1200" b="1" kern="1200" dirty="0" smtClean="0">
                <a:solidFill>
                  <a:schemeClr val="tx1"/>
                </a:solidFill>
                <a:effectLst/>
                <a:latin typeface="+mn-lt"/>
                <a:ea typeface="+mn-ea"/>
                <a:cs typeface="+mn-cs"/>
              </a:rPr>
              <a:t>1:18 A Dios nadie le vio jamás </a:t>
            </a:r>
            <a:r>
              <a:rPr lang="es-MX" sz="1200" kern="1200" dirty="0" smtClean="0">
                <a:solidFill>
                  <a:schemeClr val="tx1"/>
                </a:solidFill>
                <a:effectLst/>
                <a:latin typeface="+mn-lt"/>
                <a:ea typeface="+mn-ea"/>
                <a:cs typeface="+mn-cs"/>
              </a:rPr>
              <a:t>(Deut. 4:12; 1 Jn. 4:12, 20)</a:t>
            </a:r>
            <a:r>
              <a:rPr lang="es-MX" sz="1200" b="1" kern="1200" dirty="0" smtClean="0">
                <a:solidFill>
                  <a:schemeClr val="tx1"/>
                </a:solidFill>
                <a:effectLst/>
                <a:latin typeface="+mn-lt"/>
                <a:ea typeface="+mn-ea"/>
                <a:cs typeface="+mn-cs"/>
              </a:rPr>
              <a:t>; el unigénito Hijo (el unigénito Dios, LBLA), que está en el seno del Padre, él le ha dado a conocer. -- </a:t>
            </a:r>
            <a:r>
              <a:rPr lang="es-MX" sz="1200" kern="1200" dirty="0" smtClean="0">
                <a:solidFill>
                  <a:schemeClr val="tx1"/>
                </a:solidFill>
                <a:effectLst/>
                <a:latin typeface="+mn-lt"/>
                <a:ea typeface="+mn-ea"/>
                <a:cs typeface="+mn-cs"/>
              </a:rPr>
              <a:t>La traducción de LBLA tiene más apoyo de los manuscritos. "</a:t>
            </a:r>
            <a:r>
              <a:rPr lang="es-MX" sz="1200" i="1" kern="1200" dirty="0" smtClean="0">
                <a:solidFill>
                  <a:schemeClr val="tx1"/>
                </a:solidFill>
                <a:effectLst/>
                <a:latin typeface="+mn-lt"/>
                <a:ea typeface="+mn-ea"/>
                <a:cs typeface="+mn-cs"/>
              </a:rPr>
              <a:t>El unigénito Hijo ... </a:t>
            </a:r>
            <a:r>
              <a:rPr lang="es-MX" sz="1200" kern="1200" dirty="0" smtClean="0">
                <a:solidFill>
                  <a:schemeClr val="tx1"/>
                </a:solidFill>
                <a:effectLst/>
                <a:latin typeface="+mn-lt"/>
                <a:ea typeface="+mn-ea"/>
                <a:cs typeface="+mn-cs"/>
              </a:rPr>
              <a:t>Esta es la lectura del Textus Receptus ... Pero los más antiguos y mejores MSS. griegos (Alef, B, C, L) leen </a:t>
            </a:r>
            <a:r>
              <a:rPr lang="es-MX" sz="1200" i="1" kern="1200" dirty="0" smtClean="0">
                <a:solidFill>
                  <a:schemeClr val="tx1"/>
                </a:solidFill>
                <a:effectLst/>
                <a:latin typeface="+mn-lt"/>
                <a:ea typeface="+mn-ea"/>
                <a:cs typeface="+mn-cs"/>
              </a:rPr>
              <a:t>monogenes theos</a:t>
            </a:r>
            <a:r>
              <a:rPr lang="es-MX" sz="1200" kern="1200" dirty="0" smtClean="0">
                <a:solidFill>
                  <a:schemeClr val="tx1"/>
                </a:solidFill>
                <a:effectLst/>
                <a:latin typeface="+mn-lt"/>
                <a:ea typeface="+mn-ea"/>
                <a:cs typeface="+mn-cs"/>
              </a:rPr>
              <a:t> (Dios unigénito), que es indudablemente el verdadero texto" (ATR).</a:t>
            </a:r>
            <a:endParaRPr lang="es-E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	Dios es conocido por sus maravillosas obras (Rom. 1:20; Sal. 19), pero Cristo "le ha dado a conocer" perfectamente (8:19; 12:45; 14:9).</a:t>
            </a:r>
            <a:r>
              <a:rPr lang="es-ES" dirty="0" smtClean="0">
                <a:effectLst/>
              </a:rPr>
              <a:t> </a:t>
            </a:r>
            <a:endParaRPr lang="es-E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7CE7D0-2EC1-4CBE-BB79-62160ACC5368}"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b="1" kern="1200" dirty="0" smtClean="0">
                <a:solidFill>
                  <a:schemeClr val="tx1"/>
                </a:solidFill>
                <a:latin typeface="+mn-lt"/>
                <a:ea typeface="+mn-ea"/>
                <a:cs typeface="+mn-cs"/>
              </a:rPr>
              <a:t>Las obras de Cristo (1.16–18)</a:t>
            </a:r>
          </a:p>
          <a:p>
            <a:r>
              <a:rPr lang="es-ES_tradnl" sz="1200" b="0" i="1" kern="1200" dirty="0" smtClean="0">
                <a:solidFill>
                  <a:schemeClr val="tx1"/>
                </a:solidFill>
                <a:latin typeface="+mn-lt"/>
                <a:ea typeface="+mn-ea"/>
                <a:cs typeface="+mn-cs"/>
              </a:rPr>
              <a:t>Jesús creó todas las cosas al principio </a:t>
            </a:r>
            <a:r>
              <a:rPr lang="es-ES_tradnl" sz="1200" b="0" i="0" kern="1200" dirty="0" smtClean="0">
                <a:solidFill>
                  <a:schemeClr val="tx1"/>
                </a:solidFill>
                <a:latin typeface="+mn-lt"/>
                <a:ea typeface="+mn-ea"/>
                <a:cs typeface="+mn-cs"/>
              </a:rPr>
              <a:t>(</a:t>
            </a:r>
            <a:r>
              <a:rPr lang="es-ES_tradnl" sz="1200" b="0" i="0" kern="1200" dirty="0" err="1" smtClean="0">
                <a:solidFill>
                  <a:schemeClr val="tx1"/>
                </a:solidFill>
                <a:latin typeface="+mn-lt"/>
                <a:ea typeface="+mn-ea"/>
                <a:cs typeface="+mn-cs"/>
              </a:rPr>
              <a:t>vers.os</a:t>
            </a:r>
            <a:r>
              <a:rPr lang="es-ES_tradnl" sz="1200" b="0" i="0" kern="1200" dirty="0" smtClean="0">
                <a:solidFill>
                  <a:schemeClr val="tx1"/>
                </a:solidFill>
                <a:latin typeface="+mn-lt"/>
                <a:ea typeface="+mn-ea"/>
                <a:cs typeface="+mn-cs"/>
              </a:rPr>
              <a:t> 16, 18b). Él es la fuente de vida y materia. No hay nada en el universo actual que haya llegado a existir sin Él (Juan 1.3). Como Creador que Él es, no es como ninguna representación física que el hombre pueda hacer de Él. Pablo afirmó que Dios no puede ser hecho a partir de materia no inteligente, porque los seres inteligentes deben su existencia a Él (Hechos 17.29). Lo creado no puede jamás ser mayor que el Creador. Por esta razón, la criatura, esto es, la </a:t>
            </a:r>
            <a:r>
              <a:rPr lang="es-ES_tradnl" sz="1200" b="0" i="0" kern="1200" dirty="0" err="1" smtClean="0">
                <a:solidFill>
                  <a:schemeClr val="tx1"/>
                </a:solidFill>
                <a:latin typeface="+mn-lt"/>
                <a:ea typeface="+mn-ea"/>
                <a:cs typeface="+mn-cs"/>
              </a:rPr>
              <a:t>hu</a:t>
            </a:r>
            <a:r>
              <a:rPr lang="es-ES_tradnl" sz="1200" b="0" i="0" kern="1200" dirty="0" smtClean="0">
                <a:solidFill>
                  <a:schemeClr val="tx1"/>
                </a:solidFill>
                <a:latin typeface="+mn-lt"/>
                <a:ea typeface="+mn-ea"/>
                <a:cs typeface="+mn-cs"/>
              </a:rPr>
              <a:t>­ </a:t>
            </a:r>
            <a:r>
              <a:rPr lang="es-ES_tradnl" sz="1200" b="0" i="0" kern="1200" dirty="0" err="1" smtClean="0">
                <a:solidFill>
                  <a:schemeClr val="tx1"/>
                </a:solidFill>
                <a:latin typeface="+mn-lt"/>
                <a:ea typeface="+mn-ea"/>
                <a:cs typeface="+mn-cs"/>
              </a:rPr>
              <a:t>manidad</a:t>
            </a:r>
            <a:r>
              <a:rPr lang="es-ES_tradnl" sz="1200" b="0" i="0" kern="1200" dirty="0" smtClean="0">
                <a:solidFill>
                  <a:schemeClr val="tx1"/>
                </a:solidFill>
                <a:latin typeface="+mn-lt"/>
                <a:ea typeface="+mn-ea"/>
                <a:cs typeface="+mn-cs"/>
              </a:rPr>
              <a:t>, ha de adorar al Creador antes que adorar lo que Dios ha creado (Romanos 1.25) o antes que idolatrar lo que ella misma ha hecho.</a:t>
            </a:r>
          </a:p>
          <a:p>
            <a:r>
              <a:rPr lang="es-ES_tradnl" sz="1200" b="0" i="1" kern="1200" dirty="0" smtClean="0">
                <a:solidFill>
                  <a:schemeClr val="tx1"/>
                </a:solidFill>
                <a:latin typeface="+mn-lt"/>
                <a:ea typeface="+mn-ea"/>
                <a:cs typeface="+mn-cs"/>
              </a:rPr>
              <a:t>En Él subsisten todas las cosas </a:t>
            </a:r>
            <a:r>
              <a:rPr lang="es-ES_tradnl" sz="1200" b="0" i="0" kern="1200" dirty="0" smtClean="0">
                <a:solidFill>
                  <a:schemeClr val="tx1"/>
                </a:solidFill>
                <a:latin typeface="+mn-lt"/>
                <a:ea typeface="+mn-ea"/>
                <a:cs typeface="+mn-cs"/>
              </a:rPr>
              <a:t>(</a:t>
            </a:r>
            <a:r>
              <a:rPr lang="es-ES_tradnl" sz="1200" b="0" i="0" kern="1200" dirty="0" err="1" smtClean="0">
                <a:solidFill>
                  <a:schemeClr val="tx1"/>
                </a:solidFill>
                <a:latin typeface="+mn-lt"/>
                <a:ea typeface="+mn-ea"/>
                <a:cs typeface="+mn-cs"/>
              </a:rPr>
              <a:t>vers.o</a:t>
            </a:r>
            <a:r>
              <a:rPr lang="es-ES_tradnl" sz="1200" b="0" i="0" kern="1200" dirty="0" smtClean="0">
                <a:solidFill>
                  <a:schemeClr val="tx1"/>
                </a:solidFill>
                <a:latin typeface="+mn-lt"/>
                <a:ea typeface="+mn-ea"/>
                <a:cs typeface="+mn-cs"/>
              </a:rPr>
              <a:t> 17b). Una casa se desmoronaría a menos que tenga algo que la haga subsistir, esto es, que la mantenga sujetada en un solo conjunto, ya sea con clavos o con algún otro medio para que retenga su solidez. Lo mismo se aplica al mundo y al universo que le rodea. Jesús sujeta todas las cosas en un solo conjunto con la palabra de Su poder (Hebreos 1.3).</a:t>
            </a:r>
            <a:endParaRPr lang="en-US" dirty="0"/>
          </a:p>
        </p:txBody>
      </p:sp>
      <p:sp>
        <p:nvSpPr>
          <p:cNvPr id="4" name="Slide Number Placeholder 3"/>
          <p:cNvSpPr>
            <a:spLocks noGrp="1"/>
          </p:cNvSpPr>
          <p:nvPr>
            <p:ph type="sldNum" sz="quarter" idx="10"/>
          </p:nvPr>
        </p:nvSpPr>
        <p:spPr/>
        <p:txBody>
          <a:bodyPr/>
          <a:lstStyle/>
          <a:p>
            <a:fld id="{FD7CE7D0-2EC1-4CBE-BB79-62160ACC5368}"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noProof="0" dirty="0"/>
          </a:p>
        </p:txBody>
      </p:sp>
      <p:sp>
        <p:nvSpPr>
          <p:cNvPr id="4" name="Slide Number Placeholder 3"/>
          <p:cNvSpPr>
            <a:spLocks noGrp="1"/>
          </p:cNvSpPr>
          <p:nvPr>
            <p:ph type="sldNum" sz="quarter" idx="10"/>
          </p:nvPr>
        </p:nvSpPr>
        <p:spPr/>
        <p:txBody>
          <a:bodyPr/>
          <a:lstStyle/>
          <a:p>
            <a:fld id="{FD7CE7D0-2EC1-4CBE-BB79-62160ACC5368}"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7CE7D0-2EC1-4CBE-BB79-62160ACC5368}"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7CE7D0-2EC1-4CBE-BB79-62160ACC5368}"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7CE7D0-2EC1-4CBE-BB79-62160ACC5368}"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latin typeface="+mn-lt"/>
                <a:ea typeface="+mn-ea"/>
                <a:cs typeface="+mn-cs"/>
              </a:rPr>
              <a:t>1:19 por cuanto agradó al Padre que en él habitase toda plenitud,  1:20 y por medio de él reconciliar consigo todas las cosas, así las que están en la tierra como las que están en los cielos, haciendo la paz mediante la sangre de su cruz. 1:21 Y a vosotros también, que erais en otro tiempo extraños y enemigos en vuestra mente, haciendo malas obras, ahora os ha reconciliado </a:t>
            </a:r>
            <a:endParaRPr lang="en-US" dirty="0"/>
          </a:p>
        </p:txBody>
      </p:sp>
      <p:sp>
        <p:nvSpPr>
          <p:cNvPr id="4" name="Slide Number Placeholder 3"/>
          <p:cNvSpPr>
            <a:spLocks noGrp="1"/>
          </p:cNvSpPr>
          <p:nvPr>
            <p:ph type="sldNum" sz="quarter" idx="10"/>
          </p:nvPr>
        </p:nvSpPr>
        <p:spPr/>
        <p:txBody>
          <a:bodyPr/>
          <a:lstStyle/>
          <a:p>
            <a:fld id="{FD7CE7D0-2EC1-4CBE-BB79-62160ACC5368}" type="slidenum">
              <a:rPr lang="en-US" smtClean="0"/>
              <a:pPr/>
              <a:t>27</a:t>
            </a:fld>
            <a:endParaRPr lang="en-US"/>
          </a:p>
        </p:txBody>
      </p:sp>
    </p:spTree>
    <p:extLst>
      <p:ext uri="{BB962C8B-B14F-4D97-AF65-F5344CB8AC3E}">
        <p14:creationId xmlns:p14="http://schemas.microsoft.com/office/powerpoint/2010/main" val="22028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3200" dirty="0"/>
          </a:p>
        </p:txBody>
      </p:sp>
      <p:sp>
        <p:nvSpPr>
          <p:cNvPr id="4" name="Slide Number Placeholder 3"/>
          <p:cNvSpPr>
            <a:spLocks noGrp="1"/>
          </p:cNvSpPr>
          <p:nvPr>
            <p:ph type="sldNum" sz="quarter" idx="10"/>
          </p:nvPr>
        </p:nvSpPr>
        <p:spPr/>
        <p:txBody>
          <a:bodyPr/>
          <a:lstStyle/>
          <a:p>
            <a:fld id="{FD7CE7D0-2EC1-4CBE-BB79-62160ACC5368}"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7CE7D0-2EC1-4CBE-BB79-62160ACC5368}"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7CE7D0-2EC1-4CBE-BB79-62160ACC5368}"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7CE7D0-2EC1-4CBE-BB79-62160ACC5368}"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D7CE7D0-2EC1-4CBE-BB79-62160ACC5368}"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112694-0DEE-4DF6-8B87-F6AA26C0D108}"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7CE7D0-2EC1-4CBE-BB79-62160ACC536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7CE7D0-2EC1-4CBE-BB79-62160ACC536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7CE7D0-2EC1-4CBE-BB79-62160ACC536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7CE7D0-2EC1-4CBE-BB79-62160ACC536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7CE7D0-2EC1-4CBE-BB79-62160ACC5368}"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7CE7D0-2EC1-4CBE-BB79-62160ACC536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hf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tif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tiff"/></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6.emf"/><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tiff"/></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tiff"/></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tiff"/></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tiff"/></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emf"/><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tif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39881" cy="6858000"/>
          </a:xfrm>
          <a:prstGeom prst="rect">
            <a:avLst/>
          </a:prstGeom>
        </p:spPr>
      </p:pic>
      <p:sp>
        <p:nvSpPr>
          <p:cNvPr id="4" name="Rectángulo 3"/>
          <p:cNvSpPr/>
          <p:nvPr/>
        </p:nvSpPr>
        <p:spPr>
          <a:xfrm>
            <a:off x="-1" y="4860975"/>
            <a:ext cx="9139881" cy="1977975"/>
          </a:xfrm>
          <a:prstGeom prst="rect">
            <a:avLst/>
          </a:prstGeom>
          <a:noFill/>
        </p:spPr>
        <p:txBody>
          <a:bodyPr wrap="square" lIns="130046" tIns="65023" rIns="130046" bIns="65023">
            <a:spAutoFit/>
          </a:bodyPr>
          <a:lstStyle/>
          <a:p>
            <a:pPr algn="ctr">
              <a:defRPr/>
            </a:pPr>
            <a:r>
              <a:rPr lang="es-ES_tradnl" sz="4000" b="1" dirty="0" smtClean="0">
                <a:ln w="12700">
                  <a:solidFill>
                    <a:srgbClr val="000000"/>
                  </a:solidFill>
                  <a:prstDash val="solid"/>
                </a:ln>
                <a:solidFill>
                  <a:schemeClr val="bg1"/>
                </a:solidFill>
                <a:effectLst>
                  <a:outerShdw blurRad="41275" dist="20320" dir="1800000" algn="tl" rotWithShape="0">
                    <a:srgbClr val="000000">
                      <a:alpha val="40000"/>
                    </a:srgbClr>
                  </a:outerShdw>
                </a:effectLst>
                <a:latin typeface="Candara"/>
                <a:ea typeface="ヒラギノ角ゴ ProN W3" charset="-128"/>
                <a:cs typeface="Candara"/>
              </a:rPr>
              <a:t>¡¡A </a:t>
            </a:r>
            <a:r>
              <a:rPr lang="es-ES_tradnl" sz="4000" b="1" dirty="0">
                <a:ln w="12700">
                  <a:solidFill>
                    <a:srgbClr val="000000"/>
                  </a:solidFill>
                  <a:prstDash val="solid"/>
                </a:ln>
                <a:solidFill>
                  <a:schemeClr val="bg1"/>
                </a:solidFill>
                <a:effectLst>
                  <a:outerShdw blurRad="41275" dist="20320" dir="1800000" algn="tl" rotWithShape="0">
                    <a:srgbClr val="000000">
                      <a:alpha val="40000"/>
                    </a:srgbClr>
                  </a:outerShdw>
                </a:effectLst>
                <a:latin typeface="Candara"/>
                <a:ea typeface="ヒラギノ角ゴ ProN W3" charset="-128"/>
                <a:cs typeface="Candara"/>
              </a:rPr>
              <a:t>todos los </a:t>
            </a:r>
            <a:r>
              <a:rPr lang="es-ES_tradnl" sz="4000" b="1" dirty="0" smtClean="0">
                <a:ln w="12700">
                  <a:solidFill>
                    <a:srgbClr val="000000"/>
                  </a:solidFill>
                  <a:prstDash val="solid"/>
                </a:ln>
                <a:solidFill>
                  <a:schemeClr val="bg1"/>
                </a:solidFill>
                <a:effectLst>
                  <a:outerShdw blurRad="41275" dist="20320" dir="1800000" algn="tl" rotWithShape="0">
                    <a:srgbClr val="000000">
                      <a:alpha val="40000"/>
                    </a:srgbClr>
                  </a:outerShdw>
                </a:effectLst>
                <a:latin typeface="Candara"/>
                <a:ea typeface="ヒラギノ角ゴ ProN W3" charset="-128"/>
                <a:cs typeface="Candara"/>
              </a:rPr>
              <a:t>hermanos/as </a:t>
            </a:r>
            <a:r>
              <a:rPr lang="es-ES_tradnl" sz="4000" b="1" dirty="0">
                <a:ln w="12700">
                  <a:solidFill>
                    <a:srgbClr val="000000"/>
                  </a:solidFill>
                  <a:prstDash val="solid"/>
                </a:ln>
                <a:solidFill>
                  <a:schemeClr val="bg1"/>
                </a:solidFill>
                <a:effectLst>
                  <a:outerShdw blurRad="41275" dist="20320" dir="1800000" algn="tl" rotWithShape="0">
                    <a:srgbClr val="000000">
                      <a:alpha val="40000"/>
                    </a:srgbClr>
                  </a:outerShdw>
                </a:effectLst>
                <a:latin typeface="Candara"/>
                <a:ea typeface="ヒラギノ角ゴ ProN W3" charset="-128"/>
                <a:cs typeface="Candara"/>
              </a:rPr>
              <a:t>y </a:t>
            </a:r>
          </a:p>
          <a:p>
            <a:pPr algn="ctr">
              <a:defRPr/>
            </a:pPr>
            <a:r>
              <a:rPr lang="es-ES_tradnl" sz="4000" b="1" dirty="0" smtClean="0">
                <a:ln w="12700">
                  <a:solidFill>
                    <a:srgbClr val="000000"/>
                  </a:solidFill>
                  <a:prstDash val="solid"/>
                </a:ln>
                <a:solidFill>
                  <a:schemeClr val="bg1"/>
                </a:solidFill>
                <a:effectLst>
                  <a:outerShdw blurRad="41275" dist="20320" dir="1800000" algn="tl" rotWithShape="0">
                    <a:srgbClr val="000000">
                      <a:alpha val="40000"/>
                    </a:srgbClr>
                  </a:outerShdw>
                </a:effectLst>
                <a:latin typeface="Candara"/>
                <a:ea typeface="ヒラギノ角ゴ ProN W3" charset="-128"/>
                <a:cs typeface="Candara"/>
              </a:rPr>
              <a:t>amigos/as  </a:t>
            </a:r>
            <a:r>
              <a:rPr lang="es-ES_tradnl" sz="4000" b="1" dirty="0">
                <a:ln w="12700">
                  <a:solidFill>
                    <a:srgbClr val="000000"/>
                  </a:solidFill>
                  <a:prstDash val="solid"/>
                </a:ln>
                <a:solidFill>
                  <a:schemeClr val="bg1"/>
                </a:solidFill>
                <a:effectLst>
                  <a:outerShdw blurRad="41275" dist="20320" dir="1800000" algn="tl" rotWithShape="0">
                    <a:srgbClr val="000000">
                      <a:alpha val="40000"/>
                    </a:srgbClr>
                  </a:outerShdw>
                </a:effectLst>
                <a:latin typeface="Candara"/>
                <a:ea typeface="ヒラギノ角ゴ ProN W3" charset="-128"/>
                <a:cs typeface="Candara"/>
              </a:rPr>
              <a:t>que nos visitáis en este </a:t>
            </a:r>
            <a:r>
              <a:rPr lang="es-ES_tradnl" sz="4000" b="1" dirty="0" smtClean="0">
                <a:ln w="12700">
                  <a:solidFill>
                    <a:srgbClr val="000000"/>
                  </a:solidFill>
                  <a:prstDash val="solid"/>
                </a:ln>
                <a:solidFill>
                  <a:schemeClr val="bg1"/>
                </a:solidFill>
                <a:effectLst>
                  <a:outerShdw blurRad="41275" dist="20320" dir="1800000" algn="tl" rotWithShape="0">
                    <a:srgbClr val="000000">
                      <a:alpha val="40000"/>
                    </a:srgbClr>
                  </a:outerShdw>
                </a:effectLst>
                <a:latin typeface="Candara"/>
                <a:ea typeface="ヒラギノ角ゴ ProN W3" charset="-128"/>
                <a:cs typeface="Candara"/>
              </a:rPr>
              <a:t>día, gracias por vuestra presencia!!</a:t>
            </a:r>
            <a:endParaRPr lang="es-ES_tradnl" sz="4000" b="1" dirty="0">
              <a:ln w="12700">
                <a:solidFill>
                  <a:srgbClr val="000000"/>
                </a:solidFill>
                <a:prstDash val="solid"/>
              </a:ln>
              <a:solidFill>
                <a:schemeClr val="bg1"/>
              </a:solidFill>
              <a:effectLst>
                <a:outerShdw blurRad="41275" dist="20320" dir="1800000" algn="tl" rotWithShape="0">
                  <a:srgbClr val="000000">
                    <a:alpha val="40000"/>
                  </a:srgbClr>
                </a:outerShdw>
              </a:effectLst>
              <a:latin typeface="Candara"/>
              <a:ea typeface="ヒラギノ角ゴ ProN W3" charset="-128"/>
              <a:cs typeface="Candara"/>
            </a:endParaRPr>
          </a:p>
        </p:txBody>
      </p:sp>
    </p:spTree>
    <p:extLst>
      <p:ext uri="{BB962C8B-B14F-4D97-AF65-F5344CB8AC3E}">
        <p14:creationId xmlns:p14="http://schemas.microsoft.com/office/powerpoint/2010/main" val="134092299"/>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10</a:t>
            </a:fld>
            <a:endParaRPr lang="en-US"/>
          </a:p>
        </p:txBody>
      </p:sp>
      <p:pic>
        <p:nvPicPr>
          <p:cNvPr id="11" name="Picture 10"/>
          <p:cNvPicPr>
            <a:picLocks noChangeAspect="1" noChangeArrowheads="1"/>
          </p:cNvPicPr>
          <p:nvPr/>
        </p:nvPicPr>
        <p:blipFill>
          <a:blip r:embed="rId3"/>
          <a:srcRect/>
          <a:stretch>
            <a:fillRect/>
          </a:stretch>
        </p:blipFill>
        <p:spPr bwMode="auto">
          <a:xfrm>
            <a:off x="2819400" y="1219200"/>
            <a:ext cx="6248400" cy="5410200"/>
          </a:xfrm>
          <a:prstGeom prst="rect">
            <a:avLst/>
          </a:prstGeom>
          <a:noFill/>
          <a:ln w="9525">
            <a:noFill/>
            <a:miter lim="800000"/>
            <a:headEnd/>
            <a:tailEnd/>
          </a:ln>
          <a:effectLst/>
        </p:spPr>
      </p:pic>
      <p:sp>
        <p:nvSpPr>
          <p:cNvPr id="12" name="Rectangle 11"/>
          <p:cNvSpPr/>
          <p:nvPr/>
        </p:nvSpPr>
        <p:spPr>
          <a:xfrm>
            <a:off x="3581400" y="1647885"/>
            <a:ext cx="4648200" cy="3539430"/>
          </a:xfrm>
          <a:prstGeom prst="rect">
            <a:avLst/>
          </a:prstGeom>
        </p:spPr>
        <p:txBody>
          <a:bodyPr wrap="square">
            <a:spAutoFit/>
          </a:bodyPr>
          <a:lstStyle/>
          <a:p>
            <a:pPr algn="ctr">
              <a:spcBef>
                <a:spcPts val="600"/>
              </a:spcBef>
            </a:pPr>
            <a:r>
              <a:rPr lang="en-US" sz="2800" b="1" dirty="0" smtClean="0">
                <a:solidFill>
                  <a:srgbClr val="800000"/>
                </a:solidFill>
              </a:rPr>
              <a:t>Colosenses 1:13-23 </a:t>
            </a:r>
            <a:r>
              <a:rPr lang="en-US" sz="2800" b="1" dirty="0" smtClean="0">
                <a:solidFill>
                  <a:srgbClr val="800000"/>
                </a:solidFill>
              </a:rPr>
              <a:t>             </a:t>
            </a:r>
            <a:r>
              <a:rPr lang="es-ES_tradnl" sz="2800" dirty="0" smtClean="0">
                <a:solidFill>
                  <a:srgbClr val="800000"/>
                </a:solidFill>
              </a:rPr>
              <a:t> </a:t>
            </a:r>
            <a:r>
              <a:rPr lang="es-ES_tradnl" sz="2800" dirty="0" smtClean="0">
                <a:solidFill>
                  <a:srgbClr val="FF0000"/>
                </a:solidFill>
                <a:cs typeface="Abadi MT Condensed Light"/>
              </a:rPr>
              <a:t>23</a:t>
            </a:r>
            <a:r>
              <a:rPr lang="es-ES_tradnl" sz="2800" dirty="0" smtClean="0">
                <a:latin typeface="Abadi MT Condensed Light"/>
                <a:cs typeface="Abadi MT Condensed Light"/>
              </a:rPr>
              <a:t> </a:t>
            </a:r>
            <a:r>
              <a:rPr lang="es-ES_tradnl" sz="2800" dirty="0">
                <a:latin typeface="Abadi MT Condensed Light"/>
                <a:cs typeface="Abadi MT Condensed Light"/>
              </a:rPr>
              <a:t>si en </a:t>
            </a:r>
            <a:r>
              <a:rPr lang="es-ES_tradnl" sz="2800" i="1" dirty="0">
                <a:solidFill>
                  <a:srgbClr val="800000"/>
                </a:solidFill>
                <a:latin typeface="Abadi MT Condensed Light"/>
                <a:cs typeface="Abadi MT Condensed Light"/>
              </a:rPr>
              <a:t>verdad permanecéis fundados y firmes en la fe</a:t>
            </a:r>
            <a:r>
              <a:rPr lang="es-ES_tradnl" sz="2800" dirty="0">
                <a:latin typeface="Abadi MT Condensed Light"/>
                <a:cs typeface="Abadi MT Condensed Light"/>
              </a:rPr>
              <a:t>, y </a:t>
            </a:r>
            <a:r>
              <a:rPr lang="es-ES_tradnl" sz="2800" u="sng" dirty="0">
                <a:latin typeface="Abadi MT Condensed Light"/>
                <a:cs typeface="Abadi MT Condensed Light"/>
              </a:rPr>
              <a:t>sin</a:t>
            </a:r>
            <a:r>
              <a:rPr lang="es-ES_tradnl" sz="2800" dirty="0">
                <a:latin typeface="Abadi MT Condensed Light"/>
                <a:cs typeface="Abadi MT Condensed Light"/>
              </a:rPr>
              <a:t> </a:t>
            </a:r>
            <a:r>
              <a:rPr lang="es-ES_tradnl" sz="2800" u="sng" dirty="0">
                <a:latin typeface="Abadi MT Condensed Light"/>
                <a:cs typeface="Abadi MT Condensed Light"/>
              </a:rPr>
              <a:t>moveros de la </a:t>
            </a:r>
            <a:r>
              <a:rPr lang="es-ES_tradnl" sz="2800" u="sng" dirty="0">
                <a:solidFill>
                  <a:srgbClr val="0000FF"/>
                </a:solidFill>
                <a:latin typeface="Abadi MT Condensed Light"/>
                <a:cs typeface="Abadi MT Condensed Light"/>
              </a:rPr>
              <a:t>esperanza del evangelio</a:t>
            </a:r>
            <a:r>
              <a:rPr lang="es-ES_tradnl" sz="2800" u="sng" dirty="0">
                <a:latin typeface="Abadi MT Condensed Light"/>
                <a:cs typeface="Abadi MT Condensed Light"/>
              </a:rPr>
              <a:t> que habéis oído</a:t>
            </a:r>
            <a:r>
              <a:rPr lang="es-ES_tradnl" sz="2800" dirty="0">
                <a:latin typeface="Abadi MT Condensed Light"/>
                <a:cs typeface="Abadi MT Condensed Light"/>
              </a:rPr>
              <a:t>, el cual se </a:t>
            </a:r>
            <a:r>
              <a:rPr lang="es-ES_tradnl" sz="2800" b="1" dirty="0">
                <a:solidFill>
                  <a:srgbClr val="800000"/>
                </a:solidFill>
                <a:latin typeface="Abadi MT Condensed Light"/>
                <a:cs typeface="Abadi MT Condensed Light"/>
              </a:rPr>
              <a:t>predica en toda la creación </a:t>
            </a:r>
            <a:r>
              <a:rPr lang="es-ES_tradnl" sz="2800" dirty="0">
                <a:latin typeface="Abadi MT Condensed Light"/>
                <a:cs typeface="Abadi MT Condensed Light"/>
              </a:rPr>
              <a:t>que está debajo del cielo; del cual </a:t>
            </a:r>
            <a:r>
              <a:rPr lang="es-ES_tradnl" sz="2800" dirty="0">
                <a:solidFill>
                  <a:srgbClr val="0000FF"/>
                </a:solidFill>
                <a:latin typeface="Abadi MT Condensed Light"/>
                <a:cs typeface="Abadi MT Condensed Light"/>
              </a:rPr>
              <a:t>yo Pablo fui hecho ministro</a:t>
            </a:r>
            <a:r>
              <a:rPr lang="es-ES_tradnl" sz="2800" dirty="0">
                <a:latin typeface="Abadi MT Condensed Light"/>
                <a:cs typeface="Abadi MT Condensed Light"/>
              </a:rPr>
              <a:t>.</a:t>
            </a:r>
            <a:r>
              <a:rPr lang="es-ES_tradnl" sz="2800" dirty="0"/>
              <a:t> </a:t>
            </a:r>
            <a:endParaRPr lang="en-US" sz="2500" dirty="0"/>
          </a:p>
        </p:txBody>
      </p:sp>
      <p:pic>
        <p:nvPicPr>
          <p:cNvPr id="13" name="Imagen 12"/>
          <p:cNvPicPr>
            <a:picLocks noChangeAspect="1"/>
          </p:cNvPicPr>
          <p:nvPr/>
        </p:nvPicPr>
        <p:blipFill>
          <a:blip r:embed="rId4"/>
          <a:stretch>
            <a:fillRect/>
          </a:stretch>
        </p:blipFill>
        <p:spPr>
          <a:xfrm>
            <a:off x="76200" y="1642060"/>
            <a:ext cx="2971800" cy="4531062"/>
          </a:xfrm>
          <a:prstGeom prst="ellipse">
            <a:avLst/>
          </a:prstGeom>
          <a:ln>
            <a:noFill/>
          </a:ln>
          <a:effectLst>
            <a:softEdge rad="112500"/>
          </a:effectLst>
        </p:spPr>
      </p:pic>
      <p:sp>
        <p:nvSpPr>
          <p:cNvPr id="15"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a:off x="2057400" y="1828800"/>
            <a:ext cx="6858000" cy="48006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1138535"/>
            <a:ext cx="8534400" cy="614065"/>
          </a:xfrm>
          <a:prstGeom prst="rect">
            <a:avLst/>
          </a:prstGeom>
        </p:spPr>
        <p:txBody>
          <a:bodyPr wrap="square">
            <a:prstTxWarp prst="textPlain">
              <a:avLst/>
            </a:prstTxWarp>
            <a:spAutoFit/>
          </a:bodyPr>
          <a:lstStyle/>
          <a:p>
            <a:pPr algn="ctr"/>
            <a:r>
              <a:rPr lang="es-ES_tradnl" sz="2400" b="1" dirty="0" smtClean="0">
                <a:ln w="22225">
                  <a:solidFill>
                    <a:srgbClr val="FFFF00"/>
                  </a:solidFill>
                  <a:prstDash val="solid"/>
                </a:ln>
                <a:solidFill>
                  <a:srgbClr val="FFC000"/>
                </a:solidFill>
                <a:effectLst>
                  <a:glow rad="127000">
                    <a:schemeClr val="accent1">
                      <a:lumMod val="50000"/>
                    </a:schemeClr>
                  </a:glow>
                </a:effectLst>
                <a:latin typeface="Berlin Sans FB Demi" pitchFamily="34" charset="0"/>
              </a:rPr>
              <a:t>Conceptos Erróneos En La Herejía En Colosas</a:t>
            </a:r>
            <a:endParaRPr lang="es-ES_tradnl" sz="2400" b="1" dirty="0">
              <a:ln w="22225">
                <a:solidFill>
                  <a:srgbClr val="FFFF00"/>
                </a:solidFill>
                <a:prstDash val="solid"/>
              </a:ln>
              <a:solidFill>
                <a:srgbClr val="FFC000"/>
              </a:solidFill>
              <a:effectLst>
                <a:glow rad="127000">
                  <a:schemeClr val="accent1">
                    <a:lumMod val="50000"/>
                  </a:schemeClr>
                </a:glow>
              </a:effectLst>
              <a:latin typeface="Berlin Sans FB Demi" pitchFamily="34" charset="0"/>
            </a:endParaRPr>
          </a:p>
        </p:txBody>
      </p:sp>
      <p:sp>
        <p:nvSpPr>
          <p:cNvPr id="9" name="Slide Number Placeholder 8"/>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11</a:t>
            </a:fld>
            <a:endParaRPr lang="en-US"/>
          </a:p>
        </p:txBody>
      </p:sp>
      <p:pic>
        <p:nvPicPr>
          <p:cNvPr id="13" name="Imagen 12"/>
          <p:cNvPicPr>
            <a:picLocks noChangeAspect="1"/>
          </p:cNvPicPr>
          <p:nvPr/>
        </p:nvPicPr>
        <p:blipFill>
          <a:blip r:embed="rId3"/>
          <a:stretch>
            <a:fillRect/>
          </a:stretch>
        </p:blipFill>
        <p:spPr>
          <a:xfrm>
            <a:off x="76200" y="1642060"/>
            <a:ext cx="2971800" cy="4531062"/>
          </a:xfrm>
          <a:prstGeom prst="ellipse">
            <a:avLst/>
          </a:prstGeom>
          <a:ln>
            <a:noFill/>
          </a:ln>
          <a:effectLst>
            <a:softEdge rad="112500"/>
          </a:effectLst>
        </p:spPr>
      </p:pic>
      <p:sp>
        <p:nvSpPr>
          <p:cNvPr id="15" name="TextBox 9"/>
          <p:cNvSpPr txBox="1"/>
          <p:nvPr/>
        </p:nvSpPr>
        <p:spPr>
          <a:xfrm>
            <a:off x="2133600" y="1981200"/>
            <a:ext cx="6781800" cy="4047262"/>
          </a:xfrm>
          <a:prstGeom prst="rect">
            <a:avLst/>
          </a:prstGeom>
          <a:noFill/>
        </p:spPr>
        <p:txBody>
          <a:bodyPr wrap="square" rtlCol="0">
            <a:spAutoFit/>
          </a:bodyPr>
          <a:lstStyle/>
          <a:p>
            <a:pPr marL="457200" indent="-457200">
              <a:spcBef>
                <a:spcPts val="600"/>
              </a:spcBef>
              <a:buClr>
                <a:srgbClr val="FF0000"/>
              </a:buClr>
              <a:buFont typeface="Wingdings 2" pitchFamily="18" charset="2"/>
              <a:buChar char="ö"/>
            </a:pPr>
            <a:r>
              <a:rPr lang="es-ES_tradnl" sz="3200" dirty="0" smtClean="0">
                <a:effectLst>
                  <a:outerShdw blurRad="38100" dist="38100" dir="2700000" algn="tl">
                    <a:srgbClr val="000000">
                      <a:alpha val="43137"/>
                    </a:srgbClr>
                  </a:outerShdw>
                </a:effectLst>
                <a:latin typeface="Arial Narrow"/>
                <a:cs typeface="Arial Narrow"/>
              </a:rPr>
              <a:t>Gnosticismo, Misticismo, Ascetismo Y Paganismo</a:t>
            </a:r>
          </a:p>
          <a:p>
            <a:pPr marL="914400" lvl="1" indent="-457200">
              <a:spcBef>
                <a:spcPts val="600"/>
              </a:spcBef>
              <a:buClr>
                <a:srgbClr val="FFFF66"/>
              </a:buClr>
              <a:buFont typeface="Wingdings 2" pitchFamily="18" charset="2"/>
              <a:buChar char="¿"/>
            </a:pPr>
            <a:r>
              <a:rPr lang="es-ES_tradnl" sz="2400" dirty="0" smtClean="0">
                <a:effectLst>
                  <a:outerShdw blurRad="38100" dist="38100" dir="2700000" algn="tl">
                    <a:srgbClr val="000000">
                      <a:alpha val="43137"/>
                    </a:srgbClr>
                  </a:outerShdw>
                </a:effectLst>
                <a:latin typeface="Arial Narrow"/>
                <a:cs typeface="Arial Narrow"/>
              </a:rPr>
              <a:t>Estar en Cristo no era suficiente– (</a:t>
            </a:r>
            <a:r>
              <a:rPr lang="es-ES_tradnl" sz="2400" dirty="0" smtClean="0">
                <a:solidFill>
                  <a:srgbClr val="FF0000"/>
                </a:solidFill>
                <a:effectLst>
                  <a:outerShdw blurRad="38100" dist="38100" dir="2700000" algn="tl">
                    <a:srgbClr val="000000">
                      <a:alpha val="43137"/>
                    </a:srgbClr>
                  </a:outerShdw>
                </a:effectLst>
                <a:latin typeface="Arial Narrow"/>
                <a:cs typeface="Arial Narrow"/>
              </a:rPr>
              <a:t>1:19; 2:9</a:t>
            </a:r>
            <a:r>
              <a:rPr lang="es-ES_tradnl" sz="2400" dirty="0" smtClean="0">
                <a:effectLst>
                  <a:outerShdw blurRad="38100" dist="38100" dir="2700000" algn="tl">
                    <a:srgbClr val="000000">
                      <a:alpha val="43137"/>
                    </a:srgbClr>
                  </a:outerShdw>
                </a:effectLst>
                <a:latin typeface="Arial Narrow"/>
                <a:cs typeface="Arial Narrow"/>
              </a:rPr>
              <a:t>)</a:t>
            </a:r>
          </a:p>
          <a:p>
            <a:pPr marL="914400" lvl="1" indent="-457200">
              <a:spcBef>
                <a:spcPts val="600"/>
              </a:spcBef>
              <a:buClr>
                <a:srgbClr val="FFFF66"/>
              </a:buClr>
              <a:buFont typeface="Wingdings 2" pitchFamily="18" charset="2"/>
              <a:buChar char="¿"/>
            </a:pPr>
            <a:r>
              <a:rPr lang="es-ES_tradnl" sz="2400" dirty="0" smtClean="0">
                <a:latin typeface="Arial Narrow"/>
                <a:cs typeface="Arial Narrow"/>
              </a:rPr>
              <a:t>Debían tener la sabiduría secreta y el conocimiento fuera de Cristo </a:t>
            </a:r>
            <a:r>
              <a:rPr lang="es-ES_tradnl" sz="2400" dirty="0" smtClean="0">
                <a:effectLst>
                  <a:outerShdw blurRad="38100" dist="38100" dir="2700000" algn="tl">
                    <a:srgbClr val="000000">
                      <a:alpha val="43137"/>
                    </a:srgbClr>
                  </a:outerShdw>
                </a:effectLst>
                <a:latin typeface="Arial Narrow"/>
                <a:cs typeface="Arial Narrow"/>
              </a:rPr>
              <a:t>– (</a:t>
            </a:r>
            <a:r>
              <a:rPr lang="es-ES_tradnl" sz="2400" dirty="0" smtClean="0">
                <a:solidFill>
                  <a:srgbClr val="FF0000"/>
                </a:solidFill>
                <a:effectLst>
                  <a:outerShdw blurRad="38100" dist="38100" dir="2700000" algn="tl">
                    <a:srgbClr val="000000">
                      <a:alpha val="43137"/>
                    </a:srgbClr>
                  </a:outerShdw>
                </a:effectLst>
                <a:latin typeface="Arial Narrow"/>
                <a:cs typeface="Arial Narrow"/>
              </a:rPr>
              <a:t>1:28; 2:3,4</a:t>
            </a:r>
            <a:r>
              <a:rPr lang="es-ES_tradnl" sz="2400" dirty="0" smtClean="0">
                <a:effectLst>
                  <a:outerShdw blurRad="38100" dist="38100" dir="2700000" algn="tl">
                    <a:srgbClr val="000000">
                      <a:alpha val="43137"/>
                    </a:srgbClr>
                  </a:outerShdw>
                </a:effectLst>
                <a:latin typeface="Arial Narrow"/>
                <a:cs typeface="Arial Narrow"/>
              </a:rPr>
              <a:t>)</a:t>
            </a:r>
          </a:p>
          <a:p>
            <a:pPr marL="914400" lvl="1" indent="-457200">
              <a:spcBef>
                <a:spcPts val="600"/>
              </a:spcBef>
              <a:buClr>
                <a:srgbClr val="FFFF66"/>
              </a:buClr>
              <a:buFont typeface="Wingdings 2" pitchFamily="18" charset="2"/>
              <a:buChar char="¿"/>
            </a:pPr>
            <a:r>
              <a:rPr lang="es-ES_tradnl" sz="2400" dirty="0" smtClean="0">
                <a:latin typeface="Arial Narrow"/>
                <a:cs typeface="Arial Narrow"/>
              </a:rPr>
              <a:t>Debían tener filosofías de los hombres acerca de los principios básicos del mundo </a:t>
            </a:r>
            <a:r>
              <a:rPr lang="es-ES_tradnl" sz="2400" dirty="0" smtClean="0">
                <a:effectLst>
                  <a:outerShdw blurRad="38100" dist="38100" dir="2700000" algn="tl">
                    <a:srgbClr val="000000">
                      <a:alpha val="43137"/>
                    </a:srgbClr>
                  </a:outerShdw>
                </a:effectLst>
                <a:latin typeface="Arial Narrow"/>
                <a:cs typeface="Arial Narrow"/>
              </a:rPr>
              <a:t>– (</a:t>
            </a:r>
            <a:r>
              <a:rPr lang="es-ES_tradnl" sz="2400" dirty="0" smtClean="0">
                <a:solidFill>
                  <a:srgbClr val="FF0000"/>
                </a:solidFill>
                <a:effectLst>
                  <a:outerShdw blurRad="38100" dist="38100" dir="2700000" algn="tl">
                    <a:srgbClr val="000000">
                      <a:alpha val="43137"/>
                    </a:srgbClr>
                  </a:outerShdw>
                </a:effectLst>
                <a:latin typeface="Arial Narrow"/>
                <a:cs typeface="Arial Narrow"/>
              </a:rPr>
              <a:t>2:8</a:t>
            </a:r>
            <a:r>
              <a:rPr lang="es-ES_tradnl" sz="2400" dirty="0" smtClean="0">
                <a:effectLst>
                  <a:outerShdw blurRad="38100" dist="38100" dir="2700000" algn="tl">
                    <a:srgbClr val="000000">
                      <a:alpha val="43137"/>
                    </a:srgbClr>
                  </a:outerShdw>
                </a:effectLst>
                <a:latin typeface="Arial Narrow"/>
                <a:cs typeface="Arial Narrow"/>
              </a:rPr>
              <a:t>)</a:t>
            </a:r>
          </a:p>
          <a:p>
            <a:pPr marL="914400" lvl="1" indent="-457200">
              <a:spcBef>
                <a:spcPts val="600"/>
              </a:spcBef>
              <a:buClr>
                <a:srgbClr val="FFFF66"/>
              </a:buClr>
              <a:buFont typeface="Wingdings 2" pitchFamily="18" charset="2"/>
              <a:buChar char="¿"/>
            </a:pPr>
            <a:r>
              <a:rPr lang="es-ES_tradnl" sz="2400" dirty="0" smtClean="0">
                <a:effectLst>
                  <a:outerShdw blurRad="38100" dist="38100" dir="2700000" algn="tl">
                    <a:srgbClr val="000000">
                      <a:alpha val="43137"/>
                    </a:srgbClr>
                  </a:outerShdw>
                </a:effectLst>
                <a:latin typeface="Arial Narrow"/>
                <a:cs typeface="Arial Narrow"/>
              </a:rPr>
              <a:t>Voluntad humildad y el culto a los ángeles– (</a:t>
            </a:r>
            <a:r>
              <a:rPr lang="es-ES_tradnl" sz="2400" dirty="0" smtClean="0">
                <a:solidFill>
                  <a:srgbClr val="FF0000"/>
                </a:solidFill>
                <a:effectLst>
                  <a:outerShdw blurRad="38100" dist="38100" dir="2700000" algn="tl">
                    <a:srgbClr val="000000">
                      <a:alpha val="43137"/>
                    </a:srgbClr>
                  </a:outerShdw>
                </a:effectLst>
                <a:latin typeface="Arial Narrow"/>
                <a:cs typeface="Arial Narrow"/>
              </a:rPr>
              <a:t>2:18</a:t>
            </a:r>
            <a:r>
              <a:rPr lang="es-ES_tradnl" sz="2400" dirty="0" smtClean="0">
                <a:effectLst>
                  <a:outerShdw blurRad="38100" dist="38100" dir="2700000" algn="tl">
                    <a:srgbClr val="000000">
                      <a:alpha val="43137"/>
                    </a:srgbClr>
                  </a:outerShdw>
                </a:effectLst>
                <a:latin typeface="Arial Narrow"/>
                <a:cs typeface="Arial Narrow"/>
              </a:rPr>
              <a:t>)</a:t>
            </a:r>
          </a:p>
          <a:p>
            <a:pPr marL="914400" lvl="1" indent="-457200">
              <a:spcBef>
                <a:spcPts val="600"/>
              </a:spcBef>
              <a:buClr>
                <a:srgbClr val="FFFF66"/>
              </a:buClr>
              <a:buFont typeface="Wingdings 2" pitchFamily="18" charset="2"/>
              <a:buChar char="¿"/>
            </a:pPr>
            <a:r>
              <a:rPr lang="es-ES_tradnl" sz="2400" dirty="0" smtClean="0">
                <a:effectLst>
                  <a:outerShdw blurRad="38100" dist="38100" dir="2700000" algn="tl">
                    <a:srgbClr val="000000">
                      <a:alpha val="43137"/>
                    </a:srgbClr>
                  </a:outerShdw>
                </a:effectLst>
                <a:latin typeface="Arial Narrow"/>
                <a:cs typeface="Arial Narrow"/>
              </a:rPr>
              <a:t>Intrusión en cosas no vistas– (</a:t>
            </a:r>
            <a:r>
              <a:rPr lang="es-ES_tradnl" sz="2400" dirty="0" smtClean="0">
                <a:solidFill>
                  <a:srgbClr val="FF0000"/>
                </a:solidFill>
                <a:effectLst>
                  <a:outerShdw blurRad="38100" dist="38100" dir="2700000" algn="tl">
                    <a:srgbClr val="000000">
                      <a:alpha val="43137"/>
                    </a:srgbClr>
                  </a:outerShdw>
                </a:effectLst>
                <a:latin typeface="Arial Narrow"/>
                <a:cs typeface="Arial Narrow"/>
              </a:rPr>
              <a:t>2:18</a:t>
            </a:r>
            <a:r>
              <a:rPr lang="es-ES_tradnl" sz="2400" dirty="0" smtClean="0">
                <a:effectLst>
                  <a:outerShdw blurRad="38100" dist="38100" dir="2700000" algn="tl">
                    <a:srgbClr val="000000">
                      <a:alpha val="43137"/>
                    </a:srgbClr>
                  </a:outerShdw>
                </a:effectLst>
                <a:latin typeface="Arial Narrow"/>
                <a:cs typeface="Arial Narrow"/>
              </a:rPr>
              <a:t>)</a:t>
            </a:r>
            <a:endParaRPr lang="es-ES_tradnl" sz="2400" dirty="0">
              <a:effectLst>
                <a:outerShdw blurRad="38100" dist="38100" dir="2700000" algn="tl">
                  <a:srgbClr val="000000">
                    <a:alpha val="43137"/>
                  </a:srgbClr>
                </a:outerShdw>
              </a:effectLst>
              <a:latin typeface="Arial Narrow"/>
              <a:cs typeface="Arial Narrow"/>
            </a:endParaRPr>
          </a:p>
        </p:txBody>
      </p:sp>
      <p:sp>
        <p:nvSpPr>
          <p:cNvPr id="17"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0" fill="hold" nodeType="with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p:cTn id="12"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p:cTn id="19"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 calcmode="lin" valueType="num">
                                      <p:cBhvr>
                                        <p:cTn id="26" dur="5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5">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 calcmode="lin" valueType="num">
                                      <p:cBhvr>
                                        <p:cTn id="33" dur="500" fill="hold"/>
                                        <p:tgtEl>
                                          <p:spTgt spid="1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5">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15">
                                            <p:txEl>
                                              <p:pRg st="4" end="4"/>
                                            </p:txEl>
                                          </p:spTgt>
                                        </p:tgtEl>
                                        <p:attrNameLst>
                                          <p:attrName>style.visibility</p:attrName>
                                        </p:attrNameLst>
                                      </p:cBhvr>
                                      <p:to>
                                        <p:strVal val="visible"/>
                                      </p:to>
                                    </p:set>
                                    <p:anim calcmode="lin" valueType="num">
                                      <p:cBhvr>
                                        <p:cTn id="40" dur="500" fill="hold"/>
                                        <p:tgtEl>
                                          <p:spTgt spid="15">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15">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1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15">
                                            <p:txEl>
                                              <p:pRg st="5" end="5"/>
                                            </p:txEl>
                                          </p:spTgt>
                                        </p:tgtEl>
                                        <p:attrNameLst>
                                          <p:attrName>style.visibility</p:attrName>
                                        </p:attrNameLst>
                                      </p:cBhvr>
                                      <p:to>
                                        <p:strVal val="visible"/>
                                      </p:to>
                                    </p:set>
                                    <p:anim calcmode="lin" valueType="num">
                                      <p:cBhvr>
                                        <p:cTn id="47" dur="500" fill="hold"/>
                                        <p:tgtEl>
                                          <p:spTgt spid="15">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15">
                                            <p:txEl>
                                              <p:pRg st="5" end="5"/>
                                            </p:txEl>
                                          </p:spTgt>
                                        </p:tgtEl>
                                        <p:attrNameLst>
                                          <p:attrName>ppt_h</p:attrName>
                                        </p:attrNameLst>
                                      </p:cBhvr>
                                      <p:tavLst>
                                        <p:tav tm="0">
                                          <p:val>
                                            <p:fltVal val="0"/>
                                          </p:val>
                                        </p:tav>
                                        <p:tav tm="100000">
                                          <p:val>
                                            <p:strVal val="#ppt_h"/>
                                          </p:val>
                                        </p:tav>
                                      </p:tavLst>
                                    </p:anim>
                                    <p:animEffect transition="in" filter="fade">
                                      <p:cBhvr>
                                        <p:cTn id="49"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12</a:t>
            </a:fld>
            <a:endParaRPr lang="en-US"/>
          </a:p>
        </p:txBody>
      </p:sp>
      <p:pic>
        <p:nvPicPr>
          <p:cNvPr id="13" name="Picture 10"/>
          <p:cNvPicPr>
            <a:picLocks noChangeAspect="1" noChangeArrowheads="1"/>
          </p:cNvPicPr>
          <p:nvPr/>
        </p:nvPicPr>
        <p:blipFill>
          <a:blip r:embed="rId3"/>
          <a:srcRect/>
          <a:stretch>
            <a:fillRect/>
          </a:stretch>
        </p:blipFill>
        <p:spPr bwMode="auto">
          <a:xfrm>
            <a:off x="2895600" y="1676400"/>
            <a:ext cx="6248400" cy="5105400"/>
          </a:xfrm>
          <a:prstGeom prst="rect">
            <a:avLst/>
          </a:prstGeom>
          <a:noFill/>
          <a:ln w="9525">
            <a:noFill/>
            <a:miter lim="800000"/>
            <a:headEnd/>
            <a:tailEnd/>
          </a:ln>
          <a:effectLst/>
        </p:spPr>
      </p:pic>
      <p:sp>
        <p:nvSpPr>
          <p:cNvPr id="16" name="Rectangle 11"/>
          <p:cNvSpPr/>
          <p:nvPr/>
        </p:nvSpPr>
        <p:spPr>
          <a:xfrm>
            <a:off x="3733800" y="1823859"/>
            <a:ext cx="4648200" cy="3662541"/>
          </a:xfrm>
          <a:prstGeom prst="rect">
            <a:avLst/>
          </a:prstGeom>
        </p:spPr>
        <p:txBody>
          <a:bodyPr wrap="square">
            <a:spAutoFit/>
          </a:bodyPr>
          <a:lstStyle/>
          <a:p>
            <a:pPr algn="ctr">
              <a:spcBef>
                <a:spcPts val="600"/>
              </a:spcBef>
            </a:pPr>
            <a:r>
              <a:rPr lang="en-US" sz="3600" b="1" dirty="0" smtClean="0">
                <a:solidFill>
                  <a:srgbClr val="800000"/>
                </a:solidFill>
              </a:rPr>
              <a:t>Colosenses 1:9-14 </a:t>
            </a:r>
            <a:r>
              <a:rPr lang="es-ES_tradnl" sz="2800" dirty="0" smtClean="0"/>
              <a:t> </a:t>
            </a:r>
            <a:r>
              <a:rPr lang="es-ES_tradnl" sz="2800" b="1" dirty="0" smtClean="0">
                <a:solidFill>
                  <a:srgbClr val="FF0000"/>
                </a:solidFill>
              </a:rPr>
              <a:t>13</a:t>
            </a:r>
            <a:r>
              <a:rPr lang="es-ES_tradnl" sz="2800" dirty="0" smtClean="0"/>
              <a:t> el cual nos ha </a:t>
            </a:r>
            <a:r>
              <a:rPr lang="es-ES_tradnl" sz="2800" b="1" dirty="0" smtClean="0"/>
              <a:t>librado</a:t>
            </a:r>
            <a:r>
              <a:rPr lang="es-ES_tradnl" sz="2800" dirty="0" smtClean="0"/>
              <a:t> de </a:t>
            </a:r>
            <a:r>
              <a:rPr lang="es-ES_tradnl" sz="2800" i="1" u="sng" dirty="0" smtClean="0">
                <a:effectLst>
                  <a:glow rad="228600">
                    <a:schemeClr val="accent2">
                      <a:satMod val="175000"/>
                      <a:alpha val="40000"/>
                    </a:schemeClr>
                  </a:glow>
                </a:effectLst>
              </a:rPr>
              <a:t>la potestad de las tinieblas</a:t>
            </a:r>
            <a:r>
              <a:rPr lang="es-ES_tradnl" sz="2800" dirty="0" smtClean="0"/>
              <a:t>, y </a:t>
            </a:r>
            <a:r>
              <a:rPr lang="es-ES_tradnl" sz="2800" b="1" dirty="0" smtClean="0">
                <a:effectLst>
                  <a:glow rad="228600">
                    <a:srgbClr val="FFFF00">
                      <a:alpha val="40000"/>
                    </a:srgbClr>
                  </a:glow>
                </a:effectLst>
              </a:rPr>
              <a:t>trasladado al reino </a:t>
            </a:r>
            <a:r>
              <a:rPr lang="es-ES_tradnl" sz="2800" dirty="0" smtClean="0">
                <a:effectLst>
                  <a:glow rad="228600">
                    <a:srgbClr val="FFFF00">
                      <a:alpha val="40000"/>
                    </a:srgbClr>
                  </a:glow>
                </a:effectLst>
              </a:rPr>
              <a:t>de </a:t>
            </a:r>
            <a:r>
              <a:rPr lang="es-ES_tradnl" sz="2800" b="1" i="1" dirty="0" smtClean="0">
                <a:effectLst>
                  <a:glow rad="228600">
                    <a:srgbClr val="FFFF00">
                      <a:alpha val="40000"/>
                    </a:srgbClr>
                  </a:glow>
                </a:effectLst>
              </a:rPr>
              <a:t>Su amado Hijo</a:t>
            </a:r>
            <a:r>
              <a:rPr lang="es-ES_tradnl" sz="2800" dirty="0" smtClean="0"/>
              <a:t>,  14 en quien </a:t>
            </a:r>
            <a:r>
              <a:rPr lang="es-ES_tradnl" sz="2800" u="sng" dirty="0" smtClean="0"/>
              <a:t>tenemos</a:t>
            </a:r>
            <a:r>
              <a:rPr lang="es-ES_tradnl" sz="2800" dirty="0" smtClean="0"/>
              <a:t> </a:t>
            </a:r>
            <a:r>
              <a:rPr lang="es-ES_tradnl" sz="2800" b="1" i="1" dirty="0" smtClean="0">
                <a:solidFill>
                  <a:srgbClr val="000000"/>
                </a:solidFill>
                <a:effectLst>
                  <a:glow rad="228600">
                    <a:srgbClr val="FF0000">
                      <a:alpha val="40000"/>
                    </a:srgbClr>
                  </a:glow>
                </a:effectLst>
              </a:rPr>
              <a:t>redención por su sangre</a:t>
            </a:r>
            <a:r>
              <a:rPr lang="es-ES_tradnl" sz="2800" dirty="0" smtClean="0"/>
              <a:t>, </a:t>
            </a:r>
            <a:r>
              <a:rPr lang="es-ES_tradnl" sz="2800" b="1" u="sng" dirty="0" smtClean="0"/>
              <a:t>el perdón de pecados</a:t>
            </a:r>
            <a:r>
              <a:rPr lang="es-ES_tradnl" sz="2800" dirty="0" smtClean="0"/>
              <a:t>.</a:t>
            </a:r>
            <a:endParaRPr lang="en-US" sz="2800" dirty="0"/>
          </a:p>
        </p:txBody>
      </p:sp>
      <p:pic>
        <p:nvPicPr>
          <p:cNvPr id="12" name="Imagen 11"/>
          <p:cNvPicPr>
            <a:picLocks noChangeAspect="1"/>
          </p:cNvPicPr>
          <p:nvPr/>
        </p:nvPicPr>
        <p:blipFill>
          <a:blip r:embed="rId4"/>
          <a:stretch>
            <a:fillRect/>
          </a:stretch>
        </p:blipFill>
        <p:spPr>
          <a:xfrm>
            <a:off x="76200" y="1642060"/>
            <a:ext cx="2971800" cy="4531062"/>
          </a:xfrm>
          <a:prstGeom prst="ellipse">
            <a:avLst/>
          </a:prstGeom>
          <a:ln>
            <a:noFill/>
          </a:ln>
          <a:effectLst>
            <a:softEdge rad="112500"/>
          </a:effectLst>
        </p:spPr>
      </p:pic>
      <p:sp>
        <p:nvSpPr>
          <p:cNvPr id="18"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
        <p:nvSpPr>
          <p:cNvPr id="19" name="Rectangle 14"/>
          <p:cNvSpPr/>
          <p:nvPr/>
        </p:nvSpPr>
        <p:spPr>
          <a:xfrm>
            <a:off x="304800" y="1066800"/>
            <a:ext cx="8451112" cy="609600"/>
          </a:xfrm>
          <a:prstGeom prst="rect">
            <a:avLst/>
          </a:prstGeom>
        </p:spPr>
        <p:txBody>
          <a:bodyPr wrap="square">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Él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es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e</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l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Salvador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de </a:t>
            </a:r>
            <a:r>
              <a:rPr lang="es-ES_tradnl" sz="2000" b="1" dirty="0">
                <a:ln w="11430">
                  <a:solidFill>
                    <a:schemeClr val="bg1"/>
                  </a:solidFill>
                </a:ln>
                <a:solidFill>
                  <a:srgbClr val="FFFF66"/>
                </a:solidFill>
                <a:effectLst>
                  <a:glow rad="177800">
                    <a:srgbClr val="FF0000">
                      <a:alpha val="77000"/>
                    </a:srgbClr>
                  </a:glow>
                </a:effectLst>
                <a:latin typeface="Pythagoras" pitchFamily="2" charset="0"/>
              </a:rPr>
              <a:t>l</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os pecadores </a:t>
            </a:r>
            <a:r>
              <a:rPr lang="en-US" sz="2000" b="1" dirty="0" smtClean="0">
                <a:ln w="11430">
                  <a:solidFill>
                    <a:schemeClr val="bg1"/>
                  </a:solidFill>
                </a:ln>
                <a:solidFill>
                  <a:srgbClr val="FFFF66"/>
                </a:solidFill>
                <a:effectLst>
                  <a:glow rad="177800">
                    <a:srgbClr val="FF0000">
                      <a:alpha val="77000"/>
                    </a:srgbClr>
                  </a:glow>
                </a:effectLst>
                <a:latin typeface="Pythagoras" pitchFamily="2" charset="0"/>
              </a:rPr>
              <a:t>– (</a:t>
            </a:r>
            <a:r>
              <a:rPr lang="en-US" sz="2000" b="1" dirty="0" smtClean="0">
                <a:ln w="11430">
                  <a:solidFill>
                    <a:schemeClr val="bg1"/>
                  </a:solidFill>
                </a:ln>
                <a:solidFill>
                  <a:srgbClr val="FFFF66"/>
                </a:solidFill>
                <a:effectLst>
                  <a:glow rad="177800">
                    <a:srgbClr val="FF0000">
                      <a:alpha val="77000"/>
                    </a:srgbClr>
                  </a:glow>
                </a:effectLst>
                <a:latin typeface="Pythagoras" pitchFamily="2" charset="0"/>
              </a:rPr>
              <a:t>13,14,21-23)</a:t>
            </a:r>
            <a:endParaRPr lang="en-US" sz="2000" b="1" dirty="0">
              <a:ln w="11430">
                <a:solidFill>
                  <a:schemeClr val="bg1"/>
                </a:solidFill>
              </a:ln>
              <a:solidFill>
                <a:srgbClr val="FFFF66"/>
              </a:solidFill>
              <a:effectLst>
                <a:glow rad="177800">
                  <a:srgbClr val="FF0000">
                    <a:alpha val="77000"/>
                  </a:srgbClr>
                </a:glow>
              </a:effectLst>
              <a:latin typeface="Pythagoras" pitchFamily="2" charset="0"/>
            </a:endParaRP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13</a:t>
            </a:fld>
            <a:endParaRPr lang="en-US"/>
          </a:p>
        </p:txBody>
      </p:sp>
      <p:pic>
        <p:nvPicPr>
          <p:cNvPr id="11" name="Picture 10"/>
          <p:cNvPicPr>
            <a:picLocks noChangeAspect="1" noChangeArrowheads="1"/>
          </p:cNvPicPr>
          <p:nvPr/>
        </p:nvPicPr>
        <p:blipFill>
          <a:blip r:embed="rId3"/>
          <a:srcRect/>
          <a:stretch>
            <a:fillRect/>
          </a:stretch>
        </p:blipFill>
        <p:spPr bwMode="auto">
          <a:xfrm>
            <a:off x="3200400" y="1676401"/>
            <a:ext cx="5943600" cy="5181599"/>
          </a:xfrm>
          <a:prstGeom prst="rect">
            <a:avLst/>
          </a:prstGeom>
          <a:noFill/>
          <a:ln w="9525">
            <a:noFill/>
            <a:miter lim="800000"/>
            <a:headEnd/>
            <a:tailEnd/>
          </a:ln>
          <a:effectLst/>
        </p:spPr>
      </p:pic>
      <p:sp>
        <p:nvSpPr>
          <p:cNvPr id="15" name="Rectangle 11"/>
          <p:cNvSpPr/>
          <p:nvPr/>
        </p:nvSpPr>
        <p:spPr>
          <a:xfrm>
            <a:off x="3962400" y="1981200"/>
            <a:ext cx="4343400" cy="3631763"/>
          </a:xfrm>
          <a:prstGeom prst="rect">
            <a:avLst/>
          </a:prstGeom>
        </p:spPr>
        <p:txBody>
          <a:bodyPr wrap="square">
            <a:spAutoFit/>
          </a:bodyPr>
          <a:lstStyle/>
          <a:p>
            <a:pPr algn="ctr">
              <a:spcBef>
                <a:spcPts val="600"/>
              </a:spcBef>
            </a:pPr>
            <a:r>
              <a:rPr lang="en-US" sz="3200" b="1" dirty="0" smtClean="0">
                <a:solidFill>
                  <a:srgbClr val="800000"/>
                </a:solidFill>
                <a:cs typeface="Abadi MT Condensed Light"/>
              </a:rPr>
              <a:t>Colosenses 1:13-23 </a:t>
            </a:r>
          </a:p>
          <a:p>
            <a:pPr algn="ctr">
              <a:spcBef>
                <a:spcPts val="600"/>
              </a:spcBef>
            </a:pPr>
            <a:r>
              <a:rPr lang="es-ES_tradnl" sz="100" dirty="0" smtClean="0">
                <a:latin typeface="Abadi MT Condensed Light"/>
                <a:cs typeface="Abadi MT Condensed Light"/>
              </a:rPr>
              <a:t> </a:t>
            </a:r>
            <a:r>
              <a:rPr lang="es-ES_tradnl" sz="2400" b="1" dirty="0" smtClean="0">
                <a:solidFill>
                  <a:srgbClr val="FF0000"/>
                </a:solidFill>
                <a:cs typeface="Abadi MT Condensed Light"/>
              </a:rPr>
              <a:t>21</a:t>
            </a:r>
            <a:r>
              <a:rPr lang="es-ES_tradnl" sz="2400" dirty="0" smtClean="0">
                <a:latin typeface="Abadi MT Condensed Light"/>
                <a:cs typeface="Abadi MT Condensed Light"/>
              </a:rPr>
              <a:t> </a:t>
            </a:r>
            <a:r>
              <a:rPr lang="es-ES_tradnl" sz="2400" dirty="0">
                <a:latin typeface="Abadi MT Condensed Light"/>
                <a:cs typeface="Abadi MT Condensed Light"/>
              </a:rPr>
              <a:t>Y a </a:t>
            </a:r>
            <a:r>
              <a:rPr lang="es-ES_tradnl" sz="2400" dirty="0">
                <a:solidFill>
                  <a:srgbClr val="800000"/>
                </a:solidFill>
                <a:latin typeface="Abadi MT Condensed Light"/>
                <a:cs typeface="Abadi MT Condensed Light"/>
              </a:rPr>
              <a:t>vosotros</a:t>
            </a:r>
            <a:r>
              <a:rPr lang="es-ES_tradnl" sz="2400" dirty="0">
                <a:latin typeface="Abadi MT Condensed Light"/>
                <a:cs typeface="Abadi MT Condensed Light"/>
              </a:rPr>
              <a:t> </a:t>
            </a:r>
            <a:r>
              <a:rPr lang="es-ES_tradnl" sz="2400" i="1" dirty="0">
                <a:latin typeface="Abadi MT Condensed Light"/>
                <a:cs typeface="Abadi MT Condensed Light"/>
              </a:rPr>
              <a:t>también, que erais en otro tiempo </a:t>
            </a:r>
            <a:r>
              <a:rPr lang="es-ES_tradnl" sz="2400" i="1" u="sng" dirty="0">
                <a:effectLst>
                  <a:glow rad="228600">
                    <a:schemeClr val="accent1">
                      <a:satMod val="175000"/>
                      <a:alpha val="40000"/>
                    </a:schemeClr>
                  </a:glow>
                </a:effectLst>
                <a:latin typeface="Abadi MT Condensed Light"/>
                <a:cs typeface="Abadi MT Condensed Light"/>
              </a:rPr>
              <a:t>extraños y enemigos en vuestra mente</a:t>
            </a:r>
            <a:r>
              <a:rPr lang="es-ES_tradnl" sz="2400" dirty="0">
                <a:effectLst>
                  <a:glow rad="228600">
                    <a:schemeClr val="accent1">
                      <a:satMod val="175000"/>
                      <a:alpha val="40000"/>
                    </a:schemeClr>
                  </a:glow>
                </a:effectLst>
                <a:latin typeface="Abadi MT Condensed Light"/>
                <a:cs typeface="Abadi MT Condensed Light"/>
              </a:rPr>
              <a:t>, </a:t>
            </a:r>
            <a:r>
              <a:rPr lang="es-ES_tradnl" sz="2400" i="1" u="sng" dirty="0">
                <a:effectLst>
                  <a:glow rad="228600">
                    <a:schemeClr val="accent1">
                      <a:satMod val="175000"/>
                      <a:alpha val="40000"/>
                    </a:schemeClr>
                  </a:glow>
                </a:effectLst>
                <a:latin typeface="Abadi MT Condensed Light"/>
                <a:cs typeface="Abadi MT Condensed Light"/>
              </a:rPr>
              <a:t>haciendo malas obras</a:t>
            </a:r>
            <a:r>
              <a:rPr lang="es-ES_tradnl" sz="2400" dirty="0">
                <a:effectLst>
                  <a:glow rad="228600">
                    <a:schemeClr val="accent1">
                      <a:satMod val="175000"/>
                      <a:alpha val="40000"/>
                    </a:schemeClr>
                  </a:glow>
                </a:effectLst>
                <a:latin typeface="Abadi MT Condensed Light"/>
                <a:cs typeface="Abadi MT Condensed Light"/>
              </a:rPr>
              <a:t>, </a:t>
            </a:r>
            <a:r>
              <a:rPr lang="es-ES_tradnl" sz="2400" dirty="0">
                <a:latin typeface="Abadi MT Condensed Light"/>
                <a:cs typeface="Abadi MT Condensed Light"/>
              </a:rPr>
              <a:t>ahora os </a:t>
            </a:r>
            <a:r>
              <a:rPr lang="es-ES_tradnl" sz="2400" dirty="0">
                <a:effectLst>
                  <a:glow rad="279400">
                    <a:srgbClr val="FF6600"/>
                  </a:glow>
                </a:effectLst>
                <a:latin typeface="Abadi MT Condensed Light"/>
                <a:cs typeface="Abadi MT Condensed Light"/>
              </a:rPr>
              <a:t>ha </a:t>
            </a:r>
            <a:r>
              <a:rPr lang="es-ES_tradnl" sz="2400" b="1" dirty="0">
                <a:solidFill>
                  <a:srgbClr val="800000"/>
                </a:solidFill>
                <a:effectLst>
                  <a:glow rad="279400">
                    <a:srgbClr val="FF6600">
                      <a:alpha val="40000"/>
                    </a:srgbClr>
                  </a:glow>
                </a:effectLst>
                <a:latin typeface="Abadi MT Condensed Light"/>
                <a:cs typeface="Abadi MT Condensed Light"/>
              </a:rPr>
              <a:t>reconciliado</a:t>
            </a:r>
            <a:r>
              <a:rPr lang="es-ES_tradnl" sz="2400" dirty="0">
                <a:effectLst>
                  <a:glow rad="279400">
                    <a:srgbClr val="FF6600">
                      <a:alpha val="40000"/>
                    </a:srgbClr>
                  </a:glow>
                </a:effectLst>
                <a:latin typeface="Abadi MT Condensed Light"/>
                <a:cs typeface="Abadi MT Condensed Light"/>
              </a:rPr>
              <a:t> </a:t>
            </a:r>
            <a:r>
              <a:rPr lang="es-ES_tradnl" sz="2400" dirty="0" smtClean="0">
                <a:effectLst>
                  <a:glow rad="279400">
                    <a:srgbClr val="FF6600">
                      <a:alpha val="40000"/>
                    </a:srgbClr>
                  </a:glow>
                </a:effectLst>
                <a:latin typeface="Abadi MT Condensed Light"/>
                <a:cs typeface="Abadi MT Condensed Light"/>
              </a:rPr>
              <a:t> </a:t>
            </a:r>
            <a:r>
              <a:rPr lang="es-ES_tradnl" sz="2400" b="1" dirty="0" smtClean="0">
                <a:solidFill>
                  <a:srgbClr val="FF0000"/>
                </a:solidFill>
                <a:effectLst>
                  <a:glow rad="279400">
                    <a:srgbClr val="FF6600">
                      <a:alpha val="40000"/>
                    </a:srgbClr>
                  </a:glow>
                </a:effectLst>
                <a:cs typeface="Abadi MT Condensed Light"/>
              </a:rPr>
              <a:t>22</a:t>
            </a:r>
            <a:r>
              <a:rPr lang="es-ES_tradnl" sz="2400" dirty="0" smtClean="0">
                <a:effectLst>
                  <a:glow rad="279400">
                    <a:srgbClr val="FF6600">
                      <a:alpha val="40000"/>
                    </a:srgbClr>
                  </a:glow>
                </a:effectLst>
                <a:latin typeface="Abadi MT Condensed Light"/>
                <a:cs typeface="Abadi MT Condensed Light"/>
              </a:rPr>
              <a:t> </a:t>
            </a:r>
            <a:r>
              <a:rPr lang="es-ES_tradnl" sz="2400" dirty="0">
                <a:effectLst>
                  <a:glow rad="279400">
                    <a:srgbClr val="FF6600">
                      <a:alpha val="40000"/>
                    </a:srgbClr>
                  </a:glow>
                </a:effectLst>
                <a:latin typeface="Abadi MT Condensed Light"/>
                <a:cs typeface="Abadi MT Condensed Light"/>
              </a:rPr>
              <a:t>en </a:t>
            </a:r>
            <a:r>
              <a:rPr lang="es-ES_tradnl" sz="2400" i="1" dirty="0">
                <a:solidFill>
                  <a:srgbClr val="800000"/>
                </a:solidFill>
                <a:effectLst>
                  <a:glow rad="279400">
                    <a:srgbClr val="FF6600">
                      <a:alpha val="40000"/>
                    </a:srgbClr>
                  </a:glow>
                </a:effectLst>
                <a:latin typeface="Abadi MT Condensed Light"/>
                <a:cs typeface="Abadi MT Condensed Light"/>
              </a:rPr>
              <a:t>su cuerpo de carne, por medio de la muerte</a:t>
            </a:r>
            <a:r>
              <a:rPr lang="es-ES_tradnl" sz="2400" dirty="0">
                <a:effectLst>
                  <a:glow rad="279400">
                    <a:srgbClr val="FF6600"/>
                  </a:glow>
                </a:effectLst>
                <a:latin typeface="Abadi MT Condensed Light"/>
                <a:cs typeface="Abadi MT Condensed Light"/>
              </a:rPr>
              <a:t>,</a:t>
            </a:r>
            <a:r>
              <a:rPr lang="es-ES_tradnl" sz="2400" dirty="0">
                <a:latin typeface="Abadi MT Condensed Light"/>
                <a:cs typeface="Abadi MT Condensed Light"/>
              </a:rPr>
              <a:t> para </a:t>
            </a:r>
            <a:r>
              <a:rPr lang="es-ES_tradnl" sz="2400" b="1" u="sng" dirty="0">
                <a:latin typeface="Arial Narrow"/>
                <a:cs typeface="Arial Narrow"/>
              </a:rPr>
              <a:t>presentaros santos y sin mancha e irreprensibles delante de él</a:t>
            </a:r>
            <a:r>
              <a:rPr lang="es-ES_tradnl" sz="2400" b="1" dirty="0">
                <a:latin typeface="Arial Narrow"/>
                <a:cs typeface="Arial Narrow"/>
              </a:rPr>
              <a:t>; </a:t>
            </a:r>
            <a:endParaRPr lang="en-US" sz="2400" b="1" dirty="0">
              <a:latin typeface="Arial Narrow"/>
              <a:cs typeface="Arial Narrow"/>
            </a:endParaRPr>
          </a:p>
        </p:txBody>
      </p:sp>
      <p:pic>
        <p:nvPicPr>
          <p:cNvPr id="13" name="Imagen 12"/>
          <p:cNvPicPr>
            <a:picLocks noChangeAspect="1"/>
          </p:cNvPicPr>
          <p:nvPr/>
        </p:nvPicPr>
        <p:blipFill>
          <a:blip r:embed="rId4"/>
          <a:stretch>
            <a:fillRect/>
          </a:stretch>
        </p:blipFill>
        <p:spPr>
          <a:xfrm>
            <a:off x="76200" y="1642060"/>
            <a:ext cx="2971800" cy="4531062"/>
          </a:xfrm>
          <a:prstGeom prst="ellipse">
            <a:avLst/>
          </a:prstGeom>
          <a:ln>
            <a:noFill/>
          </a:ln>
          <a:effectLst>
            <a:softEdge rad="112500"/>
          </a:effectLst>
        </p:spPr>
      </p:pic>
      <p:sp>
        <p:nvSpPr>
          <p:cNvPr id="17"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
        <p:nvSpPr>
          <p:cNvPr id="18" name="Rectangle 14"/>
          <p:cNvSpPr/>
          <p:nvPr/>
        </p:nvSpPr>
        <p:spPr>
          <a:xfrm>
            <a:off x="304800" y="1066800"/>
            <a:ext cx="8451112" cy="609600"/>
          </a:xfrm>
          <a:prstGeom prst="rect">
            <a:avLst/>
          </a:prstGeom>
        </p:spPr>
        <p:txBody>
          <a:bodyPr wrap="square">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Él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es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e</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l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Salvador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de </a:t>
            </a:r>
            <a:r>
              <a:rPr lang="es-ES_tradnl" sz="2000" b="1" dirty="0">
                <a:ln w="11430">
                  <a:solidFill>
                    <a:schemeClr val="bg1"/>
                  </a:solidFill>
                </a:ln>
                <a:solidFill>
                  <a:srgbClr val="FFFF66"/>
                </a:solidFill>
                <a:effectLst>
                  <a:glow rad="177800">
                    <a:srgbClr val="FF0000">
                      <a:alpha val="77000"/>
                    </a:srgbClr>
                  </a:glow>
                </a:effectLst>
                <a:latin typeface="Pythagoras" pitchFamily="2" charset="0"/>
              </a:rPr>
              <a:t>l</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os pecadores </a:t>
            </a:r>
            <a:r>
              <a:rPr lang="en-US" sz="2000" b="1" dirty="0" smtClean="0">
                <a:ln w="11430">
                  <a:solidFill>
                    <a:schemeClr val="bg1"/>
                  </a:solidFill>
                </a:ln>
                <a:solidFill>
                  <a:srgbClr val="FFFF66"/>
                </a:solidFill>
                <a:effectLst>
                  <a:glow rad="177800">
                    <a:srgbClr val="FF0000">
                      <a:alpha val="77000"/>
                    </a:srgbClr>
                  </a:glow>
                </a:effectLst>
                <a:latin typeface="Pythagoras" pitchFamily="2" charset="0"/>
              </a:rPr>
              <a:t>– (</a:t>
            </a:r>
            <a:r>
              <a:rPr lang="en-US" sz="2000" b="1" dirty="0" smtClean="0">
                <a:ln w="11430">
                  <a:solidFill>
                    <a:schemeClr val="bg1"/>
                  </a:solidFill>
                </a:ln>
                <a:solidFill>
                  <a:srgbClr val="FFFF66"/>
                </a:solidFill>
                <a:effectLst>
                  <a:glow rad="177800">
                    <a:srgbClr val="FF0000">
                      <a:alpha val="77000"/>
                    </a:srgbClr>
                  </a:glow>
                </a:effectLst>
                <a:latin typeface="Pythagoras" pitchFamily="2" charset="0"/>
              </a:rPr>
              <a:t>13,14,21-23)</a:t>
            </a:r>
            <a:endParaRPr lang="en-US" sz="2000" b="1" dirty="0">
              <a:ln w="11430">
                <a:solidFill>
                  <a:schemeClr val="bg1"/>
                </a:solidFill>
              </a:ln>
              <a:solidFill>
                <a:srgbClr val="FFFF66"/>
              </a:solidFill>
              <a:effectLst>
                <a:glow rad="177800">
                  <a:srgbClr val="FF0000">
                    <a:alpha val="77000"/>
                  </a:srgbClr>
                </a:glow>
              </a:effectLst>
              <a:latin typeface="Pythagoras" pitchFamily="2" charset="0"/>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14</a:t>
            </a:fld>
            <a:endParaRPr lang="en-US"/>
          </a:p>
        </p:txBody>
      </p:sp>
      <p:pic>
        <p:nvPicPr>
          <p:cNvPr id="11" name="Imagen 10"/>
          <p:cNvPicPr>
            <a:picLocks noChangeAspect="1"/>
          </p:cNvPicPr>
          <p:nvPr/>
        </p:nvPicPr>
        <p:blipFill>
          <a:blip r:embed="rId3"/>
          <a:stretch>
            <a:fillRect/>
          </a:stretch>
        </p:blipFill>
        <p:spPr>
          <a:xfrm>
            <a:off x="76200" y="1642060"/>
            <a:ext cx="2971800" cy="4531062"/>
          </a:xfrm>
          <a:prstGeom prst="ellipse">
            <a:avLst/>
          </a:prstGeom>
          <a:ln>
            <a:noFill/>
          </a:ln>
          <a:effectLst>
            <a:softEdge rad="112500"/>
          </a:effectLst>
        </p:spPr>
      </p:pic>
      <p:sp>
        <p:nvSpPr>
          <p:cNvPr id="13"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pic>
        <p:nvPicPr>
          <p:cNvPr id="2" name="Imagen 1"/>
          <p:cNvPicPr>
            <a:picLocks noChangeAspect="1"/>
          </p:cNvPicPr>
          <p:nvPr/>
        </p:nvPicPr>
        <p:blipFill>
          <a:blip r:embed="rId4"/>
          <a:stretch>
            <a:fillRect/>
          </a:stretch>
        </p:blipFill>
        <p:spPr>
          <a:xfrm>
            <a:off x="3213100" y="1977877"/>
            <a:ext cx="5542812" cy="4787900"/>
          </a:xfrm>
          <a:prstGeom prst="rect">
            <a:avLst/>
          </a:prstGeom>
        </p:spPr>
      </p:pic>
      <p:sp>
        <p:nvSpPr>
          <p:cNvPr id="14" name="Rectangle 14"/>
          <p:cNvSpPr/>
          <p:nvPr/>
        </p:nvSpPr>
        <p:spPr>
          <a:xfrm>
            <a:off x="304800" y="1066800"/>
            <a:ext cx="8451112" cy="609600"/>
          </a:xfrm>
          <a:prstGeom prst="rect">
            <a:avLst/>
          </a:prstGeom>
        </p:spPr>
        <p:txBody>
          <a:bodyPr wrap="square">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Él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es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e</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l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Salvador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de </a:t>
            </a:r>
            <a:r>
              <a:rPr lang="es-ES_tradnl" sz="2000" b="1" dirty="0">
                <a:ln w="11430">
                  <a:solidFill>
                    <a:schemeClr val="bg1"/>
                  </a:solidFill>
                </a:ln>
                <a:solidFill>
                  <a:srgbClr val="FFFF66"/>
                </a:solidFill>
                <a:effectLst>
                  <a:glow rad="177800">
                    <a:srgbClr val="FF0000">
                      <a:alpha val="77000"/>
                    </a:srgbClr>
                  </a:glow>
                </a:effectLst>
                <a:latin typeface="Pythagoras" pitchFamily="2" charset="0"/>
              </a:rPr>
              <a:t>l</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os pecadores </a:t>
            </a:r>
            <a:r>
              <a:rPr lang="en-US" sz="2000" b="1" dirty="0" smtClean="0">
                <a:ln w="11430">
                  <a:solidFill>
                    <a:schemeClr val="bg1"/>
                  </a:solidFill>
                </a:ln>
                <a:solidFill>
                  <a:srgbClr val="FFFF66"/>
                </a:solidFill>
                <a:effectLst>
                  <a:glow rad="177800">
                    <a:srgbClr val="FF0000">
                      <a:alpha val="77000"/>
                    </a:srgbClr>
                  </a:glow>
                </a:effectLst>
                <a:latin typeface="Pythagoras" pitchFamily="2" charset="0"/>
              </a:rPr>
              <a:t>– (</a:t>
            </a:r>
            <a:r>
              <a:rPr lang="en-US" sz="2000" b="1" dirty="0" smtClean="0">
                <a:ln w="11430">
                  <a:solidFill>
                    <a:schemeClr val="bg1"/>
                  </a:solidFill>
                </a:ln>
                <a:solidFill>
                  <a:srgbClr val="FFFF66"/>
                </a:solidFill>
                <a:effectLst>
                  <a:glow rad="177800">
                    <a:srgbClr val="FF0000">
                      <a:alpha val="77000"/>
                    </a:srgbClr>
                  </a:glow>
                </a:effectLst>
                <a:latin typeface="Pythagoras" pitchFamily="2" charset="0"/>
              </a:rPr>
              <a:t>13,14,21-23)</a:t>
            </a:r>
            <a:endParaRPr lang="en-US" sz="2000" b="1" dirty="0">
              <a:ln w="11430">
                <a:solidFill>
                  <a:schemeClr val="bg1"/>
                </a:solidFill>
              </a:ln>
              <a:solidFill>
                <a:srgbClr val="FFFF66"/>
              </a:solidFill>
              <a:effectLst>
                <a:glow rad="177800">
                  <a:srgbClr val="FF0000">
                    <a:alpha val="77000"/>
                  </a:srgbClr>
                </a:glow>
              </a:effectLst>
              <a:latin typeface="Pythagoras" pitchFamily="2" charset="0"/>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15</a:t>
            </a:fld>
            <a:endParaRPr lang="en-US"/>
          </a:p>
        </p:txBody>
      </p:sp>
      <p:sp>
        <p:nvSpPr>
          <p:cNvPr id="10" name="Round Diagonal Corner Rectangle 9"/>
          <p:cNvSpPr/>
          <p:nvPr/>
        </p:nvSpPr>
        <p:spPr>
          <a:xfrm>
            <a:off x="3124200" y="1828800"/>
            <a:ext cx="5791200" cy="48006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29000" y="2173337"/>
            <a:ext cx="5257800" cy="4170372"/>
          </a:xfrm>
          <a:prstGeom prst="rect">
            <a:avLst/>
          </a:prstGeom>
          <a:noFill/>
        </p:spPr>
        <p:txBody>
          <a:bodyPr wrap="square" rtlCol="0">
            <a:spAutoFit/>
          </a:bodyPr>
          <a:lstStyle/>
          <a:p>
            <a:pPr marL="457200" indent="-457200">
              <a:spcBef>
                <a:spcPts val="600"/>
              </a:spcBef>
              <a:buClr>
                <a:srgbClr val="FF0000"/>
              </a:buClr>
              <a:buFont typeface="Wingdings 2" pitchFamily="18" charset="2"/>
              <a:buChar char="ö"/>
            </a:pPr>
            <a:r>
              <a:rPr lang="es-ES_tradnl" sz="2600" b="1" dirty="0" smtClean="0">
                <a:effectLst>
                  <a:outerShdw blurRad="38100" dist="38100" dir="2700000" algn="tl">
                    <a:srgbClr val="000000">
                      <a:alpha val="43137"/>
                    </a:srgbClr>
                  </a:outerShdw>
                </a:effectLst>
                <a:latin typeface="Candara"/>
                <a:cs typeface="Candara"/>
              </a:rPr>
              <a:t>Liberado Del Control De Satanás</a:t>
            </a:r>
            <a:r>
              <a:rPr lang="es-ES_tradnl" sz="2600" dirty="0" smtClean="0">
                <a:effectLst>
                  <a:outerShdw blurRad="38100" dist="38100" dir="2700000" algn="tl">
                    <a:srgbClr val="000000">
                      <a:alpha val="43137"/>
                    </a:srgbClr>
                  </a:outerShdw>
                </a:effectLst>
                <a:latin typeface="Candara"/>
                <a:cs typeface="Candara"/>
              </a:rPr>
              <a:t>- </a:t>
            </a:r>
            <a:r>
              <a:rPr lang="es-ES_tradnl" sz="2600" b="1" dirty="0" smtClean="0">
                <a:solidFill>
                  <a:schemeClr val="bg1"/>
                </a:solidFill>
                <a:effectLst>
                  <a:glow rad="228600">
                    <a:schemeClr val="accent6">
                      <a:satMod val="175000"/>
                      <a:alpha val="40000"/>
                    </a:schemeClr>
                  </a:glow>
                  <a:outerShdw blurRad="38100" dist="38100" dir="2700000" algn="tl">
                    <a:srgbClr val="000000">
                      <a:alpha val="43137"/>
                    </a:srgbClr>
                  </a:outerShdw>
                </a:effectLst>
                <a:latin typeface="Candara"/>
                <a:cs typeface="Candara"/>
              </a:rPr>
              <a:t>Liberado del poder de Satanás </a:t>
            </a:r>
            <a:r>
              <a:rPr lang="es-ES_tradnl" sz="2600" dirty="0" smtClean="0">
                <a:effectLst>
                  <a:outerShdw blurRad="38100" dist="38100" dir="2700000" algn="tl">
                    <a:srgbClr val="000000">
                      <a:alpha val="43137"/>
                    </a:srgbClr>
                  </a:outerShdw>
                </a:effectLst>
                <a:latin typeface="Candara"/>
                <a:cs typeface="Candara"/>
              </a:rPr>
              <a:t>y </a:t>
            </a:r>
            <a:r>
              <a:rPr lang="es-ES_tradnl" sz="2600" dirty="0" smtClean="0">
                <a:effectLst>
                  <a:glow rad="228600">
                    <a:schemeClr val="accent1">
                      <a:satMod val="175000"/>
                      <a:alpha val="40000"/>
                    </a:schemeClr>
                  </a:glow>
                  <a:outerShdw blurRad="38100" dist="38100" dir="2700000" algn="tl">
                    <a:srgbClr val="000000">
                      <a:alpha val="43137"/>
                    </a:srgbClr>
                  </a:outerShdw>
                </a:effectLst>
                <a:latin typeface="Candara"/>
                <a:cs typeface="Candara"/>
              </a:rPr>
              <a:t>trasladado al reino de Cristo</a:t>
            </a:r>
            <a:r>
              <a:rPr lang="es-ES_tradnl" sz="2600" dirty="0" smtClean="0">
                <a:effectLst>
                  <a:outerShdw blurRad="38100" dist="38100" dir="2700000" algn="tl">
                    <a:srgbClr val="000000">
                      <a:alpha val="43137"/>
                    </a:srgbClr>
                  </a:outerShdw>
                </a:effectLst>
                <a:latin typeface="Candara"/>
                <a:cs typeface="Candara"/>
              </a:rPr>
              <a:t>– (</a:t>
            </a:r>
            <a:r>
              <a:rPr lang="es-ES_tradnl" sz="2600" dirty="0" smtClean="0">
                <a:solidFill>
                  <a:srgbClr val="FF0000"/>
                </a:solidFill>
                <a:effectLst>
                  <a:outerShdw blurRad="38100" dist="38100" dir="2700000" algn="tl">
                    <a:srgbClr val="000000">
                      <a:alpha val="43137"/>
                    </a:srgbClr>
                  </a:outerShdw>
                </a:effectLst>
                <a:latin typeface="Candara"/>
                <a:cs typeface="Candara"/>
              </a:rPr>
              <a:t>13; Jn. 18:36-37; Apoc. 1:5,9; Ef. 1:20,21</a:t>
            </a:r>
            <a:r>
              <a:rPr lang="es-ES_tradnl" sz="2600" dirty="0" smtClean="0">
                <a:effectLst>
                  <a:outerShdw blurRad="38100" dist="38100" dir="2700000" algn="tl">
                    <a:srgbClr val="000000">
                      <a:alpha val="43137"/>
                    </a:srgbClr>
                  </a:outerShdw>
                </a:effectLst>
                <a:latin typeface="Candara"/>
                <a:cs typeface="Candara"/>
              </a:rPr>
              <a:t>)</a:t>
            </a:r>
          </a:p>
          <a:p>
            <a:pPr marL="457200" indent="-457200">
              <a:spcBef>
                <a:spcPts val="600"/>
              </a:spcBef>
              <a:buClr>
                <a:srgbClr val="FF0000"/>
              </a:buClr>
              <a:buFont typeface="Wingdings 2" pitchFamily="18" charset="2"/>
              <a:buChar char="ö"/>
            </a:pPr>
            <a:r>
              <a:rPr lang="es-ES_tradnl" sz="2600" b="1" dirty="0" smtClean="0">
                <a:effectLst>
                  <a:glow rad="444500">
                    <a:schemeClr val="accent1">
                      <a:lumMod val="60000"/>
                      <a:lumOff val="40000"/>
                      <a:alpha val="75000"/>
                    </a:schemeClr>
                  </a:glow>
                  <a:outerShdw blurRad="38100" dist="38100" dir="2700000" algn="tl">
                    <a:srgbClr val="000000">
                      <a:alpha val="43137"/>
                    </a:srgbClr>
                  </a:outerShdw>
                </a:effectLst>
                <a:latin typeface="Candara"/>
                <a:cs typeface="Candara"/>
              </a:rPr>
              <a:t>Liberado de la esclavitud del pecado </a:t>
            </a:r>
            <a:r>
              <a:rPr lang="es-ES_tradnl" sz="2600" dirty="0" smtClean="0">
                <a:solidFill>
                  <a:srgbClr val="FFFFFF"/>
                </a:solidFill>
                <a:effectLst>
                  <a:glow rad="127000">
                    <a:srgbClr val="FF0000"/>
                  </a:glow>
                  <a:outerShdw blurRad="38100" dist="38100" dir="2700000" algn="tl">
                    <a:srgbClr val="000000">
                      <a:alpha val="43137"/>
                    </a:srgbClr>
                  </a:outerShdw>
                </a:effectLst>
                <a:latin typeface="Candara"/>
                <a:cs typeface="Candara"/>
              </a:rPr>
              <a:t>- Redimido y perdonado a través de la sangre de Jesús– (14; Rom. 3:24-26; Ef. 1:7; 1 Pedro 1:18,19)</a:t>
            </a:r>
          </a:p>
        </p:txBody>
      </p:sp>
      <p:pic>
        <p:nvPicPr>
          <p:cNvPr id="8" name="Imagen 7"/>
          <p:cNvPicPr>
            <a:picLocks noChangeAspect="1"/>
          </p:cNvPicPr>
          <p:nvPr/>
        </p:nvPicPr>
        <p:blipFill>
          <a:blip r:embed="rId3"/>
          <a:stretch>
            <a:fillRect/>
          </a:stretch>
        </p:blipFill>
        <p:spPr>
          <a:xfrm>
            <a:off x="76200" y="1642060"/>
            <a:ext cx="2971800" cy="4531062"/>
          </a:xfrm>
          <a:prstGeom prst="ellipse">
            <a:avLst/>
          </a:prstGeom>
          <a:ln>
            <a:noFill/>
          </a:ln>
          <a:effectLst>
            <a:softEdge rad="112500"/>
          </a:effectLst>
        </p:spPr>
      </p:pic>
      <p:sp>
        <p:nvSpPr>
          <p:cNvPr id="14"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
        <p:nvSpPr>
          <p:cNvPr id="16" name="Rectangle 14"/>
          <p:cNvSpPr/>
          <p:nvPr/>
        </p:nvSpPr>
        <p:spPr>
          <a:xfrm>
            <a:off x="304800" y="1066800"/>
            <a:ext cx="8451112" cy="609600"/>
          </a:xfrm>
          <a:prstGeom prst="rect">
            <a:avLst/>
          </a:prstGeom>
        </p:spPr>
        <p:txBody>
          <a:bodyPr wrap="square">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Él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es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e</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l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Salvador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de </a:t>
            </a:r>
            <a:r>
              <a:rPr lang="es-ES_tradnl" sz="2000" b="1" dirty="0">
                <a:ln w="11430">
                  <a:solidFill>
                    <a:schemeClr val="bg1"/>
                  </a:solidFill>
                </a:ln>
                <a:solidFill>
                  <a:srgbClr val="FFFF66"/>
                </a:solidFill>
                <a:effectLst>
                  <a:glow rad="177800">
                    <a:srgbClr val="FF0000">
                      <a:alpha val="77000"/>
                    </a:srgbClr>
                  </a:glow>
                </a:effectLst>
                <a:latin typeface="Pythagoras" pitchFamily="2" charset="0"/>
              </a:rPr>
              <a:t>l</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os pecadores </a:t>
            </a:r>
            <a:r>
              <a:rPr lang="en-US" sz="2000" b="1" dirty="0" smtClean="0">
                <a:ln w="11430">
                  <a:solidFill>
                    <a:schemeClr val="bg1"/>
                  </a:solidFill>
                </a:ln>
                <a:solidFill>
                  <a:srgbClr val="FFFF66"/>
                </a:solidFill>
                <a:effectLst>
                  <a:glow rad="177800">
                    <a:srgbClr val="FF0000">
                      <a:alpha val="77000"/>
                    </a:srgbClr>
                  </a:glow>
                </a:effectLst>
                <a:latin typeface="Pythagoras" pitchFamily="2" charset="0"/>
              </a:rPr>
              <a:t>– (</a:t>
            </a:r>
            <a:r>
              <a:rPr lang="en-US" sz="2000" b="1" dirty="0" smtClean="0">
                <a:ln w="11430">
                  <a:solidFill>
                    <a:schemeClr val="bg1"/>
                  </a:solidFill>
                </a:ln>
                <a:solidFill>
                  <a:srgbClr val="FFFF66"/>
                </a:solidFill>
                <a:effectLst>
                  <a:glow rad="177800">
                    <a:srgbClr val="FF0000">
                      <a:alpha val="77000"/>
                    </a:srgbClr>
                  </a:glow>
                </a:effectLst>
                <a:latin typeface="Pythagoras" pitchFamily="2" charset="0"/>
              </a:rPr>
              <a:t>13,14,21-23)</a:t>
            </a:r>
            <a:endParaRPr lang="en-US" sz="2000" b="1" dirty="0">
              <a:ln w="11430">
                <a:solidFill>
                  <a:schemeClr val="bg1"/>
                </a:solidFill>
              </a:ln>
              <a:solidFill>
                <a:srgbClr val="FFFF66"/>
              </a:solidFill>
              <a:effectLst>
                <a:glow rad="177800">
                  <a:srgbClr val="FF0000">
                    <a:alpha val="77000"/>
                  </a:srgbClr>
                </a:glow>
              </a:effectLst>
              <a:latin typeface="Pythagoras" pitchFamily="2"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16</a:t>
            </a:fld>
            <a:endParaRPr lang="en-US"/>
          </a:p>
        </p:txBody>
      </p:sp>
      <p:pic>
        <p:nvPicPr>
          <p:cNvPr id="11" name="Picture 10"/>
          <p:cNvPicPr>
            <a:picLocks noChangeAspect="1" noChangeArrowheads="1"/>
          </p:cNvPicPr>
          <p:nvPr/>
        </p:nvPicPr>
        <p:blipFill>
          <a:blip r:embed="rId3"/>
          <a:srcRect/>
          <a:stretch>
            <a:fillRect/>
          </a:stretch>
        </p:blipFill>
        <p:spPr bwMode="auto">
          <a:xfrm>
            <a:off x="3048000" y="1676400"/>
            <a:ext cx="6096000" cy="5105399"/>
          </a:xfrm>
          <a:prstGeom prst="rect">
            <a:avLst/>
          </a:prstGeom>
          <a:noFill/>
          <a:ln w="9525">
            <a:noFill/>
            <a:miter lim="800000"/>
            <a:headEnd/>
            <a:tailEnd/>
          </a:ln>
          <a:effectLst/>
        </p:spPr>
      </p:pic>
      <p:sp>
        <p:nvSpPr>
          <p:cNvPr id="12" name="Rectangle 11"/>
          <p:cNvSpPr/>
          <p:nvPr/>
        </p:nvSpPr>
        <p:spPr>
          <a:xfrm>
            <a:off x="3695700" y="2006263"/>
            <a:ext cx="4648200" cy="3231654"/>
          </a:xfrm>
          <a:prstGeom prst="rect">
            <a:avLst/>
          </a:prstGeom>
        </p:spPr>
        <p:txBody>
          <a:bodyPr wrap="square">
            <a:spAutoFit/>
          </a:bodyPr>
          <a:lstStyle/>
          <a:p>
            <a:pPr algn="ctr"/>
            <a:r>
              <a:rPr lang="es-ES_tradnl" sz="3600" b="1" dirty="0">
                <a:solidFill>
                  <a:srgbClr val="800000"/>
                </a:solidFill>
                <a:effectLst>
                  <a:outerShdw blurRad="38100" dist="38100" dir="2700000" algn="tl">
                    <a:srgbClr val="000000">
                      <a:alpha val="43137"/>
                    </a:srgbClr>
                  </a:outerShdw>
                </a:effectLst>
                <a:latin typeface="Abadi MT Condensed Light"/>
                <a:cs typeface="Abadi MT Condensed Light"/>
              </a:rPr>
              <a:t>Hechos 26:18 </a:t>
            </a:r>
            <a:endParaRPr lang="es-ES_tradnl" sz="3600" b="1" dirty="0" smtClean="0">
              <a:solidFill>
                <a:srgbClr val="800000"/>
              </a:solidFill>
              <a:effectLst>
                <a:outerShdw blurRad="38100" dist="38100" dir="2700000" algn="tl">
                  <a:srgbClr val="000000">
                    <a:alpha val="43137"/>
                  </a:srgbClr>
                </a:outerShdw>
              </a:effectLst>
              <a:latin typeface="Abadi MT Condensed Light"/>
              <a:cs typeface="Abadi MT Condensed Light"/>
            </a:endParaRPr>
          </a:p>
          <a:p>
            <a:pPr algn="ctr"/>
            <a:r>
              <a:rPr lang="es-ES_tradnl" sz="2800" b="1" dirty="0">
                <a:solidFill>
                  <a:srgbClr val="FF0000"/>
                </a:solidFill>
                <a:cs typeface="Abadi MT Condensed Light"/>
              </a:rPr>
              <a:t>18</a:t>
            </a:r>
            <a:r>
              <a:rPr lang="es-ES_tradnl" sz="2800" dirty="0">
                <a:latin typeface="Abadi MT Condensed Light"/>
                <a:cs typeface="Abadi MT Condensed Light"/>
              </a:rPr>
              <a:t> para que </a:t>
            </a:r>
            <a:r>
              <a:rPr lang="es-ES_tradnl" sz="2800" dirty="0">
                <a:solidFill>
                  <a:srgbClr val="800000"/>
                </a:solidFill>
                <a:latin typeface="Abadi MT Condensed Light"/>
                <a:cs typeface="Abadi MT Condensed Light"/>
              </a:rPr>
              <a:t>abras sus ojos</a:t>
            </a:r>
            <a:r>
              <a:rPr lang="es-ES_tradnl" sz="2800" dirty="0">
                <a:latin typeface="Abadi MT Condensed Light"/>
                <a:cs typeface="Abadi MT Condensed Light"/>
              </a:rPr>
              <a:t>, para que se </a:t>
            </a:r>
            <a:r>
              <a:rPr lang="es-ES_tradnl" sz="2800" b="1" i="1" u="sng" dirty="0">
                <a:solidFill>
                  <a:srgbClr val="000090"/>
                </a:solidFill>
                <a:effectLst>
                  <a:glow rad="228600">
                    <a:schemeClr val="accent4">
                      <a:satMod val="175000"/>
                      <a:alpha val="40000"/>
                    </a:schemeClr>
                  </a:glow>
                </a:effectLst>
                <a:latin typeface="Abadi MT Condensed Light"/>
                <a:cs typeface="Abadi MT Condensed Light"/>
              </a:rPr>
              <a:t>conviertan de las tinieblas</a:t>
            </a:r>
            <a:r>
              <a:rPr lang="es-ES_tradnl" sz="2800" i="1" u="sng" dirty="0">
                <a:latin typeface="Abadi MT Condensed Light"/>
                <a:cs typeface="Abadi MT Condensed Light"/>
              </a:rPr>
              <a:t> </a:t>
            </a:r>
            <a:r>
              <a:rPr lang="es-ES_tradnl" sz="2800" b="1" i="1" u="sng" dirty="0">
                <a:solidFill>
                  <a:srgbClr val="800000"/>
                </a:solidFill>
                <a:effectLst>
                  <a:glow rad="1193800">
                    <a:schemeClr val="accent1">
                      <a:lumMod val="60000"/>
                      <a:lumOff val="40000"/>
                      <a:alpha val="27000"/>
                    </a:schemeClr>
                  </a:glow>
                </a:effectLst>
                <a:latin typeface="Abadi MT Condensed Light"/>
                <a:cs typeface="Abadi MT Condensed Light"/>
              </a:rPr>
              <a:t>a la luz</a:t>
            </a:r>
            <a:r>
              <a:rPr lang="es-ES_tradnl" sz="2800" dirty="0">
                <a:effectLst>
                  <a:glow rad="1193800">
                    <a:schemeClr val="accent1">
                      <a:lumMod val="60000"/>
                      <a:lumOff val="40000"/>
                      <a:alpha val="27000"/>
                    </a:schemeClr>
                  </a:glow>
                </a:effectLst>
                <a:latin typeface="Abadi MT Condensed Light"/>
                <a:cs typeface="Abadi MT Condensed Light"/>
              </a:rPr>
              <a:t>, </a:t>
            </a:r>
            <a:r>
              <a:rPr lang="es-ES_tradnl" sz="2800" dirty="0">
                <a:latin typeface="Abadi MT Condensed Light"/>
                <a:cs typeface="Abadi MT Condensed Light"/>
              </a:rPr>
              <a:t>y </a:t>
            </a:r>
            <a:r>
              <a:rPr lang="es-ES_tradnl" sz="2800" b="1" dirty="0">
                <a:solidFill>
                  <a:srgbClr val="000090"/>
                </a:solidFill>
                <a:effectLst>
                  <a:glow rad="228600">
                    <a:schemeClr val="accent4">
                      <a:satMod val="175000"/>
                      <a:alpha val="40000"/>
                    </a:schemeClr>
                  </a:glow>
                </a:effectLst>
                <a:latin typeface="Abadi MT Condensed Light"/>
                <a:cs typeface="Abadi MT Condensed Light"/>
              </a:rPr>
              <a:t>de la potestad de Satanás</a:t>
            </a:r>
            <a:r>
              <a:rPr lang="es-ES_tradnl" sz="2800" dirty="0">
                <a:solidFill>
                  <a:srgbClr val="000090"/>
                </a:solidFill>
                <a:latin typeface="Abadi MT Condensed Light"/>
                <a:cs typeface="Abadi MT Condensed Light"/>
              </a:rPr>
              <a:t> </a:t>
            </a:r>
            <a:r>
              <a:rPr lang="es-ES_tradnl" sz="2800" b="1" dirty="0">
                <a:solidFill>
                  <a:srgbClr val="800000"/>
                </a:solidFill>
                <a:latin typeface="Abadi MT Condensed Light"/>
                <a:cs typeface="Abadi MT Condensed Light"/>
              </a:rPr>
              <a:t>a Dios</a:t>
            </a:r>
            <a:r>
              <a:rPr lang="es-ES_tradnl" sz="2800" dirty="0">
                <a:latin typeface="Abadi MT Condensed Light"/>
                <a:cs typeface="Abadi MT Condensed Light"/>
              </a:rPr>
              <a:t>; para que </a:t>
            </a:r>
            <a:r>
              <a:rPr lang="es-ES_tradnl" sz="2800" b="1" dirty="0">
                <a:solidFill>
                  <a:srgbClr val="800000"/>
                </a:solidFill>
                <a:latin typeface="Abadi MT Condensed Light"/>
                <a:cs typeface="Abadi MT Condensed Light"/>
              </a:rPr>
              <a:t>reciban, por la fe que es en mí</a:t>
            </a:r>
            <a:r>
              <a:rPr lang="es-ES_tradnl" sz="2800" dirty="0">
                <a:latin typeface="Abadi MT Condensed Light"/>
                <a:cs typeface="Abadi MT Condensed Light"/>
              </a:rPr>
              <a:t>, </a:t>
            </a:r>
            <a:r>
              <a:rPr lang="es-ES_tradnl" sz="2800" i="1" u="sng" dirty="0">
                <a:latin typeface="Abadi MT Condensed Light"/>
                <a:cs typeface="Abadi MT Condensed Light"/>
              </a:rPr>
              <a:t>perdón de pecados y herencia entre los santificados</a:t>
            </a:r>
            <a:r>
              <a:rPr lang="es-ES_tradnl" sz="2800" dirty="0">
                <a:latin typeface="Abadi MT Condensed Light"/>
                <a:cs typeface="Abadi MT Condensed Light"/>
              </a:rPr>
              <a:t>.</a:t>
            </a:r>
            <a:endParaRPr lang="en-US" sz="2800" dirty="0">
              <a:latin typeface="Abadi MT Condensed Light"/>
              <a:cs typeface="Abadi MT Condensed Light"/>
            </a:endParaRPr>
          </a:p>
        </p:txBody>
      </p:sp>
      <p:pic>
        <p:nvPicPr>
          <p:cNvPr id="8" name="Imagen 7"/>
          <p:cNvPicPr>
            <a:picLocks noChangeAspect="1"/>
          </p:cNvPicPr>
          <p:nvPr/>
        </p:nvPicPr>
        <p:blipFill>
          <a:blip r:embed="rId4"/>
          <a:stretch>
            <a:fillRect/>
          </a:stretch>
        </p:blipFill>
        <p:spPr>
          <a:xfrm>
            <a:off x="76200" y="1642060"/>
            <a:ext cx="2971800" cy="4531062"/>
          </a:xfrm>
          <a:prstGeom prst="ellipse">
            <a:avLst/>
          </a:prstGeom>
          <a:ln>
            <a:noFill/>
          </a:ln>
          <a:effectLst>
            <a:softEdge rad="112500"/>
          </a:effectLst>
        </p:spPr>
      </p:pic>
      <p:sp>
        <p:nvSpPr>
          <p:cNvPr id="16"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
        <p:nvSpPr>
          <p:cNvPr id="17" name="Rectangle 14"/>
          <p:cNvSpPr/>
          <p:nvPr/>
        </p:nvSpPr>
        <p:spPr>
          <a:xfrm>
            <a:off x="304800" y="1066800"/>
            <a:ext cx="8451112" cy="609600"/>
          </a:xfrm>
          <a:prstGeom prst="rect">
            <a:avLst/>
          </a:prstGeom>
        </p:spPr>
        <p:txBody>
          <a:bodyPr wrap="square">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Él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es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e</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l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Salvador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de </a:t>
            </a:r>
            <a:r>
              <a:rPr lang="es-ES_tradnl" sz="2000" b="1" dirty="0">
                <a:ln w="11430">
                  <a:solidFill>
                    <a:schemeClr val="bg1"/>
                  </a:solidFill>
                </a:ln>
                <a:solidFill>
                  <a:srgbClr val="FFFF66"/>
                </a:solidFill>
                <a:effectLst>
                  <a:glow rad="177800">
                    <a:srgbClr val="FF0000">
                      <a:alpha val="77000"/>
                    </a:srgbClr>
                  </a:glow>
                </a:effectLst>
                <a:latin typeface="Pythagoras" pitchFamily="2" charset="0"/>
              </a:rPr>
              <a:t>l</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os pecadores </a:t>
            </a:r>
            <a:r>
              <a:rPr lang="en-US" sz="2000" b="1" dirty="0" smtClean="0">
                <a:ln w="11430">
                  <a:solidFill>
                    <a:schemeClr val="bg1"/>
                  </a:solidFill>
                </a:ln>
                <a:solidFill>
                  <a:srgbClr val="FFFF66"/>
                </a:solidFill>
                <a:effectLst>
                  <a:glow rad="177800">
                    <a:srgbClr val="FF0000">
                      <a:alpha val="77000"/>
                    </a:srgbClr>
                  </a:glow>
                </a:effectLst>
                <a:latin typeface="Pythagoras" pitchFamily="2" charset="0"/>
              </a:rPr>
              <a:t>– (</a:t>
            </a:r>
            <a:r>
              <a:rPr lang="en-US" sz="2000" b="1" dirty="0" smtClean="0">
                <a:ln w="11430">
                  <a:solidFill>
                    <a:schemeClr val="bg1"/>
                  </a:solidFill>
                </a:ln>
                <a:solidFill>
                  <a:srgbClr val="FFFF66"/>
                </a:solidFill>
                <a:effectLst>
                  <a:glow rad="177800">
                    <a:srgbClr val="FF0000">
                      <a:alpha val="77000"/>
                    </a:srgbClr>
                  </a:glow>
                </a:effectLst>
                <a:latin typeface="Pythagoras" pitchFamily="2" charset="0"/>
              </a:rPr>
              <a:t>13,14,21-23)</a:t>
            </a:r>
            <a:endParaRPr lang="en-US" sz="2000" b="1" dirty="0">
              <a:ln w="11430">
                <a:solidFill>
                  <a:schemeClr val="bg1"/>
                </a:solidFill>
              </a:ln>
              <a:solidFill>
                <a:srgbClr val="FFFF66"/>
              </a:solidFill>
              <a:effectLst>
                <a:glow rad="177800">
                  <a:srgbClr val="FF0000">
                    <a:alpha val="77000"/>
                  </a:srgbClr>
                </a:glow>
              </a:effectLst>
              <a:latin typeface="Pythagoras" pitchFamily="2" charset="0"/>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17</a:t>
            </a:fld>
            <a:endParaRPr lang="en-US"/>
          </a:p>
        </p:txBody>
      </p:sp>
      <p:sp>
        <p:nvSpPr>
          <p:cNvPr id="10" name="Round Diagonal Corner Rectangle 9"/>
          <p:cNvSpPr/>
          <p:nvPr/>
        </p:nvSpPr>
        <p:spPr>
          <a:xfrm>
            <a:off x="3124200" y="1828800"/>
            <a:ext cx="5791200" cy="4800600"/>
          </a:xfrm>
          <a:prstGeom prst="round2Diag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048000" y="3505200"/>
            <a:ext cx="2667000" cy="3016210"/>
          </a:xfrm>
          <a:prstGeom prst="rect">
            <a:avLst/>
          </a:prstGeom>
        </p:spPr>
        <p:txBody>
          <a:bodyPr wrap="square">
            <a:spAutoFit/>
          </a:bodyPr>
          <a:lstStyle/>
          <a:p>
            <a:pPr marL="465138" indent="-465138" algn="ctr">
              <a:spcBef>
                <a:spcPts val="600"/>
              </a:spcBef>
              <a:buClr>
                <a:srgbClr val="FF0000"/>
              </a:buClr>
              <a:buFont typeface="Wingdings 2" pitchFamily="18" charset="2"/>
              <a:buChar char="è"/>
            </a:pPr>
            <a:r>
              <a:rPr lang="es-ES_tradnl" sz="3600" dirty="0" smtClean="0">
                <a:effectLst>
                  <a:outerShdw blurRad="38100" dist="38100" dir="2700000" algn="tl">
                    <a:srgbClr val="000000">
                      <a:alpha val="43137"/>
                    </a:srgbClr>
                  </a:outerShdw>
                </a:effectLst>
                <a:latin typeface="Candara"/>
                <a:cs typeface="Candara"/>
              </a:rPr>
              <a:t>Extraños</a:t>
            </a:r>
          </a:p>
          <a:p>
            <a:pPr marL="465138" indent="-465138" algn="ctr">
              <a:spcBef>
                <a:spcPts val="600"/>
              </a:spcBef>
              <a:buClr>
                <a:srgbClr val="FF0000"/>
              </a:buClr>
              <a:buFont typeface="Wingdings 2" pitchFamily="18" charset="2"/>
              <a:buChar char="è"/>
            </a:pPr>
            <a:r>
              <a:rPr lang="es-ES_tradnl" sz="3600" dirty="0" smtClean="0">
                <a:effectLst>
                  <a:outerShdw blurRad="38100" dist="38100" dir="2700000" algn="tl">
                    <a:srgbClr val="000000">
                      <a:alpha val="43137"/>
                    </a:srgbClr>
                  </a:outerShdw>
                </a:effectLst>
                <a:latin typeface="Candara"/>
                <a:cs typeface="Candara"/>
              </a:rPr>
              <a:t>Enemigos</a:t>
            </a:r>
          </a:p>
          <a:p>
            <a:pPr marL="465138" indent="-465138" algn="ctr">
              <a:spcBef>
                <a:spcPts val="600"/>
              </a:spcBef>
              <a:buClr>
                <a:srgbClr val="FF0000"/>
              </a:buClr>
              <a:buFont typeface="Wingdings 2" pitchFamily="18" charset="2"/>
              <a:buChar char="è"/>
            </a:pPr>
            <a:r>
              <a:rPr lang="es-ES_tradnl" sz="3600" dirty="0" smtClean="0">
                <a:effectLst>
                  <a:outerShdw blurRad="38100" dist="38100" dir="2700000" algn="tl">
                    <a:srgbClr val="000000">
                      <a:alpha val="43137"/>
                    </a:srgbClr>
                  </a:outerShdw>
                </a:effectLst>
                <a:latin typeface="Candara"/>
                <a:cs typeface="Candara"/>
              </a:rPr>
              <a:t>Haciendo Malas Obras</a:t>
            </a:r>
          </a:p>
        </p:txBody>
      </p:sp>
      <p:sp>
        <p:nvSpPr>
          <p:cNvPr id="17" name="Rectangle 16"/>
          <p:cNvSpPr/>
          <p:nvPr/>
        </p:nvSpPr>
        <p:spPr>
          <a:xfrm>
            <a:off x="5867400" y="1981200"/>
            <a:ext cx="3048000" cy="1384995"/>
          </a:xfrm>
          <a:prstGeom prst="rect">
            <a:avLst/>
          </a:prstGeom>
        </p:spPr>
        <p:txBody>
          <a:bodyPr wrap="square">
            <a:spAutoFit/>
          </a:bodyPr>
          <a:lstStyle/>
          <a:p>
            <a:pPr algn="ctr"/>
            <a:r>
              <a:rPr lang="es-ES_tradnl" sz="2800" dirty="0" smtClean="0">
                <a:latin typeface="Berlin Sans FB Demi" pitchFamily="34" charset="0"/>
              </a:rPr>
              <a:t>(</a:t>
            </a:r>
            <a:r>
              <a:rPr lang="es-ES_tradnl" sz="2800" dirty="0" smtClean="0">
                <a:solidFill>
                  <a:srgbClr val="FF0000"/>
                </a:solidFill>
                <a:latin typeface="Berlin Sans FB Demi" pitchFamily="34" charset="0"/>
              </a:rPr>
              <a:t>21,22</a:t>
            </a:r>
            <a:r>
              <a:rPr lang="es-ES_tradnl" sz="2800" dirty="0" smtClean="0">
                <a:latin typeface="Berlin Sans FB Demi" pitchFamily="34" charset="0"/>
              </a:rPr>
              <a:t>) - Sin embargo, ahora os ha reconciliado</a:t>
            </a:r>
            <a:endParaRPr lang="es-ES_tradnl" sz="2800" dirty="0">
              <a:latin typeface="Berlin Sans FB Demi" pitchFamily="34" charset="0"/>
            </a:endParaRPr>
          </a:p>
        </p:txBody>
      </p:sp>
      <p:sp>
        <p:nvSpPr>
          <p:cNvPr id="18" name="Rectangle 17"/>
          <p:cNvSpPr/>
          <p:nvPr/>
        </p:nvSpPr>
        <p:spPr>
          <a:xfrm>
            <a:off x="5791200" y="3581400"/>
            <a:ext cx="3048000" cy="2708434"/>
          </a:xfrm>
          <a:prstGeom prst="rect">
            <a:avLst/>
          </a:prstGeom>
        </p:spPr>
        <p:txBody>
          <a:bodyPr wrap="square">
            <a:spAutoFit/>
          </a:bodyPr>
          <a:lstStyle/>
          <a:p>
            <a:pPr marL="465138" indent="-465138" algn="ctr">
              <a:spcBef>
                <a:spcPts val="600"/>
              </a:spcBef>
              <a:buClr>
                <a:srgbClr val="FF0000"/>
              </a:buClr>
              <a:buFont typeface="Wingdings 2" pitchFamily="18" charset="2"/>
              <a:buChar char="è"/>
            </a:pPr>
            <a:r>
              <a:rPr lang="es-ES_tradnl" sz="3200" smtClean="0">
                <a:effectLst>
                  <a:outerShdw blurRad="38100" dist="38100" dir="2700000" algn="tl">
                    <a:srgbClr val="000000">
                      <a:alpha val="43137"/>
                    </a:srgbClr>
                  </a:outerShdw>
                </a:effectLst>
                <a:latin typeface="Candara"/>
                <a:cs typeface="Candara"/>
              </a:rPr>
              <a:t>Santo</a:t>
            </a:r>
          </a:p>
          <a:p>
            <a:pPr marL="465138" indent="-465138" algn="ctr">
              <a:spcBef>
                <a:spcPts val="600"/>
              </a:spcBef>
              <a:buClr>
                <a:srgbClr val="FF0000"/>
              </a:buClr>
              <a:buFont typeface="Wingdings 2" pitchFamily="18" charset="2"/>
              <a:buChar char="è"/>
            </a:pPr>
            <a:r>
              <a:rPr lang="es-ES_tradnl" sz="3200" dirty="0" smtClean="0">
                <a:effectLst>
                  <a:outerShdw blurRad="38100" dist="38100" dir="2700000" algn="tl">
                    <a:srgbClr val="000000">
                      <a:alpha val="43137"/>
                    </a:srgbClr>
                  </a:outerShdw>
                </a:effectLst>
                <a:latin typeface="Candara"/>
                <a:cs typeface="Candara"/>
              </a:rPr>
              <a:t>Inocente, “Libre de Culpas</a:t>
            </a:r>
          </a:p>
          <a:p>
            <a:pPr marL="465138" indent="-465138" algn="ctr">
              <a:spcBef>
                <a:spcPts val="600"/>
              </a:spcBef>
              <a:buClr>
                <a:srgbClr val="FF0000"/>
              </a:buClr>
              <a:buFont typeface="Wingdings 2" pitchFamily="18" charset="2"/>
              <a:buChar char="è"/>
            </a:pPr>
            <a:r>
              <a:rPr lang="es-ES_tradnl" sz="3200" dirty="0" smtClean="0">
                <a:effectLst>
                  <a:outerShdw blurRad="38100" dist="38100" dir="2700000" algn="tl">
                    <a:srgbClr val="000000">
                      <a:alpha val="43137"/>
                    </a:srgbClr>
                  </a:outerShdw>
                </a:effectLst>
                <a:latin typeface="Candara"/>
                <a:cs typeface="Candara"/>
              </a:rPr>
              <a:t>Irreprensibles</a:t>
            </a:r>
            <a:endParaRPr lang="es-ES_tradnl" sz="3200" dirty="0">
              <a:effectLst>
                <a:outerShdw blurRad="38100" dist="38100" dir="2700000" algn="tl">
                  <a:srgbClr val="000000">
                    <a:alpha val="43137"/>
                  </a:srgbClr>
                </a:outerShdw>
              </a:effectLst>
              <a:latin typeface="Candara"/>
              <a:cs typeface="Candara"/>
            </a:endParaRPr>
          </a:p>
        </p:txBody>
      </p:sp>
      <p:sp>
        <p:nvSpPr>
          <p:cNvPr id="19" name="Rectangle 18"/>
          <p:cNvSpPr/>
          <p:nvPr/>
        </p:nvSpPr>
        <p:spPr>
          <a:xfrm>
            <a:off x="3352800" y="1981200"/>
            <a:ext cx="2362200" cy="1384995"/>
          </a:xfrm>
          <a:prstGeom prst="rect">
            <a:avLst/>
          </a:prstGeom>
        </p:spPr>
        <p:txBody>
          <a:bodyPr wrap="square">
            <a:spAutoFit/>
          </a:bodyPr>
          <a:lstStyle/>
          <a:p>
            <a:pPr algn="ctr"/>
            <a:r>
              <a:rPr lang="es-ES_tradnl" sz="2800" dirty="0" smtClean="0">
                <a:latin typeface="Berlin Sans FB Demi" pitchFamily="34" charset="0"/>
              </a:rPr>
              <a:t>(</a:t>
            </a:r>
            <a:r>
              <a:rPr lang="es-ES_tradnl" sz="2800" dirty="0" smtClean="0">
                <a:solidFill>
                  <a:srgbClr val="FF0000"/>
                </a:solidFill>
                <a:latin typeface="Berlin Sans FB Demi" pitchFamily="34" charset="0"/>
              </a:rPr>
              <a:t>21</a:t>
            </a:r>
            <a:r>
              <a:rPr lang="es-ES_tradnl" sz="2800" dirty="0" smtClean="0">
                <a:latin typeface="Berlin Sans FB Demi" pitchFamily="34" charset="0"/>
              </a:rPr>
              <a:t>) - </a:t>
            </a:r>
            <a:r>
              <a:rPr lang="es-ES_tradnl" sz="2800" dirty="0" smtClean="0">
                <a:latin typeface="Berlin Sans FB Demi" pitchFamily="34" charset="0"/>
              </a:rPr>
              <a:t>Ustedes, </a:t>
            </a:r>
            <a:r>
              <a:rPr lang="es-ES_tradnl" sz="2800" dirty="0" smtClean="0">
                <a:latin typeface="Berlin Sans FB Demi" pitchFamily="34" charset="0"/>
              </a:rPr>
              <a:t>que antes estaban</a:t>
            </a:r>
            <a:endParaRPr lang="es-ES_tradnl" sz="2800" dirty="0">
              <a:latin typeface="Berlin Sans FB Demi" pitchFamily="34" charset="0"/>
            </a:endParaRPr>
          </a:p>
        </p:txBody>
      </p:sp>
      <p:cxnSp>
        <p:nvCxnSpPr>
          <p:cNvPr id="21" name="Straight Connector 20"/>
          <p:cNvCxnSpPr/>
          <p:nvPr/>
        </p:nvCxnSpPr>
        <p:spPr>
          <a:xfrm rot="5400000">
            <a:off x="3619500" y="4228306"/>
            <a:ext cx="4495800" cy="1588"/>
          </a:xfrm>
          <a:prstGeom prst="line">
            <a:avLst/>
          </a:prstGeom>
        </p:spPr>
        <p:style>
          <a:lnRef idx="3">
            <a:schemeClr val="accent6"/>
          </a:lnRef>
          <a:fillRef idx="0">
            <a:schemeClr val="accent6"/>
          </a:fillRef>
          <a:effectRef idx="2">
            <a:schemeClr val="accent6"/>
          </a:effectRef>
          <a:fontRef idx="minor">
            <a:schemeClr val="tx1"/>
          </a:fontRef>
        </p:style>
      </p:cxnSp>
      <p:pic>
        <p:nvPicPr>
          <p:cNvPr id="12" name="Imagen 11"/>
          <p:cNvPicPr>
            <a:picLocks noChangeAspect="1"/>
          </p:cNvPicPr>
          <p:nvPr/>
        </p:nvPicPr>
        <p:blipFill>
          <a:blip r:embed="rId3"/>
          <a:stretch>
            <a:fillRect/>
          </a:stretch>
        </p:blipFill>
        <p:spPr>
          <a:xfrm>
            <a:off x="76200" y="1642060"/>
            <a:ext cx="2971800" cy="4531062"/>
          </a:xfrm>
          <a:prstGeom prst="ellipse">
            <a:avLst/>
          </a:prstGeom>
          <a:ln>
            <a:noFill/>
          </a:ln>
          <a:effectLst>
            <a:softEdge rad="112500"/>
          </a:effectLst>
        </p:spPr>
      </p:pic>
      <p:sp>
        <p:nvSpPr>
          <p:cNvPr id="15"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
        <p:nvSpPr>
          <p:cNvPr id="23" name="Rectangle 14"/>
          <p:cNvSpPr/>
          <p:nvPr/>
        </p:nvSpPr>
        <p:spPr>
          <a:xfrm>
            <a:off x="304800" y="1066800"/>
            <a:ext cx="8451112" cy="609600"/>
          </a:xfrm>
          <a:prstGeom prst="rect">
            <a:avLst/>
          </a:prstGeom>
        </p:spPr>
        <p:txBody>
          <a:bodyPr wrap="square">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Él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es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e</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l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Salvador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de </a:t>
            </a:r>
            <a:r>
              <a:rPr lang="es-ES_tradnl" sz="2000" b="1" dirty="0">
                <a:ln w="11430">
                  <a:solidFill>
                    <a:schemeClr val="bg1"/>
                  </a:solidFill>
                </a:ln>
                <a:solidFill>
                  <a:srgbClr val="FFFF66"/>
                </a:solidFill>
                <a:effectLst>
                  <a:glow rad="177800">
                    <a:srgbClr val="FF0000">
                      <a:alpha val="77000"/>
                    </a:srgbClr>
                  </a:glow>
                </a:effectLst>
                <a:latin typeface="Pythagoras" pitchFamily="2" charset="0"/>
              </a:rPr>
              <a:t>l</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os pecadores </a:t>
            </a:r>
            <a:r>
              <a:rPr lang="en-US" sz="2000" b="1" dirty="0" smtClean="0">
                <a:ln w="11430">
                  <a:solidFill>
                    <a:schemeClr val="bg1"/>
                  </a:solidFill>
                </a:ln>
                <a:solidFill>
                  <a:srgbClr val="FFFF66"/>
                </a:solidFill>
                <a:effectLst>
                  <a:glow rad="177800">
                    <a:srgbClr val="FF0000">
                      <a:alpha val="77000"/>
                    </a:srgbClr>
                  </a:glow>
                </a:effectLst>
                <a:latin typeface="Pythagoras" pitchFamily="2" charset="0"/>
              </a:rPr>
              <a:t>– (</a:t>
            </a:r>
            <a:r>
              <a:rPr lang="en-US" sz="2000" b="1" dirty="0" smtClean="0">
                <a:ln w="11430">
                  <a:solidFill>
                    <a:schemeClr val="bg1"/>
                  </a:solidFill>
                </a:ln>
                <a:solidFill>
                  <a:srgbClr val="FFFF66"/>
                </a:solidFill>
                <a:effectLst>
                  <a:glow rad="177800">
                    <a:srgbClr val="FF0000">
                      <a:alpha val="77000"/>
                    </a:srgbClr>
                  </a:glow>
                </a:effectLst>
                <a:latin typeface="Pythagoras" pitchFamily="2" charset="0"/>
              </a:rPr>
              <a:t>13,14,21-23)</a:t>
            </a:r>
            <a:endParaRPr lang="en-US" sz="2000" b="1" dirty="0">
              <a:ln w="11430">
                <a:solidFill>
                  <a:schemeClr val="bg1"/>
                </a:solidFill>
              </a:ln>
              <a:solidFill>
                <a:srgbClr val="FFFF66"/>
              </a:solidFill>
              <a:effectLst>
                <a:glow rad="177800">
                  <a:srgbClr val="FF0000">
                    <a:alpha val="77000"/>
                  </a:srgbClr>
                </a:glow>
              </a:effectLst>
              <a:latin typeface="Pythagoras"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18</a:t>
            </a:fld>
            <a:endParaRPr lang="en-US"/>
          </a:p>
        </p:txBody>
      </p:sp>
      <p:sp>
        <p:nvSpPr>
          <p:cNvPr id="10" name="Round Diagonal Corner Rectangle 9"/>
          <p:cNvSpPr/>
          <p:nvPr/>
        </p:nvSpPr>
        <p:spPr>
          <a:xfrm>
            <a:off x="3124200" y="1828800"/>
            <a:ext cx="5791200" cy="48006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505200" y="1981200"/>
            <a:ext cx="5181600" cy="4555094"/>
          </a:xfrm>
          <a:prstGeom prst="rect">
            <a:avLst/>
          </a:prstGeom>
          <a:noFill/>
        </p:spPr>
        <p:txBody>
          <a:bodyPr wrap="square" rtlCol="0">
            <a:spAutoFit/>
          </a:bodyPr>
          <a:lstStyle/>
          <a:p>
            <a:pPr marL="457200" indent="-457200">
              <a:spcBef>
                <a:spcPts val="600"/>
              </a:spcBef>
              <a:buClr>
                <a:srgbClr val="FF0000"/>
              </a:buClr>
              <a:buFont typeface="Wingdings 2" pitchFamily="18" charset="2"/>
              <a:buChar char="ö"/>
            </a:pPr>
            <a:r>
              <a:rPr lang="es-ES_tradnl" sz="2800" dirty="0" smtClean="0">
                <a:effectLst>
                  <a:outerShdw blurRad="38100" dist="38100" dir="2700000" algn="tl">
                    <a:srgbClr val="000000">
                      <a:alpha val="43137"/>
                    </a:srgbClr>
                  </a:outerShdw>
                </a:effectLst>
                <a:latin typeface="Abadi MT Condensed Light"/>
                <a:cs typeface="Abadi MT Condensed Light"/>
              </a:rPr>
              <a:t>La </a:t>
            </a:r>
            <a:r>
              <a:rPr lang="es-ES_tradnl" sz="2800" dirty="0" smtClean="0">
                <a:effectLst>
                  <a:outerShdw blurRad="38100" dist="38100" dir="2700000" algn="tl">
                    <a:srgbClr val="000000">
                      <a:alpha val="43137"/>
                    </a:srgbClr>
                  </a:outerShdw>
                </a:effectLst>
                <a:latin typeface="Abadi MT Condensed Light"/>
                <a:cs typeface="Abadi MT Condensed Light"/>
              </a:rPr>
              <a:t>salvación </a:t>
            </a:r>
            <a:r>
              <a:rPr lang="es-ES_tradnl" sz="2800" dirty="0" smtClean="0">
                <a:effectLst>
                  <a:outerShdw blurRad="38100" dist="38100" dir="2700000" algn="tl">
                    <a:srgbClr val="000000">
                      <a:alpha val="43137"/>
                    </a:srgbClr>
                  </a:outerShdw>
                </a:effectLst>
                <a:latin typeface="Abadi MT Condensed Light"/>
                <a:cs typeface="Abadi MT Condensed Light"/>
              </a:rPr>
              <a:t>e</a:t>
            </a:r>
            <a:r>
              <a:rPr lang="es-ES_tradnl" sz="2800" dirty="0" smtClean="0">
                <a:effectLst>
                  <a:outerShdw blurRad="38100" dist="38100" dir="2700000" algn="tl">
                    <a:srgbClr val="000000">
                      <a:alpha val="43137"/>
                    </a:srgbClr>
                  </a:outerShdw>
                </a:effectLst>
                <a:latin typeface="Abadi MT Condensed Light"/>
                <a:cs typeface="Abadi MT Condensed Light"/>
              </a:rPr>
              <a:t>s </a:t>
            </a:r>
            <a:r>
              <a:rPr lang="es-ES_tradnl" sz="2800" dirty="0">
                <a:effectLst>
                  <a:outerShdw blurRad="38100" dist="38100" dir="2700000" algn="tl">
                    <a:srgbClr val="000000">
                      <a:alpha val="43137"/>
                    </a:srgbClr>
                  </a:outerShdw>
                </a:effectLst>
                <a:latin typeface="Abadi MT Condensed Light"/>
                <a:cs typeface="Abadi MT Condensed Light"/>
              </a:rPr>
              <a:t>c</a:t>
            </a:r>
            <a:r>
              <a:rPr lang="es-ES_tradnl" sz="2800" dirty="0" smtClean="0">
                <a:effectLst>
                  <a:outerShdw blurRad="38100" dist="38100" dir="2700000" algn="tl">
                    <a:srgbClr val="000000">
                      <a:alpha val="43137"/>
                    </a:srgbClr>
                  </a:outerShdw>
                </a:effectLst>
                <a:latin typeface="Abadi MT Condensed Light"/>
                <a:cs typeface="Abadi MT Condensed Light"/>
              </a:rPr>
              <a:t>ondicional- </a:t>
            </a:r>
            <a:endParaRPr lang="es-ES_tradnl" sz="2800" dirty="0" smtClean="0">
              <a:effectLst>
                <a:outerShdw blurRad="38100" dist="38100" dir="2700000" algn="tl">
                  <a:srgbClr val="000000">
                    <a:alpha val="43137"/>
                  </a:srgbClr>
                </a:outerShdw>
              </a:effectLst>
              <a:latin typeface="Abadi MT Condensed Light"/>
              <a:cs typeface="Abadi MT Condensed Light"/>
            </a:endParaRPr>
          </a:p>
          <a:p>
            <a:pPr marL="635000" lvl="1" indent="-457200">
              <a:spcBef>
                <a:spcPts val="600"/>
              </a:spcBef>
              <a:buClr>
                <a:srgbClr val="FF0000"/>
              </a:buClr>
              <a:buFont typeface="Wingdings 2" pitchFamily="18" charset="2"/>
              <a:buChar char="A"/>
            </a:pPr>
            <a:r>
              <a:rPr lang="es-ES_tradnl" sz="2800" dirty="0" smtClean="0">
                <a:effectLst>
                  <a:outerShdw blurRad="38100" dist="38100" dir="2700000" algn="tl">
                    <a:srgbClr val="000000">
                      <a:alpha val="43137"/>
                    </a:srgbClr>
                  </a:outerShdw>
                </a:effectLst>
                <a:latin typeface="Abadi MT Condensed Light"/>
                <a:cs typeface="Abadi MT Condensed Light"/>
              </a:rPr>
              <a:t>Justificación inicial obtenida cuando, por fe, un creyente penitente es bautizado en Cristo– (</a:t>
            </a:r>
            <a:r>
              <a:rPr lang="es-ES_tradnl" sz="2800" dirty="0" smtClean="0">
                <a:solidFill>
                  <a:srgbClr val="FF0000"/>
                </a:solidFill>
                <a:effectLst>
                  <a:outerShdw blurRad="38100" dist="38100" dir="2700000" algn="tl">
                    <a:srgbClr val="000000">
                      <a:alpha val="43137"/>
                    </a:srgbClr>
                  </a:outerShdw>
                </a:effectLst>
                <a:latin typeface="Abadi MT Condensed Light"/>
                <a:cs typeface="Abadi MT Condensed Light"/>
              </a:rPr>
              <a:t>2:11-13</a:t>
            </a:r>
            <a:r>
              <a:rPr lang="es-ES_tradnl" sz="2800" dirty="0" smtClean="0">
                <a:effectLst>
                  <a:outerShdw blurRad="38100" dist="38100" dir="2700000" algn="tl">
                    <a:srgbClr val="000000">
                      <a:alpha val="43137"/>
                    </a:srgbClr>
                  </a:outerShdw>
                </a:effectLst>
                <a:latin typeface="Abadi MT Condensed Light"/>
                <a:cs typeface="Abadi MT Condensed Light"/>
              </a:rPr>
              <a:t>)</a:t>
            </a:r>
          </a:p>
          <a:p>
            <a:pPr marL="635000" lvl="1" indent="-457200">
              <a:spcBef>
                <a:spcPts val="600"/>
              </a:spcBef>
              <a:buClr>
                <a:srgbClr val="FF0000"/>
              </a:buClr>
              <a:buFont typeface="Wingdings 2" pitchFamily="18" charset="2"/>
              <a:buChar char="A"/>
            </a:pPr>
            <a:r>
              <a:rPr lang="es-ES_tradnl" sz="2800" dirty="0" smtClean="0">
                <a:effectLst>
                  <a:outerShdw blurRad="38100" dist="38100" dir="2700000" algn="tl">
                    <a:srgbClr val="000000">
                      <a:alpha val="43137"/>
                    </a:srgbClr>
                  </a:outerShdw>
                </a:effectLst>
                <a:latin typeface="Abadi MT Condensed Light"/>
                <a:cs typeface="Abadi MT Condensed Light"/>
              </a:rPr>
              <a:t>La persona justificada debe "continuar</a:t>
            </a:r>
            <a:r>
              <a:rPr lang="es-ES_tradnl" sz="2800" i="1" dirty="0" smtClean="0">
                <a:effectLst>
                  <a:outerShdw blurRad="38100" dist="38100" dir="2700000" algn="tl">
                    <a:srgbClr val="000000">
                      <a:alpha val="43137"/>
                    </a:srgbClr>
                  </a:outerShdw>
                </a:effectLst>
                <a:latin typeface="Abadi MT Condensed Light"/>
                <a:cs typeface="Abadi MT Condensed Light"/>
              </a:rPr>
              <a:t> en la fe, fundados y firmes, y no alejarnos, “sin Moveros” de la esperanza del evangelio que hemos oído y creído</a:t>
            </a:r>
            <a:r>
              <a:rPr lang="es-ES_tradnl" sz="2800" dirty="0" smtClean="0">
                <a:effectLst>
                  <a:outerShdw blurRad="38100" dist="38100" dir="2700000" algn="tl">
                    <a:srgbClr val="000000">
                      <a:alpha val="43137"/>
                    </a:srgbClr>
                  </a:outerShdw>
                </a:effectLst>
                <a:latin typeface="Abadi MT Condensed Light"/>
                <a:cs typeface="Abadi MT Condensed Light"/>
              </a:rPr>
              <a:t>” (</a:t>
            </a:r>
            <a:r>
              <a:rPr lang="es-ES_tradnl" sz="2800" dirty="0" smtClean="0">
                <a:solidFill>
                  <a:srgbClr val="FF0000"/>
                </a:solidFill>
                <a:effectLst>
                  <a:outerShdw blurRad="38100" dist="38100" dir="2700000" algn="tl">
                    <a:srgbClr val="000000">
                      <a:alpha val="43137"/>
                    </a:srgbClr>
                  </a:outerShdw>
                </a:effectLst>
                <a:latin typeface="Abadi MT Condensed Light"/>
                <a:cs typeface="Abadi MT Condensed Light"/>
              </a:rPr>
              <a:t>23</a:t>
            </a:r>
            <a:r>
              <a:rPr lang="es-ES_tradnl" sz="2800" dirty="0" smtClean="0">
                <a:effectLst>
                  <a:outerShdw blurRad="38100" dist="38100" dir="2700000" algn="tl">
                    <a:srgbClr val="000000">
                      <a:alpha val="43137"/>
                    </a:srgbClr>
                  </a:outerShdw>
                </a:effectLst>
                <a:latin typeface="Abadi MT Condensed Light"/>
                <a:cs typeface="Abadi MT Condensed Light"/>
              </a:rPr>
              <a:t>)</a:t>
            </a:r>
            <a:endParaRPr lang="es-ES_tradnl" sz="2800" dirty="0">
              <a:effectLst>
                <a:outerShdw blurRad="38100" dist="38100" dir="2700000" algn="tl">
                  <a:srgbClr val="000000">
                    <a:alpha val="43137"/>
                  </a:srgbClr>
                </a:outerShdw>
              </a:effectLst>
              <a:latin typeface="Abadi MT Condensed Light"/>
              <a:cs typeface="Abadi MT Condensed Light"/>
            </a:endParaRPr>
          </a:p>
        </p:txBody>
      </p:sp>
      <p:pic>
        <p:nvPicPr>
          <p:cNvPr id="8" name="Imagen 7"/>
          <p:cNvPicPr>
            <a:picLocks noChangeAspect="1"/>
          </p:cNvPicPr>
          <p:nvPr/>
        </p:nvPicPr>
        <p:blipFill>
          <a:blip r:embed="rId3"/>
          <a:stretch>
            <a:fillRect/>
          </a:stretch>
        </p:blipFill>
        <p:spPr>
          <a:xfrm>
            <a:off x="76200" y="1642060"/>
            <a:ext cx="2971800" cy="4531062"/>
          </a:xfrm>
          <a:prstGeom prst="ellipse">
            <a:avLst/>
          </a:prstGeom>
          <a:ln>
            <a:noFill/>
          </a:ln>
          <a:effectLst>
            <a:softEdge rad="112500"/>
          </a:effectLst>
        </p:spPr>
      </p:pic>
      <p:sp>
        <p:nvSpPr>
          <p:cNvPr id="14"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
        <p:nvSpPr>
          <p:cNvPr id="16" name="Rectangle 14"/>
          <p:cNvSpPr/>
          <p:nvPr/>
        </p:nvSpPr>
        <p:spPr>
          <a:xfrm>
            <a:off x="304800" y="1066800"/>
            <a:ext cx="8451112" cy="609600"/>
          </a:xfrm>
          <a:prstGeom prst="rect">
            <a:avLst/>
          </a:prstGeom>
        </p:spPr>
        <p:txBody>
          <a:bodyPr wrap="square">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Él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es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e</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l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Salvador </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de </a:t>
            </a:r>
            <a:r>
              <a:rPr lang="es-ES_tradnl" sz="2000" b="1" dirty="0">
                <a:ln w="11430">
                  <a:solidFill>
                    <a:schemeClr val="bg1"/>
                  </a:solidFill>
                </a:ln>
                <a:solidFill>
                  <a:srgbClr val="FFFF66"/>
                </a:solidFill>
                <a:effectLst>
                  <a:glow rad="177800">
                    <a:srgbClr val="FF0000">
                      <a:alpha val="77000"/>
                    </a:srgbClr>
                  </a:glow>
                </a:effectLst>
                <a:latin typeface="Pythagoras" pitchFamily="2" charset="0"/>
              </a:rPr>
              <a:t>l</a:t>
            </a:r>
            <a:r>
              <a:rPr lang="es-ES_tradnl" sz="2000" b="1" dirty="0" smtClean="0">
                <a:ln w="11430">
                  <a:solidFill>
                    <a:schemeClr val="bg1"/>
                  </a:solidFill>
                </a:ln>
                <a:solidFill>
                  <a:srgbClr val="FFFF66"/>
                </a:solidFill>
                <a:effectLst>
                  <a:glow rad="177800">
                    <a:srgbClr val="FF0000">
                      <a:alpha val="77000"/>
                    </a:srgbClr>
                  </a:glow>
                </a:effectLst>
                <a:latin typeface="Pythagoras" pitchFamily="2" charset="0"/>
              </a:rPr>
              <a:t>os pecadores </a:t>
            </a:r>
            <a:r>
              <a:rPr lang="en-US" sz="2000" b="1" dirty="0" smtClean="0">
                <a:ln w="11430">
                  <a:solidFill>
                    <a:schemeClr val="bg1"/>
                  </a:solidFill>
                </a:ln>
                <a:solidFill>
                  <a:srgbClr val="FFFF66"/>
                </a:solidFill>
                <a:effectLst>
                  <a:glow rad="177800">
                    <a:srgbClr val="FF0000">
                      <a:alpha val="77000"/>
                    </a:srgbClr>
                  </a:glow>
                </a:effectLst>
                <a:latin typeface="Pythagoras" pitchFamily="2" charset="0"/>
              </a:rPr>
              <a:t>– (</a:t>
            </a:r>
            <a:r>
              <a:rPr lang="en-US" sz="2000" b="1" dirty="0" smtClean="0">
                <a:ln w="11430">
                  <a:solidFill>
                    <a:schemeClr val="bg1"/>
                  </a:solidFill>
                </a:ln>
                <a:solidFill>
                  <a:srgbClr val="FFFF66"/>
                </a:solidFill>
                <a:effectLst>
                  <a:glow rad="177800">
                    <a:srgbClr val="FF0000">
                      <a:alpha val="77000"/>
                    </a:srgbClr>
                  </a:glow>
                </a:effectLst>
                <a:latin typeface="Pythagoras" pitchFamily="2" charset="0"/>
              </a:rPr>
              <a:t>13,14,21-23)</a:t>
            </a:r>
            <a:endParaRPr lang="en-US" sz="2000" b="1" dirty="0">
              <a:ln w="11430">
                <a:solidFill>
                  <a:schemeClr val="bg1"/>
                </a:solidFill>
              </a:ln>
              <a:solidFill>
                <a:srgbClr val="FFFF66"/>
              </a:solidFill>
              <a:effectLst>
                <a:glow rad="177800">
                  <a:srgbClr val="FF0000">
                    <a:alpha val="77000"/>
                  </a:srgbClr>
                </a:glow>
              </a:effectLst>
              <a:latin typeface="Pythagoras"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1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19</a:t>
            </a:fld>
            <a:endParaRPr lang="en-US"/>
          </a:p>
        </p:txBody>
      </p:sp>
      <p:pic>
        <p:nvPicPr>
          <p:cNvPr id="15" name="Picture 10"/>
          <p:cNvPicPr>
            <a:picLocks noChangeAspect="1" noChangeArrowheads="1"/>
          </p:cNvPicPr>
          <p:nvPr/>
        </p:nvPicPr>
        <p:blipFill>
          <a:blip r:embed="rId3"/>
          <a:srcRect/>
          <a:stretch>
            <a:fillRect/>
          </a:stretch>
        </p:blipFill>
        <p:spPr bwMode="auto">
          <a:xfrm>
            <a:off x="2819400" y="2057400"/>
            <a:ext cx="6248400" cy="4800600"/>
          </a:xfrm>
          <a:prstGeom prst="rect">
            <a:avLst/>
          </a:prstGeom>
          <a:noFill/>
          <a:ln w="9525">
            <a:noFill/>
            <a:miter lim="800000"/>
            <a:headEnd/>
            <a:tailEnd/>
          </a:ln>
          <a:effectLst/>
        </p:spPr>
      </p:pic>
      <p:sp>
        <p:nvSpPr>
          <p:cNvPr id="16" name="Rectangle 11"/>
          <p:cNvSpPr/>
          <p:nvPr/>
        </p:nvSpPr>
        <p:spPr>
          <a:xfrm>
            <a:off x="3505200" y="2514600"/>
            <a:ext cx="4800600" cy="2877711"/>
          </a:xfrm>
          <a:prstGeom prst="rect">
            <a:avLst/>
          </a:prstGeom>
        </p:spPr>
        <p:txBody>
          <a:bodyPr wrap="square">
            <a:spAutoFit/>
          </a:bodyPr>
          <a:lstStyle/>
          <a:p>
            <a:pPr algn="ctr">
              <a:spcBef>
                <a:spcPts val="600"/>
              </a:spcBef>
            </a:pPr>
            <a:r>
              <a:rPr lang="en-US" sz="3200" b="1" dirty="0" smtClean="0">
                <a:solidFill>
                  <a:srgbClr val="FF0000"/>
                </a:solidFill>
                <a:latin typeface="Candara"/>
                <a:cs typeface="Candara"/>
              </a:rPr>
              <a:t>Colosenses 1:13-23 </a:t>
            </a:r>
          </a:p>
          <a:p>
            <a:pPr algn="ctr">
              <a:spcBef>
                <a:spcPts val="600"/>
              </a:spcBef>
            </a:pPr>
            <a:r>
              <a:rPr lang="es-ES_tradnl" sz="2400" b="1" dirty="0">
                <a:solidFill>
                  <a:srgbClr val="FF0000"/>
                </a:solidFill>
                <a:latin typeface="Candara"/>
                <a:cs typeface="Candara"/>
              </a:rPr>
              <a:t>15</a:t>
            </a:r>
            <a:r>
              <a:rPr lang="es-ES_tradnl" sz="2400" dirty="0">
                <a:latin typeface="Candara"/>
                <a:cs typeface="Candara"/>
              </a:rPr>
              <a:t> </a:t>
            </a:r>
            <a:r>
              <a:rPr lang="es-ES_tradnl" sz="2400" b="1" dirty="0">
                <a:latin typeface="Candara"/>
                <a:cs typeface="Candara"/>
              </a:rPr>
              <a:t>El</a:t>
            </a:r>
            <a:r>
              <a:rPr lang="es-ES_tradnl" sz="2400" dirty="0">
                <a:latin typeface="Candara"/>
                <a:cs typeface="Candara"/>
              </a:rPr>
              <a:t> es la </a:t>
            </a:r>
            <a:r>
              <a:rPr lang="es-ES_tradnl" sz="2400" b="1" dirty="0">
                <a:solidFill>
                  <a:srgbClr val="800000"/>
                </a:solidFill>
                <a:latin typeface="Candara"/>
                <a:cs typeface="Candara"/>
              </a:rPr>
              <a:t>imagen del Dios invisible</a:t>
            </a:r>
            <a:r>
              <a:rPr lang="es-ES_tradnl" sz="2400" dirty="0">
                <a:latin typeface="Candara"/>
                <a:cs typeface="Candara"/>
              </a:rPr>
              <a:t>, el </a:t>
            </a:r>
            <a:r>
              <a:rPr lang="es-ES_tradnl" sz="2400" b="1" i="1" dirty="0">
                <a:latin typeface="Candara"/>
                <a:cs typeface="Candara"/>
              </a:rPr>
              <a:t>primogénito</a:t>
            </a:r>
            <a:r>
              <a:rPr lang="es-ES_tradnl" sz="2400" dirty="0">
                <a:latin typeface="Candara"/>
                <a:cs typeface="Candara"/>
              </a:rPr>
              <a:t> de </a:t>
            </a:r>
            <a:r>
              <a:rPr lang="es-ES_tradnl" sz="2400" u="sng" dirty="0">
                <a:latin typeface="Candara"/>
                <a:cs typeface="Candara"/>
              </a:rPr>
              <a:t>toda creación</a:t>
            </a:r>
            <a:r>
              <a:rPr lang="es-ES_tradnl" sz="2400" dirty="0">
                <a:latin typeface="Candara"/>
                <a:cs typeface="Candara"/>
              </a:rPr>
              <a:t>.  </a:t>
            </a:r>
            <a:r>
              <a:rPr lang="es-ES_tradnl" sz="2400" b="1" dirty="0">
                <a:solidFill>
                  <a:srgbClr val="FF0000"/>
                </a:solidFill>
                <a:latin typeface="Candara"/>
                <a:cs typeface="Candara"/>
              </a:rPr>
              <a:t>16</a:t>
            </a:r>
            <a:r>
              <a:rPr lang="es-ES_tradnl" sz="2400" dirty="0">
                <a:latin typeface="Candara"/>
                <a:cs typeface="Candara"/>
              </a:rPr>
              <a:t> </a:t>
            </a:r>
            <a:r>
              <a:rPr lang="es-ES_tradnl" sz="2400" dirty="0">
                <a:solidFill>
                  <a:srgbClr val="800000"/>
                </a:solidFill>
                <a:latin typeface="Candara"/>
                <a:cs typeface="Candara"/>
              </a:rPr>
              <a:t>Porque</a:t>
            </a:r>
            <a:r>
              <a:rPr lang="es-ES_tradnl" sz="2400" dirty="0">
                <a:latin typeface="Candara"/>
                <a:cs typeface="Candara"/>
              </a:rPr>
              <a:t> en </a:t>
            </a:r>
            <a:r>
              <a:rPr lang="es-ES_tradnl" sz="2400" b="1" dirty="0">
                <a:solidFill>
                  <a:srgbClr val="800000"/>
                </a:solidFill>
                <a:latin typeface="Candara"/>
                <a:cs typeface="Candara"/>
              </a:rPr>
              <a:t>él fueron creadas todas las cosas</a:t>
            </a:r>
            <a:r>
              <a:rPr lang="es-ES_tradnl" sz="2400" dirty="0">
                <a:latin typeface="Candara"/>
                <a:cs typeface="Candara"/>
              </a:rPr>
              <a:t>, las que hay en </a:t>
            </a:r>
            <a:r>
              <a:rPr lang="es-ES_tradnl" sz="2400" u="sng" dirty="0">
                <a:latin typeface="Candara"/>
                <a:cs typeface="Candara"/>
              </a:rPr>
              <a:t>los cielos</a:t>
            </a:r>
            <a:r>
              <a:rPr lang="es-ES_tradnl" sz="2400" dirty="0">
                <a:latin typeface="Candara"/>
                <a:cs typeface="Candara"/>
              </a:rPr>
              <a:t> y las que hay en </a:t>
            </a:r>
            <a:r>
              <a:rPr lang="es-ES_tradnl" sz="2400" u="sng" dirty="0">
                <a:latin typeface="Candara"/>
                <a:cs typeface="Candara"/>
              </a:rPr>
              <a:t>la tierra</a:t>
            </a:r>
            <a:r>
              <a:rPr lang="es-ES_tradnl" sz="2400" dirty="0">
                <a:latin typeface="Candara"/>
                <a:cs typeface="Candara"/>
              </a:rPr>
              <a:t>, </a:t>
            </a:r>
            <a:r>
              <a:rPr lang="es-ES_tradnl" sz="2400" b="1" i="1" dirty="0">
                <a:solidFill>
                  <a:srgbClr val="800000"/>
                </a:solidFill>
                <a:latin typeface="Candara"/>
                <a:cs typeface="Candara"/>
              </a:rPr>
              <a:t>visibles e invisibles</a:t>
            </a:r>
            <a:r>
              <a:rPr lang="es-ES_tradnl" sz="2400" dirty="0">
                <a:latin typeface="Candara"/>
                <a:cs typeface="Candara"/>
              </a:rPr>
              <a:t>; </a:t>
            </a:r>
            <a:endParaRPr lang="en-US" sz="2400" dirty="0">
              <a:latin typeface="Candara"/>
              <a:cs typeface="Candara"/>
            </a:endParaRPr>
          </a:p>
        </p:txBody>
      </p:sp>
      <p:pic>
        <p:nvPicPr>
          <p:cNvPr id="8" name="Imagen 7"/>
          <p:cNvPicPr>
            <a:picLocks noChangeAspect="1"/>
          </p:cNvPicPr>
          <p:nvPr/>
        </p:nvPicPr>
        <p:blipFill>
          <a:blip r:embed="rId4"/>
          <a:stretch>
            <a:fillRect/>
          </a:stretch>
        </p:blipFill>
        <p:spPr>
          <a:xfrm>
            <a:off x="76200" y="1642060"/>
            <a:ext cx="2971800" cy="4531062"/>
          </a:xfrm>
          <a:prstGeom prst="ellipse">
            <a:avLst/>
          </a:prstGeom>
          <a:ln>
            <a:noFill/>
          </a:ln>
          <a:effectLst>
            <a:softEdge rad="112500"/>
          </a:effectLst>
        </p:spPr>
      </p:pic>
      <p:sp>
        <p:nvSpPr>
          <p:cNvPr id="12"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
        <p:nvSpPr>
          <p:cNvPr id="14" name="Rectangle 9"/>
          <p:cNvSpPr/>
          <p:nvPr/>
        </p:nvSpPr>
        <p:spPr>
          <a:xfrm>
            <a:off x="0" y="914400"/>
            <a:ext cx="9144000" cy="769441"/>
          </a:xfrm>
          <a:prstGeom prst="rect">
            <a:avLst/>
          </a:prstGeom>
        </p:spPr>
        <p:txBody>
          <a:bodyPr wrap="square">
            <a:spAutoFit/>
          </a:bodyPr>
          <a:lstStyle/>
          <a:p>
            <a:pPr algn="ctr"/>
            <a:r>
              <a:rPr lang="es-ES_tradnl" sz="4400" smtClean="0">
                <a:ln w="18415" cmpd="sng">
                  <a:solidFill>
                    <a:srgbClr val="FFFFFF"/>
                  </a:solidFill>
                  <a:prstDash val="solid"/>
                </a:ln>
                <a:solidFill>
                  <a:srgbClr val="FFFFFF"/>
                </a:solidFill>
                <a:effectLst>
                  <a:glow rad="101600">
                    <a:schemeClr val="accent1">
                      <a:lumMod val="50000"/>
                      <a:alpha val="40000"/>
                    </a:schemeClr>
                  </a:glow>
                  <a:outerShdw blurRad="63500" dir="3600000" algn="tl" rotWithShape="0">
                    <a:srgbClr val="000000">
                      <a:alpha val="70000"/>
                    </a:srgbClr>
                  </a:outerShdw>
                </a:effectLst>
                <a:latin typeface="Cambria" charset="0"/>
                <a:ea typeface="Cambria" charset="0"/>
                <a:cs typeface="Cambria" charset="0"/>
              </a:rPr>
              <a:t>Jesucristo </a:t>
            </a:r>
            <a:r>
              <a:rPr lang="es-ES_tradnl" sz="4400">
                <a:ln w="18415" cmpd="sng">
                  <a:solidFill>
                    <a:srgbClr val="FFFFFF"/>
                  </a:solidFill>
                  <a:prstDash val="solid"/>
                </a:ln>
                <a:solidFill>
                  <a:srgbClr val="FFFFFF"/>
                </a:solidFill>
                <a:effectLst>
                  <a:glow rad="101600">
                    <a:schemeClr val="accent1">
                      <a:lumMod val="50000"/>
                      <a:alpha val="40000"/>
                    </a:schemeClr>
                  </a:glow>
                  <a:outerShdw blurRad="63500" dir="3600000" algn="tl" rotWithShape="0">
                    <a:srgbClr val="000000">
                      <a:alpha val="70000"/>
                    </a:srgbClr>
                  </a:outerShdw>
                </a:effectLst>
                <a:latin typeface="Cambria" charset="0"/>
                <a:ea typeface="Cambria" charset="0"/>
                <a:cs typeface="Cambria" charset="0"/>
              </a:rPr>
              <a:t>e</a:t>
            </a:r>
            <a:r>
              <a:rPr lang="es-ES_tradnl" sz="4400" smtClean="0">
                <a:ln w="18415" cmpd="sng">
                  <a:solidFill>
                    <a:srgbClr val="FFFFFF"/>
                  </a:solidFill>
                  <a:prstDash val="solid"/>
                </a:ln>
                <a:solidFill>
                  <a:srgbClr val="FFFFFF"/>
                </a:solidFill>
                <a:effectLst>
                  <a:glow rad="101600">
                    <a:schemeClr val="accent1">
                      <a:lumMod val="50000"/>
                      <a:alpha val="40000"/>
                    </a:schemeClr>
                  </a:glow>
                  <a:outerShdw blurRad="63500" dir="3600000" algn="tl" rotWithShape="0">
                    <a:srgbClr val="000000">
                      <a:alpha val="70000"/>
                    </a:srgbClr>
                  </a:outerShdw>
                </a:effectLst>
                <a:latin typeface="Cambria" charset="0"/>
                <a:ea typeface="Cambria" charset="0"/>
                <a:cs typeface="Cambria" charset="0"/>
              </a:rPr>
              <a:t>s Deidad - </a:t>
            </a:r>
            <a:r>
              <a:rPr lang="es-ES_tradnl" sz="4400" dirty="0" smtClean="0">
                <a:ln w="18415" cmpd="sng">
                  <a:solidFill>
                    <a:srgbClr val="FFFFFF"/>
                  </a:solidFill>
                  <a:prstDash val="solid"/>
                </a:ln>
                <a:solidFill>
                  <a:srgbClr val="FFFFFF"/>
                </a:solidFill>
                <a:effectLst>
                  <a:glow rad="101600">
                    <a:schemeClr val="accent1">
                      <a:lumMod val="50000"/>
                      <a:alpha val="40000"/>
                    </a:schemeClr>
                  </a:glow>
                  <a:outerShdw blurRad="63500" dir="3600000" algn="tl" rotWithShape="0">
                    <a:srgbClr val="000000">
                      <a:alpha val="70000"/>
                    </a:srgbClr>
                  </a:outerShdw>
                </a:effectLst>
                <a:latin typeface="Cambria" charset="0"/>
                <a:ea typeface="Cambria" charset="0"/>
                <a:cs typeface="Cambria" charset="0"/>
              </a:rPr>
              <a:t>(15-17)</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2</a:t>
            </a:fld>
            <a:endParaRPr lang="en-US"/>
          </a:p>
        </p:txBody>
      </p:sp>
      <p:pic>
        <p:nvPicPr>
          <p:cNvPr id="2" name="Imagen 1"/>
          <p:cNvPicPr>
            <a:picLocks noChangeAspect="1"/>
          </p:cNvPicPr>
          <p:nvPr/>
        </p:nvPicPr>
        <p:blipFill>
          <a:blip r:embed="rId3"/>
          <a:stretch>
            <a:fillRect/>
          </a:stretch>
        </p:blipFill>
        <p:spPr>
          <a:xfrm>
            <a:off x="-1" y="0"/>
            <a:ext cx="9144001" cy="6858000"/>
          </a:xfrm>
          <a:prstGeom prst="rect">
            <a:avLst/>
          </a:prstGeom>
        </p:spPr>
      </p:pic>
      <p:sp>
        <p:nvSpPr>
          <p:cNvPr id="9" name="TextBox 7"/>
          <p:cNvSpPr txBox="1"/>
          <p:nvPr/>
        </p:nvSpPr>
        <p:spPr>
          <a:xfrm>
            <a:off x="838200" y="5791200"/>
            <a:ext cx="3816685" cy="646331"/>
          </a:xfrm>
          <a:prstGeom prst="rect">
            <a:avLst/>
          </a:prstGeom>
          <a:noFill/>
        </p:spPr>
        <p:txBody>
          <a:bodyPr wrap="none" rtlCol="0">
            <a:spAutoFit/>
          </a:bodyPr>
          <a:lstStyle/>
          <a:p>
            <a:r>
              <a:rPr lang="es-ES_tradnl" sz="36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Colosenses 1:13-23</a:t>
            </a:r>
            <a:endParaRPr lang="es-ES_tradnl" sz="3600" i="1"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0" name="TextBox 7"/>
          <p:cNvSpPr txBox="1"/>
          <p:nvPr/>
        </p:nvSpPr>
        <p:spPr>
          <a:xfrm>
            <a:off x="457200" y="228600"/>
            <a:ext cx="8237144" cy="1447800"/>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20</a:t>
            </a:fld>
            <a:endParaRPr lang="en-US"/>
          </a:p>
        </p:txBody>
      </p:sp>
      <p:pic>
        <p:nvPicPr>
          <p:cNvPr id="8" name="Imagen 7"/>
          <p:cNvPicPr>
            <a:picLocks noChangeAspect="1"/>
          </p:cNvPicPr>
          <p:nvPr/>
        </p:nvPicPr>
        <p:blipFill>
          <a:blip r:embed="rId3"/>
          <a:stretch>
            <a:fillRect/>
          </a:stretch>
        </p:blipFill>
        <p:spPr>
          <a:xfrm>
            <a:off x="76200" y="1642060"/>
            <a:ext cx="2971800" cy="4531062"/>
          </a:xfrm>
          <a:prstGeom prst="ellipse">
            <a:avLst/>
          </a:prstGeom>
          <a:ln>
            <a:noFill/>
          </a:ln>
          <a:effectLst>
            <a:softEdge rad="112500"/>
          </a:effectLst>
        </p:spPr>
      </p:pic>
      <p:sp>
        <p:nvSpPr>
          <p:cNvPr id="12"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
        <p:nvSpPr>
          <p:cNvPr id="14" name="Rectangle 9"/>
          <p:cNvSpPr/>
          <p:nvPr/>
        </p:nvSpPr>
        <p:spPr>
          <a:xfrm>
            <a:off x="0" y="914400"/>
            <a:ext cx="9144000" cy="769441"/>
          </a:xfrm>
          <a:prstGeom prst="rect">
            <a:avLst/>
          </a:prstGeom>
        </p:spPr>
        <p:txBody>
          <a:bodyPr wrap="square">
            <a:spAutoFit/>
          </a:bodyPr>
          <a:lstStyle/>
          <a:p>
            <a:pPr algn="ctr"/>
            <a:r>
              <a:rPr lang="es-ES_tradnl" sz="4400" dirty="0" smtClean="0">
                <a:ln w="18415" cmpd="sng">
                  <a:solidFill>
                    <a:srgbClr val="FFFFFF"/>
                  </a:solidFill>
                  <a:prstDash val="solid"/>
                </a:ln>
                <a:solidFill>
                  <a:srgbClr val="FFFFFF"/>
                </a:solidFill>
                <a:effectLst>
                  <a:glow rad="101600">
                    <a:schemeClr val="accent1">
                      <a:lumMod val="50000"/>
                      <a:alpha val="40000"/>
                    </a:schemeClr>
                  </a:glow>
                  <a:outerShdw blurRad="63500" dir="3600000" algn="tl" rotWithShape="0">
                    <a:srgbClr val="000000">
                      <a:alpha val="70000"/>
                    </a:srgbClr>
                  </a:outerShdw>
                </a:effectLst>
                <a:latin typeface="Cambria" charset="0"/>
                <a:ea typeface="Cambria" charset="0"/>
                <a:cs typeface="Cambria" charset="0"/>
              </a:rPr>
              <a:t>Jesucristo </a:t>
            </a:r>
            <a:r>
              <a:rPr lang="es-ES_tradnl" sz="4400" dirty="0">
                <a:ln w="18415" cmpd="sng">
                  <a:solidFill>
                    <a:srgbClr val="FFFFFF"/>
                  </a:solidFill>
                  <a:prstDash val="solid"/>
                </a:ln>
                <a:solidFill>
                  <a:srgbClr val="FFFFFF"/>
                </a:solidFill>
                <a:effectLst>
                  <a:glow rad="101600">
                    <a:schemeClr val="accent1">
                      <a:lumMod val="50000"/>
                      <a:alpha val="40000"/>
                    </a:schemeClr>
                  </a:glow>
                  <a:outerShdw blurRad="63500" dir="3600000" algn="tl" rotWithShape="0">
                    <a:srgbClr val="000000">
                      <a:alpha val="70000"/>
                    </a:srgbClr>
                  </a:outerShdw>
                </a:effectLst>
                <a:latin typeface="Cambria" charset="0"/>
                <a:ea typeface="Cambria" charset="0"/>
                <a:cs typeface="Cambria" charset="0"/>
              </a:rPr>
              <a:t>e</a:t>
            </a:r>
            <a:r>
              <a:rPr lang="es-ES_tradnl" sz="4400" dirty="0" smtClean="0">
                <a:ln w="18415" cmpd="sng">
                  <a:solidFill>
                    <a:srgbClr val="FFFFFF"/>
                  </a:solidFill>
                  <a:prstDash val="solid"/>
                </a:ln>
                <a:solidFill>
                  <a:srgbClr val="FFFFFF"/>
                </a:solidFill>
                <a:effectLst>
                  <a:glow rad="101600">
                    <a:schemeClr val="accent1">
                      <a:lumMod val="50000"/>
                      <a:alpha val="40000"/>
                    </a:schemeClr>
                  </a:glow>
                  <a:outerShdw blurRad="63500" dir="3600000" algn="tl" rotWithShape="0">
                    <a:srgbClr val="000000">
                      <a:alpha val="70000"/>
                    </a:srgbClr>
                  </a:outerShdw>
                </a:effectLst>
                <a:latin typeface="Cambria" charset="0"/>
                <a:ea typeface="Cambria" charset="0"/>
                <a:cs typeface="Cambria" charset="0"/>
              </a:rPr>
              <a:t>s Deidad - </a:t>
            </a:r>
            <a:r>
              <a:rPr lang="es-ES_tradnl" sz="4400" dirty="0" smtClean="0">
                <a:ln w="18415" cmpd="sng">
                  <a:solidFill>
                    <a:srgbClr val="FFFFFF"/>
                  </a:solidFill>
                  <a:prstDash val="solid"/>
                </a:ln>
                <a:solidFill>
                  <a:srgbClr val="FFFFFF"/>
                </a:solidFill>
                <a:effectLst>
                  <a:glow rad="101600">
                    <a:schemeClr val="accent1">
                      <a:lumMod val="50000"/>
                      <a:alpha val="40000"/>
                    </a:schemeClr>
                  </a:glow>
                  <a:outerShdw blurRad="63500" dir="3600000" algn="tl" rotWithShape="0">
                    <a:srgbClr val="000000">
                      <a:alpha val="70000"/>
                    </a:srgbClr>
                  </a:outerShdw>
                </a:effectLst>
                <a:latin typeface="Cambria" charset="0"/>
                <a:ea typeface="Cambria" charset="0"/>
                <a:cs typeface="Cambria" charset="0"/>
              </a:rPr>
              <a:t>(15-17)</a:t>
            </a:r>
          </a:p>
        </p:txBody>
      </p:sp>
      <p:pic>
        <p:nvPicPr>
          <p:cNvPr id="2" name="Imagen 1"/>
          <p:cNvPicPr>
            <a:picLocks noChangeAspect="1"/>
          </p:cNvPicPr>
          <p:nvPr/>
        </p:nvPicPr>
        <p:blipFill>
          <a:blip r:embed="rId4"/>
          <a:stretch>
            <a:fillRect/>
          </a:stretch>
        </p:blipFill>
        <p:spPr>
          <a:xfrm>
            <a:off x="3276601" y="1734056"/>
            <a:ext cx="5353998" cy="4819143"/>
          </a:xfrm>
          <a:prstGeom prst="rect">
            <a:avLst/>
          </a:prstGeom>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21</a:t>
            </a:fld>
            <a:endParaRPr lang="en-US"/>
          </a:p>
        </p:txBody>
      </p:sp>
      <p:sp>
        <p:nvSpPr>
          <p:cNvPr id="10" name="Round Diagonal Corner Rectangle 9"/>
          <p:cNvSpPr/>
          <p:nvPr/>
        </p:nvSpPr>
        <p:spPr>
          <a:xfrm>
            <a:off x="3124200" y="1828800"/>
            <a:ext cx="5791200" cy="48006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76600" y="2185005"/>
            <a:ext cx="5257800" cy="4108817"/>
          </a:xfrm>
          <a:prstGeom prst="rect">
            <a:avLst/>
          </a:prstGeom>
          <a:noFill/>
        </p:spPr>
        <p:txBody>
          <a:bodyPr wrap="square" rtlCol="0">
            <a:spAutoFit/>
          </a:bodyPr>
          <a:lstStyle/>
          <a:p>
            <a:pPr marL="457200" indent="-457200">
              <a:spcBef>
                <a:spcPts val="600"/>
              </a:spcBef>
              <a:buClr>
                <a:srgbClr val="FF0000"/>
              </a:buClr>
              <a:buFont typeface="Wingdings 2" pitchFamily="18" charset="2"/>
              <a:buChar char="ö"/>
            </a:pPr>
            <a:r>
              <a:rPr lang="en-US" sz="2600" dirty="0" smtClean="0">
                <a:effectLst>
                  <a:outerShdw blurRad="38100" dist="38100" dir="2700000" algn="tl">
                    <a:srgbClr val="000000">
                      <a:alpha val="43137"/>
                    </a:srgbClr>
                  </a:outerShdw>
                </a:effectLst>
                <a:latin typeface="Abadi MT Condensed Light"/>
                <a:cs typeface="Abadi MT Condensed Light"/>
              </a:rPr>
              <a:t>La </a:t>
            </a:r>
            <a:r>
              <a:rPr lang="en-US" sz="2600" dirty="0" smtClean="0">
                <a:effectLst>
                  <a:outerShdw blurRad="38100" dist="38100" dir="2700000" algn="tl">
                    <a:srgbClr val="000000">
                      <a:alpha val="43137"/>
                    </a:srgbClr>
                  </a:outerShdw>
                </a:effectLst>
                <a:latin typeface="Abadi MT Condensed Light"/>
                <a:cs typeface="Abadi MT Condensed Light"/>
              </a:rPr>
              <a:t>I</a:t>
            </a:r>
            <a:r>
              <a:rPr lang="en-US" sz="2600" dirty="0" smtClean="0">
                <a:effectLst>
                  <a:outerShdw blurRad="38100" dist="38100" dir="2700000" algn="tl">
                    <a:srgbClr val="000000">
                      <a:alpha val="43137"/>
                    </a:srgbClr>
                  </a:outerShdw>
                </a:effectLst>
                <a:latin typeface="Abadi MT Condensed Light"/>
                <a:cs typeface="Abadi MT Condensed Light"/>
              </a:rPr>
              <a:t>magen del </a:t>
            </a:r>
            <a:r>
              <a:rPr lang="en-US" sz="2600" dirty="0" smtClean="0">
                <a:effectLst>
                  <a:outerShdw blurRad="38100" dist="38100" dir="2700000" algn="tl">
                    <a:srgbClr val="000000">
                      <a:alpha val="43137"/>
                    </a:srgbClr>
                  </a:outerShdw>
                </a:effectLst>
                <a:latin typeface="Abadi MT Condensed Light"/>
                <a:cs typeface="Abadi MT Condensed Light"/>
              </a:rPr>
              <a:t>Dios Invisible- </a:t>
            </a:r>
            <a:r>
              <a:rPr lang="es-ES_tradnl" sz="2600" dirty="0">
                <a:effectLst>
                  <a:outerShdw blurRad="38100" dist="38100" dir="2700000" algn="tl">
                    <a:srgbClr val="000000">
                      <a:alpha val="43137"/>
                    </a:srgbClr>
                  </a:outerShdw>
                </a:effectLst>
                <a:latin typeface="Abadi MT Condensed Light"/>
                <a:cs typeface="Abadi MT Condensed Light"/>
              </a:rPr>
              <a:t>la palabra imagen es la palabra griega </a:t>
            </a:r>
            <a:r>
              <a:rPr lang="es-ES_tradnl" sz="2600" dirty="0" err="1" smtClean="0">
                <a:effectLst>
                  <a:outerShdw blurRad="38100" dist="38100" dir="2700000" algn="tl">
                    <a:srgbClr val="000000">
                      <a:alpha val="43137"/>
                    </a:srgbClr>
                  </a:outerShdw>
                </a:effectLst>
                <a:latin typeface="Abadi MT Condensed Light"/>
                <a:cs typeface="Abadi MT Condensed Light"/>
              </a:rPr>
              <a:t>eikon</a:t>
            </a:r>
            <a:r>
              <a:rPr lang="es-ES_tradnl" sz="2600" dirty="0" smtClean="0">
                <a:effectLst>
                  <a:outerShdw blurRad="38100" dist="38100" dir="2700000" algn="tl">
                    <a:srgbClr val="000000">
                      <a:alpha val="43137"/>
                    </a:srgbClr>
                  </a:outerShdw>
                </a:effectLst>
                <a:latin typeface="Abadi MT Condensed Light"/>
                <a:cs typeface="Abadi MT Condensed Light"/>
              </a:rPr>
              <a:t>         </a:t>
            </a:r>
            <a:r>
              <a:rPr lang="es-ES_tradnl" sz="2600" dirty="0">
                <a:effectLst>
                  <a:outerShdw blurRad="38100" dist="38100" dir="2700000" algn="tl">
                    <a:srgbClr val="000000">
                      <a:alpha val="43137"/>
                    </a:srgbClr>
                  </a:outerShdw>
                </a:effectLst>
                <a:latin typeface="Abadi MT Condensed Light"/>
                <a:cs typeface="Abadi MT Condensed Light"/>
              </a:rPr>
              <a:t>{i-</a:t>
            </a:r>
            <a:r>
              <a:rPr lang="es-ES_tradnl" sz="2600" dirty="0" err="1">
                <a:effectLst>
                  <a:outerShdw blurRad="38100" dist="38100" dir="2700000" algn="tl">
                    <a:srgbClr val="000000">
                      <a:alpha val="43137"/>
                    </a:srgbClr>
                  </a:outerShdw>
                </a:effectLst>
                <a:latin typeface="Abadi MT Condensed Light"/>
                <a:cs typeface="Abadi MT Condensed Light"/>
              </a:rPr>
              <a:t>kone</a:t>
            </a:r>
            <a:r>
              <a:rPr lang="es-ES_tradnl" sz="2600" dirty="0">
                <a:effectLst>
                  <a:outerShdw blurRad="38100" dist="38100" dir="2700000" algn="tl">
                    <a:srgbClr val="000000">
                      <a:alpha val="43137"/>
                    </a:srgbClr>
                  </a:outerShdw>
                </a:effectLst>
                <a:latin typeface="Abadi MT Condensed Light"/>
                <a:cs typeface="Abadi MT Condensed Light"/>
              </a:rPr>
              <a:t> '} - Significado "una imagen, figura, semejanza </a:t>
            </a:r>
            <a:r>
              <a:rPr lang="en-US" sz="2600" dirty="0" smtClean="0">
                <a:effectLst>
                  <a:outerShdw blurRad="38100" dist="38100" dir="2700000" algn="tl">
                    <a:srgbClr val="000000">
                      <a:alpha val="43137"/>
                    </a:srgbClr>
                  </a:outerShdw>
                </a:effectLst>
                <a:latin typeface="Abadi MT Condensed Light"/>
                <a:cs typeface="Abadi MT Condensed Light"/>
              </a:rPr>
              <a:t>“ – </a:t>
            </a:r>
            <a:r>
              <a:rPr lang="en-US" sz="2400" dirty="0" smtClean="0">
                <a:effectLst>
                  <a:outerShdw blurRad="38100" dist="38100" dir="2700000" algn="tl">
                    <a:srgbClr val="000000">
                      <a:alpha val="43137"/>
                    </a:srgbClr>
                  </a:outerShdw>
                </a:effectLst>
                <a:latin typeface="Abadi MT Condensed Light"/>
                <a:cs typeface="Abadi MT Condensed Light"/>
              </a:rPr>
              <a:t>(</a:t>
            </a:r>
            <a:r>
              <a:rPr lang="en-US" sz="2400" i="1" dirty="0" smtClean="0">
                <a:solidFill>
                  <a:srgbClr val="FF0000"/>
                </a:solidFill>
                <a:effectLst>
                  <a:outerShdw blurRad="38100" dist="38100" dir="2700000" algn="tl">
                    <a:srgbClr val="000000">
                      <a:alpha val="43137"/>
                    </a:srgbClr>
                  </a:outerShdw>
                </a:effectLst>
                <a:latin typeface="Abadi MT Condensed Light"/>
                <a:cs typeface="Abadi MT Condensed Light"/>
              </a:rPr>
              <a:t>Jn. 1:18; 14:7-9; 2 Cor. 4:4; Heb. 1:3</a:t>
            </a:r>
            <a:r>
              <a:rPr lang="en-US" sz="2400" dirty="0" smtClean="0">
                <a:effectLst>
                  <a:outerShdw blurRad="38100" dist="38100" dir="2700000" algn="tl">
                    <a:srgbClr val="000000">
                      <a:alpha val="43137"/>
                    </a:srgbClr>
                  </a:outerShdw>
                </a:effectLst>
                <a:latin typeface="Abadi MT Condensed Light"/>
                <a:cs typeface="Abadi MT Condensed Light"/>
              </a:rPr>
              <a:t>)</a:t>
            </a:r>
            <a:endParaRPr lang="en-US" sz="2600" dirty="0" smtClean="0">
              <a:effectLst>
                <a:outerShdw blurRad="38100" dist="38100" dir="2700000" algn="tl">
                  <a:srgbClr val="000000">
                    <a:alpha val="43137"/>
                  </a:srgbClr>
                </a:outerShdw>
              </a:effectLst>
              <a:latin typeface="Abadi MT Condensed Light"/>
              <a:cs typeface="Abadi MT Condensed Light"/>
            </a:endParaRPr>
          </a:p>
          <a:p>
            <a:pPr marL="457200" indent="-457200">
              <a:spcBef>
                <a:spcPts val="600"/>
              </a:spcBef>
              <a:buClr>
                <a:srgbClr val="FF0000"/>
              </a:buClr>
              <a:buFont typeface="Wingdings 2" pitchFamily="18" charset="2"/>
              <a:buChar char="ö"/>
            </a:pPr>
            <a:r>
              <a:rPr lang="es-ES_tradnl" sz="2600" dirty="0">
                <a:effectLst>
                  <a:outerShdw blurRad="38100" dist="38100" dir="2700000" algn="tl">
                    <a:srgbClr val="000000">
                      <a:alpha val="43137"/>
                    </a:srgbClr>
                  </a:outerShdw>
                </a:effectLst>
                <a:latin typeface="Abadi MT Condensed Light"/>
                <a:cs typeface="Abadi MT Condensed Light"/>
              </a:rPr>
              <a:t>El Primogénito sobre toda la creación</a:t>
            </a:r>
            <a:r>
              <a:rPr lang="en-US" sz="2600" dirty="0" smtClean="0">
                <a:effectLst>
                  <a:outerShdw blurRad="38100" dist="38100" dir="2700000" algn="tl">
                    <a:srgbClr val="000000">
                      <a:alpha val="43137"/>
                    </a:srgbClr>
                  </a:outerShdw>
                </a:effectLst>
                <a:latin typeface="Abadi MT Condensed Light"/>
                <a:cs typeface="Abadi MT Condensed Light"/>
              </a:rPr>
              <a:t>– </a:t>
            </a:r>
            <a:r>
              <a:rPr lang="es-ES_tradnl" sz="2600" dirty="0">
                <a:effectLst>
                  <a:outerShdw blurRad="38100" dist="38100" dir="2700000" algn="tl">
                    <a:srgbClr val="000000">
                      <a:alpha val="43137"/>
                    </a:srgbClr>
                  </a:outerShdw>
                </a:effectLst>
                <a:latin typeface="Abadi MT Condensed Light"/>
                <a:cs typeface="Abadi MT Condensed Light"/>
              </a:rPr>
              <a:t>No declarando que Jesús fue un ser creado</a:t>
            </a:r>
            <a:r>
              <a:rPr lang="en-US" sz="2600" dirty="0" smtClean="0">
                <a:effectLst>
                  <a:outerShdw blurRad="38100" dist="38100" dir="2700000" algn="tl">
                    <a:srgbClr val="000000">
                      <a:alpha val="43137"/>
                    </a:srgbClr>
                  </a:outerShdw>
                </a:effectLst>
                <a:latin typeface="Abadi MT Condensed Light"/>
                <a:cs typeface="Abadi MT Condensed Light"/>
              </a:rPr>
              <a:t> – </a:t>
            </a:r>
            <a:r>
              <a:rPr lang="es-ES_tradnl" sz="2600" dirty="0">
                <a:effectLst>
                  <a:outerShdw blurRad="38100" dist="38100" dir="2700000" algn="tl">
                    <a:srgbClr val="000000">
                      <a:alpha val="43137"/>
                    </a:srgbClr>
                  </a:outerShdw>
                </a:effectLst>
                <a:latin typeface="Abadi MT Condensed Light"/>
                <a:cs typeface="Abadi MT Condensed Light"/>
              </a:rPr>
              <a:t>PERO enfatizando que Jesús es preeminente sobre toda la creación</a:t>
            </a:r>
            <a:r>
              <a:rPr lang="en-US" sz="2600" dirty="0" smtClean="0">
                <a:effectLst>
                  <a:outerShdw blurRad="38100" dist="38100" dir="2700000" algn="tl">
                    <a:srgbClr val="000000">
                      <a:alpha val="43137"/>
                    </a:srgbClr>
                  </a:outerShdw>
                </a:effectLst>
                <a:latin typeface="Abadi MT Condensed Light"/>
                <a:cs typeface="Abadi MT Condensed Light"/>
              </a:rPr>
              <a:t>. </a:t>
            </a:r>
            <a:r>
              <a:rPr lang="en-US" sz="2400" dirty="0" smtClean="0">
                <a:effectLst>
                  <a:outerShdw blurRad="38100" dist="38100" dir="2700000" algn="tl">
                    <a:srgbClr val="000000">
                      <a:alpha val="43137"/>
                    </a:srgbClr>
                  </a:outerShdw>
                </a:effectLst>
                <a:latin typeface="Abadi MT Condensed Light"/>
                <a:cs typeface="Abadi MT Condensed Light"/>
              </a:rPr>
              <a:t>(</a:t>
            </a:r>
            <a:r>
              <a:rPr lang="en-US" sz="2400" i="1" dirty="0" smtClean="0">
                <a:solidFill>
                  <a:srgbClr val="FF0000"/>
                </a:solidFill>
                <a:effectLst>
                  <a:outerShdw blurRad="38100" dist="38100" dir="2700000" algn="tl">
                    <a:srgbClr val="000000">
                      <a:alpha val="43137"/>
                    </a:srgbClr>
                  </a:outerShdw>
                </a:effectLst>
                <a:latin typeface="Abadi MT Condensed Light"/>
                <a:cs typeface="Abadi MT Condensed Light"/>
              </a:rPr>
              <a:t>ver18; Heb. 1:5-9; Apoc. 1:5</a:t>
            </a:r>
            <a:r>
              <a:rPr lang="en-US" sz="2400" dirty="0" smtClean="0">
                <a:effectLst>
                  <a:outerShdw blurRad="38100" dist="38100" dir="2700000" algn="tl">
                    <a:srgbClr val="000000">
                      <a:alpha val="43137"/>
                    </a:srgbClr>
                  </a:outerShdw>
                </a:effectLst>
                <a:latin typeface="Abadi MT Condensed Light"/>
                <a:cs typeface="Abadi MT Condensed Light"/>
              </a:rPr>
              <a:t>)</a:t>
            </a:r>
            <a:endParaRPr lang="en-US" sz="2600" dirty="0">
              <a:effectLst>
                <a:outerShdw blurRad="38100" dist="38100" dir="2700000" algn="tl">
                  <a:srgbClr val="000000">
                    <a:alpha val="43137"/>
                  </a:srgbClr>
                </a:outerShdw>
              </a:effectLst>
              <a:latin typeface="Abadi MT Condensed Light"/>
              <a:cs typeface="Abadi MT Condensed Light"/>
            </a:endParaRPr>
          </a:p>
        </p:txBody>
      </p:sp>
      <p:pic>
        <p:nvPicPr>
          <p:cNvPr id="8" name="Imagen 7"/>
          <p:cNvPicPr>
            <a:picLocks noChangeAspect="1"/>
          </p:cNvPicPr>
          <p:nvPr/>
        </p:nvPicPr>
        <p:blipFill>
          <a:blip r:embed="rId3"/>
          <a:stretch>
            <a:fillRect/>
          </a:stretch>
        </p:blipFill>
        <p:spPr>
          <a:xfrm>
            <a:off x="76200" y="1642060"/>
            <a:ext cx="2971800" cy="4531062"/>
          </a:xfrm>
          <a:prstGeom prst="ellipse">
            <a:avLst/>
          </a:prstGeom>
          <a:ln>
            <a:noFill/>
          </a:ln>
          <a:effectLst>
            <a:softEdge rad="112500"/>
          </a:effectLst>
        </p:spPr>
      </p:pic>
      <p:sp>
        <p:nvSpPr>
          <p:cNvPr id="14"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
        <p:nvSpPr>
          <p:cNvPr id="16" name="Rectangle 9"/>
          <p:cNvSpPr/>
          <p:nvPr/>
        </p:nvSpPr>
        <p:spPr>
          <a:xfrm>
            <a:off x="0" y="914400"/>
            <a:ext cx="9144000" cy="769441"/>
          </a:xfrm>
          <a:prstGeom prst="rect">
            <a:avLst/>
          </a:prstGeom>
        </p:spPr>
        <p:txBody>
          <a:bodyPr wrap="square">
            <a:spAutoFit/>
          </a:bodyPr>
          <a:lstStyle/>
          <a:p>
            <a:pPr algn="ctr"/>
            <a:r>
              <a:rPr lang="es-ES_tradnl" sz="4400" dirty="0" smtClean="0">
                <a:ln w="18415" cmpd="sng">
                  <a:solidFill>
                    <a:srgbClr val="FFFFFF"/>
                  </a:solidFill>
                  <a:prstDash val="solid"/>
                </a:ln>
                <a:solidFill>
                  <a:srgbClr val="FFFFFF"/>
                </a:solidFill>
                <a:effectLst>
                  <a:glow rad="101600">
                    <a:schemeClr val="accent1">
                      <a:lumMod val="50000"/>
                      <a:alpha val="40000"/>
                    </a:schemeClr>
                  </a:glow>
                  <a:outerShdw blurRad="63500" dir="3600000" algn="tl" rotWithShape="0">
                    <a:srgbClr val="000000">
                      <a:alpha val="70000"/>
                    </a:srgbClr>
                  </a:outerShdw>
                </a:effectLst>
                <a:latin typeface="Cambria" charset="0"/>
                <a:ea typeface="Cambria" charset="0"/>
                <a:cs typeface="Cambria" charset="0"/>
              </a:rPr>
              <a:t>Jesucristo </a:t>
            </a:r>
            <a:r>
              <a:rPr lang="es-ES_tradnl" sz="4400" dirty="0">
                <a:ln w="18415" cmpd="sng">
                  <a:solidFill>
                    <a:srgbClr val="FFFFFF"/>
                  </a:solidFill>
                  <a:prstDash val="solid"/>
                </a:ln>
                <a:solidFill>
                  <a:srgbClr val="FFFFFF"/>
                </a:solidFill>
                <a:effectLst>
                  <a:glow rad="101600">
                    <a:schemeClr val="accent1">
                      <a:lumMod val="50000"/>
                      <a:alpha val="40000"/>
                    </a:schemeClr>
                  </a:glow>
                  <a:outerShdw blurRad="63500" dir="3600000" algn="tl" rotWithShape="0">
                    <a:srgbClr val="000000">
                      <a:alpha val="70000"/>
                    </a:srgbClr>
                  </a:outerShdw>
                </a:effectLst>
                <a:latin typeface="Cambria" charset="0"/>
                <a:ea typeface="Cambria" charset="0"/>
                <a:cs typeface="Cambria" charset="0"/>
              </a:rPr>
              <a:t>e</a:t>
            </a:r>
            <a:r>
              <a:rPr lang="es-ES_tradnl" sz="4400" dirty="0" smtClean="0">
                <a:ln w="18415" cmpd="sng">
                  <a:solidFill>
                    <a:srgbClr val="FFFFFF"/>
                  </a:solidFill>
                  <a:prstDash val="solid"/>
                </a:ln>
                <a:solidFill>
                  <a:srgbClr val="FFFFFF"/>
                </a:solidFill>
                <a:effectLst>
                  <a:glow rad="101600">
                    <a:schemeClr val="accent1">
                      <a:lumMod val="50000"/>
                      <a:alpha val="40000"/>
                    </a:schemeClr>
                  </a:glow>
                  <a:outerShdw blurRad="63500" dir="3600000" algn="tl" rotWithShape="0">
                    <a:srgbClr val="000000">
                      <a:alpha val="70000"/>
                    </a:srgbClr>
                  </a:outerShdw>
                </a:effectLst>
                <a:latin typeface="Cambria" charset="0"/>
                <a:ea typeface="Cambria" charset="0"/>
                <a:cs typeface="Cambria" charset="0"/>
              </a:rPr>
              <a:t>s Deidad - </a:t>
            </a:r>
            <a:r>
              <a:rPr lang="es-ES_tradnl" sz="4400" dirty="0" smtClean="0">
                <a:ln w="18415" cmpd="sng">
                  <a:solidFill>
                    <a:srgbClr val="FFFFFF"/>
                  </a:solidFill>
                  <a:prstDash val="solid"/>
                </a:ln>
                <a:solidFill>
                  <a:srgbClr val="FFFFFF"/>
                </a:solidFill>
                <a:effectLst>
                  <a:glow rad="101600">
                    <a:schemeClr val="accent1">
                      <a:lumMod val="50000"/>
                      <a:alpha val="40000"/>
                    </a:schemeClr>
                  </a:glow>
                  <a:outerShdw blurRad="63500" dir="3600000" algn="tl" rotWithShape="0">
                    <a:srgbClr val="000000">
                      <a:alpha val="70000"/>
                    </a:srgbClr>
                  </a:outerShdw>
                </a:effectLst>
                <a:latin typeface="Cambria" charset="0"/>
                <a:ea typeface="Cambria" charset="0"/>
                <a:cs typeface="Cambria" charset="0"/>
              </a:rPr>
              <a:t>(15-17)</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22</a:t>
            </a:fld>
            <a:endParaRPr lang="en-US"/>
          </a:p>
        </p:txBody>
      </p:sp>
      <p:sp>
        <p:nvSpPr>
          <p:cNvPr id="10" name="Round Diagonal Corner Rectangle 9"/>
          <p:cNvSpPr/>
          <p:nvPr/>
        </p:nvSpPr>
        <p:spPr>
          <a:xfrm>
            <a:off x="3124200" y="1828800"/>
            <a:ext cx="5791200" cy="48006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00400" y="1998851"/>
            <a:ext cx="5638800" cy="4355039"/>
          </a:xfrm>
          <a:prstGeom prst="rect">
            <a:avLst/>
          </a:prstGeom>
          <a:noFill/>
        </p:spPr>
        <p:txBody>
          <a:bodyPr wrap="square" rtlCol="0">
            <a:spAutoFit/>
          </a:bodyPr>
          <a:lstStyle/>
          <a:p>
            <a:pPr marL="457200" indent="-457200">
              <a:spcBef>
                <a:spcPts val="600"/>
              </a:spcBef>
              <a:buClr>
                <a:srgbClr val="FF0000"/>
              </a:buClr>
              <a:buFont typeface="Wingdings 2" pitchFamily="18" charset="2"/>
              <a:buChar char="ö"/>
            </a:pPr>
            <a:r>
              <a:rPr lang="es-ES_tradnl" sz="2800" dirty="0" smtClean="0">
                <a:effectLst>
                  <a:outerShdw blurRad="38100" dist="38100" dir="2700000" algn="tl">
                    <a:srgbClr val="000000">
                      <a:alpha val="43137"/>
                    </a:srgbClr>
                  </a:outerShdw>
                </a:effectLst>
                <a:latin typeface="Berlin Sans FB Demi" pitchFamily="34" charset="0"/>
              </a:rPr>
              <a:t>Cada </a:t>
            </a:r>
            <a:r>
              <a:rPr lang="es-ES_tradnl" sz="2800" dirty="0" smtClean="0">
                <a:effectLst>
                  <a:outerShdw blurRad="38100" dist="38100" dir="2700000" algn="tl">
                    <a:srgbClr val="000000">
                      <a:alpha val="43137"/>
                    </a:srgbClr>
                  </a:outerShdw>
                </a:effectLst>
                <a:latin typeface="Berlin Sans FB Demi" pitchFamily="34" charset="0"/>
              </a:rPr>
              <a:t>cosa </a:t>
            </a:r>
            <a:r>
              <a:rPr lang="es-ES_tradnl" sz="2800" dirty="0">
                <a:effectLst>
                  <a:outerShdw blurRad="38100" dist="38100" dir="2700000" algn="tl">
                    <a:srgbClr val="000000">
                      <a:alpha val="43137"/>
                    </a:srgbClr>
                  </a:outerShdw>
                </a:effectLst>
                <a:latin typeface="Berlin Sans FB Demi" pitchFamily="34" charset="0"/>
              </a:rPr>
              <a:t>q</a:t>
            </a:r>
            <a:r>
              <a:rPr lang="es-ES_tradnl" sz="2800" dirty="0" smtClean="0">
                <a:effectLst>
                  <a:outerShdw blurRad="38100" dist="38100" dir="2700000" algn="tl">
                    <a:srgbClr val="000000">
                      <a:alpha val="43137"/>
                    </a:srgbClr>
                  </a:outerShdw>
                </a:effectLst>
                <a:latin typeface="Berlin Sans FB Demi" pitchFamily="34" charset="0"/>
              </a:rPr>
              <a:t>ue </a:t>
            </a:r>
            <a:r>
              <a:rPr lang="es-ES_tradnl" sz="2800" dirty="0">
                <a:effectLst>
                  <a:outerShdw blurRad="38100" dist="38100" dir="2700000" algn="tl">
                    <a:srgbClr val="000000">
                      <a:alpha val="43137"/>
                    </a:srgbClr>
                  </a:outerShdw>
                </a:effectLst>
                <a:latin typeface="Berlin Sans FB Demi" pitchFamily="34" charset="0"/>
              </a:rPr>
              <a:t>f</a:t>
            </a:r>
            <a:r>
              <a:rPr lang="es-ES_tradnl" sz="2800" dirty="0" smtClean="0">
                <a:effectLst>
                  <a:outerShdw blurRad="38100" dist="38100" dir="2700000" algn="tl">
                    <a:srgbClr val="000000">
                      <a:alpha val="43137"/>
                    </a:srgbClr>
                  </a:outerShdw>
                </a:effectLst>
                <a:latin typeface="Berlin Sans FB Demi" pitchFamily="34" charset="0"/>
              </a:rPr>
              <a:t>ue </a:t>
            </a:r>
            <a:r>
              <a:rPr lang="es-ES_tradnl" sz="2800" dirty="0">
                <a:effectLst>
                  <a:outerShdw blurRad="38100" dist="38100" dir="2700000" algn="tl">
                    <a:srgbClr val="000000">
                      <a:alpha val="43137"/>
                    </a:srgbClr>
                  </a:outerShdw>
                </a:effectLst>
                <a:latin typeface="Berlin Sans FB Demi" pitchFamily="34" charset="0"/>
              </a:rPr>
              <a:t>c</a:t>
            </a:r>
            <a:r>
              <a:rPr lang="es-ES_tradnl" sz="2800" dirty="0" smtClean="0">
                <a:effectLst>
                  <a:outerShdw blurRad="38100" dist="38100" dir="2700000" algn="tl">
                    <a:srgbClr val="000000">
                      <a:alpha val="43137"/>
                    </a:srgbClr>
                  </a:outerShdw>
                </a:effectLst>
                <a:latin typeface="Berlin Sans FB Demi" pitchFamily="34" charset="0"/>
              </a:rPr>
              <a:t>reada </a:t>
            </a:r>
            <a:r>
              <a:rPr lang="es-ES_tradnl" sz="2800" dirty="0">
                <a:effectLst>
                  <a:outerShdw blurRad="38100" dist="38100" dir="2700000" algn="tl">
                    <a:srgbClr val="000000">
                      <a:alpha val="43137"/>
                    </a:srgbClr>
                  </a:outerShdw>
                </a:effectLst>
                <a:latin typeface="Berlin Sans FB Demi" pitchFamily="34" charset="0"/>
              </a:rPr>
              <a:t>f</a:t>
            </a:r>
            <a:r>
              <a:rPr lang="es-ES_tradnl" sz="2800" dirty="0" smtClean="0">
                <a:effectLst>
                  <a:outerShdw blurRad="38100" dist="38100" dir="2700000" algn="tl">
                    <a:srgbClr val="000000">
                      <a:alpha val="43137"/>
                    </a:srgbClr>
                  </a:outerShdw>
                </a:effectLst>
                <a:latin typeface="Berlin Sans FB Demi" pitchFamily="34" charset="0"/>
              </a:rPr>
              <a:t>ue creada por </a:t>
            </a:r>
            <a:r>
              <a:rPr lang="es-ES_tradnl" sz="2800" dirty="0" smtClean="0">
                <a:effectLst>
                  <a:outerShdw blurRad="38100" dist="38100" dir="2700000" algn="tl">
                    <a:srgbClr val="000000">
                      <a:alpha val="43137"/>
                    </a:srgbClr>
                  </a:outerShdw>
                </a:effectLst>
                <a:latin typeface="Berlin Sans FB Demi" pitchFamily="34" charset="0"/>
              </a:rPr>
              <a:t>el </a:t>
            </a:r>
            <a:r>
              <a:rPr lang="es-ES_tradnl" sz="2800" b="1" dirty="0" smtClean="0">
                <a:effectLst>
                  <a:outerShdw blurRad="38100" dist="38100" dir="2700000" algn="tl">
                    <a:srgbClr val="000000">
                      <a:alpha val="43137"/>
                    </a:srgbClr>
                  </a:outerShdw>
                </a:effectLst>
                <a:latin typeface="Berlin Sans FB Demi" pitchFamily="34" charset="0"/>
              </a:rPr>
              <a:t>Hijo</a:t>
            </a:r>
            <a:r>
              <a:rPr lang="es-ES_tradnl" sz="2800" dirty="0" smtClean="0">
                <a:effectLst>
                  <a:outerShdw blurRad="38100" dist="38100" dir="2700000" algn="tl">
                    <a:srgbClr val="000000">
                      <a:alpha val="43137"/>
                    </a:srgbClr>
                  </a:outerShdw>
                </a:effectLst>
                <a:latin typeface="Berlin Sans FB Demi" pitchFamily="34" charset="0"/>
              </a:rPr>
              <a:t>– </a:t>
            </a:r>
            <a:r>
              <a:rPr lang="es-ES_tradnl" sz="2800" dirty="0" smtClean="0"/>
              <a:t>La  </a:t>
            </a:r>
            <a:r>
              <a:rPr lang="es-ES_tradnl" sz="2800" i="1" dirty="0" smtClean="0"/>
              <a:t> </a:t>
            </a:r>
            <a:r>
              <a:rPr lang="es-ES_tradnl" sz="2800" dirty="0" smtClean="0"/>
              <a:t>causa mediadora; </a:t>
            </a:r>
            <a:r>
              <a:rPr lang="es-ES_tradnl" sz="2800" i="1" dirty="0" smtClean="0"/>
              <a:t>mediante Él</a:t>
            </a:r>
            <a:r>
              <a:rPr lang="es-ES_tradnl" sz="2800" dirty="0" smtClean="0"/>
              <a:t>, - (</a:t>
            </a:r>
            <a:r>
              <a:rPr lang="es-ES_tradnl" sz="2800" i="1" dirty="0" smtClean="0">
                <a:solidFill>
                  <a:srgbClr val="FF0000"/>
                </a:solidFill>
              </a:rPr>
              <a:t>Juan 1:3; Hebreos 1:2</a:t>
            </a:r>
            <a:r>
              <a:rPr lang="es-ES_tradnl" sz="2800" dirty="0" smtClean="0"/>
              <a:t>)</a:t>
            </a:r>
            <a:endParaRPr lang="es-ES_tradnl" sz="2800" i="1" dirty="0" smtClean="0">
              <a:effectLst>
                <a:outerShdw blurRad="38100" dist="38100" dir="2700000" algn="tl">
                  <a:srgbClr val="000000">
                    <a:alpha val="43137"/>
                  </a:srgbClr>
                </a:outerShdw>
              </a:effectLst>
            </a:endParaRPr>
          </a:p>
          <a:p>
            <a:pPr marL="457200" indent="-457200">
              <a:spcBef>
                <a:spcPts val="600"/>
              </a:spcBef>
              <a:buClr>
                <a:srgbClr val="FF0000"/>
              </a:buClr>
              <a:buFont typeface="Wingdings 2" pitchFamily="18" charset="2"/>
              <a:buChar char="ö"/>
            </a:pPr>
            <a:r>
              <a:rPr lang="es-ES_tradnl" sz="2800" dirty="0" smtClean="0">
                <a:effectLst>
                  <a:outerShdw blurRad="38100" dist="38100" dir="2700000" algn="tl">
                    <a:srgbClr val="000000">
                      <a:alpha val="43137"/>
                    </a:srgbClr>
                  </a:outerShdw>
                </a:effectLst>
                <a:latin typeface="Berlin Sans FB Demi" pitchFamily="34" charset="0"/>
              </a:rPr>
              <a:t>Cada </a:t>
            </a:r>
            <a:r>
              <a:rPr lang="es-ES_tradnl" sz="2800" dirty="0" smtClean="0">
                <a:effectLst>
                  <a:outerShdw blurRad="38100" dist="38100" dir="2700000" algn="tl">
                    <a:srgbClr val="000000">
                      <a:alpha val="43137"/>
                    </a:srgbClr>
                  </a:outerShdw>
                </a:effectLst>
                <a:latin typeface="Berlin Sans FB Demi" pitchFamily="34" charset="0"/>
              </a:rPr>
              <a:t>cosa </a:t>
            </a:r>
            <a:r>
              <a:rPr lang="es-ES_tradnl" sz="2800" dirty="0">
                <a:effectLst>
                  <a:outerShdw blurRad="38100" dist="38100" dir="2700000" algn="tl">
                    <a:srgbClr val="000000">
                      <a:alpha val="43137"/>
                    </a:srgbClr>
                  </a:outerShdw>
                </a:effectLst>
                <a:latin typeface="Berlin Sans FB Demi" pitchFamily="34" charset="0"/>
              </a:rPr>
              <a:t>f</a:t>
            </a:r>
            <a:r>
              <a:rPr lang="es-ES_tradnl" sz="2800" dirty="0" smtClean="0">
                <a:effectLst>
                  <a:outerShdw blurRad="38100" dist="38100" dir="2700000" algn="tl">
                    <a:srgbClr val="000000">
                      <a:alpha val="43137"/>
                    </a:srgbClr>
                  </a:outerShdw>
                </a:effectLst>
                <a:latin typeface="Berlin Sans FB Demi" pitchFamily="34" charset="0"/>
              </a:rPr>
              <a:t>ue </a:t>
            </a:r>
            <a:r>
              <a:rPr lang="es-ES_tradnl" sz="2800" dirty="0">
                <a:effectLst>
                  <a:outerShdw blurRad="38100" dist="38100" dir="2700000" algn="tl">
                    <a:srgbClr val="000000">
                      <a:alpha val="43137"/>
                    </a:srgbClr>
                  </a:outerShdw>
                </a:effectLst>
                <a:latin typeface="Berlin Sans FB Demi" pitchFamily="34" charset="0"/>
              </a:rPr>
              <a:t>c</a:t>
            </a:r>
            <a:r>
              <a:rPr lang="es-ES_tradnl" sz="2800" dirty="0" smtClean="0">
                <a:effectLst>
                  <a:outerShdw blurRad="38100" dist="38100" dir="2700000" algn="tl">
                    <a:srgbClr val="000000">
                      <a:alpha val="43137"/>
                    </a:srgbClr>
                  </a:outerShdw>
                </a:effectLst>
                <a:latin typeface="Berlin Sans FB Demi" pitchFamily="34" charset="0"/>
              </a:rPr>
              <a:t>reada </a:t>
            </a:r>
            <a:r>
              <a:rPr lang="es-ES_tradnl" sz="2800" dirty="0">
                <a:effectLst>
                  <a:outerShdw blurRad="38100" dist="38100" dir="2700000" algn="tl">
                    <a:srgbClr val="000000">
                      <a:alpha val="43137"/>
                    </a:srgbClr>
                  </a:outerShdw>
                </a:effectLst>
                <a:latin typeface="Berlin Sans FB Demi" pitchFamily="34" charset="0"/>
              </a:rPr>
              <a:t>p</a:t>
            </a:r>
            <a:r>
              <a:rPr lang="es-ES_tradnl" sz="2800" dirty="0" smtClean="0">
                <a:effectLst>
                  <a:outerShdw blurRad="38100" dist="38100" dir="2700000" algn="tl">
                    <a:srgbClr val="000000">
                      <a:alpha val="43137"/>
                    </a:srgbClr>
                  </a:outerShdw>
                </a:effectLst>
                <a:latin typeface="Berlin Sans FB Demi" pitchFamily="34" charset="0"/>
              </a:rPr>
              <a:t>or </a:t>
            </a:r>
            <a:r>
              <a:rPr lang="es-ES_tradnl" sz="2800" dirty="0" smtClean="0">
                <a:effectLst>
                  <a:outerShdw blurRad="38100" dist="38100" dir="2700000" algn="tl">
                    <a:srgbClr val="000000">
                      <a:alpha val="43137"/>
                    </a:srgbClr>
                  </a:outerShdw>
                </a:effectLst>
                <a:latin typeface="Berlin Sans FB Demi" pitchFamily="34" charset="0"/>
              </a:rPr>
              <a:t>Él Hijo</a:t>
            </a:r>
            <a:r>
              <a:rPr lang="es-ES_tradnl" sz="2800" dirty="0" smtClean="0">
                <a:effectLst>
                  <a:outerShdw blurRad="38100" dist="38100" dir="2700000" algn="tl">
                    <a:srgbClr val="000000">
                      <a:alpha val="43137"/>
                    </a:srgbClr>
                  </a:outerShdw>
                </a:effectLst>
              </a:rPr>
              <a:t>–</a:t>
            </a:r>
            <a:r>
              <a:rPr lang="es-ES_tradnl" sz="2600" dirty="0" smtClean="0">
                <a:effectLst>
                  <a:outerShdw blurRad="38100" dist="38100" dir="2700000" algn="tl">
                    <a:srgbClr val="000000">
                      <a:alpha val="43137"/>
                    </a:srgbClr>
                  </a:outerShdw>
                </a:effectLst>
              </a:rPr>
              <a:t> </a:t>
            </a:r>
            <a:r>
              <a:rPr lang="es-ES_tradnl" sz="2800" dirty="0" smtClean="0">
                <a:effectLst>
                  <a:outerShdw blurRad="38100" dist="38100" dir="2700000" algn="tl">
                    <a:srgbClr val="000000">
                      <a:alpha val="43137"/>
                    </a:srgbClr>
                  </a:outerShdw>
                </a:effectLst>
              </a:rPr>
              <a:t>“</a:t>
            </a:r>
            <a:r>
              <a:rPr lang="es-ES_tradnl" sz="2800" i="1" dirty="0" smtClean="0"/>
              <a:t>Todas las cosas, como tenían su principio en Él, tienden a Él como su consumación, para depender y servirle a Él</a:t>
            </a:r>
            <a:r>
              <a:rPr lang="es-ES_tradnl" sz="2800" dirty="0" smtClean="0"/>
              <a:t>.”-</a:t>
            </a:r>
            <a:r>
              <a:rPr lang="es-ES_tradnl" sz="2000" i="1" dirty="0" err="1" smtClean="0"/>
              <a:t>Vincent's</a:t>
            </a:r>
            <a:r>
              <a:rPr lang="es-ES_tradnl" sz="2000" i="1" dirty="0" smtClean="0"/>
              <a:t> Estudio de la Palabra</a:t>
            </a:r>
          </a:p>
        </p:txBody>
      </p:sp>
      <p:pic>
        <p:nvPicPr>
          <p:cNvPr id="11" name="Imagen 10"/>
          <p:cNvPicPr>
            <a:picLocks noChangeAspect="1"/>
          </p:cNvPicPr>
          <p:nvPr/>
        </p:nvPicPr>
        <p:blipFill>
          <a:blip r:embed="rId3"/>
          <a:stretch>
            <a:fillRect/>
          </a:stretch>
        </p:blipFill>
        <p:spPr>
          <a:xfrm>
            <a:off x="76200" y="1642060"/>
            <a:ext cx="2971800" cy="4531062"/>
          </a:xfrm>
          <a:prstGeom prst="ellipse">
            <a:avLst/>
          </a:prstGeom>
          <a:ln>
            <a:noFill/>
          </a:ln>
          <a:effectLst>
            <a:softEdge rad="112500"/>
          </a:effectLst>
        </p:spPr>
      </p:pic>
      <p:sp>
        <p:nvSpPr>
          <p:cNvPr id="14"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
        <p:nvSpPr>
          <p:cNvPr id="16" name="Rectangle 9"/>
          <p:cNvSpPr/>
          <p:nvPr/>
        </p:nvSpPr>
        <p:spPr>
          <a:xfrm>
            <a:off x="0" y="914400"/>
            <a:ext cx="9144000" cy="769441"/>
          </a:xfrm>
          <a:prstGeom prst="rect">
            <a:avLst/>
          </a:prstGeom>
        </p:spPr>
        <p:txBody>
          <a:bodyPr wrap="square">
            <a:spAutoFit/>
          </a:bodyPr>
          <a:lstStyle/>
          <a:p>
            <a:pPr algn="ctr"/>
            <a:r>
              <a:rPr lang="es-ES_tradnl" sz="4400" dirty="0" smtClean="0">
                <a:ln w="18415" cmpd="sng">
                  <a:solidFill>
                    <a:srgbClr val="FFFFFF"/>
                  </a:solidFill>
                  <a:prstDash val="solid"/>
                </a:ln>
                <a:solidFill>
                  <a:srgbClr val="FFFFFF"/>
                </a:solidFill>
                <a:effectLst>
                  <a:glow rad="101600">
                    <a:schemeClr val="accent1">
                      <a:lumMod val="50000"/>
                      <a:alpha val="40000"/>
                    </a:schemeClr>
                  </a:glow>
                  <a:outerShdw blurRad="63500" dir="3600000" algn="tl" rotWithShape="0">
                    <a:srgbClr val="000000">
                      <a:alpha val="70000"/>
                    </a:srgbClr>
                  </a:outerShdw>
                </a:effectLst>
                <a:latin typeface="Cambria" charset="0"/>
                <a:ea typeface="Cambria" charset="0"/>
                <a:cs typeface="Cambria" charset="0"/>
              </a:rPr>
              <a:t>Jesucristo </a:t>
            </a:r>
            <a:r>
              <a:rPr lang="es-ES_tradnl" sz="4400" dirty="0">
                <a:ln w="18415" cmpd="sng">
                  <a:solidFill>
                    <a:srgbClr val="FFFFFF"/>
                  </a:solidFill>
                  <a:prstDash val="solid"/>
                </a:ln>
                <a:solidFill>
                  <a:srgbClr val="FFFFFF"/>
                </a:solidFill>
                <a:effectLst>
                  <a:glow rad="101600">
                    <a:schemeClr val="accent1">
                      <a:lumMod val="50000"/>
                      <a:alpha val="40000"/>
                    </a:schemeClr>
                  </a:glow>
                  <a:outerShdw blurRad="63500" dir="3600000" algn="tl" rotWithShape="0">
                    <a:srgbClr val="000000">
                      <a:alpha val="70000"/>
                    </a:srgbClr>
                  </a:outerShdw>
                </a:effectLst>
                <a:latin typeface="Cambria" charset="0"/>
                <a:ea typeface="Cambria" charset="0"/>
                <a:cs typeface="Cambria" charset="0"/>
              </a:rPr>
              <a:t>e</a:t>
            </a:r>
            <a:r>
              <a:rPr lang="es-ES_tradnl" sz="4400" dirty="0" smtClean="0">
                <a:ln w="18415" cmpd="sng">
                  <a:solidFill>
                    <a:srgbClr val="FFFFFF"/>
                  </a:solidFill>
                  <a:prstDash val="solid"/>
                </a:ln>
                <a:solidFill>
                  <a:srgbClr val="FFFFFF"/>
                </a:solidFill>
                <a:effectLst>
                  <a:glow rad="101600">
                    <a:schemeClr val="accent1">
                      <a:lumMod val="50000"/>
                      <a:alpha val="40000"/>
                    </a:schemeClr>
                  </a:glow>
                  <a:outerShdw blurRad="63500" dir="3600000" algn="tl" rotWithShape="0">
                    <a:srgbClr val="000000">
                      <a:alpha val="70000"/>
                    </a:srgbClr>
                  </a:outerShdw>
                </a:effectLst>
                <a:latin typeface="Cambria" charset="0"/>
                <a:ea typeface="Cambria" charset="0"/>
                <a:cs typeface="Cambria" charset="0"/>
              </a:rPr>
              <a:t>s Deidad - </a:t>
            </a:r>
            <a:r>
              <a:rPr lang="es-ES_tradnl" sz="4400" dirty="0" smtClean="0">
                <a:ln w="18415" cmpd="sng">
                  <a:solidFill>
                    <a:srgbClr val="FFFFFF"/>
                  </a:solidFill>
                  <a:prstDash val="solid"/>
                </a:ln>
                <a:solidFill>
                  <a:srgbClr val="FFFFFF"/>
                </a:solidFill>
                <a:effectLst>
                  <a:glow rad="101600">
                    <a:schemeClr val="accent1">
                      <a:lumMod val="50000"/>
                      <a:alpha val="40000"/>
                    </a:schemeClr>
                  </a:glow>
                  <a:outerShdw blurRad="63500" dir="3600000" algn="tl" rotWithShape="0">
                    <a:srgbClr val="000000">
                      <a:alpha val="70000"/>
                    </a:srgbClr>
                  </a:outerShdw>
                </a:effectLst>
                <a:latin typeface="Cambria" charset="0"/>
                <a:ea typeface="Cambria" charset="0"/>
                <a:cs typeface="Cambria" charset="0"/>
              </a:rPr>
              <a:t>(15-17)</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23</a:t>
            </a:fld>
            <a:endParaRPr lang="en-US"/>
          </a:p>
        </p:txBody>
      </p:sp>
      <p:sp>
        <p:nvSpPr>
          <p:cNvPr id="10" name="Round Diagonal Corner Rectangle 9"/>
          <p:cNvSpPr/>
          <p:nvPr/>
        </p:nvSpPr>
        <p:spPr>
          <a:xfrm>
            <a:off x="3124200" y="1828800"/>
            <a:ext cx="5791200" cy="48006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00400" y="1905000"/>
            <a:ext cx="5638800" cy="4601259"/>
          </a:xfrm>
          <a:prstGeom prst="rect">
            <a:avLst/>
          </a:prstGeom>
          <a:noFill/>
        </p:spPr>
        <p:txBody>
          <a:bodyPr wrap="square" rtlCol="0">
            <a:spAutoFit/>
          </a:bodyPr>
          <a:lstStyle/>
          <a:p>
            <a:pPr marL="457200" indent="-457200">
              <a:spcBef>
                <a:spcPts val="600"/>
              </a:spcBef>
              <a:buClr>
                <a:srgbClr val="FF0000"/>
              </a:buClr>
              <a:buFont typeface="Wingdings 2" pitchFamily="18" charset="2"/>
              <a:buChar char="ö"/>
            </a:pPr>
            <a:r>
              <a:rPr lang="es-ES_tradnl" sz="2400" dirty="0">
                <a:effectLst>
                  <a:outerShdw blurRad="38100" dist="38100" dir="2700000" algn="tl">
                    <a:srgbClr val="000000">
                      <a:alpha val="43137"/>
                    </a:srgbClr>
                  </a:outerShdw>
                </a:effectLst>
                <a:latin typeface="Berlin Sans FB Demi" pitchFamily="34" charset="0"/>
              </a:rPr>
              <a:t>El </a:t>
            </a:r>
            <a:r>
              <a:rPr lang="es-ES_tradnl" sz="2400" b="1" dirty="0">
                <a:effectLst>
                  <a:outerShdw blurRad="38100" dist="38100" dir="2700000" algn="tl">
                    <a:srgbClr val="000000">
                      <a:alpha val="43137"/>
                    </a:srgbClr>
                  </a:outerShdw>
                </a:effectLst>
                <a:latin typeface="Berlin Sans FB Demi" pitchFamily="34" charset="0"/>
              </a:rPr>
              <a:t>Hijo</a:t>
            </a:r>
            <a:r>
              <a:rPr lang="es-ES_tradnl" sz="2400" dirty="0">
                <a:effectLst>
                  <a:outerShdw blurRad="38100" dist="38100" dir="2700000" algn="tl">
                    <a:srgbClr val="000000">
                      <a:alpha val="43137"/>
                    </a:srgbClr>
                  </a:outerShdw>
                </a:effectLst>
                <a:latin typeface="Berlin Sans FB Demi" pitchFamily="34" charset="0"/>
              </a:rPr>
              <a:t> </a:t>
            </a:r>
            <a:r>
              <a:rPr lang="es-ES_tradnl" sz="2400" b="1" dirty="0">
                <a:effectLst>
                  <a:outerShdw blurRad="38100" dist="38100" dir="2700000" algn="tl">
                    <a:srgbClr val="000000">
                      <a:alpha val="43137"/>
                    </a:srgbClr>
                  </a:outerShdw>
                </a:effectLst>
                <a:latin typeface="Berlin Sans FB Demi" pitchFamily="34" charset="0"/>
              </a:rPr>
              <a:t>Existió</a:t>
            </a:r>
            <a:r>
              <a:rPr lang="es-ES_tradnl" sz="2400" dirty="0">
                <a:effectLst>
                  <a:outerShdw blurRad="38100" dist="38100" dir="2700000" algn="tl">
                    <a:srgbClr val="000000">
                      <a:alpha val="43137"/>
                    </a:srgbClr>
                  </a:outerShdw>
                </a:effectLst>
                <a:latin typeface="Berlin Sans FB Demi" pitchFamily="34" charset="0"/>
              </a:rPr>
              <a:t> </a:t>
            </a:r>
            <a:r>
              <a:rPr lang="es-ES_tradnl" sz="2400" b="1" dirty="0">
                <a:effectLst>
                  <a:outerShdw blurRad="38100" dist="38100" dir="2700000" algn="tl">
                    <a:srgbClr val="000000">
                      <a:alpha val="43137"/>
                    </a:srgbClr>
                  </a:outerShdw>
                </a:effectLst>
                <a:latin typeface="Berlin Sans FB Demi" pitchFamily="34" charset="0"/>
              </a:rPr>
              <a:t>Antes</a:t>
            </a:r>
            <a:r>
              <a:rPr lang="es-ES_tradnl" sz="2400" dirty="0">
                <a:effectLst>
                  <a:outerShdw blurRad="38100" dist="38100" dir="2700000" algn="tl">
                    <a:srgbClr val="000000">
                      <a:alpha val="43137"/>
                    </a:srgbClr>
                  </a:outerShdw>
                </a:effectLst>
                <a:latin typeface="Berlin Sans FB Demi" pitchFamily="34" charset="0"/>
              </a:rPr>
              <a:t> de que </a:t>
            </a:r>
            <a:r>
              <a:rPr lang="es-ES_tradnl" sz="2400" i="1" u="sng" dirty="0">
                <a:effectLst>
                  <a:outerShdw blurRad="38100" dist="38100" dir="2700000" algn="tl">
                    <a:srgbClr val="000000">
                      <a:alpha val="43137"/>
                    </a:srgbClr>
                  </a:outerShdw>
                </a:effectLst>
                <a:latin typeface="Berlin Sans FB Demi" pitchFamily="34" charset="0"/>
              </a:rPr>
              <a:t>Cualquier Cosa Creada Existiera</a:t>
            </a:r>
            <a:r>
              <a:rPr lang="en-US" sz="2400" dirty="0" smtClean="0">
                <a:effectLst>
                  <a:outerShdw blurRad="38100" dist="38100" dir="2700000" algn="tl">
                    <a:srgbClr val="000000">
                      <a:alpha val="43137"/>
                    </a:srgbClr>
                  </a:outerShdw>
                </a:effectLst>
                <a:latin typeface="Berlin Sans FB Demi" pitchFamily="34" charset="0"/>
              </a:rPr>
              <a:t>– </a:t>
            </a:r>
            <a:r>
              <a:rPr lang="es-ES_tradnl" sz="2400" dirty="0">
                <a:effectLst>
                  <a:outerShdw blurRad="38100" dist="38100" dir="2700000" algn="tl">
                    <a:srgbClr val="000000">
                      <a:alpha val="43137"/>
                    </a:srgbClr>
                  </a:outerShdw>
                </a:effectLst>
              </a:rPr>
              <a:t>Por lo tanto </a:t>
            </a:r>
            <a:r>
              <a:rPr lang="es-ES_tradnl" sz="2400" b="1" dirty="0">
                <a:effectLst>
                  <a:outerShdw blurRad="38100" dist="38100" dir="2700000" algn="tl">
                    <a:srgbClr val="000000">
                      <a:alpha val="43137"/>
                    </a:srgbClr>
                  </a:outerShdw>
                </a:effectLst>
              </a:rPr>
              <a:t>el Hijo </a:t>
            </a:r>
            <a:r>
              <a:rPr lang="es-ES_tradnl" sz="2400" i="1" u="sng" dirty="0">
                <a:effectLst>
                  <a:outerShdw blurRad="38100" dist="38100" dir="2700000" algn="tl">
                    <a:srgbClr val="000000">
                      <a:alpha val="43137"/>
                    </a:srgbClr>
                  </a:outerShdw>
                </a:effectLst>
              </a:rPr>
              <a:t>no era un ser creado</a:t>
            </a:r>
            <a:r>
              <a:rPr lang="en-US" sz="2400" dirty="0" smtClean="0">
                <a:effectLst>
                  <a:outerShdw blurRad="38100" dist="38100" dir="2700000" algn="tl">
                    <a:srgbClr val="000000">
                      <a:alpha val="43137"/>
                    </a:srgbClr>
                  </a:outerShdw>
                </a:effectLst>
              </a:rPr>
              <a:t>– (</a:t>
            </a:r>
            <a:r>
              <a:rPr lang="en-US" sz="2400" dirty="0" smtClean="0">
                <a:solidFill>
                  <a:srgbClr val="FF0000"/>
                </a:solidFill>
                <a:effectLst>
                  <a:outerShdw blurRad="38100" dist="38100" dir="2700000" algn="tl">
                    <a:srgbClr val="000000">
                      <a:alpha val="43137"/>
                    </a:srgbClr>
                  </a:outerShdw>
                </a:effectLst>
              </a:rPr>
              <a:t>17; Juan 1:1,2;  8:58; 17:5; Fil. 2:6,7; Rev. 1:11; 22:13</a:t>
            </a:r>
            <a:r>
              <a:rPr lang="en-US" sz="2400" dirty="0" smtClean="0">
                <a:effectLst>
                  <a:outerShdw blurRad="38100" dist="38100" dir="2700000" algn="tl">
                    <a:srgbClr val="000000">
                      <a:alpha val="43137"/>
                    </a:srgbClr>
                  </a:outerShdw>
                </a:effectLst>
              </a:rPr>
              <a:t>)</a:t>
            </a:r>
          </a:p>
          <a:p>
            <a:pPr marL="457200" indent="-457200">
              <a:spcBef>
                <a:spcPts val="600"/>
              </a:spcBef>
              <a:buClr>
                <a:srgbClr val="FF0000"/>
              </a:buClr>
              <a:buFont typeface="Wingdings 2" pitchFamily="18" charset="2"/>
              <a:buChar char="ö"/>
            </a:pPr>
            <a:r>
              <a:rPr lang="es-ES_tradnl" sz="2400" dirty="0">
                <a:effectLst>
                  <a:outerShdw blurRad="38100" dist="38100" dir="2700000" algn="tl">
                    <a:srgbClr val="000000">
                      <a:alpha val="43137"/>
                    </a:srgbClr>
                  </a:outerShdw>
                </a:effectLst>
                <a:latin typeface="Berlin Sans FB Demi" pitchFamily="34" charset="0"/>
              </a:rPr>
              <a:t>En Él Todas las Cosas Consisten</a:t>
            </a:r>
            <a:r>
              <a:rPr lang="en-US" sz="2400" dirty="0" smtClean="0">
                <a:effectLst>
                  <a:outerShdw blurRad="38100" dist="38100" dir="2700000" algn="tl">
                    <a:srgbClr val="000000">
                      <a:alpha val="43137"/>
                    </a:srgbClr>
                  </a:outerShdw>
                </a:effectLst>
              </a:rPr>
              <a:t>– “</a:t>
            </a:r>
            <a:r>
              <a:rPr lang="es-ES_tradnl" sz="2400" dirty="0">
                <a:effectLst>
                  <a:outerShdw blurRad="38100" dist="38100" dir="2700000" algn="tl">
                    <a:srgbClr val="000000">
                      <a:alpha val="43137"/>
                    </a:srgbClr>
                  </a:outerShdw>
                </a:effectLst>
              </a:rPr>
              <a:t>p. ej. En Él todas las cosas son mantenidas unido</a:t>
            </a:r>
            <a:r>
              <a:rPr lang="en-US" sz="2400" dirty="0" smtClean="0">
                <a:effectLst>
                  <a:outerShdw blurRad="38100" dist="38100" dir="2700000" algn="tl">
                    <a:srgbClr val="000000">
                      <a:alpha val="43137"/>
                    </a:srgbClr>
                  </a:outerShdw>
                </a:effectLst>
              </a:rPr>
              <a:t>” - </a:t>
            </a:r>
            <a:r>
              <a:rPr lang="es-ES_tradnl" sz="2400" dirty="0">
                <a:effectLst>
                  <a:outerShdw blurRad="38100" dist="38100" dir="2700000" algn="tl">
                    <a:srgbClr val="000000">
                      <a:alpha val="43137"/>
                    </a:srgbClr>
                  </a:outerShdw>
                </a:effectLst>
              </a:rPr>
              <a:t>La creación sigue siendo sostenida por el Hijo</a:t>
            </a:r>
            <a:r>
              <a:rPr lang="en-US" sz="2400" dirty="0" smtClean="0">
                <a:effectLst>
                  <a:outerShdw blurRad="38100" dist="38100" dir="2700000" algn="tl">
                    <a:srgbClr val="000000">
                      <a:alpha val="43137"/>
                    </a:srgbClr>
                  </a:outerShdw>
                </a:effectLst>
              </a:rPr>
              <a:t>–-</a:t>
            </a:r>
            <a:r>
              <a:rPr lang="es-ES_tradnl" sz="2400" dirty="0">
                <a:effectLst>
                  <a:outerShdw blurRad="38100" dist="38100" dir="2700000" algn="tl">
                    <a:srgbClr val="000000">
                      <a:alpha val="43137"/>
                    </a:srgbClr>
                  </a:outerShdw>
                </a:effectLst>
              </a:rPr>
              <a:t>¡La existencia del Universo, </a:t>
            </a:r>
            <a:r>
              <a:rPr lang="es-ES_tradnl" sz="2400" dirty="0" smtClean="0">
                <a:effectLst>
                  <a:outerShdw blurRad="38100" dist="38100" dir="2700000" algn="tl">
                    <a:srgbClr val="000000">
                      <a:alpha val="43137"/>
                    </a:srgbClr>
                  </a:outerShdw>
                </a:effectLst>
              </a:rPr>
              <a:t>el </a:t>
            </a:r>
            <a:r>
              <a:rPr lang="es-ES_tradnl" sz="2400" dirty="0">
                <a:effectLst>
                  <a:outerShdw blurRad="38100" dist="38100" dir="2700000" algn="tl">
                    <a:srgbClr val="000000">
                      <a:alpha val="43137"/>
                    </a:srgbClr>
                  </a:outerShdw>
                </a:effectLst>
              </a:rPr>
              <a:t>orden, y el arreglo siguen en su forma presente por SU poder!</a:t>
            </a:r>
            <a:r>
              <a:rPr lang="en-US" sz="2400" dirty="0" smtClean="0">
                <a:effectLst>
                  <a:outerShdw blurRad="38100" dist="38100" dir="2700000" algn="tl">
                    <a:srgbClr val="000000">
                      <a:alpha val="43137"/>
                    </a:srgbClr>
                  </a:outerShdw>
                </a:effectLst>
              </a:rPr>
              <a:t>- (</a:t>
            </a:r>
            <a:r>
              <a:rPr lang="en-US" sz="2400" dirty="0" smtClean="0">
                <a:solidFill>
                  <a:srgbClr val="FF0000"/>
                </a:solidFill>
                <a:effectLst>
                  <a:outerShdw blurRad="38100" dist="38100" dir="2700000" algn="tl">
                    <a:srgbClr val="000000">
                      <a:alpha val="43137"/>
                    </a:srgbClr>
                  </a:outerShdw>
                </a:effectLst>
              </a:rPr>
              <a:t>17; Heb 1:3</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pic>
        <p:nvPicPr>
          <p:cNvPr id="11" name="Imagen 10"/>
          <p:cNvPicPr>
            <a:picLocks noChangeAspect="1"/>
          </p:cNvPicPr>
          <p:nvPr/>
        </p:nvPicPr>
        <p:blipFill>
          <a:blip r:embed="rId3"/>
          <a:stretch>
            <a:fillRect/>
          </a:stretch>
        </p:blipFill>
        <p:spPr>
          <a:xfrm>
            <a:off x="76200" y="1642060"/>
            <a:ext cx="2971800" cy="4531062"/>
          </a:xfrm>
          <a:prstGeom prst="ellipse">
            <a:avLst/>
          </a:prstGeom>
          <a:ln>
            <a:noFill/>
          </a:ln>
          <a:effectLst>
            <a:softEdge rad="112500"/>
          </a:effectLst>
        </p:spPr>
      </p:pic>
      <p:sp>
        <p:nvSpPr>
          <p:cNvPr id="14"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
        <p:nvSpPr>
          <p:cNvPr id="16" name="Rectangle 9"/>
          <p:cNvSpPr/>
          <p:nvPr/>
        </p:nvSpPr>
        <p:spPr>
          <a:xfrm>
            <a:off x="0" y="914400"/>
            <a:ext cx="9144000" cy="769441"/>
          </a:xfrm>
          <a:prstGeom prst="rect">
            <a:avLst/>
          </a:prstGeom>
        </p:spPr>
        <p:txBody>
          <a:bodyPr wrap="square">
            <a:spAutoFit/>
          </a:bodyPr>
          <a:lstStyle/>
          <a:p>
            <a:pPr algn="ctr"/>
            <a:r>
              <a:rPr lang="es-ES_tradnl" sz="4400" dirty="0" smtClean="0">
                <a:ln w="18415" cmpd="sng">
                  <a:solidFill>
                    <a:srgbClr val="FFFFFF"/>
                  </a:solidFill>
                  <a:prstDash val="solid"/>
                </a:ln>
                <a:solidFill>
                  <a:srgbClr val="FFFFFF"/>
                </a:solidFill>
                <a:effectLst>
                  <a:glow rad="101600">
                    <a:schemeClr val="accent1">
                      <a:lumMod val="50000"/>
                      <a:alpha val="40000"/>
                    </a:schemeClr>
                  </a:glow>
                  <a:outerShdw blurRad="63500" dir="3600000" algn="tl" rotWithShape="0">
                    <a:srgbClr val="000000">
                      <a:alpha val="70000"/>
                    </a:srgbClr>
                  </a:outerShdw>
                </a:effectLst>
                <a:latin typeface="Cambria" charset="0"/>
                <a:ea typeface="Cambria" charset="0"/>
                <a:cs typeface="Cambria" charset="0"/>
              </a:rPr>
              <a:t>Jesucristo </a:t>
            </a:r>
            <a:r>
              <a:rPr lang="es-ES_tradnl" sz="4400" dirty="0">
                <a:ln w="18415" cmpd="sng">
                  <a:solidFill>
                    <a:srgbClr val="FFFFFF"/>
                  </a:solidFill>
                  <a:prstDash val="solid"/>
                </a:ln>
                <a:solidFill>
                  <a:srgbClr val="FFFFFF"/>
                </a:solidFill>
                <a:effectLst>
                  <a:glow rad="101600">
                    <a:schemeClr val="accent1">
                      <a:lumMod val="50000"/>
                      <a:alpha val="40000"/>
                    </a:schemeClr>
                  </a:glow>
                  <a:outerShdw blurRad="63500" dir="3600000" algn="tl" rotWithShape="0">
                    <a:srgbClr val="000000">
                      <a:alpha val="70000"/>
                    </a:srgbClr>
                  </a:outerShdw>
                </a:effectLst>
                <a:latin typeface="Cambria" charset="0"/>
                <a:ea typeface="Cambria" charset="0"/>
                <a:cs typeface="Cambria" charset="0"/>
              </a:rPr>
              <a:t>e</a:t>
            </a:r>
            <a:r>
              <a:rPr lang="es-ES_tradnl" sz="4400" dirty="0" smtClean="0">
                <a:ln w="18415" cmpd="sng">
                  <a:solidFill>
                    <a:srgbClr val="FFFFFF"/>
                  </a:solidFill>
                  <a:prstDash val="solid"/>
                </a:ln>
                <a:solidFill>
                  <a:srgbClr val="FFFFFF"/>
                </a:solidFill>
                <a:effectLst>
                  <a:glow rad="101600">
                    <a:schemeClr val="accent1">
                      <a:lumMod val="50000"/>
                      <a:alpha val="40000"/>
                    </a:schemeClr>
                  </a:glow>
                  <a:outerShdw blurRad="63500" dir="3600000" algn="tl" rotWithShape="0">
                    <a:srgbClr val="000000">
                      <a:alpha val="70000"/>
                    </a:srgbClr>
                  </a:outerShdw>
                </a:effectLst>
                <a:latin typeface="Cambria" charset="0"/>
                <a:ea typeface="Cambria" charset="0"/>
                <a:cs typeface="Cambria" charset="0"/>
              </a:rPr>
              <a:t>s Deidad - </a:t>
            </a:r>
            <a:r>
              <a:rPr lang="es-ES_tradnl" sz="4400" dirty="0" smtClean="0">
                <a:ln w="18415" cmpd="sng">
                  <a:solidFill>
                    <a:srgbClr val="FFFFFF"/>
                  </a:solidFill>
                  <a:prstDash val="solid"/>
                </a:ln>
                <a:solidFill>
                  <a:srgbClr val="FFFFFF"/>
                </a:solidFill>
                <a:effectLst>
                  <a:glow rad="101600">
                    <a:schemeClr val="accent1">
                      <a:lumMod val="50000"/>
                      <a:alpha val="40000"/>
                    </a:schemeClr>
                  </a:glow>
                  <a:outerShdw blurRad="63500" dir="3600000" algn="tl" rotWithShape="0">
                    <a:srgbClr val="000000">
                      <a:alpha val="70000"/>
                    </a:srgbClr>
                  </a:outerShdw>
                </a:effectLst>
                <a:latin typeface="Cambria" charset="0"/>
                <a:ea typeface="Cambria" charset="0"/>
                <a:cs typeface="Cambria" charset="0"/>
              </a:rPr>
              <a:t>(15-17)</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24</a:t>
            </a:fld>
            <a:endParaRPr lang="en-US"/>
          </a:p>
        </p:txBody>
      </p:sp>
      <p:pic>
        <p:nvPicPr>
          <p:cNvPr id="11" name="Picture 10"/>
          <p:cNvPicPr>
            <a:picLocks noChangeAspect="1" noChangeArrowheads="1"/>
          </p:cNvPicPr>
          <p:nvPr/>
        </p:nvPicPr>
        <p:blipFill>
          <a:blip r:embed="rId3"/>
          <a:srcRect/>
          <a:stretch>
            <a:fillRect/>
          </a:stretch>
        </p:blipFill>
        <p:spPr bwMode="auto">
          <a:xfrm>
            <a:off x="3581400" y="1676400"/>
            <a:ext cx="5486400" cy="5151863"/>
          </a:xfrm>
          <a:prstGeom prst="rect">
            <a:avLst/>
          </a:prstGeom>
          <a:noFill/>
          <a:ln w="9525">
            <a:noFill/>
            <a:miter lim="800000"/>
            <a:headEnd/>
            <a:tailEnd/>
          </a:ln>
          <a:effectLst/>
        </p:spPr>
      </p:pic>
      <p:sp>
        <p:nvSpPr>
          <p:cNvPr id="12" name="Rectangle 11"/>
          <p:cNvSpPr/>
          <p:nvPr/>
        </p:nvSpPr>
        <p:spPr>
          <a:xfrm>
            <a:off x="4343400" y="1946225"/>
            <a:ext cx="4038600" cy="3616375"/>
          </a:xfrm>
          <a:prstGeom prst="rect">
            <a:avLst/>
          </a:prstGeom>
        </p:spPr>
        <p:txBody>
          <a:bodyPr wrap="square">
            <a:spAutoFit/>
          </a:bodyPr>
          <a:lstStyle/>
          <a:p>
            <a:pPr algn="ctr">
              <a:spcBef>
                <a:spcPts val="600"/>
              </a:spcBef>
            </a:pPr>
            <a:r>
              <a:rPr lang="es-ES_tradnl" sz="2800" b="1" dirty="0">
                <a:solidFill>
                  <a:srgbClr val="C00000"/>
                </a:solidFill>
              </a:rPr>
              <a:t>Colosenses 1:18 </a:t>
            </a:r>
          </a:p>
          <a:p>
            <a:pPr algn="ctr">
              <a:spcBef>
                <a:spcPts val="600"/>
              </a:spcBef>
            </a:pPr>
            <a:r>
              <a:rPr lang="es-ES_tradnl" sz="2800" b="1" dirty="0">
                <a:solidFill>
                  <a:srgbClr val="FF0000"/>
                </a:solidFill>
              </a:rPr>
              <a:t>18</a:t>
            </a:r>
            <a:r>
              <a:rPr lang="es-ES_tradnl" sz="2800" dirty="0"/>
              <a:t> Y </a:t>
            </a:r>
            <a:r>
              <a:rPr lang="es-ES_tradnl" sz="2800" b="1" dirty="0"/>
              <a:t>Él</a:t>
            </a:r>
            <a:r>
              <a:rPr lang="es-ES_tradnl" sz="2800" dirty="0"/>
              <a:t> es la </a:t>
            </a:r>
            <a:r>
              <a:rPr lang="es-ES_tradnl" sz="2800" b="1" dirty="0"/>
              <a:t>cabeza</a:t>
            </a:r>
            <a:r>
              <a:rPr lang="es-ES_tradnl" sz="2800" dirty="0"/>
              <a:t> del </a:t>
            </a:r>
            <a:r>
              <a:rPr lang="es-ES_tradnl" sz="2800" b="1" i="1" dirty="0"/>
              <a:t>cuerpo</a:t>
            </a:r>
            <a:r>
              <a:rPr lang="es-ES_tradnl" sz="2800" dirty="0"/>
              <a:t>, </a:t>
            </a:r>
            <a:r>
              <a:rPr lang="es-ES_tradnl" sz="2800" b="1" i="1" dirty="0"/>
              <a:t>la iglesia</a:t>
            </a:r>
            <a:r>
              <a:rPr lang="es-ES_tradnl" sz="2800" dirty="0"/>
              <a:t>, que es el </a:t>
            </a:r>
            <a:r>
              <a:rPr lang="es-ES_tradnl" sz="2800" b="1" dirty="0"/>
              <a:t>principio</a:t>
            </a:r>
            <a:r>
              <a:rPr lang="es-ES_tradnl" sz="2800" dirty="0"/>
              <a:t>, el </a:t>
            </a:r>
            <a:r>
              <a:rPr lang="es-ES_tradnl" sz="2800" b="1" dirty="0"/>
              <a:t>primogénito</a:t>
            </a:r>
            <a:r>
              <a:rPr lang="es-ES_tradnl" sz="2800" dirty="0"/>
              <a:t> de </a:t>
            </a:r>
            <a:r>
              <a:rPr lang="es-ES_tradnl" sz="2800" i="1" u="sng" dirty="0"/>
              <a:t>entre los muertos</a:t>
            </a:r>
            <a:r>
              <a:rPr lang="es-ES_tradnl" sz="2800" dirty="0"/>
              <a:t>, para que en </a:t>
            </a:r>
            <a:r>
              <a:rPr lang="es-ES_tradnl" sz="2800" b="1" i="1" dirty="0"/>
              <a:t>todas las cosas tenga la preeminencia</a:t>
            </a:r>
            <a:r>
              <a:rPr lang="es-ES_tradnl" sz="2800" dirty="0"/>
              <a:t>.</a:t>
            </a:r>
            <a:endParaRPr lang="en-US" sz="2800" dirty="0"/>
          </a:p>
        </p:txBody>
      </p:sp>
      <p:sp>
        <p:nvSpPr>
          <p:cNvPr id="10" name="Rectangle 11"/>
          <p:cNvSpPr/>
          <p:nvPr/>
        </p:nvSpPr>
        <p:spPr>
          <a:xfrm>
            <a:off x="0" y="990600"/>
            <a:ext cx="9144000"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3600" b="1" dirty="0">
                <a:ln w="11430"/>
                <a:solidFill>
                  <a:srgbClr val="FFFF66"/>
                </a:solidFill>
                <a:effectLst>
                  <a:glow rad="101600">
                    <a:schemeClr val="accent1">
                      <a:lumMod val="50000"/>
                      <a:alpha val="82000"/>
                    </a:schemeClr>
                  </a:glow>
                  <a:outerShdw blurRad="60007" dist="310007" dir="7680000" sy="30000" kx="1300200" algn="ctr" rotWithShape="0">
                    <a:prstClr val="black">
                      <a:alpha val="32000"/>
                    </a:prstClr>
                  </a:outerShdw>
                </a:effectLst>
                <a:latin typeface="Cambria" charset="0"/>
                <a:ea typeface="Cambria" charset="0"/>
                <a:cs typeface="Cambria" charset="0"/>
              </a:rPr>
              <a:t>Jesucristo es la cabeza de la iglesia - (18)</a:t>
            </a:r>
            <a:endParaRPr lang="en-US" sz="3600" b="1" dirty="0" smtClean="0">
              <a:ln w="11430"/>
              <a:solidFill>
                <a:srgbClr val="FFFF66"/>
              </a:solidFill>
              <a:effectLst>
                <a:glow rad="101600">
                  <a:schemeClr val="accent1">
                    <a:lumMod val="50000"/>
                    <a:alpha val="8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pic>
        <p:nvPicPr>
          <p:cNvPr id="13" name="Imagen 12"/>
          <p:cNvPicPr>
            <a:picLocks noChangeAspect="1"/>
          </p:cNvPicPr>
          <p:nvPr/>
        </p:nvPicPr>
        <p:blipFill>
          <a:blip r:embed="rId4"/>
          <a:stretch>
            <a:fillRect/>
          </a:stretch>
        </p:blipFill>
        <p:spPr>
          <a:xfrm>
            <a:off x="76200" y="1642060"/>
            <a:ext cx="2971800" cy="4531062"/>
          </a:xfrm>
          <a:prstGeom prst="ellipse">
            <a:avLst/>
          </a:prstGeom>
          <a:ln>
            <a:noFill/>
          </a:ln>
          <a:effectLst>
            <a:softEdge rad="112500"/>
          </a:effectLst>
        </p:spPr>
      </p:pic>
      <p:sp>
        <p:nvSpPr>
          <p:cNvPr id="15"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25</a:t>
            </a:fld>
            <a:endParaRPr lang="en-US"/>
          </a:p>
        </p:txBody>
      </p:sp>
      <p:sp>
        <p:nvSpPr>
          <p:cNvPr id="10" name="Round Diagonal Corner Rectangle 9"/>
          <p:cNvSpPr/>
          <p:nvPr/>
        </p:nvSpPr>
        <p:spPr>
          <a:xfrm>
            <a:off x="3124200" y="1828800"/>
            <a:ext cx="5791200" cy="48006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76600" y="2059275"/>
            <a:ext cx="5486400" cy="4339650"/>
          </a:xfrm>
          <a:prstGeom prst="rect">
            <a:avLst/>
          </a:prstGeom>
          <a:noFill/>
        </p:spPr>
        <p:txBody>
          <a:bodyPr wrap="square" rtlCol="0">
            <a:spAutoFit/>
          </a:bodyPr>
          <a:lstStyle/>
          <a:p>
            <a:pPr marL="457200" indent="-457200">
              <a:spcBef>
                <a:spcPts val="600"/>
              </a:spcBef>
              <a:buClr>
                <a:srgbClr val="FF0000"/>
              </a:buClr>
              <a:buFont typeface="Wingdings 2" pitchFamily="18" charset="2"/>
              <a:buChar char="ö"/>
            </a:pPr>
            <a:r>
              <a:rPr lang="es-ES_tradnl" sz="2700" dirty="0">
                <a:effectLst>
                  <a:outerShdw blurRad="38100" dist="38100" dir="2700000" algn="tl">
                    <a:srgbClr val="000000">
                      <a:alpha val="43137"/>
                    </a:srgbClr>
                  </a:outerShdw>
                </a:effectLst>
                <a:latin typeface="Berlin Sans FB Demi" pitchFamily="34" charset="0"/>
              </a:rPr>
              <a:t>Cristo </a:t>
            </a:r>
            <a:r>
              <a:rPr lang="es-ES_tradnl" sz="2700" dirty="0" smtClean="0">
                <a:effectLst>
                  <a:outerShdw blurRad="38100" dist="38100" dir="2700000" algn="tl">
                    <a:srgbClr val="000000">
                      <a:alpha val="43137"/>
                    </a:srgbClr>
                  </a:outerShdw>
                </a:effectLst>
                <a:latin typeface="Berlin Sans FB Demi" pitchFamily="34" charset="0"/>
              </a:rPr>
              <a:t>es </a:t>
            </a:r>
            <a:r>
              <a:rPr lang="es-ES_tradnl" sz="2700" dirty="0">
                <a:effectLst>
                  <a:outerShdw blurRad="38100" dist="38100" dir="2700000" algn="tl">
                    <a:srgbClr val="000000">
                      <a:alpha val="43137"/>
                    </a:srgbClr>
                  </a:outerShdw>
                </a:effectLst>
                <a:latin typeface="Berlin Sans FB Demi" pitchFamily="34" charset="0"/>
              </a:rPr>
              <a:t>la Autoridad </a:t>
            </a:r>
            <a:r>
              <a:rPr lang="es-ES_tradnl" sz="2700" dirty="0" smtClean="0">
                <a:effectLst>
                  <a:outerShdw blurRad="38100" dist="38100" dir="2700000" algn="tl">
                    <a:srgbClr val="000000">
                      <a:alpha val="43137"/>
                    </a:srgbClr>
                  </a:outerShdw>
                </a:effectLst>
                <a:latin typeface="Berlin Sans FB Demi" pitchFamily="34" charset="0"/>
              </a:rPr>
              <a:t>sobre </a:t>
            </a:r>
            <a:r>
              <a:rPr lang="es-ES_tradnl" sz="2700" dirty="0">
                <a:effectLst>
                  <a:outerShdw blurRad="38100" dist="38100" dir="2700000" algn="tl">
                    <a:srgbClr val="000000">
                      <a:alpha val="43137"/>
                    </a:srgbClr>
                  </a:outerShdw>
                </a:effectLst>
                <a:latin typeface="Berlin Sans FB Demi" pitchFamily="34" charset="0"/>
              </a:rPr>
              <a:t>Su </a:t>
            </a:r>
            <a:r>
              <a:rPr lang="es-ES_tradnl" sz="2700" dirty="0" smtClean="0">
                <a:effectLst>
                  <a:outerShdw blurRad="38100" dist="38100" dir="2700000" algn="tl">
                    <a:srgbClr val="000000">
                      <a:alpha val="43137"/>
                    </a:srgbClr>
                  </a:outerShdw>
                </a:effectLst>
                <a:latin typeface="Berlin Sans FB Demi" pitchFamily="34" charset="0"/>
              </a:rPr>
              <a:t>iglesia </a:t>
            </a:r>
            <a:r>
              <a:rPr lang="es-ES_tradnl" sz="2700" dirty="0">
                <a:effectLst>
                  <a:outerShdw blurRad="38100" dist="38100" dir="2700000" algn="tl">
                    <a:srgbClr val="000000">
                      <a:alpha val="43137"/>
                    </a:srgbClr>
                  </a:outerShdw>
                </a:effectLst>
                <a:latin typeface="Berlin Sans FB Demi" pitchFamily="34" charset="0"/>
              </a:rPr>
              <a:t>- la Cabeza </a:t>
            </a:r>
            <a:r>
              <a:rPr lang="es-ES_tradnl" sz="2700" dirty="0" smtClean="0">
                <a:effectLst>
                  <a:outerShdw blurRad="38100" dist="38100" dir="2700000" algn="tl">
                    <a:srgbClr val="000000">
                      <a:alpha val="43137"/>
                    </a:srgbClr>
                  </a:outerShdw>
                </a:effectLst>
                <a:latin typeface="Berlin Sans FB Demi" pitchFamily="34" charset="0"/>
              </a:rPr>
              <a:t>da </a:t>
            </a:r>
            <a:r>
              <a:rPr lang="es-ES_tradnl" sz="2700" dirty="0">
                <a:effectLst>
                  <a:outerShdw blurRad="38100" dist="38100" dir="2700000" algn="tl">
                    <a:srgbClr val="000000">
                      <a:alpha val="43137"/>
                    </a:srgbClr>
                  </a:outerShdw>
                </a:effectLst>
                <a:latin typeface="Berlin Sans FB Demi" pitchFamily="34" charset="0"/>
              </a:rPr>
              <a:t>d</a:t>
            </a:r>
            <a:r>
              <a:rPr lang="es-ES_tradnl" sz="2700" dirty="0" smtClean="0">
                <a:effectLst>
                  <a:outerShdw blurRad="38100" dist="38100" dir="2700000" algn="tl">
                    <a:srgbClr val="000000">
                      <a:alpha val="43137"/>
                    </a:srgbClr>
                  </a:outerShdw>
                </a:effectLst>
                <a:latin typeface="Berlin Sans FB Demi" pitchFamily="34" charset="0"/>
              </a:rPr>
              <a:t>irección </a:t>
            </a:r>
            <a:r>
              <a:rPr lang="es-ES_tradnl" sz="2700" dirty="0">
                <a:effectLst>
                  <a:outerShdw blurRad="38100" dist="38100" dir="2700000" algn="tl">
                    <a:srgbClr val="000000">
                      <a:alpha val="43137"/>
                    </a:srgbClr>
                  </a:outerShdw>
                </a:effectLst>
                <a:latin typeface="Berlin Sans FB Demi" pitchFamily="34" charset="0"/>
              </a:rPr>
              <a:t>a</a:t>
            </a:r>
            <a:r>
              <a:rPr lang="es-ES_tradnl" sz="2700" dirty="0" smtClean="0">
                <a:effectLst>
                  <a:outerShdw blurRad="38100" dist="38100" dir="2700000" algn="tl">
                    <a:srgbClr val="000000">
                      <a:alpha val="43137"/>
                    </a:srgbClr>
                  </a:outerShdw>
                </a:effectLst>
                <a:latin typeface="Berlin Sans FB Demi" pitchFamily="34" charset="0"/>
              </a:rPr>
              <a:t>, </a:t>
            </a:r>
            <a:r>
              <a:rPr lang="es-ES_tradnl" sz="2700" dirty="0">
                <a:effectLst>
                  <a:outerShdw blurRad="38100" dist="38100" dir="2700000" algn="tl">
                    <a:srgbClr val="000000">
                      <a:alpha val="43137"/>
                    </a:srgbClr>
                  </a:outerShdw>
                </a:effectLst>
                <a:latin typeface="Berlin Sans FB Demi" pitchFamily="34" charset="0"/>
              </a:rPr>
              <a:t>y </a:t>
            </a:r>
            <a:r>
              <a:rPr lang="es-ES_tradnl" sz="2700" dirty="0" smtClean="0">
                <a:effectLst>
                  <a:outerShdw blurRad="38100" dist="38100" dir="2700000" algn="tl">
                    <a:srgbClr val="000000">
                      <a:alpha val="43137"/>
                    </a:srgbClr>
                  </a:outerShdw>
                </a:effectLst>
                <a:latin typeface="Berlin Sans FB Demi" pitchFamily="34" charset="0"/>
              </a:rPr>
              <a:t>gobierna </a:t>
            </a:r>
            <a:r>
              <a:rPr lang="es-ES_tradnl" sz="2700" dirty="0">
                <a:effectLst>
                  <a:outerShdw blurRad="38100" dist="38100" dir="2700000" algn="tl">
                    <a:srgbClr val="000000">
                      <a:alpha val="43137"/>
                    </a:srgbClr>
                  </a:outerShdw>
                </a:effectLst>
                <a:latin typeface="Berlin Sans FB Demi" pitchFamily="34" charset="0"/>
              </a:rPr>
              <a:t>el </a:t>
            </a:r>
            <a:r>
              <a:rPr lang="es-ES_tradnl" sz="2700" dirty="0" smtClean="0">
                <a:effectLst>
                  <a:outerShdw blurRad="38100" dist="38100" dir="2700000" algn="tl">
                    <a:srgbClr val="000000">
                      <a:alpha val="43137"/>
                    </a:srgbClr>
                  </a:outerShdw>
                </a:effectLst>
                <a:latin typeface="Berlin Sans FB Demi" pitchFamily="34" charset="0"/>
              </a:rPr>
              <a:t>cuerpo</a:t>
            </a:r>
            <a:r>
              <a:rPr lang="en-US" sz="2700" dirty="0" smtClean="0">
                <a:effectLst>
                  <a:outerShdw blurRad="38100" dist="38100" dir="2700000" algn="tl">
                    <a:srgbClr val="000000">
                      <a:alpha val="43137"/>
                    </a:srgbClr>
                  </a:outerShdw>
                </a:effectLst>
              </a:rPr>
              <a:t>– (</a:t>
            </a:r>
            <a:r>
              <a:rPr lang="en-US" sz="2700" dirty="0" smtClean="0">
                <a:solidFill>
                  <a:srgbClr val="FF0000"/>
                </a:solidFill>
                <a:effectLst>
                  <a:outerShdw blurRad="38100" dist="38100" dir="2700000" algn="tl">
                    <a:srgbClr val="000000">
                      <a:alpha val="43137"/>
                    </a:srgbClr>
                  </a:outerShdw>
                </a:effectLst>
              </a:rPr>
              <a:t>18; </a:t>
            </a:r>
            <a:r>
              <a:rPr lang="en-US" sz="2700" i="1" dirty="0" smtClean="0">
                <a:solidFill>
                  <a:srgbClr val="FF0000"/>
                </a:solidFill>
                <a:effectLst>
                  <a:outerShdw blurRad="38100" dist="38100" dir="2700000" algn="tl">
                    <a:srgbClr val="000000">
                      <a:alpha val="43137"/>
                    </a:srgbClr>
                  </a:outerShdw>
                </a:effectLst>
              </a:rPr>
              <a:t>Ef</a:t>
            </a:r>
            <a:r>
              <a:rPr lang="en-US" sz="2700" i="1" dirty="0" smtClean="0">
                <a:solidFill>
                  <a:srgbClr val="FF0000"/>
                </a:solidFill>
                <a:effectLst>
                  <a:outerShdw blurRad="38100" dist="38100" dir="2700000" algn="tl">
                    <a:srgbClr val="000000">
                      <a:alpha val="43137"/>
                    </a:srgbClr>
                  </a:outerShdw>
                </a:effectLst>
              </a:rPr>
              <a:t>esios</a:t>
            </a:r>
            <a:r>
              <a:rPr lang="en-US" sz="2700" i="1" dirty="0" smtClean="0">
                <a:solidFill>
                  <a:srgbClr val="FF0000"/>
                </a:solidFill>
                <a:effectLst>
                  <a:outerShdw blurRad="38100" dist="38100" dir="2700000" algn="tl">
                    <a:srgbClr val="000000">
                      <a:alpha val="43137"/>
                    </a:srgbClr>
                  </a:outerShdw>
                </a:effectLst>
              </a:rPr>
              <a:t> </a:t>
            </a:r>
            <a:r>
              <a:rPr lang="en-US" sz="2700" i="1" dirty="0" smtClean="0">
                <a:solidFill>
                  <a:srgbClr val="FF0000"/>
                </a:solidFill>
                <a:effectLst>
                  <a:outerShdw blurRad="38100" dist="38100" dir="2700000" algn="tl">
                    <a:srgbClr val="000000">
                      <a:alpha val="43137"/>
                    </a:srgbClr>
                  </a:outerShdw>
                </a:effectLst>
              </a:rPr>
              <a:t>1:20,21; 5:24</a:t>
            </a:r>
            <a:r>
              <a:rPr lang="en-US" sz="2700" dirty="0" smtClean="0">
                <a:effectLst>
                  <a:outerShdw blurRad="38100" dist="38100" dir="2700000" algn="tl">
                    <a:srgbClr val="000000">
                      <a:alpha val="43137"/>
                    </a:srgbClr>
                  </a:outerShdw>
                </a:effectLst>
              </a:rPr>
              <a:t>)</a:t>
            </a:r>
          </a:p>
          <a:p>
            <a:pPr marL="457200" indent="-457200">
              <a:spcBef>
                <a:spcPts val="600"/>
              </a:spcBef>
              <a:buClr>
                <a:srgbClr val="FF0000"/>
              </a:buClr>
              <a:buFont typeface="Wingdings 2" pitchFamily="18" charset="2"/>
              <a:buChar char="ö"/>
            </a:pPr>
            <a:r>
              <a:rPr lang="en-US" sz="2700" dirty="0" smtClean="0">
                <a:effectLst>
                  <a:outerShdw blurRad="38100" dist="38100" dir="2700000" algn="tl">
                    <a:srgbClr val="000000">
                      <a:alpha val="43137"/>
                    </a:srgbClr>
                  </a:outerShdw>
                </a:effectLst>
                <a:latin typeface="Berlin Sans FB Demi" pitchFamily="34" charset="0"/>
              </a:rPr>
              <a:t>“</a:t>
            </a:r>
            <a:r>
              <a:rPr lang="es-ES_tradnl" sz="2800" dirty="0"/>
              <a:t>Quién </a:t>
            </a:r>
            <a:r>
              <a:rPr lang="es-ES_tradnl" sz="2800" dirty="0" smtClean="0"/>
              <a:t>e</a:t>
            </a:r>
            <a:r>
              <a:rPr lang="es-ES_tradnl" sz="2800" dirty="0" smtClean="0"/>
              <a:t>s </a:t>
            </a:r>
            <a:r>
              <a:rPr lang="es-ES_tradnl" sz="2800" dirty="0"/>
              <a:t>e</a:t>
            </a:r>
            <a:r>
              <a:rPr lang="es-ES_tradnl" sz="2800" dirty="0" smtClean="0"/>
              <a:t>l Principio</a:t>
            </a:r>
            <a:r>
              <a:rPr lang="en-US" sz="2700" dirty="0" smtClean="0">
                <a:effectLst>
                  <a:outerShdw blurRad="38100" dist="38100" dir="2700000" algn="tl">
                    <a:srgbClr val="000000">
                      <a:alpha val="43137"/>
                    </a:srgbClr>
                  </a:outerShdw>
                </a:effectLst>
                <a:latin typeface="Berlin Sans FB Demi" pitchFamily="34" charset="0"/>
              </a:rPr>
              <a:t>”</a:t>
            </a:r>
            <a:r>
              <a:rPr lang="en-US" sz="2700" dirty="0" smtClean="0">
                <a:effectLst>
                  <a:outerShdw blurRad="38100" dist="38100" dir="2700000" algn="tl">
                    <a:srgbClr val="000000">
                      <a:alpha val="43137"/>
                    </a:srgbClr>
                  </a:outerShdw>
                </a:effectLst>
              </a:rPr>
              <a:t>– </a:t>
            </a:r>
            <a:r>
              <a:rPr lang="es-ES_tradnl" sz="2700" dirty="0">
                <a:effectLst>
                  <a:outerShdw blurRad="38100" dist="38100" dir="2700000" algn="tl">
                    <a:srgbClr val="000000">
                      <a:alpha val="43137"/>
                    </a:srgbClr>
                  </a:outerShdw>
                </a:effectLst>
              </a:rPr>
              <a:t>Se refiere a Jesús como la fuerza de la </a:t>
            </a:r>
            <a:r>
              <a:rPr lang="es-ES_tradnl" sz="2700" dirty="0" smtClean="0">
                <a:effectLst>
                  <a:outerShdw blurRad="38100" dist="38100" dir="2700000" algn="tl">
                    <a:srgbClr val="000000">
                      <a:alpha val="43137"/>
                    </a:srgbClr>
                  </a:outerShdw>
                </a:effectLst>
              </a:rPr>
              <a:t>vida </a:t>
            </a:r>
            <a:r>
              <a:rPr lang="en-US" sz="2700" dirty="0" smtClean="0">
                <a:effectLst>
                  <a:outerShdw blurRad="38100" dist="38100" dir="2700000" algn="tl">
                    <a:srgbClr val="000000">
                      <a:alpha val="43137"/>
                    </a:srgbClr>
                  </a:outerShdw>
                </a:effectLst>
              </a:rPr>
              <a:t>y </a:t>
            </a:r>
            <a:r>
              <a:rPr lang="en-US" sz="2700" dirty="0">
                <a:effectLst>
                  <a:outerShdw blurRad="38100" dist="38100" dir="2700000" algn="tl">
                    <a:srgbClr val="000000">
                      <a:alpha val="43137"/>
                    </a:srgbClr>
                  </a:outerShdw>
                </a:effectLst>
              </a:rPr>
              <a:t>C</a:t>
            </a:r>
            <a:r>
              <a:rPr lang="en-US" sz="2700" dirty="0" smtClean="0">
                <a:effectLst>
                  <a:outerShdw blurRad="38100" dist="38100" dir="2700000" algn="tl">
                    <a:srgbClr val="000000">
                      <a:alpha val="43137"/>
                    </a:srgbClr>
                  </a:outerShdw>
                </a:effectLst>
              </a:rPr>
              <a:t>reador de la </a:t>
            </a:r>
            <a:r>
              <a:rPr lang="en-US" sz="2700" dirty="0" smtClean="0">
                <a:effectLst>
                  <a:outerShdw blurRad="38100" dist="38100" dir="2700000" algn="tl">
                    <a:srgbClr val="000000">
                      <a:alpha val="43137"/>
                    </a:srgbClr>
                  </a:outerShdw>
                </a:effectLst>
              </a:rPr>
              <a:t>iglesia - </a:t>
            </a:r>
            <a:r>
              <a:rPr lang="en-US" sz="2700" dirty="0" smtClean="0">
                <a:effectLst>
                  <a:outerShdw blurRad="38100" dist="38100" dir="2700000" algn="tl">
                    <a:srgbClr val="000000">
                      <a:alpha val="43137"/>
                    </a:srgbClr>
                  </a:outerShdw>
                </a:effectLst>
              </a:rPr>
              <a:t>(</a:t>
            </a:r>
            <a:r>
              <a:rPr lang="en-US" sz="2700" i="1" dirty="0" smtClean="0">
                <a:solidFill>
                  <a:srgbClr val="FF0000"/>
                </a:solidFill>
                <a:effectLst>
                  <a:outerShdw blurRad="38100" dist="38100" dir="2700000" algn="tl">
                    <a:srgbClr val="000000">
                      <a:alpha val="43137"/>
                    </a:srgbClr>
                  </a:outerShdw>
                </a:effectLst>
              </a:rPr>
              <a:t>18; Mat. 16:18; Hech. 2:47; 2 Cor. 5:17; Ef. 2:10; Gál. 6:15; 1 Pedro 2:9,10</a:t>
            </a:r>
            <a:r>
              <a:rPr lang="en-US" sz="2700" dirty="0" smtClean="0">
                <a:effectLst>
                  <a:outerShdw blurRad="38100" dist="38100" dir="2700000" algn="tl">
                    <a:srgbClr val="000000">
                      <a:alpha val="43137"/>
                    </a:srgbClr>
                  </a:outerShdw>
                </a:effectLst>
              </a:rPr>
              <a:t>)</a:t>
            </a:r>
            <a:endParaRPr lang="en-US" sz="2700" dirty="0">
              <a:effectLst>
                <a:outerShdw blurRad="38100" dist="38100" dir="2700000" algn="tl">
                  <a:srgbClr val="000000">
                    <a:alpha val="43137"/>
                  </a:srgbClr>
                </a:outerShdw>
              </a:effectLst>
            </a:endParaRPr>
          </a:p>
        </p:txBody>
      </p:sp>
      <p:sp>
        <p:nvSpPr>
          <p:cNvPr id="11" name="Rectangle 11"/>
          <p:cNvSpPr/>
          <p:nvPr/>
        </p:nvSpPr>
        <p:spPr>
          <a:xfrm>
            <a:off x="304800" y="990600"/>
            <a:ext cx="8686800" cy="646331"/>
          </a:xfrm>
          <a:prstGeom prst="rect">
            <a:avLst/>
          </a:prstGeom>
        </p:spPr>
        <p:txBody>
          <a:bodyPr wrap="square">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3600" b="1" dirty="0">
                <a:ln w="11430"/>
                <a:solidFill>
                  <a:srgbClr val="FFFF66"/>
                </a:solidFill>
                <a:effectLst>
                  <a:glow rad="228600">
                    <a:srgbClr val="FF0000">
                      <a:alpha val="92000"/>
                    </a:srgbClr>
                  </a:glow>
                </a:effectLst>
                <a:latin typeface="Candara"/>
                <a:cs typeface="Candara"/>
              </a:rPr>
              <a:t>Jesucristo es la cabeza de la iglesia - (18)</a:t>
            </a:r>
            <a:endParaRPr lang="en-US" sz="3600" b="1" dirty="0" smtClean="0">
              <a:ln w="11430"/>
              <a:solidFill>
                <a:srgbClr val="FFFF66"/>
              </a:solidFill>
              <a:effectLst>
                <a:glow rad="228600">
                  <a:srgbClr val="FF0000">
                    <a:alpha val="92000"/>
                  </a:srgbClr>
                </a:glow>
              </a:effectLst>
              <a:latin typeface="Candara"/>
              <a:cs typeface="Candara"/>
            </a:endParaRPr>
          </a:p>
        </p:txBody>
      </p:sp>
      <p:pic>
        <p:nvPicPr>
          <p:cNvPr id="12" name="Imagen 11"/>
          <p:cNvPicPr>
            <a:picLocks noChangeAspect="1"/>
          </p:cNvPicPr>
          <p:nvPr/>
        </p:nvPicPr>
        <p:blipFill>
          <a:blip r:embed="rId3"/>
          <a:stretch>
            <a:fillRect/>
          </a:stretch>
        </p:blipFill>
        <p:spPr>
          <a:xfrm>
            <a:off x="76200" y="1642060"/>
            <a:ext cx="2971800" cy="4531062"/>
          </a:xfrm>
          <a:prstGeom prst="ellipse">
            <a:avLst/>
          </a:prstGeom>
          <a:ln>
            <a:noFill/>
          </a:ln>
          <a:effectLst>
            <a:softEdge rad="112500"/>
          </a:effectLst>
        </p:spPr>
      </p:pic>
      <p:sp>
        <p:nvSpPr>
          <p:cNvPr id="14"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26</a:t>
            </a:fld>
            <a:endParaRPr lang="en-US"/>
          </a:p>
        </p:txBody>
      </p:sp>
      <p:sp>
        <p:nvSpPr>
          <p:cNvPr id="10" name="Round Diagonal Corner Rectangle 9"/>
          <p:cNvSpPr/>
          <p:nvPr/>
        </p:nvSpPr>
        <p:spPr>
          <a:xfrm>
            <a:off x="3124200" y="1828800"/>
            <a:ext cx="5791200" cy="48006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76600" y="1981200"/>
            <a:ext cx="5486400" cy="4601259"/>
          </a:xfrm>
          <a:prstGeom prst="rect">
            <a:avLst/>
          </a:prstGeom>
          <a:noFill/>
        </p:spPr>
        <p:txBody>
          <a:bodyPr wrap="square" rtlCol="0">
            <a:spAutoFit/>
          </a:bodyPr>
          <a:lstStyle/>
          <a:p>
            <a:pPr marL="457200" indent="-457200">
              <a:spcBef>
                <a:spcPts val="600"/>
              </a:spcBef>
              <a:buClr>
                <a:srgbClr val="FF0000"/>
              </a:buClr>
              <a:buSzPct val="120000"/>
              <a:buFont typeface="Wingdings 2" pitchFamily="18" charset="2"/>
              <a:buChar char="ö"/>
            </a:pPr>
            <a:r>
              <a:rPr lang="es-ES_tradnl" sz="2400" dirty="0" smtClean="0">
                <a:effectLst>
                  <a:outerShdw blurRad="38100" dist="38100" dir="2700000" algn="tl">
                    <a:srgbClr val="000000">
                      <a:alpha val="43137"/>
                    </a:srgbClr>
                  </a:outerShdw>
                </a:effectLst>
                <a:latin typeface="Berlin Sans FB Demi" pitchFamily="34" charset="0"/>
              </a:rPr>
              <a:t>El Primogénito </a:t>
            </a:r>
            <a:r>
              <a:rPr lang="es-ES_tradnl" sz="2400" dirty="0" smtClean="0">
                <a:effectLst>
                  <a:outerShdw blurRad="38100" dist="38100" dir="2700000" algn="tl">
                    <a:srgbClr val="000000">
                      <a:alpha val="43137"/>
                    </a:srgbClr>
                  </a:outerShdw>
                </a:effectLst>
                <a:latin typeface="Berlin Sans FB Demi" pitchFamily="34" charset="0"/>
              </a:rPr>
              <a:t>de </a:t>
            </a:r>
            <a:r>
              <a:rPr lang="es-ES_tradnl" sz="2400" dirty="0">
                <a:effectLst>
                  <a:outerShdw blurRad="38100" dist="38100" dir="2700000" algn="tl">
                    <a:srgbClr val="000000">
                      <a:alpha val="43137"/>
                    </a:srgbClr>
                  </a:outerShdw>
                </a:effectLst>
                <a:latin typeface="Berlin Sans FB Demi" pitchFamily="34" charset="0"/>
              </a:rPr>
              <a:t>l</a:t>
            </a:r>
            <a:r>
              <a:rPr lang="es-ES_tradnl" sz="2400" dirty="0" smtClean="0">
                <a:effectLst>
                  <a:outerShdw blurRad="38100" dist="38100" dir="2700000" algn="tl">
                    <a:srgbClr val="000000">
                      <a:alpha val="43137"/>
                    </a:srgbClr>
                  </a:outerShdw>
                </a:effectLst>
                <a:latin typeface="Berlin Sans FB Demi" pitchFamily="34" charset="0"/>
              </a:rPr>
              <a:t>os </a:t>
            </a:r>
            <a:r>
              <a:rPr lang="es-ES_tradnl" sz="2400" dirty="0">
                <a:effectLst>
                  <a:outerShdw blurRad="38100" dist="38100" dir="2700000" algn="tl">
                    <a:srgbClr val="000000">
                      <a:alpha val="43137"/>
                    </a:srgbClr>
                  </a:outerShdw>
                </a:effectLst>
                <a:latin typeface="Berlin Sans FB Demi" pitchFamily="34" charset="0"/>
              </a:rPr>
              <a:t>m</a:t>
            </a:r>
            <a:r>
              <a:rPr lang="es-ES_tradnl" sz="2400" dirty="0" smtClean="0">
                <a:effectLst>
                  <a:outerShdw blurRad="38100" dist="38100" dir="2700000" algn="tl">
                    <a:srgbClr val="000000">
                      <a:alpha val="43137"/>
                    </a:srgbClr>
                  </a:outerShdw>
                </a:effectLst>
                <a:latin typeface="Berlin Sans FB Demi" pitchFamily="34" charset="0"/>
              </a:rPr>
              <a:t>uertos</a:t>
            </a:r>
            <a:r>
              <a:rPr lang="es-ES_tradnl" sz="2400" dirty="0" smtClean="0">
                <a:effectLst>
                  <a:outerShdw blurRad="38100" dist="38100" dir="2700000" algn="tl">
                    <a:srgbClr val="000000">
                      <a:alpha val="43137"/>
                    </a:srgbClr>
                  </a:outerShdw>
                </a:effectLst>
              </a:rPr>
              <a:t>– El primero en resucitar de entre los muertos para no volver a morir (</a:t>
            </a:r>
            <a:r>
              <a:rPr lang="es-ES_tradnl" sz="2400" i="1" dirty="0" smtClean="0">
                <a:solidFill>
                  <a:srgbClr val="FF0000"/>
                </a:solidFill>
                <a:effectLst>
                  <a:outerShdw blurRad="38100" dist="38100" dir="2700000" algn="tl">
                    <a:srgbClr val="000000">
                      <a:alpha val="43137"/>
                    </a:srgbClr>
                  </a:outerShdw>
                </a:effectLst>
              </a:rPr>
              <a:t>18; Heb. 1:6; Apoc. 1:5</a:t>
            </a:r>
            <a:r>
              <a:rPr lang="es-ES_tradnl" sz="2400" dirty="0" smtClean="0">
                <a:effectLst>
                  <a:outerShdw blurRad="38100" dist="38100" dir="2700000" algn="tl">
                    <a:srgbClr val="000000">
                      <a:alpha val="43137"/>
                    </a:srgbClr>
                  </a:outerShdw>
                </a:effectLst>
              </a:rPr>
              <a:t>) – ¡La iglesia y nuestra esperanza se basa en esta verdad! - (</a:t>
            </a:r>
            <a:r>
              <a:rPr lang="es-ES_tradnl" sz="2400" i="1" dirty="0" smtClean="0">
                <a:solidFill>
                  <a:srgbClr val="FF0000"/>
                </a:solidFill>
                <a:effectLst>
                  <a:outerShdw blurRad="38100" dist="38100" dir="2700000" algn="tl">
                    <a:srgbClr val="000000">
                      <a:alpha val="43137"/>
                    </a:srgbClr>
                  </a:outerShdw>
                </a:effectLst>
              </a:rPr>
              <a:t>1 Cor. 15:1-4,20</a:t>
            </a:r>
            <a:r>
              <a:rPr lang="es-ES_tradnl" sz="2400" dirty="0" smtClean="0">
                <a:effectLst>
                  <a:outerShdw blurRad="38100" dist="38100" dir="2700000" algn="tl">
                    <a:srgbClr val="000000">
                      <a:alpha val="43137"/>
                    </a:srgbClr>
                  </a:outerShdw>
                </a:effectLst>
              </a:rPr>
              <a:t>)</a:t>
            </a:r>
          </a:p>
          <a:p>
            <a:pPr marL="457200" indent="-457200">
              <a:spcBef>
                <a:spcPts val="600"/>
              </a:spcBef>
              <a:buClr>
                <a:srgbClr val="FF0000"/>
              </a:buClr>
              <a:buSzPct val="120000"/>
              <a:buFont typeface="Wingdings 2" pitchFamily="18" charset="2"/>
              <a:buChar char="ö"/>
            </a:pPr>
            <a:r>
              <a:rPr lang="es-ES_tradnl" sz="2400" dirty="0" smtClean="0">
                <a:effectLst>
                  <a:outerShdw blurRad="38100" dist="38100" dir="2700000" algn="tl">
                    <a:srgbClr val="000000">
                      <a:alpha val="43137"/>
                    </a:srgbClr>
                  </a:outerShdw>
                </a:effectLst>
                <a:latin typeface="Berlin Sans FB Demi" pitchFamily="34" charset="0"/>
              </a:rPr>
              <a:t>¡Esto en </a:t>
            </a:r>
            <a:r>
              <a:rPr lang="es-ES_tradnl" sz="2400" dirty="0">
                <a:effectLst>
                  <a:outerShdw blurRad="38100" dist="38100" dir="2700000" algn="tl">
                    <a:srgbClr val="000000">
                      <a:alpha val="43137"/>
                    </a:srgbClr>
                  </a:outerShdw>
                </a:effectLst>
                <a:latin typeface="Berlin Sans FB Demi" pitchFamily="34" charset="0"/>
              </a:rPr>
              <a:t>t</a:t>
            </a:r>
            <a:r>
              <a:rPr lang="es-ES_tradnl" sz="2400" dirty="0" smtClean="0">
                <a:effectLst>
                  <a:outerShdw blurRad="38100" dist="38100" dir="2700000" algn="tl">
                    <a:srgbClr val="000000">
                      <a:alpha val="43137"/>
                    </a:srgbClr>
                  </a:outerShdw>
                </a:effectLst>
                <a:latin typeface="Berlin Sans FB Demi" pitchFamily="34" charset="0"/>
              </a:rPr>
              <a:t>odas </a:t>
            </a:r>
            <a:r>
              <a:rPr lang="es-ES_tradnl" sz="2400" dirty="0">
                <a:effectLst>
                  <a:outerShdw blurRad="38100" dist="38100" dir="2700000" algn="tl">
                    <a:srgbClr val="000000">
                      <a:alpha val="43137"/>
                    </a:srgbClr>
                  </a:outerShdw>
                </a:effectLst>
                <a:latin typeface="Berlin Sans FB Demi" pitchFamily="34" charset="0"/>
              </a:rPr>
              <a:t>l</a:t>
            </a:r>
            <a:r>
              <a:rPr lang="es-ES_tradnl" sz="2400" dirty="0" smtClean="0">
                <a:effectLst>
                  <a:outerShdw blurRad="38100" dist="38100" dir="2700000" algn="tl">
                    <a:srgbClr val="000000">
                      <a:alpha val="43137"/>
                    </a:srgbClr>
                  </a:outerShdw>
                </a:effectLst>
                <a:latin typeface="Berlin Sans FB Demi" pitchFamily="34" charset="0"/>
              </a:rPr>
              <a:t>as </a:t>
            </a:r>
            <a:r>
              <a:rPr lang="es-ES_tradnl" sz="2400" dirty="0">
                <a:effectLst>
                  <a:outerShdw blurRad="38100" dist="38100" dir="2700000" algn="tl">
                    <a:srgbClr val="000000">
                      <a:alpha val="43137"/>
                    </a:srgbClr>
                  </a:outerShdw>
                </a:effectLst>
                <a:latin typeface="Berlin Sans FB Demi" pitchFamily="34" charset="0"/>
              </a:rPr>
              <a:t>c</a:t>
            </a:r>
            <a:r>
              <a:rPr lang="es-ES_tradnl" sz="2400" dirty="0" smtClean="0">
                <a:effectLst>
                  <a:outerShdw blurRad="38100" dist="38100" dir="2700000" algn="tl">
                    <a:srgbClr val="000000">
                      <a:alpha val="43137"/>
                    </a:srgbClr>
                  </a:outerShdw>
                </a:effectLst>
                <a:latin typeface="Berlin Sans FB Demi" pitchFamily="34" charset="0"/>
              </a:rPr>
              <a:t>osas </a:t>
            </a:r>
            <a:r>
              <a:rPr lang="es-ES_tradnl" sz="2400" dirty="0" smtClean="0">
                <a:effectLst>
                  <a:outerShdw blurRad="38100" dist="38100" dir="2700000" algn="tl">
                    <a:srgbClr val="000000">
                      <a:alpha val="43137"/>
                    </a:srgbClr>
                  </a:outerShdw>
                </a:effectLst>
                <a:latin typeface="Berlin Sans FB Demi" pitchFamily="34" charset="0"/>
              </a:rPr>
              <a:t>Él </a:t>
            </a:r>
            <a:r>
              <a:rPr lang="es-ES_tradnl" sz="2400" dirty="0" smtClean="0">
                <a:effectLst>
                  <a:outerShdw blurRad="38100" dist="38100" dir="2700000" algn="tl">
                    <a:srgbClr val="000000">
                      <a:alpha val="43137"/>
                    </a:srgbClr>
                  </a:outerShdw>
                </a:effectLst>
                <a:latin typeface="Berlin Sans FB Demi" pitchFamily="34" charset="0"/>
              </a:rPr>
              <a:t>puede </a:t>
            </a:r>
            <a:r>
              <a:rPr lang="es-ES_tradnl" sz="2400" dirty="0">
                <a:effectLst>
                  <a:outerShdw blurRad="38100" dist="38100" dir="2700000" algn="tl">
                    <a:srgbClr val="000000">
                      <a:alpha val="43137"/>
                    </a:srgbClr>
                  </a:outerShdw>
                </a:effectLst>
                <a:latin typeface="Berlin Sans FB Demi" pitchFamily="34" charset="0"/>
              </a:rPr>
              <a:t>t</a:t>
            </a:r>
            <a:r>
              <a:rPr lang="es-ES_tradnl" sz="2400" dirty="0" smtClean="0">
                <a:effectLst>
                  <a:outerShdw blurRad="38100" dist="38100" dir="2700000" algn="tl">
                    <a:srgbClr val="000000">
                      <a:alpha val="43137"/>
                    </a:srgbClr>
                  </a:outerShdw>
                </a:effectLst>
                <a:latin typeface="Berlin Sans FB Demi" pitchFamily="34" charset="0"/>
              </a:rPr>
              <a:t>ener </a:t>
            </a:r>
            <a:r>
              <a:rPr lang="es-ES_tradnl" sz="2400" dirty="0" smtClean="0">
                <a:effectLst>
                  <a:outerShdw blurRad="38100" dist="38100" dir="2700000" algn="tl">
                    <a:srgbClr val="000000">
                      <a:alpha val="43137"/>
                    </a:srgbClr>
                  </a:outerShdw>
                </a:effectLst>
                <a:latin typeface="Berlin Sans FB Demi" pitchFamily="34" charset="0"/>
              </a:rPr>
              <a:t>la </a:t>
            </a:r>
            <a:r>
              <a:rPr lang="es-ES_tradnl" sz="2400" dirty="0" smtClean="0">
                <a:effectLst>
                  <a:outerShdw blurRad="38100" dist="38100" dir="2700000" algn="tl">
                    <a:srgbClr val="000000">
                      <a:alpha val="43137"/>
                    </a:srgbClr>
                  </a:outerShdw>
                </a:effectLst>
                <a:latin typeface="Berlin Sans FB Demi" pitchFamily="34" charset="0"/>
              </a:rPr>
              <a:t>preeminencia </a:t>
            </a:r>
            <a:r>
              <a:rPr lang="es-ES_tradnl" sz="2400" dirty="0" smtClean="0">
                <a:effectLst>
                  <a:outerShdw blurRad="38100" dist="38100" dir="2700000" algn="tl">
                    <a:srgbClr val="000000">
                      <a:alpha val="43137"/>
                    </a:srgbClr>
                  </a:outerShdw>
                </a:effectLst>
              </a:rPr>
              <a:t>– </a:t>
            </a:r>
            <a:r>
              <a:rPr lang="es-ES_tradnl" sz="2400" dirty="0" smtClean="0">
                <a:effectLst>
                  <a:outerShdw blurRad="38100" dist="38100" dir="2700000" algn="tl">
                    <a:srgbClr val="000000">
                      <a:alpha val="43137"/>
                    </a:srgbClr>
                  </a:outerShdw>
                </a:effectLst>
              </a:rPr>
              <a:t>Sobre el universo material (previamente establecido </a:t>
            </a:r>
            <a:r>
              <a:rPr lang="es-ES_tradnl" sz="2400" i="1" dirty="0" smtClean="0">
                <a:solidFill>
                  <a:srgbClr val="FF0000"/>
                </a:solidFill>
                <a:effectLst>
                  <a:outerShdw blurRad="38100" dist="38100" dir="2700000" algn="tl">
                    <a:srgbClr val="000000">
                      <a:alpha val="43137"/>
                    </a:srgbClr>
                  </a:outerShdw>
                </a:effectLst>
              </a:rPr>
              <a:t>15-17</a:t>
            </a:r>
            <a:r>
              <a:rPr lang="es-ES_tradnl" sz="2400" dirty="0" smtClean="0">
                <a:effectLst>
                  <a:outerShdw blurRad="38100" dist="38100" dir="2700000" algn="tl">
                    <a:srgbClr val="000000">
                      <a:alpha val="43137"/>
                    </a:srgbClr>
                  </a:outerShdw>
                </a:effectLst>
              </a:rPr>
              <a:t>) - aquí - sobre la iglesia - es decir - tanto material como espiritual! – (</a:t>
            </a:r>
            <a:r>
              <a:rPr lang="es-ES_tradnl" sz="2400" i="1" dirty="0" smtClean="0">
                <a:solidFill>
                  <a:srgbClr val="FF0000"/>
                </a:solidFill>
                <a:effectLst>
                  <a:outerShdw blurRad="38100" dist="38100" dir="2700000" algn="tl">
                    <a:srgbClr val="000000">
                      <a:alpha val="43137"/>
                    </a:srgbClr>
                  </a:outerShdw>
                </a:effectLst>
              </a:rPr>
              <a:t>1 Cor. 15:27</a:t>
            </a:r>
            <a:r>
              <a:rPr lang="es-ES_tradnl" sz="2400" dirty="0" smtClean="0">
                <a:effectLst>
                  <a:outerShdw blurRad="38100" dist="38100" dir="2700000" algn="tl">
                    <a:srgbClr val="000000">
                      <a:alpha val="43137"/>
                    </a:srgbClr>
                  </a:outerShdw>
                </a:effectLst>
              </a:rPr>
              <a:t>)</a:t>
            </a:r>
            <a:endParaRPr lang="es-ES_tradnl" sz="2600" dirty="0">
              <a:effectLst>
                <a:outerShdw blurRad="38100" dist="38100" dir="2700000" algn="tl">
                  <a:srgbClr val="000000">
                    <a:alpha val="43137"/>
                  </a:srgbClr>
                </a:outerShdw>
              </a:effectLst>
            </a:endParaRPr>
          </a:p>
        </p:txBody>
      </p:sp>
      <p:sp>
        <p:nvSpPr>
          <p:cNvPr id="11" name="Rectangle 11"/>
          <p:cNvSpPr/>
          <p:nvPr/>
        </p:nvSpPr>
        <p:spPr>
          <a:xfrm>
            <a:off x="304800" y="990600"/>
            <a:ext cx="8686800" cy="646331"/>
          </a:xfrm>
          <a:prstGeom prst="rect">
            <a:avLst/>
          </a:prstGeom>
        </p:spPr>
        <p:txBody>
          <a:bodyPr wrap="square">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3600" b="1" dirty="0">
                <a:ln w="11430"/>
                <a:solidFill>
                  <a:srgbClr val="FFFF66"/>
                </a:solidFill>
                <a:effectLst>
                  <a:glow rad="228600">
                    <a:srgbClr val="FF0000">
                      <a:alpha val="92000"/>
                    </a:srgbClr>
                  </a:glow>
                </a:effectLst>
                <a:latin typeface="Candara"/>
                <a:cs typeface="Candara"/>
              </a:rPr>
              <a:t>Jesucristo es la cabeza de la iglesia - (18)</a:t>
            </a:r>
            <a:endParaRPr lang="en-US" sz="3600" b="1" dirty="0" smtClean="0">
              <a:ln w="11430"/>
              <a:solidFill>
                <a:srgbClr val="FFFF66"/>
              </a:solidFill>
              <a:effectLst>
                <a:glow rad="228600">
                  <a:srgbClr val="FF0000">
                    <a:alpha val="92000"/>
                  </a:srgbClr>
                </a:glow>
              </a:effectLst>
              <a:latin typeface="Candara"/>
              <a:cs typeface="Candara"/>
            </a:endParaRPr>
          </a:p>
        </p:txBody>
      </p:sp>
      <p:pic>
        <p:nvPicPr>
          <p:cNvPr id="12" name="Imagen 11"/>
          <p:cNvPicPr>
            <a:picLocks noChangeAspect="1"/>
          </p:cNvPicPr>
          <p:nvPr/>
        </p:nvPicPr>
        <p:blipFill>
          <a:blip r:embed="rId3"/>
          <a:stretch>
            <a:fillRect/>
          </a:stretch>
        </p:blipFill>
        <p:spPr>
          <a:xfrm>
            <a:off x="76200" y="1642060"/>
            <a:ext cx="2971800" cy="4531062"/>
          </a:xfrm>
          <a:prstGeom prst="ellipse">
            <a:avLst/>
          </a:prstGeom>
          <a:ln>
            <a:noFill/>
          </a:ln>
          <a:effectLst>
            <a:softEdge rad="112500"/>
          </a:effectLst>
        </p:spPr>
      </p:pic>
      <p:sp>
        <p:nvSpPr>
          <p:cNvPr id="14"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27</a:t>
            </a:fld>
            <a:endParaRPr lang="en-US"/>
          </a:p>
        </p:txBody>
      </p:sp>
      <p:pic>
        <p:nvPicPr>
          <p:cNvPr id="11" name="Picture 10"/>
          <p:cNvPicPr>
            <a:picLocks noChangeAspect="1" noChangeArrowheads="1"/>
          </p:cNvPicPr>
          <p:nvPr/>
        </p:nvPicPr>
        <p:blipFill>
          <a:blip r:embed="rId3"/>
          <a:srcRect/>
          <a:stretch>
            <a:fillRect/>
          </a:stretch>
        </p:blipFill>
        <p:spPr bwMode="auto">
          <a:xfrm>
            <a:off x="2743200" y="2819400"/>
            <a:ext cx="6400800" cy="4038600"/>
          </a:xfrm>
          <a:prstGeom prst="rect">
            <a:avLst/>
          </a:prstGeom>
          <a:noFill/>
          <a:ln w="9525">
            <a:noFill/>
            <a:miter lim="800000"/>
            <a:headEnd/>
            <a:tailEnd/>
          </a:ln>
          <a:effectLst/>
        </p:spPr>
      </p:pic>
      <p:sp>
        <p:nvSpPr>
          <p:cNvPr id="12" name="Rectangle 11"/>
          <p:cNvSpPr/>
          <p:nvPr/>
        </p:nvSpPr>
        <p:spPr>
          <a:xfrm>
            <a:off x="3505200" y="3037344"/>
            <a:ext cx="4800600" cy="3108543"/>
          </a:xfrm>
          <a:prstGeom prst="rect">
            <a:avLst/>
          </a:prstGeom>
        </p:spPr>
        <p:txBody>
          <a:bodyPr wrap="square">
            <a:spAutoFit/>
          </a:bodyPr>
          <a:lstStyle/>
          <a:p>
            <a:pPr algn="ctr"/>
            <a:r>
              <a:rPr lang="en-US" sz="2800" b="1" dirty="0" smtClean="0">
                <a:solidFill>
                  <a:srgbClr val="C00000"/>
                </a:solidFill>
              </a:rPr>
              <a:t>Colosenses 1:19-22 </a:t>
            </a:r>
            <a:r>
              <a:rPr lang="en-US" sz="2400" dirty="0" smtClean="0"/>
              <a:t/>
            </a:r>
            <a:br>
              <a:rPr lang="en-US" sz="2400" dirty="0" smtClean="0"/>
            </a:br>
            <a:r>
              <a:rPr lang="es-ES_tradnl" sz="2400" dirty="0" smtClean="0">
                <a:solidFill>
                  <a:srgbClr val="C00000"/>
                </a:solidFill>
              </a:rPr>
              <a:t>19</a:t>
            </a:r>
            <a:r>
              <a:rPr lang="es-ES_tradnl" sz="2400" dirty="0" smtClean="0"/>
              <a:t> </a:t>
            </a:r>
            <a:r>
              <a:rPr lang="es-ES_tradnl" sz="2400" dirty="0"/>
              <a:t>por cuanto agradó al Padre que en él habitase toda plenitud, </a:t>
            </a:r>
            <a:r>
              <a:rPr lang="es-ES_tradnl" sz="2400" dirty="0" smtClean="0">
                <a:solidFill>
                  <a:srgbClr val="C00000"/>
                </a:solidFill>
              </a:rPr>
              <a:t> 20 </a:t>
            </a:r>
            <a:r>
              <a:rPr lang="es-ES_tradnl" sz="2400" dirty="0"/>
              <a:t>y por medio de él reconciliar consigo todas las cosas, así las que están en la tierra como las que están en los cielos, </a:t>
            </a:r>
            <a:r>
              <a:rPr lang="es-ES" sz="2400" dirty="0" smtClean="0"/>
              <a:t>….</a:t>
            </a:r>
            <a:endParaRPr lang="en-US" sz="2400" dirty="0"/>
          </a:p>
        </p:txBody>
      </p:sp>
      <p:pic>
        <p:nvPicPr>
          <p:cNvPr id="8" name="Imagen 7"/>
          <p:cNvPicPr>
            <a:picLocks noChangeAspect="1"/>
          </p:cNvPicPr>
          <p:nvPr/>
        </p:nvPicPr>
        <p:blipFill>
          <a:blip r:embed="rId4"/>
          <a:stretch>
            <a:fillRect/>
          </a:stretch>
        </p:blipFill>
        <p:spPr>
          <a:xfrm>
            <a:off x="76200" y="1642060"/>
            <a:ext cx="2971800" cy="4531062"/>
          </a:xfrm>
          <a:prstGeom prst="ellipse">
            <a:avLst/>
          </a:prstGeom>
          <a:ln>
            <a:noFill/>
          </a:ln>
          <a:effectLst>
            <a:softEdge rad="112500"/>
          </a:effectLst>
        </p:spPr>
      </p:pic>
      <p:sp>
        <p:nvSpPr>
          <p:cNvPr id="13" name="Rectangle 12"/>
          <p:cNvSpPr/>
          <p:nvPr/>
        </p:nvSpPr>
        <p:spPr>
          <a:xfrm>
            <a:off x="-23037" y="936554"/>
            <a:ext cx="9144000" cy="144655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4400" b="1" dirty="0" smtClean="0">
                <a:ln w="11430"/>
                <a:solidFill>
                  <a:srgbClr val="FFFF66"/>
                </a:solidFill>
                <a:effectLst>
                  <a:glow rad="165100">
                    <a:srgbClr val="FF6600">
                      <a:alpha val="92000"/>
                    </a:srgbClr>
                  </a:glow>
                </a:effectLst>
                <a:latin typeface="Cambria" charset="0"/>
                <a:ea typeface="Cambria" charset="0"/>
                <a:cs typeface="Cambria" charset="0"/>
              </a:rPr>
              <a:t>Todo</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 </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lo </a:t>
            </a:r>
            <a:r>
              <a:rPr lang="es-ES_tradnl" sz="4400" dirty="0">
                <a:ln w="11430"/>
                <a:solidFill>
                  <a:srgbClr val="FFFF66"/>
                </a:solidFill>
                <a:effectLst>
                  <a:glow rad="165100">
                    <a:srgbClr val="FF6600">
                      <a:alpha val="92000"/>
                    </a:srgbClr>
                  </a:glow>
                </a:effectLst>
                <a:latin typeface="Cambria" charset="0"/>
                <a:ea typeface="Cambria" charset="0"/>
                <a:cs typeface="Cambria" charset="0"/>
              </a:rPr>
              <a:t>q</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ue </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Dios </a:t>
            </a:r>
            <a:r>
              <a:rPr lang="es-ES_tradnl" sz="4400" b="1" dirty="0" smtClean="0">
                <a:ln w="11430"/>
                <a:solidFill>
                  <a:srgbClr val="FFFF66"/>
                </a:solidFill>
                <a:effectLst>
                  <a:glow rad="165100">
                    <a:srgbClr val="FF6600">
                      <a:alpha val="92000"/>
                    </a:srgbClr>
                  </a:glow>
                </a:effectLst>
                <a:latin typeface="Cambria" charset="0"/>
                <a:ea typeface="Cambria" charset="0"/>
                <a:cs typeface="Cambria" charset="0"/>
              </a:rPr>
              <a:t>provee</a:t>
            </a:r>
            <a:endParaRPr lang="es-ES_tradnl" sz="4400" b="1" dirty="0" smtClean="0">
              <a:ln w="11430"/>
              <a:solidFill>
                <a:srgbClr val="FFFF66"/>
              </a:solidFill>
              <a:effectLst>
                <a:glow rad="165100">
                  <a:srgbClr val="FF6600">
                    <a:alpha val="92000"/>
                  </a:srgbClr>
                </a:glow>
              </a:effectLst>
              <a:latin typeface="Cambria" charset="0"/>
              <a:ea typeface="Cambria" charset="0"/>
              <a:cs typeface="Cambria" charset="0"/>
            </a:endParaRPr>
          </a:p>
          <a:p>
            <a:pPr algn="ct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  </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se </a:t>
            </a:r>
            <a:r>
              <a:rPr lang="es-ES_tradnl" sz="4400" dirty="0">
                <a:ln w="11430"/>
                <a:solidFill>
                  <a:srgbClr val="FFFF66"/>
                </a:solidFill>
                <a:effectLst>
                  <a:glow rad="165100">
                    <a:srgbClr val="FF6600">
                      <a:alpha val="92000"/>
                    </a:srgbClr>
                  </a:glow>
                </a:effectLst>
                <a:latin typeface="Cambria" charset="0"/>
                <a:ea typeface="Cambria" charset="0"/>
                <a:cs typeface="Cambria" charset="0"/>
              </a:rPr>
              <a:t>e</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ncuentra </a:t>
            </a:r>
            <a:r>
              <a:rPr lang="es-ES_tradnl" sz="4400" b="1" dirty="0">
                <a:ln w="11430"/>
                <a:solidFill>
                  <a:srgbClr val="FFFF66"/>
                </a:solidFill>
                <a:effectLst>
                  <a:glow rad="165100">
                    <a:srgbClr val="FF6600">
                      <a:alpha val="92000"/>
                    </a:srgbClr>
                  </a:glow>
                </a:effectLst>
                <a:latin typeface="Cambria" charset="0"/>
                <a:ea typeface="Cambria" charset="0"/>
                <a:cs typeface="Cambria" charset="0"/>
              </a:rPr>
              <a:t>e</a:t>
            </a:r>
            <a:r>
              <a:rPr lang="es-ES_tradnl" sz="4400" b="1" dirty="0" smtClean="0">
                <a:ln w="11430"/>
                <a:solidFill>
                  <a:srgbClr val="FFFF66"/>
                </a:solidFill>
                <a:effectLst>
                  <a:glow rad="165100">
                    <a:srgbClr val="FF6600">
                      <a:alpha val="92000"/>
                    </a:srgbClr>
                  </a:glow>
                </a:effectLst>
                <a:latin typeface="Cambria" charset="0"/>
                <a:ea typeface="Cambria" charset="0"/>
                <a:cs typeface="Cambria" charset="0"/>
              </a:rPr>
              <a:t>n</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 </a:t>
            </a:r>
            <a:r>
              <a:rPr lang="es-ES_tradnl" sz="4400" dirty="0" smtClean="0">
                <a:ln w="11430"/>
                <a:solidFill>
                  <a:schemeClr val="bg1"/>
                </a:solidFill>
                <a:effectLst>
                  <a:glow rad="165100">
                    <a:srgbClr val="FF6600">
                      <a:alpha val="92000"/>
                    </a:srgbClr>
                  </a:glow>
                </a:effectLst>
                <a:latin typeface="Cambria" charset="0"/>
                <a:ea typeface="Cambria" charset="0"/>
                <a:cs typeface="Cambria" charset="0"/>
              </a:rPr>
              <a:t>Jesús</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 - (19,20)</a:t>
            </a:r>
            <a:endParaRPr lang="en-US" sz="4400" dirty="0" smtClean="0">
              <a:ln w="11430"/>
              <a:solidFill>
                <a:srgbClr val="FFFF66"/>
              </a:solidFill>
              <a:effectLst>
                <a:glow rad="165100">
                  <a:srgbClr val="FF6600">
                    <a:alpha val="92000"/>
                  </a:srgbClr>
                </a:glow>
              </a:effectLst>
              <a:latin typeface="Cambria" charset="0"/>
              <a:ea typeface="Cambria" charset="0"/>
              <a:cs typeface="Cambria" charset="0"/>
            </a:endParaRPr>
          </a:p>
        </p:txBody>
      </p:sp>
      <p:sp>
        <p:nvSpPr>
          <p:cNvPr id="16"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Tree>
    <p:extLst>
      <p:ext uri="{BB962C8B-B14F-4D97-AF65-F5344CB8AC3E}">
        <p14:creationId xmlns:p14="http://schemas.microsoft.com/office/powerpoint/2010/main" val="112018868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28</a:t>
            </a:fld>
            <a:endParaRPr lang="en-US"/>
          </a:p>
        </p:txBody>
      </p:sp>
      <p:sp>
        <p:nvSpPr>
          <p:cNvPr id="10" name="Round Diagonal Corner Rectangle 9"/>
          <p:cNvSpPr/>
          <p:nvPr/>
        </p:nvSpPr>
        <p:spPr>
          <a:xfrm>
            <a:off x="3581400" y="2667000"/>
            <a:ext cx="5334000" cy="39624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581400" y="2766804"/>
            <a:ext cx="5257800" cy="3493264"/>
          </a:xfrm>
          <a:prstGeom prst="rect">
            <a:avLst/>
          </a:prstGeom>
          <a:noFill/>
        </p:spPr>
        <p:txBody>
          <a:bodyPr wrap="square" rtlCol="0">
            <a:spAutoFit/>
          </a:bodyPr>
          <a:lstStyle/>
          <a:p>
            <a:pPr marL="457200" indent="-457200">
              <a:spcBef>
                <a:spcPts val="600"/>
              </a:spcBef>
              <a:buClr>
                <a:srgbClr val="FF0000"/>
              </a:buClr>
              <a:buSzPct val="120000"/>
              <a:buFont typeface="Wingdings 2" pitchFamily="18" charset="2"/>
              <a:buChar char="ö"/>
            </a:pPr>
            <a:r>
              <a:rPr lang="es-ES_tradnl" sz="2400" dirty="0" smtClean="0">
                <a:effectLst>
                  <a:outerShdw blurRad="38100" dist="38100" dir="2700000" algn="tl">
                    <a:srgbClr val="000000">
                      <a:alpha val="43137"/>
                    </a:srgbClr>
                  </a:outerShdw>
                </a:effectLst>
                <a:latin typeface="Berlin Sans FB Demi" pitchFamily="34" charset="0"/>
              </a:rPr>
              <a:t>Jesús, El Hijo, Es Completamente Dios</a:t>
            </a:r>
            <a:r>
              <a:rPr lang="es-ES_tradnl" sz="2400" dirty="0" smtClean="0">
                <a:effectLst>
                  <a:outerShdw blurRad="38100" dist="38100" dir="2700000" algn="tl">
                    <a:srgbClr val="000000">
                      <a:alpha val="43137"/>
                    </a:srgbClr>
                  </a:outerShdw>
                </a:effectLst>
              </a:rPr>
              <a:t>–(</a:t>
            </a:r>
            <a:r>
              <a:rPr lang="es-ES_tradnl" sz="2400" i="1" dirty="0" smtClean="0">
                <a:solidFill>
                  <a:srgbClr val="FF0000"/>
                </a:solidFill>
                <a:effectLst>
                  <a:outerShdw blurRad="38100" dist="38100" dir="2700000" algn="tl">
                    <a:srgbClr val="000000">
                      <a:alpha val="43137"/>
                    </a:srgbClr>
                  </a:outerShdw>
                </a:effectLst>
              </a:rPr>
              <a:t>Jn. 8:58; Heb. 1:8,9; Fil.2:6</a:t>
            </a:r>
            <a:r>
              <a:rPr lang="es-ES_tradnl" sz="2400" dirty="0" smtClean="0">
                <a:effectLst>
                  <a:outerShdw blurRad="38100" dist="38100" dir="2700000" algn="tl">
                    <a:srgbClr val="000000">
                      <a:alpha val="43137"/>
                    </a:srgbClr>
                  </a:outerShdw>
                </a:effectLst>
              </a:rPr>
              <a:t>) – </a:t>
            </a:r>
          </a:p>
          <a:p>
            <a:pPr marL="457200" indent="-457200">
              <a:spcBef>
                <a:spcPts val="600"/>
              </a:spcBef>
              <a:buClr>
                <a:srgbClr val="FF0000"/>
              </a:buClr>
              <a:buSzPct val="120000"/>
              <a:buFont typeface="Wingdings 2" pitchFamily="18" charset="2"/>
              <a:buChar char="ö"/>
            </a:pPr>
            <a:r>
              <a:rPr lang="es-ES_tradnl" sz="2400" dirty="0" smtClean="0">
                <a:effectLst>
                  <a:outerShdw blurRad="38100" dist="38100" dir="2700000" algn="tl">
                    <a:srgbClr val="000000">
                      <a:alpha val="43137"/>
                    </a:srgbClr>
                  </a:outerShdw>
                </a:effectLst>
                <a:latin typeface="Berlin Sans FB Demi" pitchFamily="34" charset="0"/>
              </a:rPr>
              <a:t>Toda </a:t>
            </a:r>
            <a:r>
              <a:rPr lang="es-ES_tradnl" sz="2400" dirty="0" smtClean="0">
                <a:effectLst>
                  <a:outerShdw blurRad="38100" dist="38100" dir="2700000" algn="tl">
                    <a:srgbClr val="000000">
                      <a:alpha val="43137"/>
                    </a:srgbClr>
                  </a:outerShdw>
                </a:effectLst>
                <a:latin typeface="Berlin Sans FB Demi" pitchFamily="34" charset="0"/>
              </a:rPr>
              <a:t>la </a:t>
            </a:r>
            <a:r>
              <a:rPr lang="es-ES_tradnl" sz="2400" dirty="0">
                <a:effectLst>
                  <a:outerShdw blurRad="38100" dist="38100" dir="2700000" algn="tl">
                    <a:srgbClr val="000000">
                      <a:alpha val="43137"/>
                    </a:srgbClr>
                  </a:outerShdw>
                </a:effectLst>
                <a:latin typeface="Berlin Sans FB Demi" pitchFamily="34" charset="0"/>
              </a:rPr>
              <a:t>p</a:t>
            </a:r>
            <a:r>
              <a:rPr lang="es-ES_tradnl" sz="2400" dirty="0" smtClean="0">
                <a:effectLst>
                  <a:outerShdw blurRad="38100" dist="38100" dir="2700000" algn="tl">
                    <a:srgbClr val="000000">
                      <a:alpha val="43137"/>
                    </a:srgbClr>
                  </a:outerShdw>
                </a:effectLst>
                <a:latin typeface="Berlin Sans FB Demi" pitchFamily="34" charset="0"/>
              </a:rPr>
              <a:t>lenitud </a:t>
            </a:r>
            <a:r>
              <a:rPr lang="es-ES_tradnl" sz="2400" dirty="0">
                <a:effectLst>
                  <a:outerShdw blurRad="38100" dist="38100" dir="2700000" algn="tl">
                    <a:srgbClr val="000000">
                      <a:alpha val="43137"/>
                    </a:srgbClr>
                  </a:outerShdw>
                </a:effectLst>
                <a:latin typeface="Berlin Sans FB Demi" pitchFamily="34" charset="0"/>
              </a:rPr>
              <a:t>d</a:t>
            </a:r>
            <a:r>
              <a:rPr lang="es-ES_tradnl" sz="2400" dirty="0" smtClean="0">
                <a:effectLst>
                  <a:outerShdw blurRad="38100" dist="38100" dir="2700000" algn="tl">
                    <a:srgbClr val="000000">
                      <a:alpha val="43137"/>
                    </a:srgbClr>
                  </a:outerShdw>
                </a:effectLst>
                <a:latin typeface="Berlin Sans FB Demi" pitchFamily="34" charset="0"/>
              </a:rPr>
              <a:t>e </a:t>
            </a:r>
            <a:r>
              <a:rPr lang="es-ES_tradnl" sz="2400" dirty="0">
                <a:effectLst>
                  <a:outerShdw blurRad="38100" dist="38100" dir="2700000" algn="tl">
                    <a:srgbClr val="000000">
                      <a:alpha val="43137"/>
                    </a:srgbClr>
                  </a:outerShdw>
                </a:effectLst>
                <a:latin typeface="Berlin Sans FB Demi" pitchFamily="34" charset="0"/>
              </a:rPr>
              <a:t>l</a:t>
            </a:r>
            <a:r>
              <a:rPr lang="es-ES_tradnl" sz="2400" dirty="0" smtClean="0">
                <a:effectLst>
                  <a:outerShdw blurRad="38100" dist="38100" dir="2700000" algn="tl">
                    <a:srgbClr val="000000">
                      <a:alpha val="43137"/>
                    </a:srgbClr>
                  </a:outerShdw>
                </a:effectLst>
                <a:latin typeface="Berlin Sans FB Demi" pitchFamily="34" charset="0"/>
              </a:rPr>
              <a:t>a </a:t>
            </a:r>
            <a:r>
              <a:rPr lang="es-ES_tradnl" sz="2400" dirty="0" smtClean="0">
                <a:effectLst>
                  <a:outerShdw blurRad="38100" dist="38100" dir="2700000" algn="tl">
                    <a:srgbClr val="000000">
                      <a:alpha val="43137"/>
                    </a:srgbClr>
                  </a:outerShdw>
                </a:effectLst>
                <a:latin typeface="Berlin Sans FB Demi" pitchFamily="34" charset="0"/>
              </a:rPr>
              <a:t>Deidad </a:t>
            </a:r>
            <a:r>
              <a:rPr lang="es-ES_tradnl" sz="2400" dirty="0" smtClean="0">
                <a:effectLst>
                  <a:outerShdw blurRad="38100" dist="38100" dir="2700000" algn="tl">
                    <a:srgbClr val="000000">
                      <a:alpha val="43137"/>
                    </a:srgbClr>
                  </a:outerShdw>
                </a:effectLst>
                <a:latin typeface="Berlin Sans FB Demi" pitchFamily="34" charset="0"/>
              </a:rPr>
              <a:t>mora  </a:t>
            </a:r>
            <a:r>
              <a:rPr lang="es-ES_tradnl" sz="2400" dirty="0">
                <a:effectLst>
                  <a:outerShdw blurRad="38100" dist="38100" dir="2700000" algn="tl">
                    <a:srgbClr val="000000">
                      <a:alpha val="43137"/>
                    </a:srgbClr>
                  </a:outerShdw>
                </a:effectLst>
                <a:latin typeface="Berlin Sans FB Demi" pitchFamily="34" charset="0"/>
              </a:rPr>
              <a:t>e</a:t>
            </a:r>
            <a:r>
              <a:rPr lang="es-ES_tradnl" sz="2400" dirty="0" smtClean="0">
                <a:effectLst>
                  <a:outerShdw blurRad="38100" dist="38100" dir="2700000" algn="tl">
                    <a:srgbClr val="000000">
                      <a:alpha val="43137"/>
                    </a:srgbClr>
                  </a:outerShdw>
                </a:effectLst>
                <a:latin typeface="Berlin Sans FB Demi" pitchFamily="34" charset="0"/>
              </a:rPr>
              <a:t>n </a:t>
            </a:r>
            <a:r>
              <a:rPr lang="es-ES_tradnl" sz="2400" dirty="0" smtClean="0">
                <a:effectLst>
                  <a:outerShdw blurRad="38100" dist="38100" dir="2700000" algn="tl">
                    <a:srgbClr val="000000">
                      <a:alpha val="43137"/>
                    </a:srgbClr>
                  </a:outerShdw>
                </a:effectLst>
                <a:latin typeface="Berlin Sans FB Demi" pitchFamily="34" charset="0"/>
              </a:rPr>
              <a:t>Él </a:t>
            </a:r>
            <a:r>
              <a:rPr lang="es-ES_tradnl" sz="2400" dirty="0" smtClean="0">
                <a:effectLst>
                  <a:outerShdw blurRad="38100" dist="38100" dir="2700000" algn="tl">
                    <a:srgbClr val="000000">
                      <a:alpha val="43137"/>
                    </a:srgbClr>
                  </a:outerShdw>
                </a:effectLst>
              </a:rPr>
              <a:t>– Todo lo que uno necesita de Dios se encuentra en Cristo- </a:t>
            </a:r>
            <a:r>
              <a:rPr lang="es-ES_tradnl" sz="2400" dirty="0" smtClean="0">
                <a:effectLst>
                  <a:outerShdw blurRad="38100" dist="38100" dir="2700000" algn="tl">
                    <a:srgbClr val="000000">
                      <a:alpha val="43137"/>
                    </a:srgbClr>
                  </a:outerShdw>
                </a:effectLst>
              </a:rPr>
              <a:t>en </a:t>
            </a:r>
            <a:r>
              <a:rPr lang="es-ES_tradnl" sz="2400" dirty="0" smtClean="0">
                <a:effectLst>
                  <a:outerShdw blurRad="38100" dist="38100" dir="2700000" algn="tl">
                    <a:srgbClr val="000000">
                      <a:alpha val="43137"/>
                    </a:srgbClr>
                  </a:outerShdw>
                </a:effectLst>
              </a:rPr>
              <a:t>Su </a:t>
            </a:r>
            <a:r>
              <a:rPr lang="es-ES_tradnl" sz="2400" dirty="0" smtClean="0">
                <a:effectLst>
                  <a:outerShdw blurRad="38100" dist="38100" dir="2700000" algn="tl">
                    <a:srgbClr val="000000">
                      <a:alpha val="43137"/>
                    </a:srgbClr>
                  </a:outerShdw>
                </a:effectLst>
              </a:rPr>
              <a:t>iglesia </a:t>
            </a:r>
            <a:r>
              <a:rPr lang="es-ES_tradnl" sz="2400" dirty="0" smtClean="0">
                <a:effectLst>
                  <a:outerShdw blurRad="38100" dist="38100" dir="2700000" algn="tl">
                    <a:srgbClr val="000000">
                      <a:alpha val="43137"/>
                    </a:srgbClr>
                  </a:outerShdw>
                </a:effectLst>
              </a:rPr>
              <a:t>– </a:t>
            </a:r>
            <a:r>
              <a:rPr lang="es-ES_tradnl" sz="2400" dirty="0" smtClean="0">
                <a:effectLst>
                  <a:outerShdw blurRad="38100" dist="38100" dir="2700000" algn="tl">
                    <a:srgbClr val="000000">
                      <a:alpha val="43137"/>
                    </a:srgbClr>
                  </a:outerShdw>
                </a:effectLst>
              </a:rPr>
              <a:t>salvación </a:t>
            </a:r>
            <a:r>
              <a:rPr lang="es-ES_tradnl" sz="2400" dirty="0" smtClean="0">
                <a:effectLst>
                  <a:outerShdw blurRad="38100" dist="38100" dir="2700000" algn="tl">
                    <a:srgbClr val="000000">
                      <a:alpha val="43137"/>
                    </a:srgbClr>
                  </a:outerShdw>
                </a:effectLst>
              </a:rPr>
              <a:t>- </a:t>
            </a:r>
            <a:r>
              <a:rPr lang="es-ES_tradnl" sz="2400" dirty="0" smtClean="0">
                <a:effectLst>
                  <a:outerShdw blurRad="38100" dist="38100" dir="2700000" algn="tl">
                    <a:srgbClr val="000000">
                      <a:alpha val="43137"/>
                    </a:srgbClr>
                  </a:outerShdw>
                </a:effectLst>
              </a:rPr>
              <a:t>sabiduría </a:t>
            </a:r>
            <a:r>
              <a:rPr lang="es-ES_tradnl" sz="2400" dirty="0" smtClean="0">
                <a:effectLst>
                  <a:outerShdw blurRad="38100" dist="38100" dir="2700000" algn="tl">
                    <a:srgbClr val="000000">
                      <a:alpha val="43137"/>
                    </a:srgbClr>
                  </a:outerShdw>
                </a:effectLst>
              </a:rPr>
              <a:t>- </a:t>
            </a:r>
            <a:r>
              <a:rPr lang="es-ES_tradnl" sz="2400" dirty="0" smtClean="0">
                <a:effectLst>
                  <a:outerShdw blurRad="38100" dist="38100" dir="2700000" algn="tl">
                    <a:srgbClr val="000000">
                      <a:alpha val="43137"/>
                    </a:srgbClr>
                  </a:outerShdw>
                </a:effectLst>
              </a:rPr>
              <a:t>conocimiento </a:t>
            </a:r>
            <a:r>
              <a:rPr lang="es-ES_tradnl" sz="2400" dirty="0" smtClean="0">
                <a:effectLst>
                  <a:outerShdw blurRad="38100" dist="38100" dir="2700000" algn="tl">
                    <a:srgbClr val="000000">
                      <a:alpha val="43137"/>
                    </a:srgbClr>
                  </a:outerShdw>
                </a:effectLst>
              </a:rPr>
              <a:t>– </a:t>
            </a:r>
            <a:r>
              <a:rPr lang="es-ES_tradnl" sz="2400" dirty="0" smtClean="0">
                <a:effectLst>
                  <a:outerShdw blurRad="38100" dist="38100" dir="2700000" algn="tl">
                    <a:srgbClr val="000000">
                      <a:alpha val="43137"/>
                    </a:srgbClr>
                  </a:outerShdw>
                </a:effectLst>
              </a:rPr>
              <a:t>lo </a:t>
            </a:r>
            <a:r>
              <a:rPr lang="es-ES_tradnl" sz="2400" dirty="0">
                <a:effectLst>
                  <a:outerShdw blurRad="38100" dist="38100" dir="2700000" algn="tl">
                    <a:srgbClr val="000000">
                      <a:alpha val="43137"/>
                    </a:srgbClr>
                  </a:outerShdw>
                </a:effectLst>
              </a:rPr>
              <a:t>c</a:t>
            </a:r>
            <a:r>
              <a:rPr lang="es-ES_tradnl" sz="2400" dirty="0" smtClean="0">
                <a:effectLst>
                  <a:outerShdw blurRad="38100" dist="38100" dir="2700000" algn="tl">
                    <a:srgbClr val="000000">
                      <a:alpha val="43137"/>
                    </a:srgbClr>
                  </a:outerShdw>
                </a:effectLst>
              </a:rPr>
              <a:t>ompleto </a:t>
            </a:r>
            <a:r>
              <a:rPr lang="es-ES_tradnl" sz="2400" dirty="0" smtClean="0">
                <a:effectLst>
                  <a:outerShdw blurRad="38100" dist="38100" dir="2700000" algn="tl">
                    <a:srgbClr val="000000">
                      <a:alpha val="43137"/>
                    </a:srgbClr>
                  </a:outerShdw>
                </a:effectLst>
              </a:rPr>
              <a:t>– Toda </a:t>
            </a:r>
            <a:r>
              <a:rPr lang="es-ES_tradnl" sz="2400" dirty="0" smtClean="0">
                <a:effectLst>
                  <a:outerShdw blurRad="38100" dist="38100" dir="2700000" algn="tl">
                    <a:srgbClr val="000000">
                      <a:alpha val="43137"/>
                    </a:srgbClr>
                  </a:outerShdw>
                </a:effectLst>
              </a:rPr>
              <a:t>las </a:t>
            </a:r>
            <a:r>
              <a:rPr lang="es-ES_tradnl" sz="2400" dirty="0">
                <a:effectLst>
                  <a:outerShdw blurRad="38100" dist="38100" dir="2700000" algn="tl">
                    <a:srgbClr val="000000">
                      <a:alpha val="43137"/>
                    </a:srgbClr>
                  </a:outerShdw>
                </a:effectLst>
              </a:rPr>
              <a:t>b</a:t>
            </a:r>
            <a:r>
              <a:rPr lang="es-ES_tradnl" sz="2400" dirty="0" smtClean="0">
                <a:effectLst>
                  <a:outerShdw blurRad="38100" dist="38100" dir="2700000" algn="tl">
                    <a:srgbClr val="000000">
                      <a:alpha val="43137"/>
                    </a:srgbClr>
                  </a:outerShdw>
                </a:effectLst>
              </a:rPr>
              <a:t>endiciones</a:t>
            </a:r>
            <a:r>
              <a:rPr lang="es-ES_tradnl" sz="2400" dirty="0" smtClean="0">
                <a:effectLst>
                  <a:outerShdw blurRad="38100" dist="38100" dir="2700000" algn="tl">
                    <a:srgbClr val="000000">
                      <a:alpha val="43137"/>
                    </a:srgbClr>
                  </a:outerShdw>
                </a:effectLst>
              </a:rPr>
              <a:t>] -  (</a:t>
            </a:r>
            <a:r>
              <a:rPr lang="es-ES_tradnl" sz="2400" i="1" dirty="0" smtClean="0">
                <a:solidFill>
                  <a:srgbClr val="FF0000"/>
                </a:solidFill>
                <a:effectLst>
                  <a:outerShdw blurRad="38100" dist="38100" dir="2700000" algn="tl">
                    <a:srgbClr val="000000">
                      <a:alpha val="43137"/>
                    </a:srgbClr>
                  </a:outerShdw>
                </a:effectLst>
              </a:rPr>
              <a:t>2:3,9,10; 3:11; Ef. 1:3, 23</a:t>
            </a:r>
            <a:r>
              <a:rPr lang="es-ES_tradnl" sz="2400" i="1" dirty="0" smtClean="0">
                <a:effectLst>
                  <a:outerShdw blurRad="38100" dist="38100" dir="2700000" algn="tl">
                    <a:srgbClr val="000000">
                      <a:alpha val="43137"/>
                    </a:srgbClr>
                  </a:outerShdw>
                </a:effectLst>
              </a:rPr>
              <a:t>) </a:t>
            </a:r>
            <a:endParaRPr lang="es-ES_tradnl" sz="2600" dirty="0">
              <a:effectLst>
                <a:outerShdw blurRad="38100" dist="38100" dir="2700000" algn="tl">
                  <a:srgbClr val="000000">
                    <a:alpha val="43137"/>
                  </a:srgbClr>
                </a:outerShdw>
              </a:effectLst>
            </a:endParaRPr>
          </a:p>
        </p:txBody>
      </p:sp>
      <p:pic>
        <p:nvPicPr>
          <p:cNvPr id="13" name="Imagen 12"/>
          <p:cNvPicPr>
            <a:picLocks noChangeAspect="1"/>
          </p:cNvPicPr>
          <p:nvPr/>
        </p:nvPicPr>
        <p:blipFill>
          <a:blip r:embed="rId3"/>
          <a:stretch>
            <a:fillRect/>
          </a:stretch>
        </p:blipFill>
        <p:spPr>
          <a:xfrm>
            <a:off x="76200" y="1642060"/>
            <a:ext cx="2971800" cy="4531062"/>
          </a:xfrm>
          <a:prstGeom prst="ellipse">
            <a:avLst/>
          </a:prstGeom>
          <a:ln>
            <a:noFill/>
          </a:ln>
          <a:effectLst>
            <a:softEdge rad="112500"/>
          </a:effectLst>
        </p:spPr>
      </p:pic>
      <p:sp>
        <p:nvSpPr>
          <p:cNvPr id="14" name="Rectangle 12"/>
          <p:cNvSpPr/>
          <p:nvPr/>
        </p:nvSpPr>
        <p:spPr>
          <a:xfrm>
            <a:off x="-23037" y="915650"/>
            <a:ext cx="9144000" cy="144655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4400" b="1" dirty="0" smtClean="0">
                <a:ln w="11430"/>
                <a:solidFill>
                  <a:srgbClr val="FFFF66"/>
                </a:solidFill>
                <a:effectLst>
                  <a:glow rad="165100">
                    <a:srgbClr val="FF6600">
                      <a:alpha val="92000"/>
                    </a:srgbClr>
                  </a:glow>
                </a:effectLst>
                <a:latin typeface="Cambria" charset="0"/>
                <a:ea typeface="Cambria" charset="0"/>
                <a:cs typeface="Cambria" charset="0"/>
              </a:rPr>
              <a:t>Todo</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 </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lo </a:t>
            </a:r>
            <a:r>
              <a:rPr lang="es-ES_tradnl" sz="4400" dirty="0">
                <a:ln w="11430"/>
                <a:solidFill>
                  <a:srgbClr val="FFFF66"/>
                </a:solidFill>
                <a:effectLst>
                  <a:glow rad="165100">
                    <a:srgbClr val="FF6600">
                      <a:alpha val="92000"/>
                    </a:srgbClr>
                  </a:glow>
                </a:effectLst>
                <a:latin typeface="Cambria" charset="0"/>
                <a:ea typeface="Cambria" charset="0"/>
                <a:cs typeface="Cambria" charset="0"/>
              </a:rPr>
              <a:t>q</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ue </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Dios </a:t>
            </a:r>
            <a:r>
              <a:rPr lang="es-ES_tradnl" sz="4400" b="1" dirty="0" smtClean="0">
                <a:ln w="11430"/>
                <a:solidFill>
                  <a:srgbClr val="FFFF66"/>
                </a:solidFill>
                <a:effectLst>
                  <a:glow rad="165100">
                    <a:srgbClr val="FF6600">
                      <a:alpha val="92000"/>
                    </a:srgbClr>
                  </a:glow>
                </a:effectLst>
                <a:latin typeface="Cambria" charset="0"/>
                <a:ea typeface="Cambria" charset="0"/>
                <a:cs typeface="Cambria" charset="0"/>
              </a:rPr>
              <a:t>provee</a:t>
            </a:r>
            <a:endParaRPr lang="es-ES_tradnl" sz="4400" b="1" dirty="0" smtClean="0">
              <a:ln w="11430"/>
              <a:solidFill>
                <a:srgbClr val="FFFF66"/>
              </a:solidFill>
              <a:effectLst>
                <a:glow rad="165100">
                  <a:srgbClr val="FF6600">
                    <a:alpha val="92000"/>
                  </a:srgbClr>
                </a:glow>
              </a:effectLst>
              <a:latin typeface="Cambria" charset="0"/>
              <a:ea typeface="Cambria" charset="0"/>
              <a:cs typeface="Cambria" charset="0"/>
            </a:endParaRPr>
          </a:p>
          <a:p>
            <a:pPr algn="ct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  </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se </a:t>
            </a:r>
            <a:r>
              <a:rPr lang="es-ES_tradnl" sz="4400" dirty="0">
                <a:ln w="11430"/>
                <a:solidFill>
                  <a:srgbClr val="FFFF66"/>
                </a:solidFill>
                <a:effectLst>
                  <a:glow rad="165100">
                    <a:srgbClr val="FF6600">
                      <a:alpha val="92000"/>
                    </a:srgbClr>
                  </a:glow>
                </a:effectLst>
                <a:latin typeface="Cambria" charset="0"/>
                <a:ea typeface="Cambria" charset="0"/>
                <a:cs typeface="Cambria" charset="0"/>
              </a:rPr>
              <a:t>e</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ncuentra </a:t>
            </a:r>
            <a:r>
              <a:rPr lang="es-ES_tradnl" sz="4400" b="1" dirty="0">
                <a:ln w="11430"/>
                <a:solidFill>
                  <a:srgbClr val="FFFF66"/>
                </a:solidFill>
                <a:effectLst>
                  <a:glow rad="165100">
                    <a:srgbClr val="FF6600">
                      <a:alpha val="92000"/>
                    </a:srgbClr>
                  </a:glow>
                </a:effectLst>
                <a:latin typeface="Cambria" charset="0"/>
                <a:ea typeface="Cambria" charset="0"/>
                <a:cs typeface="Cambria" charset="0"/>
              </a:rPr>
              <a:t>e</a:t>
            </a:r>
            <a:r>
              <a:rPr lang="es-ES_tradnl" sz="4400" b="1" dirty="0" smtClean="0">
                <a:ln w="11430"/>
                <a:solidFill>
                  <a:srgbClr val="FFFF66"/>
                </a:solidFill>
                <a:effectLst>
                  <a:glow rad="165100">
                    <a:srgbClr val="FF6600">
                      <a:alpha val="92000"/>
                    </a:srgbClr>
                  </a:glow>
                </a:effectLst>
                <a:latin typeface="Cambria" charset="0"/>
                <a:ea typeface="Cambria" charset="0"/>
                <a:cs typeface="Cambria" charset="0"/>
              </a:rPr>
              <a:t>n</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 </a:t>
            </a:r>
            <a:r>
              <a:rPr lang="es-ES_tradnl" sz="4400" dirty="0" smtClean="0">
                <a:ln w="11430"/>
                <a:solidFill>
                  <a:schemeClr val="bg1"/>
                </a:solidFill>
                <a:effectLst>
                  <a:glow rad="165100">
                    <a:srgbClr val="FF6600">
                      <a:alpha val="92000"/>
                    </a:srgbClr>
                  </a:glow>
                </a:effectLst>
                <a:latin typeface="Cambria" charset="0"/>
                <a:ea typeface="Cambria" charset="0"/>
                <a:cs typeface="Cambria" charset="0"/>
              </a:rPr>
              <a:t>Jesús</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 - (19,20)</a:t>
            </a:r>
            <a:endParaRPr lang="en-US" sz="4400" dirty="0" smtClean="0">
              <a:ln w="11430"/>
              <a:solidFill>
                <a:srgbClr val="FFFF66"/>
              </a:solidFill>
              <a:effectLst>
                <a:glow rad="165100">
                  <a:srgbClr val="FF6600">
                    <a:alpha val="92000"/>
                  </a:srgbClr>
                </a:glow>
              </a:effectLst>
              <a:latin typeface="Cambria" charset="0"/>
              <a:ea typeface="Cambria" charset="0"/>
              <a:cs typeface="Cambria" charset="0"/>
            </a:endParaRPr>
          </a:p>
        </p:txBody>
      </p:sp>
      <p:sp>
        <p:nvSpPr>
          <p:cNvPr id="17"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29</a:t>
            </a:fld>
            <a:endParaRPr lang="en-US"/>
          </a:p>
        </p:txBody>
      </p:sp>
      <p:pic>
        <p:nvPicPr>
          <p:cNvPr id="11" name="Picture 10"/>
          <p:cNvPicPr>
            <a:picLocks noChangeAspect="1" noChangeArrowheads="1"/>
          </p:cNvPicPr>
          <p:nvPr/>
        </p:nvPicPr>
        <p:blipFill>
          <a:blip r:embed="rId3"/>
          <a:srcRect/>
          <a:stretch>
            <a:fillRect/>
          </a:stretch>
        </p:blipFill>
        <p:spPr bwMode="auto">
          <a:xfrm>
            <a:off x="2133600" y="2362200"/>
            <a:ext cx="7010400" cy="4419599"/>
          </a:xfrm>
          <a:prstGeom prst="rect">
            <a:avLst/>
          </a:prstGeom>
          <a:noFill/>
          <a:ln w="9525">
            <a:noFill/>
            <a:miter lim="800000"/>
            <a:headEnd/>
            <a:tailEnd/>
          </a:ln>
          <a:effectLst/>
        </p:spPr>
      </p:pic>
      <p:sp>
        <p:nvSpPr>
          <p:cNvPr id="12" name="Rectangle 11"/>
          <p:cNvSpPr/>
          <p:nvPr/>
        </p:nvSpPr>
        <p:spPr>
          <a:xfrm>
            <a:off x="2895600" y="2590800"/>
            <a:ext cx="5410200" cy="3016211"/>
          </a:xfrm>
          <a:prstGeom prst="rect">
            <a:avLst/>
          </a:prstGeom>
        </p:spPr>
        <p:txBody>
          <a:bodyPr wrap="square">
            <a:spAutoFit/>
          </a:bodyPr>
          <a:lstStyle/>
          <a:p>
            <a:pPr algn="ctr"/>
            <a:r>
              <a:rPr lang="en-US" sz="3600" b="1" dirty="0" smtClean="0">
                <a:solidFill>
                  <a:srgbClr val="C00000"/>
                </a:solidFill>
                <a:cs typeface="Abadi MT Condensed Light"/>
              </a:rPr>
              <a:t>Efesios 3:14-21 </a:t>
            </a:r>
            <a:r>
              <a:rPr lang="en-US" sz="3600" dirty="0" smtClean="0">
                <a:solidFill>
                  <a:srgbClr val="C00000"/>
                </a:solidFill>
                <a:cs typeface="Abadi MT Condensed Light"/>
              </a:rPr>
              <a:t/>
            </a:r>
            <a:br>
              <a:rPr lang="en-US" sz="3600" dirty="0" smtClean="0">
                <a:solidFill>
                  <a:srgbClr val="C00000"/>
                </a:solidFill>
                <a:cs typeface="Abadi MT Condensed Light"/>
              </a:rPr>
            </a:br>
            <a:endParaRPr lang="es-ES_tradnl" sz="400" dirty="0">
              <a:solidFill>
                <a:srgbClr val="C00000"/>
              </a:solidFill>
              <a:cs typeface="Abadi MT Condensed Light"/>
            </a:endParaRPr>
          </a:p>
          <a:p>
            <a:pPr algn="ctr"/>
            <a:r>
              <a:rPr lang="es-ES_tradnl" sz="2400" b="1" dirty="0" smtClean="0">
                <a:solidFill>
                  <a:srgbClr val="FF0000"/>
                </a:solidFill>
                <a:cs typeface="Abadi MT Condensed Light"/>
              </a:rPr>
              <a:t>14 </a:t>
            </a:r>
            <a:r>
              <a:rPr lang="es-ES_tradnl" sz="2400" dirty="0">
                <a:latin typeface="Abadi MT Condensed Light"/>
                <a:cs typeface="Abadi MT Condensed Light"/>
              </a:rPr>
              <a:t>Por esta causa doblo mis rodillas ante el Padre de nuestro Señor Jesucristo,  </a:t>
            </a:r>
            <a:r>
              <a:rPr lang="es-ES_tradnl" sz="2400" b="1" dirty="0" smtClean="0">
                <a:solidFill>
                  <a:srgbClr val="FF0000"/>
                </a:solidFill>
                <a:cs typeface="Abadi MT Condensed Light"/>
              </a:rPr>
              <a:t>15 </a:t>
            </a:r>
            <a:r>
              <a:rPr lang="es-ES_tradnl" sz="2400" dirty="0">
                <a:latin typeface="Abadi MT Condensed Light"/>
                <a:cs typeface="Abadi MT Condensed Light"/>
              </a:rPr>
              <a:t>de quien toma nombre toda familia en los cielos y en la tierra,  </a:t>
            </a:r>
            <a:r>
              <a:rPr lang="es-ES_tradnl" sz="2400" b="1" dirty="0" smtClean="0">
                <a:solidFill>
                  <a:srgbClr val="FF0000"/>
                </a:solidFill>
                <a:cs typeface="Abadi MT Condensed Light"/>
              </a:rPr>
              <a:t>16</a:t>
            </a:r>
            <a:r>
              <a:rPr lang="es-ES_tradnl" sz="2400" dirty="0" smtClean="0">
                <a:latin typeface="Abadi MT Condensed Light"/>
                <a:cs typeface="Abadi MT Condensed Light"/>
              </a:rPr>
              <a:t> </a:t>
            </a:r>
            <a:r>
              <a:rPr lang="es-ES_tradnl" sz="2400" dirty="0">
                <a:latin typeface="Abadi MT Condensed Light"/>
                <a:cs typeface="Abadi MT Condensed Light"/>
              </a:rPr>
              <a:t>para que os dé, conforme a las riquezas de su gloria, el ser fortalecidos con poder en el hombre interior por su Espíritu; </a:t>
            </a:r>
            <a:endParaRPr lang="en-US" sz="2400" dirty="0">
              <a:latin typeface="Abadi MT Condensed Light"/>
              <a:cs typeface="Abadi MT Condensed Light"/>
            </a:endParaRPr>
          </a:p>
        </p:txBody>
      </p:sp>
      <p:pic>
        <p:nvPicPr>
          <p:cNvPr id="14" name="Imagen 13"/>
          <p:cNvPicPr>
            <a:picLocks noChangeAspect="1"/>
          </p:cNvPicPr>
          <p:nvPr/>
        </p:nvPicPr>
        <p:blipFill>
          <a:blip r:embed="rId4"/>
          <a:stretch>
            <a:fillRect/>
          </a:stretch>
        </p:blipFill>
        <p:spPr>
          <a:xfrm>
            <a:off x="76200" y="1642060"/>
            <a:ext cx="2971800" cy="4531062"/>
          </a:xfrm>
          <a:prstGeom prst="ellipse">
            <a:avLst/>
          </a:prstGeom>
          <a:ln>
            <a:noFill/>
          </a:ln>
          <a:effectLst>
            <a:softEdge rad="112500"/>
          </a:effectLst>
        </p:spPr>
      </p:pic>
      <p:sp>
        <p:nvSpPr>
          <p:cNvPr id="15" name="Rectangle 12"/>
          <p:cNvSpPr/>
          <p:nvPr/>
        </p:nvSpPr>
        <p:spPr>
          <a:xfrm>
            <a:off x="-23037" y="915650"/>
            <a:ext cx="9144000" cy="144655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4400" b="1" dirty="0" smtClean="0">
                <a:ln w="11430"/>
                <a:solidFill>
                  <a:srgbClr val="FFFF66"/>
                </a:solidFill>
                <a:effectLst>
                  <a:glow rad="165100">
                    <a:srgbClr val="FF6600">
                      <a:alpha val="92000"/>
                    </a:srgbClr>
                  </a:glow>
                </a:effectLst>
                <a:latin typeface="Cambria" charset="0"/>
                <a:ea typeface="Cambria" charset="0"/>
                <a:cs typeface="Cambria" charset="0"/>
              </a:rPr>
              <a:t>Todo</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 </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lo </a:t>
            </a:r>
            <a:r>
              <a:rPr lang="es-ES_tradnl" sz="4400" dirty="0">
                <a:ln w="11430"/>
                <a:solidFill>
                  <a:srgbClr val="FFFF66"/>
                </a:solidFill>
                <a:effectLst>
                  <a:glow rad="165100">
                    <a:srgbClr val="FF6600">
                      <a:alpha val="92000"/>
                    </a:srgbClr>
                  </a:glow>
                </a:effectLst>
                <a:latin typeface="Cambria" charset="0"/>
                <a:ea typeface="Cambria" charset="0"/>
                <a:cs typeface="Cambria" charset="0"/>
              </a:rPr>
              <a:t>q</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ue </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Dios </a:t>
            </a:r>
            <a:r>
              <a:rPr lang="es-ES_tradnl" sz="4400" b="1" dirty="0" smtClean="0">
                <a:ln w="11430"/>
                <a:solidFill>
                  <a:srgbClr val="FFFF66"/>
                </a:solidFill>
                <a:effectLst>
                  <a:glow rad="165100">
                    <a:srgbClr val="FF6600">
                      <a:alpha val="92000"/>
                    </a:srgbClr>
                  </a:glow>
                </a:effectLst>
                <a:latin typeface="Cambria" charset="0"/>
                <a:ea typeface="Cambria" charset="0"/>
                <a:cs typeface="Cambria" charset="0"/>
              </a:rPr>
              <a:t>provee</a:t>
            </a:r>
            <a:endParaRPr lang="es-ES_tradnl" sz="4400" b="1" dirty="0" smtClean="0">
              <a:ln w="11430"/>
              <a:solidFill>
                <a:srgbClr val="FFFF66"/>
              </a:solidFill>
              <a:effectLst>
                <a:glow rad="165100">
                  <a:srgbClr val="FF6600">
                    <a:alpha val="92000"/>
                  </a:srgbClr>
                </a:glow>
              </a:effectLst>
              <a:latin typeface="Cambria" charset="0"/>
              <a:ea typeface="Cambria" charset="0"/>
              <a:cs typeface="Cambria" charset="0"/>
            </a:endParaRPr>
          </a:p>
          <a:p>
            <a:pPr algn="ct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  </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se </a:t>
            </a:r>
            <a:r>
              <a:rPr lang="es-ES_tradnl" sz="4400" dirty="0">
                <a:ln w="11430"/>
                <a:solidFill>
                  <a:srgbClr val="FFFF66"/>
                </a:solidFill>
                <a:effectLst>
                  <a:glow rad="165100">
                    <a:srgbClr val="FF6600">
                      <a:alpha val="92000"/>
                    </a:srgbClr>
                  </a:glow>
                </a:effectLst>
                <a:latin typeface="Cambria" charset="0"/>
                <a:ea typeface="Cambria" charset="0"/>
                <a:cs typeface="Cambria" charset="0"/>
              </a:rPr>
              <a:t>e</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ncuentra </a:t>
            </a:r>
            <a:r>
              <a:rPr lang="es-ES_tradnl" sz="4400" b="1" dirty="0">
                <a:ln w="11430"/>
                <a:solidFill>
                  <a:srgbClr val="FFFF66"/>
                </a:solidFill>
                <a:effectLst>
                  <a:glow rad="165100">
                    <a:srgbClr val="FF6600">
                      <a:alpha val="92000"/>
                    </a:srgbClr>
                  </a:glow>
                </a:effectLst>
                <a:latin typeface="Cambria" charset="0"/>
                <a:ea typeface="Cambria" charset="0"/>
                <a:cs typeface="Cambria" charset="0"/>
              </a:rPr>
              <a:t>e</a:t>
            </a:r>
            <a:r>
              <a:rPr lang="es-ES_tradnl" sz="4400" b="1" dirty="0" smtClean="0">
                <a:ln w="11430"/>
                <a:solidFill>
                  <a:srgbClr val="FFFF66"/>
                </a:solidFill>
                <a:effectLst>
                  <a:glow rad="165100">
                    <a:srgbClr val="FF6600">
                      <a:alpha val="92000"/>
                    </a:srgbClr>
                  </a:glow>
                </a:effectLst>
                <a:latin typeface="Cambria" charset="0"/>
                <a:ea typeface="Cambria" charset="0"/>
                <a:cs typeface="Cambria" charset="0"/>
              </a:rPr>
              <a:t>n</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 </a:t>
            </a:r>
            <a:r>
              <a:rPr lang="es-ES_tradnl" sz="4400" dirty="0" smtClean="0">
                <a:ln w="11430"/>
                <a:solidFill>
                  <a:schemeClr val="bg1"/>
                </a:solidFill>
                <a:effectLst>
                  <a:glow rad="165100">
                    <a:srgbClr val="FF6600">
                      <a:alpha val="92000"/>
                    </a:srgbClr>
                  </a:glow>
                </a:effectLst>
                <a:latin typeface="Cambria" charset="0"/>
                <a:ea typeface="Cambria" charset="0"/>
                <a:cs typeface="Cambria" charset="0"/>
              </a:rPr>
              <a:t>Jesús</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 - (19,20)</a:t>
            </a:r>
            <a:endParaRPr lang="en-US" sz="4400" dirty="0" smtClean="0">
              <a:ln w="11430"/>
              <a:solidFill>
                <a:srgbClr val="FFFF66"/>
              </a:solidFill>
              <a:effectLst>
                <a:glow rad="165100">
                  <a:srgbClr val="FF6600">
                    <a:alpha val="92000"/>
                  </a:srgbClr>
                </a:glow>
              </a:effectLst>
              <a:latin typeface="Cambria" charset="0"/>
              <a:ea typeface="Cambria" charset="0"/>
              <a:cs typeface="Cambria" charset="0"/>
            </a:endParaRPr>
          </a:p>
        </p:txBody>
      </p:sp>
      <p:sp>
        <p:nvSpPr>
          <p:cNvPr id="17"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 Diagonal Corner Rectangle 10"/>
          <p:cNvSpPr/>
          <p:nvPr/>
        </p:nvSpPr>
        <p:spPr>
          <a:xfrm>
            <a:off x="2895600" y="1143000"/>
            <a:ext cx="6019800" cy="5486400"/>
          </a:xfrm>
          <a:prstGeom prst="round2Diag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76600" y="1219200"/>
            <a:ext cx="5334000" cy="5324534"/>
          </a:xfrm>
          <a:prstGeom prst="rect">
            <a:avLst/>
          </a:prstGeom>
          <a:noFill/>
        </p:spPr>
        <p:txBody>
          <a:bodyPr wrap="square" rtlCol="0">
            <a:spAutoFit/>
          </a:bodyPr>
          <a:lstStyle/>
          <a:p>
            <a:pPr marL="457200" indent="-457200">
              <a:spcBef>
                <a:spcPts val="600"/>
              </a:spcBef>
              <a:buClr>
                <a:srgbClr val="FF0000"/>
              </a:buClr>
              <a:buFont typeface="Wingdings 2" pitchFamily="18" charset="2"/>
              <a:buChar char="ö"/>
            </a:pPr>
            <a:r>
              <a:rPr lang="es-ES_tradnl" sz="3200" dirty="0">
                <a:effectLst>
                  <a:outerShdw blurRad="38100" dist="38100" dir="2700000" algn="tl">
                    <a:srgbClr val="000000">
                      <a:alpha val="43137"/>
                    </a:srgbClr>
                  </a:outerShdw>
                </a:effectLst>
                <a:latin typeface="Candara"/>
                <a:cs typeface="Candara"/>
              </a:rPr>
              <a:t>Él es el </a:t>
            </a:r>
            <a:r>
              <a:rPr lang="es-ES_tradnl" sz="3200" b="1" dirty="0">
                <a:effectLst>
                  <a:outerShdw blurRad="38100" dist="38100" dir="2700000" algn="tl">
                    <a:srgbClr val="000000">
                      <a:alpha val="43137"/>
                    </a:srgbClr>
                  </a:outerShdw>
                </a:effectLst>
                <a:latin typeface="Candara"/>
                <a:cs typeface="Candara"/>
              </a:rPr>
              <a:t>único</a:t>
            </a:r>
            <a:r>
              <a:rPr lang="es-ES_tradnl" sz="3200" dirty="0">
                <a:effectLst>
                  <a:outerShdw blurRad="38100" dist="38100" dir="2700000" algn="tl">
                    <a:srgbClr val="000000">
                      <a:alpha val="43137"/>
                    </a:srgbClr>
                  </a:outerShdw>
                </a:effectLst>
                <a:latin typeface="Candara"/>
                <a:cs typeface="Candara"/>
              </a:rPr>
              <a:t> </a:t>
            </a:r>
            <a:r>
              <a:rPr lang="es-ES_tradnl" sz="3200" dirty="0" smtClean="0">
                <a:effectLst>
                  <a:outerShdw blurRad="38100" dist="38100" dir="2700000" algn="tl">
                    <a:srgbClr val="000000">
                      <a:alpha val="43137"/>
                    </a:srgbClr>
                  </a:outerShdw>
                </a:effectLst>
                <a:latin typeface="Candara"/>
                <a:cs typeface="Candara"/>
              </a:rPr>
              <a:t>Salvador </a:t>
            </a:r>
            <a:r>
              <a:rPr lang="es-ES_tradnl" sz="3200" dirty="0">
                <a:effectLst>
                  <a:outerShdw blurRad="38100" dist="38100" dir="2700000" algn="tl">
                    <a:srgbClr val="000000">
                      <a:alpha val="43137"/>
                    </a:srgbClr>
                  </a:outerShdw>
                </a:effectLst>
                <a:latin typeface="Candara"/>
                <a:cs typeface="Candara"/>
              </a:rPr>
              <a:t>de los pecadores - (</a:t>
            </a:r>
            <a:r>
              <a:rPr lang="es-ES_tradnl" sz="3200" dirty="0">
                <a:solidFill>
                  <a:srgbClr val="FF0000"/>
                </a:solidFill>
                <a:effectLst>
                  <a:outerShdw blurRad="38100" dist="38100" dir="2700000" algn="tl">
                    <a:srgbClr val="000000">
                      <a:alpha val="43137"/>
                    </a:srgbClr>
                  </a:outerShdw>
                </a:effectLst>
                <a:latin typeface="Candara"/>
                <a:cs typeface="Candara"/>
              </a:rPr>
              <a:t>13,14,21-23</a:t>
            </a:r>
            <a:r>
              <a:rPr lang="es-ES_tradnl" sz="3200" dirty="0">
                <a:effectLst>
                  <a:outerShdw blurRad="38100" dist="38100" dir="2700000" algn="tl">
                    <a:srgbClr val="000000">
                      <a:alpha val="43137"/>
                    </a:srgbClr>
                  </a:outerShdw>
                </a:effectLst>
                <a:latin typeface="Candara"/>
                <a:cs typeface="Candara"/>
              </a:rPr>
              <a:t>)</a:t>
            </a:r>
          </a:p>
          <a:p>
            <a:pPr marL="457200" indent="-457200">
              <a:spcBef>
                <a:spcPts val="600"/>
              </a:spcBef>
              <a:buClr>
                <a:srgbClr val="FF0000"/>
              </a:buClr>
              <a:buFont typeface="Wingdings 2" pitchFamily="18" charset="2"/>
              <a:buChar char="ö"/>
            </a:pPr>
            <a:r>
              <a:rPr lang="es-ES_tradnl" sz="3200" b="1" dirty="0" smtClean="0">
                <a:effectLst>
                  <a:outerShdw blurRad="38100" dist="38100" dir="2700000" algn="tl">
                    <a:srgbClr val="000000">
                      <a:alpha val="43137"/>
                    </a:srgbClr>
                  </a:outerShdw>
                </a:effectLst>
                <a:latin typeface="Candara"/>
                <a:cs typeface="Candara"/>
              </a:rPr>
              <a:t>Creador </a:t>
            </a:r>
            <a:r>
              <a:rPr lang="es-ES_tradnl" sz="3200" dirty="0" smtClean="0">
                <a:effectLst>
                  <a:outerShdw blurRad="38100" dist="38100" dir="2700000" algn="tl">
                    <a:srgbClr val="000000">
                      <a:alpha val="43137"/>
                    </a:srgbClr>
                  </a:outerShdw>
                </a:effectLst>
                <a:latin typeface="Candara"/>
                <a:cs typeface="Candara"/>
              </a:rPr>
              <a:t>de </a:t>
            </a:r>
            <a:r>
              <a:rPr lang="es-ES_tradnl" sz="3200" b="1" dirty="0" smtClean="0">
                <a:effectLst>
                  <a:outerShdw blurRad="38100" dist="38100" dir="2700000" algn="tl">
                    <a:srgbClr val="000000">
                      <a:alpha val="43137"/>
                    </a:srgbClr>
                  </a:outerShdw>
                </a:effectLst>
                <a:latin typeface="Candara"/>
                <a:cs typeface="Candara"/>
              </a:rPr>
              <a:t>TODAS</a:t>
            </a:r>
            <a:r>
              <a:rPr lang="es-ES_tradnl" sz="3200" dirty="0" smtClean="0">
                <a:effectLst>
                  <a:outerShdw blurRad="38100" dist="38100" dir="2700000" algn="tl">
                    <a:srgbClr val="000000">
                      <a:alpha val="43137"/>
                    </a:srgbClr>
                  </a:outerShdw>
                </a:effectLst>
                <a:latin typeface="Candara"/>
                <a:cs typeface="Candara"/>
              </a:rPr>
              <a:t> las </a:t>
            </a:r>
            <a:r>
              <a:rPr lang="es-ES_tradnl" sz="3200" b="1" dirty="0" smtClean="0">
                <a:effectLst>
                  <a:outerShdw blurRad="38100" dist="38100" dir="2700000" algn="tl">
                    <a:srgbClr val="000000">
                      <a:alpha val="43137"/>
                    </a:srgbClr>
                  </a:outerShdw>
                </a:effectLst>
                <a:latin typeface="Candara"/>
                <a:cs typeface="Candara"/>
              </a:rPr>
              <a:t>Cosas</a:t>
            </a:r>
            <a:r>
              <a:rPr lang="es-ES_tradnl" sz="3200" dirty="0" smtClean="0">
                <a:effectLst>
                  <a:outerShdw blurRad="38100" dist="38100" dir="2700000" algn="tl">
                    <a:srgbClr val="000000">
                      <a:alpha val="43137"/>
                    </a:srgbClr>
                  </a:outerShdw>
                </a:effectLst>
                <a:latin typeface="Candara"/>
                <a:cs typeface="Candara"/>
              </a:rPr>
              <a:t>- </a:t>
            </a:r>
            <a:r>
              <a:rPr lang="es-ES_tradnl" sz="3200" dirty="0">
                <a:effectLst>
                  <a:outerShdw blurRad="38100" dist="38100" dir="2700000" algn="tl">
                    <a:srgbClr val="000000">
                      <a:alpha val="43137"/>
                    </a:srgbClr>
                  </a:outerShdw>
                </a:effectLst>
                <a:latin typeface="Candara"/>
                <a:cs typeface="Candara"/>
              </a:rPr>
              <a:t>(</a:t>
            </a:r>
            <a:r>
              <a:rPr lang="es-ES_tradnl" sz="3200" dirty="0">
                <a:solidFill>
                  <a:srgbClr val="FF0000"/>
                </a:solidFill>
                <a:effectLst>
                  <a:outerShdw blurRad="38100" dist="38100" dir="2700000" algn="tl">
                    <a:srgbClr val="000000">
                      <a:alpha val="43137"/>
                    </a:srgbClr>
                  </a:outerShdw>
                </a:effectLst>
                <a:latin typeface="Candara"/>
                <a:cs typeface="Candara"/>
              </a:rPr>
              <a:t>15-17</a:t>
            </a:r>
            <a:r>
              <a:rPr lang="es-ES_tradnl" sz="3200" dirty="0">
                <a:effectLst>
                  <a:outerShdw blurRad="38100" dist="38100" dir="2700000" algn="tl">
                    <a:srgbClr val="000000">
                      <a:alpha val="43137"/>
                    </a:srgbClr>
                  </a:outerShdw>
                </a:effectLst>
                <a:latin typeface="Candara"/>
                <a:cs typeface="Candara"/>
              </a:rPr>
              <a:t>)</a:t>
            </a:r>
          </a:p>
          <a:p>
            <a:pPr marL="457200" indent="-457200">
              <a:spcBef>
                <a:spcPts val="600"/>
              </a:spcBef>
              <a:buClr>
                <a:srgbClr val="FF0000"/>
              </a:buClr>
              <a:buFont typeface="Wingdings 2" pitchFamily="18" charset="2"/>
              <a:buChar char="ö"/>
            </a:pPr>
            <a:r>
              <a:rPr lang="es-ES_tradnl" sz="3200" dirty="0">
                <a:effectLst>
                  <a:outerShdw blurRad="38100" dist="38100" dir="2700000" algn="tl">
                    <a:srgbClr val="000000">
                      <a:alpha val="43137"/>
                    </a:srgbClr>
                  </a:outerShdw>
                </a:effectLst>
                <a:latin typeface="Candara"/>
                <a:cs typeface="Candara"/>
              </a:rPr>
              <a:t>Él es </a:t>
            </a:r>
            <a:r>
              <a:rPr lang="es-ES_tradnl" sz="3200" b="1" dirty="0" smtClean="0">
                <a:effectLst>
                  <a:outerShdw blurRad="38100" dist="38100" dir="2700000" algn="tl">
                    <a:srgbClr val="000000">
                      <a:alpha val="43137"/>
                    </a:srgbClr>
                  </a:outerShdw>
                </a:effectLst>
                <a:latin typeface="Candara"/>
                <a:cs typeface="Candara"/>
              </a:rPr>
              <a:t>Deidad</a:t>
            </a:r>
            <a:r>
              <a:rPr lang="es-ES_tradnl" sz="3200" dirty="0" smtClean="0">
                <a:effectLst>
                  <a:outerShdw blurRad="38100" dist="38100" dir="2700000" algn="tl">
                    <a:srgbClr val="000000">
                      <a:alpha val="43137"/>
                    </a:srgbClr>
                  </a:outerShdw>
                </a:effectLst>
                <a:latin typeface="Candara"/>
                <a:cs typeface="Candara"/>
              </a:rPr>
              <a:t> </a:t>
            </a:r>
            <a:r>
              <a:rPr lang="es-ES_tradnl" sz="3200" dirty="0">
                <a:effectLst>
                  <a:outerShdw blurRad="38100" dist="38100" dir="2700000" algn="tl">
                    <a:srgbClr val="000000">
                      <a:alpha val="43137"/>
                    </a:srgbClr>
                  </a:outerShdw>
                </a:effectLst>
                <a:latin typeface="Candara"/>
                <a:cs typeface="Candara"/>
              </a:rPr>
              <a:t>- (</a:t>
            </a:r>
            <a:r>
              <a:rPr lang="es-ES_tradnl" sz="3200" dirty="0">
                <a:solidFill>
                  <a:srgbClr val="FF0000"/>
                </a:solidFill>
                <a:effectLst>
                  <a:outerShdw blurRad="38100" dist="38100" dir="2700000" algn="tl">
                    <a:srgbClr val="000000">
                      <a:alpha val="43137"/>
                    </a:srgbClr>
                  </a:outerShdw>
                </a:effectLst>
                <a:latin typeface="Candara"/>
                <a:cs typeface="Candara"/>
              </a:rPr>
              <a:t>15-17</a:t>
            </a:r>
            <a:r>
              <a:rPr lang="es-ES_tradnl" sz="3200" dirty="0">
                <a:effectLst>
                  <a:outerShdw blurRad="38100" dist="38100" dir="2700000" algn="tl">
                    <a:srgbClr val="000000">
                      <a:alpha val="43137"/>
                    </a:srgbClr>
                  </a:outerShdw>
                </a:effectLst>
                <a:latin typeface="Candara"/>
                <a:cs typeface="Candara"/>
              </a:rPr>
              <a:t>)</a:t>
            </a:r>
          </a:p>
          <a:p>
            <a:pPr marL="457200" indent="-457200">
              <a:spcBef>
                <a:spcPts val="600"/>
              </a:spcBef>
              <a:buClr>
                <a:srgbClr val="FF0000"/>
              </a:buClr>
              <a:buFont typeface="Wingdings 2" pitchFamily="18" charset="2"/>
              <a:buChar char="ö"/>
            </a:pPr>
            <a:r>
              <a:rPr lang="es-ES_tradnl" sz="3200" dirty="0">
                <a:effectLst>
                  <a:outerShdw blurRad="38100" dist="38100" dir="2700000" algn="tl">
                    <a:srgbClr val="000000">
                      <a:alpha val="43137"/>
                    </a:srgbClr>
                  </a:outerShdw>
                </a:effectLst>
                <a:latin typeface="Candara"/>
                <a:cs typeface="Candara"/>
              </a:rPr>
              <a:t>Él es la </a:t>
            </a:r>
            <a:r>
              <a:rPr lang="es-ES_tradnl" sz="3200" b="1" dirty="0">
                <a:effectLst>
                  <a:outerShdw blurRad="38100" dist="38100" dir="2700000" algn="tl">
                    <a:srgbClr val="000000">
                      <a:alpha val="43137"/>
                    </a:srgbClr>
                  </a:outerShdw>
                </a:effectLst>
                <a:latin typeface="Candara"/>
                <a:cs typeface="Candara"/>
              </a:rPr>
              <a:t>cabeza</a:t>
            </a:r>
            <a:r>
              <a:rPr lang="es-ES_tradnl" sz="3200" dirty="0">
                <a:effectLst>
                  <a:outerShdw blurRad="38100" dist="38100" dir="2700000" algn="tl">
                    <a:srgbClr val="000000">
                      <a:alpha val="43137"/>
                    </a:srgbClr>
                  </a:outerShdw>
                </a:effectLst>
                <a:latin typeface="Candara"/>
                <a:cs typeface="Candara"/>
              </a:rPr>
              <a:t> de la iglesia - (</a:t>
            </a:r>
            <a:r>
              <a:rPr lang="es-ES_tradnl" sz="3200" dirty="0">
                <a:solidFill>
                  <a:srgbClr val="FF0000"/>
                </a:solidFill>
                <a:effectLst>
                  <a:outerShdw blurRad="38100" dist="38100" dir="2700000" algn="tl">
                    <a:srgbClr val="000000">
                      <a:alpha val="43137"/>
                    </a:srgbClr>
                  </a:outerShdw>
                </a:effectLst>
                <a:latin typeface="Candara"/>
                <a:cs typeface="Candara"/>
              </a:rPr>
              <a:t>18</a:t>
            </a:r>
            <a:r>
              <a:rPr lang="es-ES_tradnl" sz="3200" dirty="0">
                <a:effectLst>
                  <a:outerShdw blurRad="38100" dist="38100" dir="2700000" algn="tl">
                    <a:srgbClr val="000000">
                      <a:alpha val="43137"/>
                    </a:srgbClr>
                  </a:outerShdw>
                </a:effectLst>
                <a:latin typeface="Candara"/>
                <a:cs typeface="Candara"/>
              </a:rPr>
              <a:t>)</a:t>
            </a:r>
          </a:p>
          <a:p>
            <a:pPr marL="457200" indent="-457200">
              <a:spcBef>
                <a:spcPts val="600"/>
              </a:spcBef>
              <a:buClr>
                <a:srgbClr val="FF0000"/>
              </a:buClr>
              <a:buFont typeface="Wingdings 2" pitchFamily="18" charset="2"/>
              <a:buChar char="ö"/>
            </a:pPr>
            <a:r>
              <a:rPr lang="es-ES_tradnl" sz="3200" dirty="0">
                <a:effectLst>
                  <a:outerShdw blurRad="38100" dist="38100" dir="2700000" algn="tl">
                    <a:srgbClr val="000000">
                      <a:alpha val="43137"/>
                    </a:srgbClr>
                  </a:outerShdw>
                </a:effectLst>
                <a:latin typeface="Candara"/>
                <a:cs typeface="Candara"/>
              </a:rPr>
              <a:t>Todo lo que Dios </a:t>
            </a:r>
            <a:r>
              <a:rPr lang="es-ES_tradnl" sz="3200" b="1" dirty="0">
                <a:effectLst>
                  <a:outerShdw blurRad="38100" dist="38100" dir="2700000" algn="tl">
                    <a:srgbClr val="000000">
                      <a:alpha val="43137"/>
                    </a:srgbClr>
                  </a:outerShdw>
                </a:effectLst>
                <a:latin typeface="Candara"/>
                <a:cs typeface="Candara"/>
              </a:rPr>
              <a:t>provee</a:t>
            </a:r>
            <a:r>
              <a:rPr lang="es-ES_tradnl" sz="3200" dirty="0">
                <a:effectLst>
                  <a:outerShdw blurRad="38100" dist="38100" dir="2700000" algn="tl">
                    <a:srgbClr val="000000">
                      <a:alpha val="43137"/>
                    </a:srgbClr>
                  </a:outerShdw>
                </a:effectLst>
                <a:latin typeface="Candara"/>
                <a:cs typeface="Candara"/>
              </a:rPr>
              <a:t> se </a:t>
            </a:r>
            <a:r>
              <a:rPr lang="es-ES_tradnl" sz="3200" u="sng" dirty="0">
                <a:effectLst>
                  <a:outerShdw blurRad="38100" dist="38100" dir="2700000" algn="tl">
                    <a:srgbClr val="000000">
                      <a:alpha val="43137"/>
                    </a:srgbClr>
                  </a:outerShdw>
                </a:effectLst>
                <a:latin typeface="Candara"/>
                <a:cs typeface="Candara"/>
              </a:rPr>
              <a:t>encuentra </a:t>
            </a:r>
            <a:r>
              <a:rPr lang="es-ES_tradnl" sz="3200" b="1" u="sng" dirty="0">
                <a:effectLst>
                  <a:outerShdw blurRad="38100" dist="38100" dir="2700000" algn="tl">
                    <a:srgbClr val="000000">
                      <a:alpha val="43137"/>
                    </a:srgbClr>
                  </a:outerShdw>
                </a:effectLst>
                <a:latin typeface="Candara"/>
                <a:cs typeface="Candara"/>
              </a:rPr>
              <a:t>en Jesús</a:t>
            </a:r>
            <a:r>
              <a:rPr lang="es-ES_tradnl" sz="3200" b="1" dirty="0">
                <a:effectLst>
                  <a:outerShdw blurRad="38100" dist="38100" dir="2700000" algn="tl">
                    <a:srgbClr val="000000">
                      <a:alpha val="43137"/>
                    </a:srgbClr>
                  </a:outerShdw>
                </a:effectLst>
                <a:latin typeface="Candara"/>
                <a:cs typeface="Candara"/>
              </a:rPr>
              <a:t> </a:t>
            </a:r>
            <a:r>
              <a:rPr lang="es-ES_tradnl" sz="3200" dirty="0">
                <a:effectLst>
                  <a:outerShdw blurRad="38100" dist="38100" dir="2700000" algn="tl">
                    <a:srgbClr val="000000">
                      <a:alpha val="43137"/>
                    </a:srgbClr>
                  </a:outerShdw>
                </a:effectLst>
                <a:latin typeface="Candara"/>
                <a:cs typeface="Candara"/>
              </a:rPr>
              <a:t>- (</a:t>
            </a:r>
            <a:r>
              <a:rPr lang="es-ES_tradnl" sz="3200" dirty="0">
                <a:solidFill>
                  <a:srgbClr val="FF0000"/>
                </a:solidFill>
                <a:effectLst>
                  <a:outerShdw blurRad="38100" dist="38100" dir="2700000" algn="tl">
                    <a:srgbClr val="000000">
                      <a:alpha val="43137"/>
                    </a:srgbClr>
                  </a:outerShdw>
                </a:effectLst>
                <a:latin typeface="Candara"/>
                <a:cs typeface="Candara"/>
              </a:rPr>
              <a:t>19,20</a:t>
            </a:r>
            <a:r>
              <a:rPr lang="es-ES_tradnl" sz="3200" dirty="0">
                <a:effectLst>
                  <a:outerShdw blurRad="38100" dist="38100" dir="2700000" algn="tl">
                    <a:srgbClr val="000000">
                      <a:alpha val="43137"/>
                    </a:srgbClr>
                  </a:outerShdw>
                </a:effectLst>
                <a:latin typeface="Candara"/>
                <a:cs typeface="Candara"/>
              </a:rPr>
              <a:t>)</a:t>
            </a:r>
            <a:endParaRPr lang="en-US" sz="3200" dirty="0" smtClean="0">
              <a:effectLst>
                <a:outerShdw blurRad="38100" dist="38100" dir="2700000" algn="tl">
                  <a:srgbClr val="000000">
                    <a:alpha val="43137"/>
                  </a:srgbClr>
                </a:outerShdw>
              </a:effectLst>
              <a:latin typeface="Candara"/>
              <a:cs typeface="Candara"/>
            </a:endParaRPr>
          </a:p>
        </p:txBody>
      </p:sp>
      <p:sp>
        <p:nvSpPr>
          <p:cNvPr id="7" name="Slide Number Placeholder 6"/>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3</a:t>
            </a:fld>
            <a:endParaRPr lang="en-US"/>
          </a:p>
        </p:txBody>
      </p:sp>
      <p:pic>
        <p:nvPicPr>
          <p:cNvPr id="12" name="Imagen 11"/>
          <p:cNvPicPr>
            <a:picLocks noChangeAspect="1"/>
          </p:cNvPicPr>
          <p:nvPr/>
        </p:nvPicPr>
        <p:blipFill>
          <a:blip r:embed="rId3"/>
          <a:stretch>
            <a:fillRect/>
          </a:stretch>
        </p:blipFill>
        <p:spPr>
          <a:xfrm>
            <a:off x="76200" y="1642060"/>
            <a:ext cx="2971800" cy="4531062"/>
          </a:xfrm>
          <a:prstGeom prst="ellipse">
            <a:avLst/>
          </a:prstGeom>
          <a:ln>
            <a:noFill/>
          </a:ln>
          <a:effectLst>
            <a:softEdge rad="112500"/>
          </a:effectLst>
        </p:spPr>
      </p:pic>
      <p:sp>
        <p:nvSpPr>
          <p:cNvPr id="14"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30</a:t>
            </a:fld>
            <a:endParaRPr lang="en-US"/>
          </a:p>
        </p:txBody>
      </p:sp>
      <p:pic>
        <p:nvPicPr>
          <p:cNvPr id="11" name="Picture 10"/>
          <p:cNvPicPr>
            <a:picLocks noChangeAspect="1" noChangeArrowheads="1"/>
          </p:cNvPicPr>
          <p:nvPr/>
        </p:nvPicPr>
        <p:blipFill>
          <a:blip r:embed="rId3"/>
          <a:srcRect/>
          <a:stretch>
            <a:fillRect/>
          </a:stretch>
        </p:blipFill>
        <p:spPr bwMode="auto">
          <a:xfrm>
            <a:off x="2133600" y="2362200"/>
            <a:ext cx="7010400" cy="4495799"/>
          </a:xfrm>
          <a:prstGeom prst="rect">
            <a:avLst/>
          </a:prstGeom>
          <a:noFill/>
          <a:ln w="9525">
            <a:noFill/>
            <a:miter lim="800000"/>
            <a:headEnd/>
            <a:tailEnd/>
          </a:ln>
          <a:effectLst/>
        </p:spPr>
      </p:pic>
      <p:sp>
        <p:nvSpPr>
          <p:cNvPr id="12" name="Rectangle 11"/>
          <p:cNvSpPr/>
          <p:nvPr/>
        </p:nvSpPr>
        <p:spPr>
          <a:xfrm>
            <a:off x="2895600" y="2590800"/>
            <a:ext cx="5410200" cy="3231654"/>
          </a:xfrm>
          <a:prstGeom prst="rect">
            <a:avLst/>
          </a:prstGeom>
        </p:spPr>
        <p:txBody>
          <a:bodyPr wrap="square">
            <a:spAutoFit/>
          </a:bodyPr>
          <a:lstStyle/>
          <a:p>
            <a:pPr algn="ctr"/>
            <a:r>
              <a:rPr lang="en-US" sz="2800" b="1" dirty="0" smtClean="0">
                <a:solidFill>
                  <a:srgbClr val="C00000"/>
                </a:solidFill>
                <a:latin typeface="Calisto MT" pitchFamily="18" charset="0"/>
              </a:rPr>
              <a:t>Efesios 3:14-21 </a:t>
            </a:r>
            <a:r>
              <a:rPr lang="en-US" sz="2000" dirty="0" smtClean="0">
                <a:latin typeface="Calisto MT" pitchFamily="18" charset="0"/>
              </a:rPr>
              <a:t/>
            </a:r>
            <a:br>
              <a:rPr lang="en-US" sz="2000" dirty="0" smtClean="0">
                <a:latin typeface="Calisto MT" pitchFamily="18" charset="0"/>
              </a:rPr>
            </a:br>
            <a:r>
              <a:rPr lang="es-ES_tradnl" sz="2400" b="1" dirty="0" smtClean="0">
                <a:solidFill>
                  <a:srgbClr val="FF0000"/>
                </a:solidFill>
                <a:cs typeface="Abadi MT Condensed Light"/>
              </a:rPr>
              <a:t>17</a:t>
            </a:r>
            <a:r>
              <a:rPr lang="es-ES_tradnl" sz="2400" dirty="0" smtClean="0">
                <a:latin typeface="Abadi MT Condensed Light"/>
                <a:cs typeface="Abadi MT Condensed Light"/>
              </a:rPr>
              <a:t> </a:t>
            </a:r>
            <a:r>
              <a:rPr lang="es-ES_tradnl" sz="2400" dirty="0">
                <a:latin typeface="Abadi MT Condensed Light"/>
                <a:cs typeface="Abadi MT Condensed Light"/>
              </a:rPr>
              <a:t>para que habite Cristo por la fe en vuestros corazones</a:t>
            </a:r>
            <a:r>
              <a:rPr lang="es-ES_tradnl" sz="2400" dirty="0" smtClean="0">
                <a:latin typeface="Abadi MT Condensed Light"/>
                <a:cs typeface="Abadi MT Condensed Light"/>
              </a:rPr>
              <a:t>, a </a:t>
            </a:r>
            <a:r>
              <a:rPr lang="es-ES_tradnl" sz="2400" dirty="0">
                <a:latin typeface="Abadi MT Condensed Light"/>
                <a:cs typeface="Abadi MT Condensed Light"/>
              </a:rPr>
              <a:t>fin de que, arraigados y cimentados en amor,  </a:t>
            </a:r>
            <a:r>
              <a:rPr lang="es-ES_tradnl" sz="2400" b="1" dirty="0" smtClean="0">
                <a:solidFill>
                  <a:srgbClr val="FF0000"/>
                </a:solidFill>
                <a:cs typeface="Abadi MT Condensed Light"/>
              </a:rPr>
              <a:t>18</a:t>
            </a:r>
            <a:r>
              <a:rPr lang="es-ES_tradnl" sz="2400" dirty="0" smtClean="0">
                <a:latin typeface="Abadi MT Condensed Light"/>
                <a:cs typeface="Abadi MT Condensed Light"/>
              </a:rPr>
              <a:t> </a:t>
            </a:r>
            <a:r>
              <a:rPr lang="es-ES_tradnl" sz="2400" dirty="0">
                <a:latin typeface="Abadi MT Condensed Light"/>
                <a:cs typeface="Abadi MT Condensed Light"/>
              </a:rPr>
              <a:t>seáis plenamente capaces de comprender con todos los santos cuál sea la anchura, la longitud, la profundidad y la altura,  </a:t>
            </a:r>
            <a:r>
              <a:rPr lang="es-ES_tradnl" sz="2400" b="1" dirty="0" smtClean="0">
                <a:solidFill>
                  <a:srgbClr val="FF0000"/>
                </a:solidFill>
                <a:cs typeface="Abadi MT Condensed Light"/>
              </a:rPr>
              <a:t>19</a:t>
            </a:r>
            <a:r>
              <a:rPr lang="es-ES_tradnl" sz="2400" dirty="0" smtClean="0">
                <a:latin typeface="Abadi MT Condensed Light"/>
                <a:cs typeface="Abadi MT Condensed Light"/>
              </a:rPr>
              <a:t> </a:t>
            </a:r>
            <a:r>
              <a:rPr lang="es-ES_tradnl" sz="2400" dirty="0">
                <a:latin typeface="Abadi MT Condensed Light"/>
                <a:cs typeface="Abadi MT Condensed Light"/>
              </a:rPr>
              <a:t>y de conocer el amor de Cristo, que excede a todo conocimiento</a:t>
            </a:r>
            <a:r>
              <a:rPr lang="es-ES_tradnl" sz="2800" dirty="0"/>
              <a:t>, </a:t>
            </a:r>
            <a:endParaRPr lang="en-US" sz="2800" dirty="0">
              <a:latin typeface="Calisto MT" pitchFamily="18" charset="0"/>
            </a:endParaRPr>
          </a:p>
        </p:txBody>
      </p:sp>
      <p:pic>
        <p:nvPicPr>
          <p:cNvPr id="14" name="Imagen 13"/>
          <p:cNvPicPr>
            <a:picLocks noChangeAspect="1"/>
          </p:cNvPicPr>
          <p:nvPr/>
        </p:nvPicPr>
        <p:blipFill>
          <a:blip r:embed="rId4"/>
          <a:stretch>
            <a:fillRect/>
          </a:stretch>
        </p:blipFill>
        <p:spPr>
          <a:xfrm>
            <a:off x="76200" y="1642060"/>
            <a:ext cx="2971800" cy="4531062"/>
          </a:xfrm>
          <a:prstGeom prst="ellipse">
            <a:avLst/>
          </a:prstGeom>
          <a:ln>
            <a:noFill/>
          </a:ln>
          <a:effectLst>
            <a:softEdge rad="112500"/>
          </a:effectLst>
        </p:spPr>
      </p:pic>
      <p:sp>
        <p:nvSpPr>
          <p:cNvPr id="15" name="Rectangle 12"/>
          <p:cNvSpPr/>
          <p:nvPr/>
        </p:nvSpPr>
        <p:spPr>
          <a:xfrm>
            <a:off x="-23037" y="915650"/>
            <a:ext cx="9144000" cy="144655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4400" b="1" dirty="0" smtClean="0">
                <a:ln w="11430"/>
                <a:solidFill>
                  <a:srgbClr val="FFFF66"/>
                </a:solidFill>
                <a:effectLst>
                  <a:glow rad="165100">
                    <a:srgbClr val="FF6600">
                      <a:alpha val="92000"/>
                    </a:srgbClr>
                  </a:glow>
                </a:effectLst>
                <a:latin typeface="Cambria" charset="0"/>
                <a:ea typeface="Cambria" charset="0"/>
                <a:cs typeface="Cambria" charset="0"/>
              </a:rPr>
              <a:t>Todo</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 </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lo </a:t>
            </a:r>
            <a:r>
              <a:rPr lang="es-ES_tradnl" sz="4400" dirty="0">
                <a:ln w="11430"/>
                <a:solidFill>
                  <a:srgbClr val="FFFF66"/>
                </a:solidFill>
                <a:effectLst>
                  <a:glow rad="165100">
                    <a:srgbClr val="FF6600">
                      <a:alpha val="92000"/>
                    </a:srgbClr>
                  </a:glow>
                </a:effectLst>
                <a:latin typeface="Cambria" charset="0"/>
                <a:ea typeface="Cambria" charset="0"/>
                <a:cs typeface="Cambria" charset="0"/>
              </a:rPr>
              <a:t>q</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ue </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Dios </a:t>
            </a:r>
            <a:r>
              <a:rPr lang="es-ES_tradnl" sz="4400" b="1" dirty="0" smtClean="0">
                <a:ln w="11430"/>
                <a:solidFill>
                  <a:srgbClr val="FFFF66"/>
                </a:solidFill>
                <a:effectLst>
                  <a:glow rad="165100">
                    <a:srgbClr val="FF6600">
                      <a:alpha val="92000"/>
                    </a:srgbClr>
                  </a:glow>
                </a:effectLst>
                <a:latin typeface="Cambria" charset="0"/>
                <a:ea typeface="Cambria" charset="0"/>
                <a:cs typeface="Cambria" charset="0"/>
              </a:rPr>
              <a:t>provee</a:t>
            </a:r>
            <a:endParaRPr lang="es-ES_tradnl" sz="4400" b="1" dirty="0" smtClean="0">
              <a:ln w="11430"/>
              <a:solidFill>
                <a:srgbClr val="FFFF66"/>
              </a:solidFill>
              <a:effectLst>
                <a:glow rad="165100">
                  <a:srgbClr val="FF6600">
                    <a:alpha val="92000"/>
                  </a:srgbClr>
                </a:glow>
              </a:effectLst>
              <a:latin typeface="Cambria" charset="0"/>
              <a:ea typeface="Cambria" charset="0"/>
              <a:cs typeface="Cambria" charset="0"/>
            </a:endParaRPr>
          </a:p>
          <a:p>
            <a:pPr algn="ct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  </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se </a:t>
            </a:r>
            <a:r>
              <a:rPr lang="es-ES_tradnl" sz="4400" dirty="0">
                <a:ln w="11430"/>
                <a:solidFill>
                  <a:srgbClr val="FFFF66"/>
                </a:solidFill>
                <a:effectLst>
                  <a:glow rad="165100">
                    <a:srgbClr val="FF6600">
                      <a:alpha val="92000"/>
                    </a:srgbClr>
                  </a:glow>
                </a:effectLst>
                <a:latin typeface="Cambria" charset="0"/>
                <a:ea typeface="Cambria" charset="0"/>
                <a:cs typeface="Cambria" charset="0"/>
              </a:rPr>
              <a:t>e</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ncuentra </a:t>
            </a:r>
            <a:r>
              <a:rPr lang="es-ES_tradnl" sz="4400" b="1" dirty="0">
                <a:ln w="11430"/>
                <a:solidFill>
                  <a:srgbClr val="FFFF66"/>
                </a:solidFill>
                <a:effectLst>
                  <a:glow rad="165100">
                    <a:srgbClr val="FF6600">
                      <a:alpha val="92000"/>
                    </a:srgbClr>
                  </a:glow>
                </a:effectLst>
                <a:latin typeface="Cambria" charset="0"/>
                <a:ea typeface="Cambria" charset="0"/>
                <a:cs typeface="Cambria" charset="0"/>
              </a:rPr>
              <a:t>e</a:t>
            </a:r>
            <a:r>
              <a:rPr lang="es-ES_tradnl" sz="4400" b="1" dirty="0" smtClean="0">
                <a:ln w="11430"/>
                <a:solidFill>
                  <a:srgbClr val="FFFF66"/>
                </a:solidFill>
                <a:effectLst>
                  <a:glow rad="165100">
                    <a:srgbClr val="FF6600">
                      <a:alpha val="92000"/>
                    </a:srgbClr>
                  </a:glow>
                </a:effectLst>
                <a:latin typeface="Cambria" charset="0"/>
                <a:ea typeface="Cambria" charset="0"/>
                <a:cs typeface="Cambria" charset="0"/>
              </a:rPr>
              <a:t>n</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 </a:t>
            </a:r>
            <a:r>
              <a:rPr lang="es-ES_tradnl" sz="4400" dirty="0" smtClean="0">
                <a:ln w="11430"/>
                <a:solidFill>
                  <a:schemeClr val="bg1"/>
                </a:solidFill>
                <a:effectLst>
                  <a:glow rad="165100">
                    <a:srgbClr val="FF6600">
                      <a:alpha val="92000"/>
                    </a:srgbClr>
                  </a:glow>
                </a:effectLst>
                <a:latin typeface="Cambria" charset="0"/>
                <a:ea typeface="Cambria" charset="0"/>
                <a:cs typeface="Cambria" charset="0"/>
              </a:rPr>
              <a:t>Jesús</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 - (19,20)</a:t>
            </a:r>
            <a:endParaRPr lang="en-US" sz="4400" dirty="0" smtClean="0">
              <a:ln w="11430"/>
              <a:solidFill>
                <a:srgbClr val="FFFF66"/>
              </a:solidFill>
              <a:effectLst>
                <a:glow rad="165100">
                  <a:srgbClr val="FF6600">
                    <a:alpha val="92000"/>
                  </a:srgbClr>
                </a:glow>
              </a:effectLst>
              <a:latin typeface="Cambria" charset="0"/>
              <a:ea typeface="Cambria" charset="0"/>
              <a:cs typeface="Cambria" charset="0"/>
            </a:endParaRPr>
          </a:p>
        </p:txBody>
      </p:sp>
      <p:sp>
        <p:nvSpPr>
          <p:cNvPr id="17"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31</a:t>
            </a:fld>
            <a:endParaRPr lang="en-US"/>
          </a:p>
        </p:txBody>
      </p:sp>
      <p:pic>
        <p:nvPicPr>
          <p:cNvPr id="11" name="Picture 10"/>
          <p:cNvPicPr>
            <a:picLocks noChangeAspect="1" noChangeArrowheads="1"/>
          </p:cNvPicPr>
          <p:nvPr/>
        </p:nvPicPr>
        <p:blipFill>
          <a:blip r:embed="rId3"/>
          <a:srcRect/>
          <a:stretch>
            <a:fillRect/>
          </a:stretch>
        </p:blipFill>
        <p:spPr bwMode="auto">
          <a:xfrm>
            <a:off x="2133600" y="2286001"/>
            <a:ext cx="7010400" cy="4572000"/>
          </a:xfrm>
          <a:prstGeom prst="rect">
            <a:avLst/>
          </a:prstGeom>
          <a:noFill/>
          <a:ln w="9525">
            <a:noFill/>
            <a:miter lim="800000"/>
            <a:headEnd/>
            <a:tailEnd/>
          </a:ln>
          <a:effectLst/>
        </p:spPr>
      </p:pic>
      <p:sp>
        <p:nvSpPr>
          <p:cNvPr id="12" name="Rectangle 11"/>
          <p:cNvSpPr/>
          <p:nvPr/>
        </p:nvSpPr>
        <p:spPr>
          <a:xfrm>
            <a:off x="2895600" y="2514600"/>
            <a:ext cx="5410200" cy="3539431"/>
          </a:xfrm>
          <a:prstGeom prst="rect">
            <a:avLst/>
          </a:prstGeom>
        </p:spPr>
        <p:txBody>
          <a:bodyPr wrap="square">
            <a:spAutoFit/>
          </a:bodyPr>
          <a:lstStyle/>
          <a:p>
            <a:pPr algn="ctr"/>
            <a:r>
              <a:rPr lang="en-US" sz="3200" b="1" dirty="0" smtClean="0">
                <a:solidFill>
                  <a:srgbClr val="FF0000"/>
                </a:solidFill>
                <a:cs typeface="Abadi MT Condensed Light"/>
              </a:rPr>
              <a:t>Efesios 3:14-21 </a:t>
            </a:r>
            <a:r>
              <a:rPr lang="en-US" sz="2400" dirty="0" smtClean="0">
                <a:latin typeface="Abadi MT Condensed Light"/>
                <a:cs typeface="Abadi MT Condensed Light"/>
              </a:rPr>
              <a:t/>
            </a:r>
            <a:br>
              <a:rPr lang="en-US" sz="2400" dirty="0" smtClean="0">
                <a:latin typeface="Abadi MT Condensed Light"/>
                <a:cs typeface="Abadi MT Condensed Light"/>
              </a:rPr>
            </a:br>
            <a:r>
              <a:rPr lang="es-ES_tradnl" sz="2400" b="1" u="sng" dirty="0">
                <a:latin typeface="Abadi MT Condensed Light"/>
                <a:cs typeface="Abadi MT Condensed Light"/>
              </a:rPr>
              <a:t>para que seáis llenos de toda la plenitud de Dios</a:t>
            </a:r>
            <a:r>
              <a:rPr lang="es-ES_tradnl" sz="2400" dirty="0">
                <a:latin typeface="Abadi MT Condensed Light"/>
                <a:cs typeface="Abadi MT Condensed Light"/>
              </a:rPr>
              <a:t>. </a:t>
            </a:r>
            <a:r>
              <a:rPr lang="es-ES_tradnl" sz="2400" dirty="0" smtClean="0">
                <a:latin typeface="Abadi MT Condensed Light"/>
                <a:cs typeface="Abadi MT Condensed Light"/>
              </a:rPr>
              <a:t> </a:t>
            </a:r>
            <a:r>
              <a:rPr lang="es-ES_tradnl" sz="2400" b="1" dirty="0" smtClean="0">
                <a:solidFill>
                  <a:srgbClr val="FF0000"/>
                </a:solidFill>
                <a:cs typeface="Abadi MT Condensed Light"/>
              </a:rPr>
              <a:t>20</a:t>
            </a:r>
            <a:r>
              <a:rPr lang="es-ES_tradnl" sz="2400" dirty="0" smtClean="0">
                <a:latin typeface="Abadi MT Condensed Light"/>
                <a:cs typeface="Abadi MT Condensed Light"/>
              </a:rPr>
              <a:t> </a:t>
            </a:r>
            <a:r>
              <a:rPr lang="es-ES_tradnl" sz="2400" dirty="0">
                <a:latin typeface="Abadi MT Condensed Light"/>
                <a:cs typeface="Abadi MT Condensed Light"/>
              </a:rPr>
              <a:t>Y a Aquel que es poderoso para hacer todas las cosas mucho más abundantemente de lo que pedimos o entendemos, según el poder que actúa en nosotros,  </a:t>
            </a:r>
            <a:r>
              <a:rPr lang="es-ES_tradnl" sz="2400" b="1" dirty="0" smtClean="0">
                <a:solidFill>
                  <a:srgbClr val="FF0000"/>
                </a:solidFill>
                <a:cs typeface="Abadi MT Condensed Light"/>
              </a:rPr>
              <a:t>21</a:t>
            </a:r>
            <a:r>
              <a:rPr lang="es-ES_tradnl" sz="2400" dirty="0" smtClean="0">
                <a:latin typeface="Abadi MT Condensed Light"/>
                <a:cs typeface="Abadi MT Condensed Light"/>
              </a:rPr>
              <a:t> </a:t>
            </a:r>
            <a:r>
              <a:rPr lang="es-ES_tradnl" sz="2400" dirty="0">
                <a:latin typeface="Abadi MT Condensed Light"/>
                <a:cs typeface="Abadi MT Condensed Light"/>
              </a:rPr>
              <a:t>a él sea gloria en la iglesia en Cristo Jesús por todas las edades, por los siglos de los siglos. Amén. </a:t>
            </a:r>
            <a:endParaRPr lang="en-US" sz="2400" dirty="0">
              <a:latin typeface="Abadi MT Condensed Light"/>
              <a:cs typeface="Abadi MT Condensed Light"/>
            </a:endParaRPr>
          </a:p>
          <a:p>
            <a:pPr algn="ctr"/>
            <a:endParaRPr lang="en-US" sz="2400" dirty="0">
              <a:latin typeface="Abadi MT Condensed Light"/>
              <a:cs typeface="Abadi MT Condensed Light"/>
            </a:endParaRPr>
          </a:p>
        </p:txBody>
      </p:sp>
      <p:pic>
        <p:nvPicPr>
          <p:cNvPr id="14" name="Imagen 13"/>
          <p:cNvPicPr>
            <a:picLocks noChangeAspect="1"/>
          </p:cNvPicPr>
          <p:nvPr/>
        </p:nvPicPr>
        <p:blipFill>
          <a:blip r:embed="rId4"/>
          <a:stretch>
            <a:fillRect/>
          </a:stretch>
        </p:blipFill>
        <p:spPr>
          <a:xfrm>
            <a:off x="76200" y="1642060"/>
            <a:ext cx="2971800" cy="4531062"/>
          </a:xfrm>
          <a:prstGeom prst="ellipse">
            <a:avLst/>
          </a:prstGeom>
          <a:ln>
            <a:noFill/>
          </a:ln>
          <a:effectLst>
            <a:softEdge rad="112500"/>
          </a:effectLst>
        </p:spPr>
      </p:pic>
      <p:sp>
        <p:nvSpPr>
          <p:cNvPr id="15" name="Rectangle 12"/>
          <p:cNvSpPr/>
          <p:nvPr/>
        </p:nvSpPr>
        <p:spPr>
          <a:xfrm>
            <a:off x="-23037" y="915650"/>
            <a:ext cx="9144000" cy="144655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4400" b="1" dirty="0" smtClean="0">
                <a:ln w="11430"/>
                <a:solidFill>
                  <a:srgbClr val="FFFF66"/>
                </a:solidFill>
                <a:effectLst>
                  <a:glow rad="165100">
                    <a:srgbClr val="FF6600">
                      <a:alpha val="92000"/>
                    </a:srgbClr>
                  </a:glow>
                </a:effectLst>
                <a:latin typeface="Cambria" charset="0"/>
                <a:ea typeface="Cambria" charset="0"/>
                <a:cs typeface="Cambria" charset="0"/>
              </a:rPr>
              <a:t>Todo</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 </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lo </a:t>
            </a:r>
            <a:r>
              <a:rPr lang="es-ES_tradnl" sz="4400" dirty="0">
                <a:ln w="11430"/>
                <a:solidFill>
                  <a:srgbClr val="FFFF66"/>
                </a:solidFill>
                <a:effectLst>
                  <a:glow rad="165100">
                    <a:srgbClr val="FF6600">
                      <a:alpha val="92000"/>
                    </a:srgbClr>
                  </a:glow>
                </a:effectLst>
                <a:latin typeface="Cambria" charset="0"/>
                <a:ea typeface="Cambria" charset="0"/>
                <a:cs typeface="Cambria" charset="0"/>
              </a:rPr>
              <a:t>q</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ue </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Dios </a:t>
            </a:r>
            <a:r>
              <a:rPr lang="es-ES_tradnl" sz="4400" b="1" dirty="0" smtClean="0">
                <a:ln w="11430"/>
                <a:solidFill>
                  <a:srgbClr val="FFFF66"/>
                </a:solidFill>
                <a:effectLst>
                  <a:glow rad="165100">
                    <a:srgbClr val="FF6600">
                      <a:alpha val="92000"/>
                    </a:srgbClr>
                  </a:glow>
                </a:effectLst>
                <a:latin typeface="Cambria" charset="0"/>
                <a:ea typeface="Cambria" charset="0"/>
                <a:cs typeface="Cambria" charset="0"/>
              </a:rPr>
              <a:t>provee</a:t>
            </a:r>
            <a:endParaRPr lang="es-ES_tradnl" sz="4400" b="1" dirty="0" smtClean="0">
              <a:ln w="11430"/>
              <a:solidFill>
                <a:srgbClr val="FFFF66"/>
              </a:solidFill>
              <a:effectLst>
                <a:glow rad="165100">
                  <a:srgbClr val="FF6600">
                    <a:alpha val="92000"/>
                  </a:srgbClr>
                </a:glow>
              </a:effectLst>
              <a:latin typeface="Cambria" charset="0"/>
              <a:ea typeface="Cambria" charset="0"/>
              <a:cs typeface="Cambria" charset="0"/>
            </a:endParaRPr>
          </a:p>
          <a:p>
            <a:pPr algn="ct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  </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se </a:t>
            </a:r>
            <a:r>
              <a:rPr lang="es-ES_tradnl" sz="4400" dirty="0">
                <a:ln w="11430"/>
                <a:solidFill>
                  <a:srgbClr val="FFFF66"/>
                </a:solidFill>
                <a:effectLst>
                  <a:glow rad="165100">
                    <a:srgbClr val="FF6600">
                      <a:alpha val="92000"/>
                    </a:srgbClr>
                  </a:glow>
                </a:effectLst>
                <a:latin typeface="Cambria" charset="0"/>
                <a:ea typeface="Cambria" charset="0"/>
                <a:cs typeface="Cambria" charset="0"/>
              </a:rPr>
              <a:t>e</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ncuentra </a:t>
            </a:r>
            <a:r>
              <a:rPr lang="es-ES_tradnl" sz="4400" b="1" dirty="0">
                <a:ln w="11430"/>
                <a:solidFill>
                  <a:srgbClr val="FFFF66"/>
                </a:solidFill>
                <a:effectLst>
                  <a:glow rad="165100">
                    <a:srgbClr val="FF6600">
                      <a:alpha val="92000"/>
                    </a:srgbClr>
                  </a:glow>
                </a:effectLst>
                <a:latin typeface="Cambria" charset="0"/>
                <a:ea typeface="Cambria" charset="0"/>
                <a:cs typeface="Cambria" charset="0"/>
              </a:rPr>
              <a:t>e</a:t>
            </a:r>
            <a:r>
              <a:rPr lang="es-ES_tradnl" sz="4400" b="1" dirty="0" smtClean="0">
                <a:ln w="11430"/>
                <a:solidFill>
                  <a:srgbClr val="FFFF66"/>
                </a:solidFill>
                <a:effectLst>
                  <a:glow rad="165100">
                    <a:srgbClr val="FF6600">
                      <a:alpha val="92000"/>
                    </a:srgbClr>
                  </a:glow>
                </a:effectLst>
                <a:latin typeface="Cambria" charset="0"/>
                <a:ea typeface="Cambria" charset="0"/>
                <a:cs typeface="Cambria" charset="0"/>
              </a:rPr>
              <a:t>n</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 </a:t>
            </a:r>
            <a:r>
              <a:rPr lang="es-ES_tradnl" sz="4400" dirty="0" smtClean="0">
                <a:ln w="11430"/>
                <a:solidFill>
                  <a:schemeClr val="bg1"/>
                </a:solidFill>
                <a:effectLst>
                  <a:glow rad="165100">
                    <a:srgbClr val="FF6600">
                      <a:alpha val="92000"/>
                    </a:srgbClr>
                  </a:glow>
                </a:effectLst>
                <a:latin typeface="Cambria" charset="0"/>
                <a:ea typeface="Cambria" charset="0"/>
                <a:cs typeface="Cambria" charset="0"/>
              </a:rPr>
              <a:t>Jesús</a:t>
            </a:r>
            <a:r>
              <a:rPr lang="es-ES_tradnl" sz="4400" dirty="0" smtClean="0">
                <a:ln w="11430"/>
                <a:solidFill>
                  <a:srgbClr val="FFFF66"/>
                </a:solidFill>
                <a:effectLst>
                  <a:glow rad="165100">
                    <a:srgbClr val="FF6600">
                      <a:alpha val="92000"/>
                    </a:srgbClr>
                  </a:glow>
                </a:effectLst>
                <a:latin typeface="Cambria" charset="0"/>
                <a:ea typeface="Cambria" charset="0"/>
                <a:cs typeface="Cambria" charset="0"/>
              </a:rPr>
              <a:t> - (19,20)</a:t>
            </a:r>
            <a:endParaRPr lang="en-US" sz="4400" dirty="0" smtClean="0">
              <a:ln w="11430"/>
              <a:solidFill>
                <a:srgbClr val="FFFF66"/>
              </a:solidFill>
              <a:effectLst>
                <a:glow rad="165100">
                  <a:srgbClr val="FF6600">
                    <a:alpha val="92000"/>
                  </a:srgbClr>
                </a:glow>
              </a:effectLst>
              <a:latin typeface="Cambria" charset="0"/>
              <a:ea typeface="Cambria" charset="0"/>
              <a:cs typeface="Cambria" charset="0"/>
            </a:endParaRPr>
          </a:p>
        </p:txBody>
      </p:sp>
      <p:sp>
        <p:nvSpPr>
          <p:cNvPr id="18"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1600201"/>
            <a:ext cx="4319587" cy="5257800"/>
          </a:xfrm>
          <a:prstGeom prst="rect">
            <a:avLst/>
          </a:prstGeom>
          <a:noFill/>
          <a:ln w="9525">
            <a:noFill/>
            <a:miter lim="800000"/>
            <a:headEnd/>
            <a:tailEnd/>
          </a:ln>
          <a:effectLst/>
        </p:spPr>
      </p:pic>
      <p:sp>
        <p:nvSpPr>
          <p:cNvPr id="11" name="Round Diagonal Corner Rectangle 10"/>
          <p:cNvSpPr/>
          <p:nvPr/>
        </p:nvSpPr>
        <p:spPr>
          <a:xfrm>
            <a:off x="3124200" y="1447800"/>
            <a:ext cx="5791200" cy="5181600"/>
          </a:xfrm>
          <a:prstGeom prst="round2Diag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76600" y="1600200"/>
            <a:ext cx="5334000" cy="4832092"/>
          </a:xfrm>
          <a:prstGeom prst="rect">
            <a:avLst/>
          </a:prstGeom>
          <a:noFill/>
        </p:spPr>
        <p:txBody>
          <a:bodyPr wrap="square" rtlCol="0">
            <a:spAutoFit/>
          </a:bodyPr>
          <a:lstStyle/>
          <a:p>
            <a:pPr marL="457200" indent="-457200">
              <a:spcBef>
                <a:spcPts val="600"/>
              </a:spcBef>
              <a:buClr>
                <a:schemeClr val="accent1">
                  <a:lumMod val="75000"/>
                </a:schemeClr>
              </a:buClr>
              <a:buFont typeface="Wingdings 2" pitchFamily="18" charset="2"/>
              <a:buChar char="ö"/>
            </a:pPr>
            <a:r>
              <a:rPr lang="es-ES_tradnl" sz="3200" dirty="0" smtClean="0">
                <a:effectLst>
                  <a:outerShdw blurRad="38100" dist="38100" dir="2700000" algn="tl">
                    <a:srgbClr val="000000">
                      <a:alpha val="43137"/>
                    </a:srgbClr>
                  </a:outerShdw>
                </a:effectLst>
                <a:latin typeface="Abadi MT Condensed Light"/>
                <a:cs typeface="Abadi MT Condensed Light"/>
              </a:rPr>
              <a:t>Él </a:t>
            </a:r>
            <a:r>
              <a:rPr lang="es-ES_tradnl" sz="3200" dirty="0" smtClean="0">
                <a:effectLst>
                  <a:outerShdw blurRad="38100" dist="38100" dir="2700000" algn="tl">
                    <a:srgbClr val="000000">
                      <a:alpha val="43137"/>
                    </a:srgbClr>
                  </a:outerShdw>
                </a:effectLst>
                <a:latin typeface="Abadi MT Condensed Light"/>
                <a:cs typeface="Abadi MT Condensed Light"/>
              </a:rPr>
              <a:t>es </a:t>
            </a:r>
            <a:r>
              <a:rPr lang="es-ES_tradnl" sz="3200" dirty="0">
                <a:effectLst>
                  <a:outerShdw blurRad="38100" dist="38100" dir="2700000" algn="tl">
                    <a:srgbClr val="000000">
                      <a:alpha val="43137"/>
                    </a:srgbClr>
                  </a:outerShdw>
                </a:effectLst>
                <a:latin typeface="Abadi MT Condensed Light"/>
                <a:cs typeface="Abadi MT Condensed Light"/>
              </a:rPr>
              <a:t>e</a:t>
            </a:r>
            <a:r>
              <a:rPr lang="es-ES_tradnl" sz="3200" dirty="0" smtClean="0">
                <a:effectLst>
                  <a:outerShdw blurRad="38100" dist="38100" dir="2700000" algn="tl">
                    <a:srgbClr val="000000">
                      <a:alpha val="43137"/>
                    </a:srgbClr>
                  </a:outerShdw>
                </a:effectLst>
                <a:latin typeface="Abadi MT Condensed Light"/>
                <a:cs typeface="Abadi MT Condensed Light"/>
              </a:rPr>
              <a:t>l </a:t>
            </a:r>
            <a:r>
              <a:rPr lang="es-ES_tradnl" sz="3200" b="1" dirty="0" smtClean="0">
                <a:effectLst>
                  <a:outerShdw blurRad="38100" dist="38100" dir="2700000" algn="tl">
                    <a:srgbClr val="000000">
                      <a:alpha val="43137"/>
                    </a:srgbClr>
                  </a:outerShdw>
                </a:effectLst>
                <a:latin typeface="Abadi MT Condensed Light"/>
                <a:cs typeface="Abadi MT Condensed Light"/>
              </a:rPr>
              <a:t>ú</a:t>
            </a:r>
            <a:r>
              <a:rPr lang="es-ES_tradnl" sz="3200" b="1" dirty="0" smtClean="0">
                <a:effectLst>
                  <a:outerShdw blurRad="38100" dist="38100" dir="2700000" algn="tl">
                    <a:srgbClr val="000000">
                      <a:alpha val="43137"/>
                    </a:srgbClr>
                  </a:outerShdw>
                </a:effectLst>
                <a:latin typeface="Abadi MT Condensed Light"/>
                <a:cs typeface="Abadi MT Condensed Light"/>
              </a:rPr>
              <a:t>nico </a:t>
            </a:r>
            <a:r>
              <a:rPr lang="es-ES_tradnl" sz="3200" b="1" dirty="0" smtClean="0">
                <a:effectLst>
                  <a:outerShdw blurRad="38100" dist="38100" dir="2700000" algn="tl">
                    <a:srgbClr val="000000">
                      <a:alpha val="43137"/>
                    </a:srgbClr>
                  </a:outerShdw>
                </a:effectLst>
                <a:latin typeface="Abadi MT Condensed Light"/>
                <a:cs typeface="Abadi MT Condensed Light"/>
              </a:rPr>
              <a:t>Salvador </a:t>
            </a:r>
            <a:r>
              <a:rPr lang="es-ES_tradnl" sz="3200" dirty="0">
                <a:effectLst>
                  <a:outerShdw blurRad="38100" dist="38100" dir="2700000" algn="tl">
                    <a:srgbClr val="000000">
                      <a:alpha val="43137"/>
                    </a:srgbClr>
                  </a:outerShdw>
                </a:effectLst>
                <a:latin typeface="Abadi MT Condensed Light"/>
                <a:cs typeface="Abadi MT Condensed Light"/>
              </a:rPr>
              <a:t>d</a:t>
            </a:r>
            <a:r>
              <a:rPr lang="es-ES_tradnl" sz="3200" dirty="0" smtClean="0">
                <a:effectLst>
                  <a:outerShdw blurRad="38100" dist="38100" dir="2700000" algn="tl">
                    <a:srgbClr val="000000">
                      <a:alpha val="43137"/>
                    </a:srgbClr>
                  </a:outerShdw>
                </a:effectLst>
                <a:latin typeface="Abadi MT Condensed Light"/>
                <a:cs typeface="Abadi MT Condensed Light"/>
              </a:rPr>
              <a:t>e </a:t>
            </a:r>
            <a:r>
              <a:rPr lang="es-ES_tradnl" sz="3200" dirty="0">
                <a:effectLst>
                  <a:outerShdw blurRad="38100" dist="38100" dir="2700000" algn="tl">
                    <a:srgbClr val="000000">
                      <a:alpha val="43137"/>
                    </a:srgbClr>
                  </a:outerShdw>
                </a:effectLst>
                <a:latin typeface="Abadi MT Condensed Light"/>
                <a:cs typeface="Abadi MT Condensed Light"/>
              </a:rPr>
              <a:t>l</a:t>
            </a:r>
            <a:r>
              <a:rPr lang="es-ES_tradnl" sz="3200" dirty="0" smtClean="0">
                <a:effectLst>
                  <a:outerShdw blurRad="38100" dist="38100" dir="2700000" algn="tl">
                    <a:srgbClr val="000000">
                      <a:alpha val="43137"/>
                    </a:srgbClr>
                  </a:outerShdw>
                </a:effectLst>
                <a:latin typeface="Abadi MT Condensed Light"/>
                <a:cs typeface="Abadi MT Condensed Light"/>
              </a:rPr>
              <a:t>os </a:t>
            </a:r>
            <a:r>
              <a:rPr lang="es-ES_tradnl" sz="3200" dirty="0">
                <a:effectLst>
                  <a:outerShdw blurRad="38100" dist="38100" dir="2700000" algn="tl">
                    <a:srgbClr val="000000">
                      <a:alpha val="43137"/>
                    </a:srgbClr>
                  </a:outerShdw>
                </a:effectLst>
                <a:latin typeface="Abadi MT Condensed Light"/>
                <a:cs typeface="Abadi MT Condensed Light"/>
              </a:rPr>
              <a:t>p</a:t>
            </a:r>
            <a:r>
              <a:rPr lang="es-ES_tradnl" sz="3200" dirty="0" smtClean="0">
                <a:effectLst>
                  <a:outerShdw blurRad="38100" dist="38100" dir="2700000" algn="tl">
                    <a:srgbClr val="000000">
                      <a:alpha val="43137"/>
                    </a:srgbClr>
                  </a:outerShdw>
                </a:effectLst>
                <a:latin typeface="Abadi MT Condensed Light"/>
                <a:cs typeface="Abadi MT Condensed Light"/>
              </a:rPr>
              <a:t>ecadores</a:t>
            </a:r>
            <a:r>
              <a:rPr lang="es-ES_tradnl" sz="3200" dirty="0" smtClean="0">
                <a:effectLst>
                  <a:outerShdw blurRad="38100" dist="38100" dir="2700000" algn="tl">
                    <a:srgbClr val="000000">
                      <a:alpha val="43137"/>
                    </a:srgbClr>
                  </a:outerShdw>
                </a:effectLst>
                <a:latin typeface="Abadi MT Condensed Light"/>
                <a:cs typeface="Abadi MT Condensed Light"/>
              </a:rPr>
              <a:t>– (</a:t>
            </a:r>
            <a:r>
              <a:rPr lang="es-ES_tradnl" sz="3200" dirty="0" smtClean="0">
                <a:solidFill>
                  <a:srgbClr val="FF0000"/>
                </a:solidFill>
                <a:effectLst>
                  <a:outerShdw blurRad="38100" dist="38100" dir="2700000" algn="tl">
                    <a:srgbClr val="000000">
                      <a:alpha val="43137"/>
                    </a:srgbClr>
                  </a:outerShdw>
                </a:effectLst>
                <a:latin typeface="Abadi MT Condensed Light"/>
                <a:cs typeface="Abadi MT Condensed Light"/>
              </a:rPr>
              <a:t>13,14,21-23</a:t>
            </a:r>
            <a:r>
              <a:rPr lang="es-ES_tradnl" sz="3200" dirty="0" smtClean="0">
                <a:effectLst>
                  <a:outerShdw blurRad="38100" dist="38100" dir="2700000" algn="tl">
                    <a:srgbClr val="000000">
                      <a:alpha val="43137"/>
                    </a:srgbClr>
                  </a:outerShdw>
                </a:effectLst>
                <a:latin typeface="Abadi MT Condensed Light"/>
                <a:cs typeface="Abadi MT Condensed Light"/>
              </a:rPr>
              <a:t>)</a:t>
            </a:r>
          </a:p>
          <a:p>
            <a:pPr marL="457200" indent="-457200">
              <a:spcBef>
                <a:spcPts val="600"/>
              </a:spcBef>
              <a:buClr>
                <a:schemeClr val="accent1">
                  <a:lumMod val="75000"/>
                </a:schemeClr>
              </a:buClr>
              <a:buFont typeface="Wingdings 2" pitchFamily="18" charset="2"/>
              <a:buChar char="ö"/>
            </a:pPr>
            <a:r>
              <a:rPr lang="es-ES_tradnl" sz="3200" dirty="0" smtClean="0">
                <a:effectLst>
                  <a:outerShdw blurRad="38100" dist="38100" dir="2700000" algn="tl">
                    <a:srgbClr val="000000">
                      <a:alpha val="43137"/>
                    </a:srgbClr>
                  </a:outerShdw>
                </a:effectLst>
                <a:latin typeface="Abadi MT Condensed Light"/>
                <a:cs typeface="Abadi MT Condensed Light"/>
              </a:rPr>
              <a:t>Él </a:t>
            </a:r>
            <a:r>
              <a:rPr lang="es-ES_tradnl" sz="3200" b="1" dirty="0">
                <a:effectLst>
                  <a:outerShdw blurRad="38100" dist="38100" dir="2700000" algn="tl">
                    <a:srgbClr val="000000">
                      <a:alpha val="43137"/>
                    </a:srgbClr>
                  </a:outerShdw>
                </a:effectLst>
                <a:latin typeface="Abadi MT Condensed Light"/>
                <a:cs typeface="Abadi MT Condensed Light"/>
              </a:rPr>
              <a:t>c</a:t>
            </a:r>
            <a:r>
              <a:rPr lang="es-ES_tradnl" sz="3200" b="1" dirty="0" smtClean="0">
                <a:effectLst>
                  <a:outerShdw blurRad="38100" dist="38100" dir="2700000" algn="tl">
                    <a:srgbClr val="000000">
                      <a:alpha val="43137"/>
                    </a:srgbClr>
                  </a:outerShdw>
                </a:effectLst>
                <a:latin typeface="Abadi MT Condensed Light"/>
                <a:cs typeface="Abadi MT Condensed Light"/>
              </a:rPr>
              <a:t>reó</a:t>
            </a:r>
            <a:r>
              <a:rPr lang="es-ES_tradnl" sz="3200" dirty="0" smtClean="0">
                <a:effectLst>
                  <a:outerShdw blurRad="38100" dist="38100" dir="2700000" algn="tl">
                    <a:srgbClr val="000000">
                      <a:alpha val="43137"/>
                    </a:srgbClr>
                  </a:outerShdw>
                </a:effectLst>
                <a:latin typeface="Abadi MT Condensed Light"/>
                <a:cs typeface="Abadi MT Condensed Light"/>
              </a:rPr>
              <a:t> </a:t>
            </a:r>
            <a:r>
              <a:rPr lang="es-ES_tradnl" sz="3200" b="1" dirty="0">
                <a:effectLst>
                  <a:outerShdw blurRad="38100" dist="38100" dir="2700000" algn="tl">
                    <a:srgbClr val="000000">
                      <a:alpha val="43137"/>
                    </a:srgbClr>
                  </a:outerShdw>
                </a:effectLst>
                <a:latin typeface="Abadi MT Condensed Light"/>
                <a:cs typeface="Abadi MT Condensed Light"/>
              </a:rPr>
              <a:t>t</a:t>
            </a:r>
            <a:r>
              <a:rPr lang="es-ES_tradnl" sz="3200" b="1" dirty="0" smtClean="0">
                <a:effectLst>
                  <a:outerShdw blurRad="38100" dist="38100" dir="2700000" algn="tl">
                    <a:srgbClr val="000000">
                      <a:alpha val="43137"/>
                    </a:srgbClr>
                  </a:outerShdw>
                </a:effectLst>
                <a:latin typeface="Abadi MT Condensed Light"/>
                <a:cs typeface="Abadi MT Condensed Light"/>
              </a:rPr>
              <a:t>odo</a:t>
            </a:r>
            <a:r>
              <a:rPr lang="es-ES_tradnl" sz="3200" dirty="0" smtClean="0">
                <a:effectLst>
                  <a:outerShdw blurRad="38100" dist="38100" dir="2700000" algn="tl">
                    <a:srgbClr val="000000">
                      <a:alpha val="43137"/>
                    </a:srgbClr>
                  </a:outerShdw>
                </a:effectLst>
                <a:latin typeface="Abadi MT Condensed Light"/>
                <a:cs typeface="Abadi MT Condensed Light"/>
              </a:rPr>
              <a:t> </a:t>
            </a:r>
            <a:r>
              <a:rPr lang="es-ES_tradnl" sz="3200" dirty="0">
                <a:effectLst>
                  <a:outerShdw blurRad="38100" dist="38100" dir="2700000" algn="tl">
                    <a:srgbClr val="000000">
                      <a:alpha val="43137"/>
                    </a:srgbClr>
                  </a:outerShdw>
                </a:effectLst>
                <a:latin typeface="Abadi MT Condensed Light"/>
                <a:cs typeface="Abadi MT Condensed Light"/>
              </a:rPr>
              <a:t>l</a:t>
            </a:r>
            <a:r>
              <a:rPr lang="es-ES_tradnl" sz="3200" dirty="0" smtClean="0">
                <a:effectLst>
                  <a:outerShdw blurRad="38100" dist="38100" dir="2700000" algn="tl">
                    <a:srgbClr val="000000">
                      <a:alpha val="43137"/>
                    </a:srgbClr>
                  </a:outerShdw>
                </a:effectLst>
                <a:latin typeface="Abadi MT Condensed Light"/>
                <a:cs typeface="Abadi MT Condensed Light"/>
              </a:rPr>
              <a:t>o </a:t>
            </a:r>
            <a:r>
              <a:rPr lang="es-ES_tradnl" sz="3200" dirty="0">
                <a:effectLst>
                  <a:outerShdw blurRad="38100" dist="38100" dir="2700000" algn="tl">
                    <a:srgbClr val="000000">
                      <a:alpha val="43137"/>
                    </a:srgbClr>
                  </a:outerShdw>
                </a:effectLst>
                <a:latin typeface="Abadi MT Condensed Light"/>
                <a:cs typeface="Abadi MT Condensed Light"/>
              </a:rPr>
              <a:t>q</a:t>
            </a:r>
            <a:r>
              <a:rPr lang="es-ES_tradnl" sz="3200" dirty="0" smtClean="0">
                <a:effectLst>
                  <a:outerShdw blurRad="38100" dist="38100" dir="2700000" algn="tl">
                    <a:srgbClr val="000000">
                      <a:alpha val="43137"/>
                    </a:srgbClr>
                  </a:outerShdw>
                </a:effectLst>
                <a:latin typeface="Abadi MT Condensed Light"/>
                <a:cs typeface="Abadi MT Condensed Light"/>
              </a:rPr>
              <a:t>ue </a:t>
            </a:r>
            <a:r>
              <a:rPr lang="es-ES_tradnl" sz="3200" dirty="0">
                <a:effectLst>
                  <a:outerShdw blurRad="38100" dist="38100" dir="2700000" algn="tl">
                    <a:srgbClr val="000000">
                      <a:alpha val="43137"/>
                    </a:srgbClr>
                  </a:outerShdw>
                </a:effectLst>
                <a:latin typeface="Abadi MT Condensed Light"/>
                <a:cs typeface="Abadi MT Condensed Light"/>
              </a:rPr>
              <a:t>e</a:t>
            </a:r>
            <a:r>
              <a:rPr lang="es-ES_tradnl" sz="3200" dirty="0" smtClean="0">
                <a:effectLst>
                  <a:outerShdw blurRad="38100" dist="38100" dir="2700000" algn="tl">
                    <a:srgbClr val="000000">
                      <a:alpha val="43137"/>
                    </a:srgbClr>
                  </a:outerShdw>
                </a:effectLst>
                <a:latin typeface="Abadi MT Condensed Light"/>
                <a:cs typeface="Abadi MT Condensed Light"/>
              </a:rPr>
              <a:t>s</a:t>
            </a:r>
            <a:r>
              <a:rPr lang="es-ES_tradnl" sz="3200" dirty="0" smtClean="0">
                <a:effectLst>
                  <a:outerShdw blurRad="38100" dist="38100" dir="2700000" algn="tl">
                    <a:srgbClr val="000000">
                      <a:alpha val="43137"/>
                    </a:srgbClr>
                  </a:outerShdw>
                </a:effectLst>
                <a:latin typeface="Abadi MT Condensed Light"/>
                <a:cs typeface="Abadi MT Condensed Light"/>
              </a:rPr>
              <a:t>, </a:t>
            </a:r>
            <a:r>
              <a:rPr lang="es-ES_tradnl" sz="3200" dirty="0" smtClean="0">
                <a:effectLst>
                  <a:outerShdw blurRad="38100" dist="38100" dir="2700000" algn="tl">
                    <a:srgbClr val="000000">
                      <a:alpha val="43137"/>
                    </a:srgbClr>
                  </a:outerShdw>
                </a:effectLst>
                <a:latin typeface="Abadi MT Condensed Light"/>
                <a:cs typeface="Abadi MT Condensed Light"/>
              </a:rPr>
              <a:t>“</a:t>
            </a:r>
            <a:r>
              <a:rPr lang="es-ES_tradnl" sz="3200" b="1" dirty="0">
                <a:effectLst>
                  <a:outerShdw blurRad="38100" dist="38100" dir="2700000" algn="tl">
                    <a:srgbClr val="000000">
                      <a:alpha val="43137"/>
                    </a:srgbClr>
                  </a:outerShdw>
                </a:effectLst>
                <a:latin typeface="Abadi MT Condensed Light"/>
                <a:cs typeface="Abadi MT Condensed Light"/>
              </a:rPr>
              <a:t>e</a:t>
            </a:r>
            <a:r>
              <a:rPr lang="es-ES_tradnl" sz="3200" b="1" dirty="0" smtClean="0">
                <a:effectLst>
                  <a:outerShdw blurRad="38100" dist="38100" dir="2700000" algn="tl">
                    <a:srgbClr val="000000">
                      <a:alpha val="43137"/>
                    </a:srgbClr>
                  </a:outerShdw>
                </a:effectLst>
                <a:latin typeface="Abadi MT Condensed Light"/>
                <a:cs typeface="Abadi MT Condensed Light"/>
              </a:rPr>
              <a:t>xiste</a:t>
            </a:r>
            <a:r>
              <a:rPr lang="es-ES_tradnl" sz="3200" dirty="0" smtClean="0">
                <a:effectLst>
                  <a:outerShdw blurRad="38100" dist="38100" dir="2700000" algn="tl">
                    <a:srgbClr val="000000">
                      <a:alpha val="43137"/>
                    </a:srgbClr>
                  </a:outerShdw>
                </a:effectLst>
                <a:latin typeface="Abadi MT Condensed Light"/>
                <a:cs typeface="Abadi MT Condensed Light"/>
              </a:rPr>
              <a:t>”– (</a:t>
            </a:r>
            <a:r>
              <a:rPr lang="es-ES_tradnl" sz="3200" dirty="0" smtClean="0">
                <a:solidFill>
                  <a:srgbClr val="FF0000"/>
                </a:solidFill>
                <a:effectLst>
                  <a:outerShdw blurRad="38100" dist="38100" dir="2700000" algn="tl">
                    <a:srgbClr val="000000">
                      <a:alpha val="43137"/>
                    </a:srgbClr>
                  </a:outerShdw>
                </a:effectLst>
                <a:latin typeface="Abadi MT Condensed Light"/>
                <a:cs typeface="Abadi MT Condensed Light"/>
              </a:rPr>
              <a:t>15-17</a:t>
            </a:r>
            <a:r>
              <a:rPr lang="es-ES_tradnl" sz="3200" dirty="0" smtClean="0">
                <a:effectLst>
                  <a:outerShdw blurRad="38100" dist="38100" dir="2700000" algn="tl">
                    <a:srgbClr val="000000">
                      <a:alpha val="43137"/>
                    </a:srgbClr>
                  </a:outerShdw>
                </a:effectLst>
                <a:latin typeface="Abadi MT Condensed Light"/>
                <a:cs typeface="Abadi MT Condensed Light"/>
              </a:rPr>
              <a:t>)</a:t>
            </a:r>
          </a:p>
          <a:p>
            <a:pPr marL="457200" indent="-457200">
              <a:spcBef>
                <a:spcPts val="600"/>
              </a:spcBef>
              <a:buClr>
                <a:schemeClr val="accent1">
                  <a:lumMod val="75000"/>
                </a:schemeClr>
              </a:buClr>
              <a:buFont typeface="Wingdings 2" pitchFamily="18" charset="2"/>
              <a:buChar char="ö"/>
            </a:pPr>
            <a:r>
              <a:rPr lang="es-ES_tradnl" sz="3200" dirty="0" smtClean="0">
                <a:effectLst>
                  <a:outerShdw blurRad="38100" dist="38100" dir="2700000" algn="tl">
                    <a:srgbClr val="000000">
                      <a:alpha val="43137"/>
                    </a:srgbClr>
                  </a:outerShdw>
                </a:effectLst>
                <a:latin typeface="Abadi MT Condensed Light"/>
                <a:cs typeface="Abadi MT Condensed Light"/>
              </a:rPr>
              <a:t>Él </a:t>
            </a:r>
            <a:r>
              <a:rPr lang="es-ES_tradnl" sz="3200" dirty="0" smtClean="0">
                <a:effectLst>
                  <a:outerShdw blurRad="38100" dist="38100" dir="2700000" algn="tl">
                    <a:srgbClr val="000000">
                      <a:alpha val="43137"/>
                    </a:srgbClr>
                  </a:outerShdw>
                </a:effectLst>
                <a:latin typeface="Abadi MT Condensed Light"/>
                <a:cs typeface="Abadi MT Condensed Light"/>
              </a:rPr>
              <a:t>es </a:t>
            </a:r>
            <a:r>
              <a:rPr lang="es-ES_tradnl" sz="3200" b="1" dirty="0" smtClean="0">
                <a:effectLst>
                  <a:outerShdw blurRad="38100" dist="38100" dir="2700000" algn="tl">
                    <a:srgbClr val="000000">
                      <a:alpha val="43137"/>
                    </a:srgbClr>
                  </a:outerShdw>
                </a:effectLst>
                <a:latin typeface="Abadi MT Condensed Light"/>
                <a:cs typeface="Abadi MT Condensed Light"/>
              </a:rPr>
              <a:t>Deidad</a:t>
            </a:r>
            <a:r>
              <a:rPr lang="es-ES_tradnl" sz="3200" dirty="0" smtClean="0">
                <a:effectLst>
                  <a:outerShdw blurRad="38100" dist="38100" dir="2700000" algn="tl">
                    <a:srgbClr val="000000">
                      <a:alpha val="43137"/>
                    </a:srgbClr>
                  </a:outerShdw>
                </a:effectLst>
                <a:latin typeface="Abadi MT Condensed Light"/>
                <a:cs typeface="Abadi MT Condensed Light"/>
              </a:rPr>
              <a:t>– (</a:t>
            </a:r>
            <a:r>
              <a:rPr lang="es-ES_tradnl" sz="3200" dirty="0" smtClean="0">
                <a:solidFill>
                  <a:srgbClr val="FF0000"/>
                </a:solidFill>
                <a:effectLst>
                  <a:outerShdw blurRad="38100" dist="38100" dir="2700000" algn="tl">
                    <a:srgbClr val="000000">
                      <a:alpha val="43137"/>
                    </a:srgbClr>
                  </a:outerShdw>
                </a:effectLst>
                <a:latin typeface="Abadi MT Condensed Light"/>
                <a:cs typeface="Abadi MT Condensed Light"/>
              </a:rPr>
              <a:t>15-17</a:t>
            </a:r>
            <a:r>
              <a:rPr lang="es-ES_tradnl" sz="3200" dirty="0" smtClean="0">
                <a:effectLst>
                  <a:outerShdw blurRad="38100" dist="38100" dir="2700000" algn="tl">
                    <a:srgbClr val="000000">
                      <a:alpha val="43137"/>
                    </a:srgbClr>
                  </a:outerShdw>
                </a:effectLst>
                <a:latin typeface="Abadi MT Condensed Light"/>
                <a:cs typeface="Abadi MT Condensed Light"/>
              </a:rPr>
              <a:t>)</a:t>
            </a:r>
          </a:p>
          <a:p>
            <a:pPr marL="457200" indent="-457200">
              <a:spcBef>
                <a:spcPts val="600"/>
              </a:spcBef>
              <a:buClr>
                <a:schemeClr val="accent1">
                  <a:lumMod val="75000"/>
                </a:schemeClr>
              </a:buClr>
              <a:buFont typeface="Wingdings 2" pitchFamily="18" charset="2"/>
              <a:buChar char="ö"/>
            </a:pPr>
            <a:r>
              <a:rPr lang="es-ES_tradnl" sz="3200" dirty="0" smtClean="0">
                <a:effectLst>
                  <a:outerShdw blurRad="38100" dist="38100" dir="2700000" algn="tl">
                    <a:srgbClr val="000000">
                      <a:alpha val="43137"/>
                    </a:srgbClr>
                  </a:outerShdw>
                </a:effectLst>
                <a:latin typeface="Abadi MT Condensed Light"/>
                <a:cs typeface="Abadi MT Condensed Light"/>
              </a:rPr>
              <a:t>Él </a:t>
            </a:r>
            <a:r>
              <a:rPr lang="es-ES_tradnl" sz="3200" dirty="0" smtClean="0">
                <a:effectLst>
                  <a:outerShdw blurRad="38100" dist="38100" dir="2700000" algn="tl">
                    <a:srgbClr val="000000">
                      <a:alpha val="43137"/>
                    </a:srgbClr>
                  </a:outerShdw>
                </a:effectLst>
                <a:latin typeface="Abadi MT Condensed Light"/>
                <a:cs typeface="Abadi MT Condensed Light"/>
              </a:rPr>
              <a:t>es </a:t>
            </a:r>
            <a:r>
              <a:rPr lang="es-ES_tradnl" sz="3200" dirty="0">
                <a:effectLst>
                  <a:outerShdw blurRad="38100" dist="38100" dir="2700000" algn="tl">
                    <a:srgbClr val="000000">
                      <a:alpha val="43137"/>
                    </a:srgbClr>
                  </a:outerShdw>
                </a:effectLst>
                <a:latin typeface="Abadi MT Condensed Light"/>
                <a:cs typeface="Abadi MT Condensed Light"/>
              </a:rPr>
              <a:t>l</a:t>
            </a:r>
            <a:r>
              <a:rPr lang="es-ES_tradnl" sz="3200" dirty="0" smtClean="0">
                <a:effectLst>
                  <a:outerShdw blurRad="38100" dist="38100" dir="2700000" algn="tl">
                    <a:srgbClr val="000000">
                      <a:alpha val="43137"/>
                    </a:srgbClr>
                  </a:outerShdw>
                </a:effectLst>
                <a:latin typeface="Abadi MT Condensed Light"/>
                <a:cs typeface="Abadi MT Condensed Light"/>
              </a:rPr>
              <a:t>a </a:t>
            </a:r>
            <a:r>
              <a:rPr lang="es-ES_tradnl" sz="3200" b="1" dirty="0" smtClean="0">
                <a:effectLst>
                  <a:outerShdw blurRad="38100" dist="38100" dir="2700000" algn="tl">
                    <a:srgbClr val="000000">
                      <a:alpha val="43137"/>
                    </a:srgbClr>
                  </a:outerShdw>
                </a:effectLst>
                <a:latin typeface="Abadi MT Condensed Light"/>
                <a:cs typeface="Abadi MT Condensed Light"/>
              </a:rPr>
              <a:t>Cabeza </a:t>
            </a:r>
            <a:r>
              <a:rPr lang="es-ES_tradnl" sz="3200" dirty="0" smtClean="0">
                <a:effectLst>
                  <a:outerShdw blurRad="38100" dist="38100" dir="2700000" algn="tl">
                    <a:srgbClr val="000000">
                      <a:alpha val="43137"/>
                    </a:srgbClr>
                  </a:outerShdw>
                </a:effectLst>
                <a:latin typeface="Abadi MT Condensed Light"/>
                <a:cs typeface="Abadi MT Condensed Light"/>
              </a:rPr>
              <a:t>De La Iglesia– (</a:t>
            </a:r>
            <a:r>
              <a:rPr lang="es-ES_tradnl" sz="3200" dirty="0" smtClean="0">
                <a:solidFill>
                  <a:srgbClr val="FF0000"/>
                </a:solidFill>
                <a:effectLst>
                  <a:outerShdw blurRad="38100" dist="38100" dir="2700000" algn="tl">
                    <a:srgbClr val="000000">
                      <a:alpha val="43137"/>
                    </a:srgbClr>
                  </a:outerShdw>
                </a:effectLst>
                <a:latin typeface="Abadi MT Condensed Light"/>
                <a:cs typeface="Abadi MT Condensed Light"/>
              </a:rPr>
              <a:t>18</a:t>
            </a:r>
            <a:r>
              <a:rPr lang="es-ES_tradnl" sz="3200" dirty="0" smtClean="0">
                <a:effectLst>
                  <a:outerShdw blurRad="38100" dist="38100" dir="2700000" algn="tl">
                    <a:srgbClr val="000000">
                      <a:alpha val="43137"/>
                    </a:srgbClr>
                  </a:outerShdw>
                </a:effectLst>
                <a:latin typeface="Abadi MT Condensed Light"/>
                <a:cs typeface="Abadi MT Condensed Light"/>
              </a:rPr>
              <a:t>)</a:t>
            </a:r>
          </a:p>
          <a:p>
            <a:pPr marL="457200" indent="-457200">
              <a:spcBef>
                <a:spcPts val="600"/>
              </a:spcBef>
              <a:buClr>
                <a:schemeClr val="accent1">
                  <a:lumMod val="75000"/>
                </a:schemeClr>
              </a:buClr>
              <a:buFont typeface="Wingdings 2" pitchFamily="18" charset="2"/>
              <a:buChar char="ö"/>
            </a:pPr>
            <a:r>
              <a:rPr lang="es-ES_tradnl" sz="3200" b="1" dirty="0" smtClean="0">
                <a:effectLst>
                  <a:outerShdw blurRad="38100" dist="38100" dir="2700000" algn="tl">
                    <a:srgbClr val="000000">
                      <a:alpha val="43137"/>
                    </a:srgbClr>
                  </a:outerShdw>
                </a:effectLst>
                <a:latin typeface="Abadi MT Condensed Light"/>
                <a:cs typeface="Abadi MT Condensed Light"/>
              </a:rPr>
              <a:t>Todo</a:t>
            </a:r>
            <a:r>
              <a:rPr lang="es-ES_tradnl" sz="3200" dirty="0" smtClean="0">
                <a:effectLst>
                  <a:outerShdw blurRad="38100" dist="38100" dir="2700000" algn="tl">
                    <a:srgbClr val="000000">
                      <a:alpha val="43137"/>
                    </a:srgbClr>
                  </a:outerShdw>
                </a:effectLst>
                <a:latin typeface="Abadi MT Condensed Light"/>
                <a:cs typeface="Abadi MT Condensed Light"/>
              </a:rPr>
              <a:t> </a:t>
            </a:r>
            <a:r>
              <a:rPr lang="es-ES_tradnl" sz="3200" dirty="0" smtClean="0">
                <a:effectLst>
                  <a:outerShdw blurRad="38100" dist="38100" dir="2700000" algn="tl">
                    <a:srgbClr val="000000">
                      <a:alpha val="43137"/>
                    </a:srgbClr>
                  </a:outerShdw>
                </a:effectLst>
                <a:latin typeface="Abadi MT Condensed Light"/>
                <a:cs typeface="Abadi MT Condensed Light"/>
              </a:rPr>
              <a:t>lo </a:t>
            </a:r>
            <a:r>
              <a:rPr lang="es-ES_tradnl" sz="3200" dirty="0">
                <a:effectLst>
                  <a:outerShdw blurRad="38100" dist="38100" dir="2700000" algn="tl">
                    <a:srgbClr val="000000">
                      <a:alpha val="43137"/>
                    </a:srgbClr>
                  </a:outerShdw>
                </a:effectLst>
                <a:latin typeface="Abadi MT Condensed Light"/>
                <a:cs typeface="Abadi MT Condensed Light"/>
              </a:rPr>
              <a:t>q</a:t>
            </a:r>
            <a:r>
              <a:rPr lang="es-ES_tradnl" sz="3200" dirty="0" smtClean="0">
                <a:effectLst>
                  <a:outerShdw blurRad="38100" dist="38100" dir="2700000" algn="tl">
                    <a:srgbClr val="000000">
                      <a:alpha val="43137"/>
                    </a:srgbClr>
                  </a:outerShdw>
                </a:effectLst>
                <a:latin typeface="Abadi MT Condensed Light"/>
                <a:cs typeface="Abadi MT Condensed Light"/>
              </a:rPr>
              <a:t>ue </a:t>
            </a:r>
            <a:r>
              <a:rPr lang="es-ES_tradnl" sz="3200" b="1" dirty="0" smtClean="0">
                <a:effectLst>
                  <a:outerShdw blurRad="38100" dist="38100" dir="2700000" algn="tl">
                    <a:srgbClr val="000000">
                      <a:alpha val="43137"/>
                    </a:srgbClr>
                  </a:outerShdw>
                </a:effectLst>
                <a:latin typeface="Abadi MT Condensed Light"/>
                <a:cs typeface="Abadi MT Condensed Light"/>
              </a:rPr>
              <a:t>Dios </a:t>
            </a:r>
            <a:r>
              <a:rPr lang="es-ES_tradnl" sz="3200" b="1" dirty="0" smtClean="0">
                <a:effectLst>
                  <a:outerShdw blurRad="38100" dist="38100" dir="2700000" algn="tl">
                    <a:srgbClr val="000000">
                      <a:alpha val="43137"/>
                    </a:srgbClr>
                  </a:outerShdw>
                </a:effectLst>
                <a:latin typeface="Abadi MT Condensed Light"/>
                <a:cs typeface="Abadi MT Condensed Light"/>
              </a:rPr>
              <a:t>provee </a:t>
            </a:r>
            <a:r>
              <a:rPr lang="es-ES_tradnl" sz="3200" dirty="0">
                <a:effectLst>
                  <a:outerShdw blurRad="38100" dist="38100" dir="2700000" algn="tl">
                    <a:srgbClr val="000000">
                      <a:alpha val="43137"/>
                    </a:srgbClr>
                  </a:outerShdw>
                </a:effectLst>
                <a:latin typeface="Abadi MT Condensed Light"/>
                <a:cs typeface="Abadi MT Condensed Light"/>
              </a:rPr>
              <a:t>s</a:t>
            </a:r>
            <a:r>
              <a:rPr lang="es-ES_tradnl" sz="3200" dirty="0" smtClean="0">
                <a:effectLst>
                  <a:outerShdw blurRad="38100" dist="38100" dir="2700000" algn="tl">
                    <a:srgbClr val="000000">
                      <a:alpha val="43137"/>
                    </a:srgbClr>
                  </a:outerShdw>
                </a:effectLst>
                <a:latin typeface="Abadi MT Condensed Light"/>
                <a:cs typeface="Abadi MT Condensed Light"/>
              </a:rPr>
              <a:t>e </a:t>
            </a:r>
            <a:r>
              <a:rPr lang="es-ES_tradnl" sz="3200" b="1" i="1" dirty="0">
                <a:effectLst>
                  <a:outerShdw blurRad="38100" dist="38100" dir="2700000" algn="tl">
                    <a:srgbClr val="000000">
                      <a:alpha val="43137"/>
                    </a:srgbClr>
                  </a:outerShdw>
                </a:effectLst>
                <a:latin typeface="Abadi MT Condensed Light"/>
                <a:cs typeface="Abadi MT Condensed Light"/>
              </a:rPr>
              <a:t>e</a:t>
            </a:r>
            <a:r>
              <a:rPr lang="es-ES_tradnl" sz="3200" b="1" i="1" dirty="0" smtClean="0">
                <a:effectLst>
                  <a:outerShdw blurRad="38100" dist="38100" dir="2700000" algn="tl">
                    <a:srgbClr val="000000">
                      <a:alpha val="43137"/>
                    </a:srgbClr>
                  </a:outerShdw>
                </a:effectLst>
                <a:latin typeface="Abadi MT Condensed Light"/>
                <a:cs typeface="Abadi MT Condensed Light"/>
              </a:rPr>
              <a:t>ncuentra </a:t>
            </a:r>
            <a:r>
              <a:rPr lang="es-ES_tradnl" sz="3200" b="1" i="1" dirty="0">
                <a:effectLst>
                  <a:outerShdw blurRad="38100" dist="38100" dir="2700000" algn="tl">
                    <a:srgbClr val="000000">
                      <a:alpha val="43137"/>
                    </a:srgbClr>
                  </a:outerShdw>
                </a:effectLst>
                <a:latin typeface="Abadi MT Condensed Light"/>
                <a:cs typeface="Abadi MT Condensed Light"/>
              </a:rPr>
              <a:t>e</a:t>
            </a:r>
            <a:r>
              <a:rPr lang="es-ES_tradnl" sz="3200" b="1" i="1" dirty="0" smtClean="0">
                <a:effectLst>
                  <a:outerShdw blurRad="38100" dist="38100" dir="2700000" algn="tl">
                    <a:srgbClr val="000000">
                      <a:alpha val="43137"/>
                    </a:srgbClr>
                  </a:outerShdw>
                </a:effectLst>
                <a:latin typeface="Abadi MT Condensed Light"/>
                <a:cs typeface="Abadi MT Condensed Light"/>
              </a:rPr>
              <a:t>n </a:t>
            </a:r>
            <a:r>
              <a:rPr lang="es-ES_tradnl" sz="3200" b="1" i="1" dirty="0" smtClean="0">
                <a:effectLst>
                  <a:outerShdw blurRad="38100" dist="38100" dir="2700000" algn="tl">
                    <a:srgbClr val="000000">
                      <a:alpha val="43137"/>
                    </a:srgbClr>
                  </a:outerShdw>
                </a:effectLst>
                <a:latin typeface="Abadi MT Condensed Light"/>
                <a:cs typeface="Abadi MT Condensed Light"/>
              </a:rPr>
              <a:t>Jesús</a:t>
            </a:r>
            <a:r>
              <a:rPr lang="es-ES_tradnl" sz="3200" dirty="0" smtClean="0">
                <a:effectLst>
                  <a:outerShdw blurRad="38100" dist="38100" dir="2700000" algn="tl">
                    <a:srgbClr val="000000">
                      <a:alpha val="43137"/>
                    </a:srgbClr>
                  </a:outerShdw>
                </a:effectLst>
                <a:latin typeface="Abadi MT Condensed Light"/>
                <a:cs typeface="Abadi MT Condensed Light"/>
              </a:rPr>
              <a:t>– (</a:t>
            </a:r>
            <a:r>
              <a:rPr lang="es-ES_tradnl" sz="3200" dirty="0" smtClean="0">
                <a:solidFill>
                  <a:srgbClr val="FF0000"/>
                </a:solidFill>
                <a:effectLst>
                  <a:outerShdw blurRad="38100" dist="38100" dir="2700000" algn="tl">
                    <a:srgbClr val="000000">
                      <a:alpha val="43137"/>
                    </a:srgbClr>
                  </a:outerShdw>
                </a:effectLst>
                <a:latin typeface="Abadi MT Condensed Light"/>
                <a:cs typeface="Abadi MT Condensed Light"/>
              </a:rPr>
              <a:t>19,20</a:t>
            </a:r>
            <a:r>
              <a:rPr lang="es-ES_tradnl" sz="3200" dirty="0" smtClean="0">
                <a:effectLst>
                  <a:outerShdw blurRad="38100" dist="38100" dir="2700000" algn="tl">
                    <a:srgbClr val="000000">
                      <a:alpha val="43137"/>
                    </a:srgbClr>
                  </a:outerShdw>
                </a:effectLst>
                <a:latin typeface="Abadi MT Condensed Light"/>
                <a:cs typeface="Abadi MT Condensed Light"/>
              </a:rPr>
              <a:t>)</a:t>
            </a:r>
          </a:p>
        </p:txBody>
      </p:sp>
      <p:sp>
        <p:nvSpPr>
          <p:cNvPr id="7" name="Slide Number Placeholder 6"/>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32</a:t>
            </a:fld>
            <a:endParaRPr lang="en-US"/>
          </a:p>
        </p:txBody>
      </p:sp>
      <p:sp>
        <p:nvSpPr>
          <p:cNvPr id="12"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304800" y="2438400"/>
            <a:ext cx="8534400" cy="4191000"/>
          </a:xfrm>
          <a:prstGeom prst="rect">
            <a:avLst/>
          </a:prstGeom>
          <a:solidFill>
            <a:schemeClr val="accent1">
              <a:lumMod val="60000"/>
              <a:lumOff val="40000"/>
            </a:schemeClr>
          </a:solidFill>
        </p:spPr>
        <p:txBody>
          <a:bodyPr>
            <a:normAutofit lnSpcReduction="10000"/>
          </a:bodyPr>
          <a:lstStyle/>
          <a:p>
            <a:pPr marL="609600" indent="-609600" eaLnBrk="1" hangingPunct="1">
              <a:buFontTx/>
              <a:buNone/>
            </a:pPr>
            <a:endParaRPr lang="es-ES" sz="800" b="1" dirty="0" smtClean="0">
              <a:latin typeface="Arial Narrow" charset="0"/>
            </a:endParaRPr>
          </a:p>
          <a:p>
            <a:pPr marL="609600" indent="-609600" eaLnBrk="1" hangingPunct="1">
              <a:buClr>
                <a:schemeClr val="tx1"/>
              </a:buClr>
              <a:buFontTx/>
              <a:buAutoNum type="arabicPeriod"/>
            </a:pPr>
            <a:r>
              <a:rPr lang="es-ES" sz="2700" b="1" dirty="0" smtClean="0">
                <a:latin typeface="Arial Narrow" charset="0"/>
              </a:rPr>
              <a:t>Comienza por </a:t>
            </a:r>
            <a:r>
              <a:rPr lang="es-ES" sz="2700" b="1" u="sng" dirty="0" smtClean="0">
                <a:solidFill>
                  <a:srgbClr val="000066"/>
                </a:solidFill>
                <a:latin typeface="Arial Narrow" charset="0"/>
              </a:rPr>
              <a:t>OÍR</a:t>
            </a:r>
            <a:r>
              <a:rPr lang="es-ES" sz="2700" b="1" dirty="0" smtClean="0">
                <a:latin typeface="Arial Narrow" charset="0"/>
              </a:rPr>
              <a:t> la palabra de Jesús </a:t>
            </a:r>
            <a:r>
              <a:rPr lang="es-ES" sz="2700" b="1" dirty="0" smtClean="0">
                <a:solidFill>
                  <a:srgbClr val="C00000"/>
                </a:solidFill>
                <a:latin typeface="Arial Narrow" charset="0"/>
              </a:rPr>
              <a:t>(Rom 10:14, 17)</a:t>
            </a:r>
            <a:endParaRPr lang="es-ES" sz="2700" b="1" dirty="0" smtClean="0">
              <a:latin typeface="Arial Narrow" charset="0"/>
            </a:endParaRPr>
          </a:p>
          <a:p>
            <a:pPr marL="609600" indent="-609600" eaLnBrk="1" hangingPunct="1">
              <a:buClr>
                <a:schemeClr val="tx1"/>
              </a:buClr>
              <a:buFontTx/>
              <a:buAutoNum type="arabicPeriod"/>
            </a:pPr>
            <a:r>
              <a:rPr lang="es-ES" sz="2700" b="1" u="sng" dirty="0" smtClean="0">
                <a:solidFill>
                  <a:srgbClr val="000066"/>
                </a:solidFill>
                <a:latin typeface="Arial Narrow" charset="0"/>
              </a:rPr>
              <a:t>CREER</a:t>
            </a:r>
            <a:r>
              <a:rPr lang="es-ES" sz="2700" b="1" dirty="0" smtClean="0">
                <a:solidFill>
                  <a:srgbClr val="000066"/>
                </a:solidFill>
                <a:latin typeface="Arial Narrow" charset="0"/>
              </a:rPr>
              <a:t> </a:t>
            </a:r>
            <a:r>
              <a:rPr lang="es-ES" sz="2700" b="1" dirty="0" smtClean="0">
                <a:latin typeface="Arial Narrow" charset="0"/>
              </a:rPr>
              <a:t>en Jesús como el Cristo </a:t>
            </a:r>
            <a:r>
              <a:rPr lang="es-ES" sz="2700" b="1" dirty="0" smtClean="0">
                <a:solidFill>
                  <a:srgbClr val="C00000"/>
                </a:solidFill>
                <a:latin typeface="Arial Narrow" charset="0"/>
              </a:rPr>
              <a:t>(</a:t>
            </a:r>
            <a:r>
              <a:rPr lang="es-ES" sz="2700" b="1" dirty="0" err="1" smtClean="0">
                <a:solidFill>
                  <a:srgbClr val="C00000"/>
                </a:solidFill>
                <a:latin typeface="Arial Narrow" charset="0"/>
              </a:rPr>
              <a:t>Jn</a:t>
            </a:r>
            <a:r>
              <a:rPr lang="es-ES" sz="2700" b="1" dirty="0" smtClean="0">
                <a:solidFill>
                  <a:srgbClr val="C00000"/>
                </a:solidFill>
                <a:latin typeface="Arial Narrow" charset="0"/>
              </a:rPr>
              <a:t> 8:24; Rom 10:9-10)</a:t>
            </a:r>
            <a:endParaRPr lang="es-ES" sz="2700" b="1" dirty="0" smtClean="0">
              <a:latin typeface="Arial Narrow" charset="0"/>
            </a:endParaRPr>
          </a:p>
          <a:p>
            <a:pPr marL="609600" indent="-609600" eaLnBrk="1" hangingPunct="1">
              <a:buClr>
                <a:schemeClr val="tx1"/>
              </a:buClr>
              <a:buFontTx/>
              <a:buAutoNum type="arabicPeriod"/>
            </a:pPr>
            <a:r>
              <a:rPr lang="es-ES" sz="2700" b="1" u="sng" dirty="0" smtClean="0">
                <a:solidFill>
                  <a:srgbClr val="000066"/>
                </a:solidFill>
                <a:latin typeface="Arial Narrow" charset="0"/>
              </a:rPr>
              <a:t>ARREPENTIRSE</a:t>
            </a:r>
            <a:r>
              <a:rPr lang="es-ES" sz="2700" b="1" dirty="0" smtClean="0">
                <a:latin typeface="Arial Narrow" charset="0"/>
              </a:rPr>
              <a:t> de sus pecados </a:t>
            </a:r>
            <a:r>
              <a:rPr lang="es-ES" sz="2700" b="1" dirty="0" smtClean="0">
                <a:solidFill>
                  <a:srgbClr val="C00000"/>
                </a:solidFill>
                <a:latin typeface="Arial Narrow" charset="0"/>
              </a:rPr>
              <a:t>(</a:t>
            </a:r>
            <a:r>
              <a:rPr lang="es-ES" sz="2700" b="1" dirty="0" err="1" smtClean="0">
                <a:solidFill>
                  <a:srgbClr val="C00000"/>
                </a:solidFill>
                <a:latin typeface="Arial Narrow" charset="0"/>
              </a:rPr>
              <a:t>Lc</a:t>
            </a:r>
            <a:r>
              <a:rPr lang="es-ES" sz="2700" b="1" dirty="0" smtClean="0">
                <a:solidFill>
                  <a:srgbClr val="C00000"/>
                </a:solidFill>
                <a:latin typeface="Arial Narrow" charset="0"/>
              </a:rPr>
              <a:t> 13:3; Hechos 17:30)</a:t>
            </a:r>
            <a:endParaRPr lang="es-ES" sz="2700" b="1" dirty="0" smtClean="0">
              <a:latin typeface="Arial Narrow" charset="0"/>
            </a:endParaRPr>
          </a:p>
          <a:p>
            <a:pPr marL="609600" indent="-609600" eaLnBrk="1" hangingPunct="1">
              <a:buClr>
                <a:schemeClr val="tx1"/>
              </a:buClr>
              <a:buFontTx/>
              <a:buAutoNum type="arabicPeriod"/>
            </a:pPr>
            <a:r>
              <a:rPr lang="es-ES" sz="2700" b="1" u="sng" dirty="0" smtClean="0">
                <a:solidFill>
                  <a:srgbClr val="000066"/>
                </a:solidFill>
                <a:latin typeface="Arial Narrow" charset="0"/>
              </a:rPr>
              <a:t>CONFESAR</a:t>
            </a:r>
            <a:r>
              <a:rPr lang="es-ES" sz="2700" b="1" dirty="0" smtClean="0">
                <a:latin typeface="Arial Narrow" charset="0"/>
              </a:rPr>
              <a:t> su fe en Jesús </a:t>
            </a:r>
            <a:r>
              <a:rPr lang="es-ES" sz="2700" b="1" dirty="0" smtClean="0">
                <a:solidFill>
                  <a:srgbClr val="C00000"/>
                </a:solidFill>
                <a:latin typeface="Arial Narrow" charset="0"/>
              </a:rPr>
              <a:t>(Rom 10:9-10; Mateo 10:32)</a:t>
            </a:r>
          </a:p>
          <a:p>
            <a:pPr marL="609600" indent="-609600" eaLnBrk="1" hangingPunct="1">
              <a:buClr>
                <a:schemeClr val="tx1"/>
              </a:buClr>
              <a:buFontTx/>
              <a:buAutoNum type="arabicPeriod"/>
            </a:pPr>
            <a:r>
              <a:rPr lang="es-ES" sz="2700" b="1" dirty="0" smtClean="0">
                <a:latin typeface="Arial Narrow" charset="0"/>
              </a:rPr>
              <a:t>Unirse a Cristo en su muerte, sepultura y resurrección en el </a:t>
            </a:r>
            <a:r>
              <a:rPr lang="es-ES" sz="2700" b="1" u="sng" dirty="0" smtClean="0">
                <a:solidFill>
                  <a:srgbClr val="000066"/>
                </a:solidFill>
                <a:latin typeface="Arial Narrow" charset="0"/>
              </a:rPr>
              <a:t>BAUTISMO</a:t>
            </a:r>
            <a:r>
              <a:rPr lang="es-ES" sz="2700" b="1" dirty="0" smtClean="0">
                <a:latin typeface="Arial Narrow" charset="0"/>
              </a:rPr>
              <a:t> [“sepultado” en agua] </a:t>
            </a:r>
            <a:r>
              <a:rPr lang="es-ES" sz="2700" b="1" dirty="0" smtClean="0">
                <a:solidFill>
                  <a:srgbClr val="C00000"/>
                </a:solidFill>
                <a:latin typeface="Arial Narrow" charset="0"/>
              </a:rPr>
              <a:t>(Rom 6:3-4; Gal 3:27)</a:t>
            </a:r>
          </a:p>
          <a:p>
            <a:pPr marL="609600" indent="-609600" eaLnBrk="1" hangingPunct="1">
              <a:buClr>
                <a:schemeClr val="tx1"/>
              </a:buClr>
              <a:buFont typeface="Wingdings" charset="0"/>
              <a:buChar char="Ø"/>
            </a:pPr>
            <a:r>
              <a:rPr lang="es-ES" sz="2700" b="1" dirty="0" smtClean="0">
                <a:latin typeface="Arial Narrow" charset="0"/>
              </a:rPr>
              <a:t>Luego, </a:t>
            </a:r>
            <a:r>
              <a:rPr lang="es-ES" sz="2700" b="1" u="sng" dirty="0" smtClean="0">
                <a:solidFill>
                  <a:srgbClr val="000066"/>
                </a:solidFill>
                <a:latin typeface="Arial Narrow" charset="0"/>
              </a:rPr>
              <a:t>Permanezca FIEL</a:t>
            </a:r>
            <a:r>
              <a:rPr lang="es-ES" sz="2700" b="1" dirty="0" smtClean="0">
                <a:solidFill>
                  <a:srgbClr val="000066"/>
                </a:solidFill>
                <a:latin typeface="Arial Narrow" charset="0"/>
              </a:rPr>
              <a:t> </a:t>
            </a:r>
            <a:r>
              <a:rPr lang="es-ES" sz="2700" b="1" dirty="0" smtClean="0">
                <a:latin typeface="Arial Narrow" charset="0"/>
              </a:rPr>
              <a:t>como un discípulo de Cristo      </a:t>
            </a:r>
            <a:r>
              <a:rPr lang="es-ES" sz="2700" b="1" dirty="0" smtClean="0">
                <a:solidFill>
                  <a:srgbClr val="C00000"/>
                </a:solidFill>
                <a:latin typeface="Arial Narrow" charset="0"/>
              </a:rPr>
              <a:t>(</a:t>
            </a:r>
            <a:r>
              <a:rPr lang="es-ES" sz="2700" b="1" dirty="0" err="1" smtClean="0">
                <a:solidFill>
                  <a:srgbClr val="C00000"/>
                </a:solidFill>
                <a:latin typeface="Arial Narrow" charset="0"/>
              </a:rPr>
              <a:t>Jn</a:t>
            </a:r>
            <a:r>
              <a:rPr lang="es-ES" sz="2700" b="1" dirty="0" smtClean="0">
                <a:solidFill>
                  <a:srgbClr val="C00000"/>
                </a:solidFill>
                <a:latin typeface="Arial Narrow" charset="0"/>
              </a:rPr>
              <a:t> 8:31; Ap. 2:10; Col 1:23; 1 </a:t>
            </a:r>
            <a:r>
              <a:rPr lang="es-ES" sz="2700" b="1" dirty="0" err="1" smtClean="0">
                <a:solidFill>
                  <a:srgbClr val="C00000"/>
                </a:solidFill>
                <a:latin typeface="Arial Narrow" charset="0"/>
              </a:rPr>
              <a:t>Jn</a:t>
            </a:r>
            <a:r>
              <a:rPr lang="es-ES" sz="2700" b="1" dirty="0" smtClean="0">
                <a:solidFill>
                  <a:srgbClr val="C00000"/>
                </a:solidFill>
                <a:latin typeface="Arial Narrow" charset="0"/>
              </a:rPr>
              <a:t> 1:8)</a:t>
            </a:r>
            <a:endParaRPr lang="es-ES" sz="2700" b="1" dirty="0" smtClean="0">
              <a:latin typeface="Arial Narrow" charset="0"/>
            </a:endParaRPr>
          </a:p>
          <a:p>
            <a:pPr marL="609600" indent="-609600" eaLnBrk="1" hangingPunct="1">
              <a:buClr>
                <a:schemeClr val="tx1"/>
              </a:buClr>
              <a:buFontTx/>
              <a:buNone/>
            </a:pPr>
            <a:r>
              <a:rPr lang="es-ES" sz="2800" b="1" dirty="0" smtClean="0">
                <a:latin typeface="Arial Narrow" charset="0"/>
              </a:rPr>
              <a:t>	</a:t>
            </a:r>
            <a:endParaRPr lang="es-ES" sz="2400" b="1" dirty="0" smtClean="0">
              <a:solidFill>
                <a:srgbClr val="C00000"/>
              </a:solidFill>
              <a:latin typeface="Arial Narrow" charset="0"/>
            </a:endParaRPr>
          </a:p>
          <a:p>
            <a:pPr marL="609600" indent="-609600" eaLnBrk="1" hangingPunct="1">
              <a:buClr>
                <a:schemeClr val="tx1"/>
              </a:buClr>
              <a:buFontTx/>
              <a:buNone/>
            </a:pPr>
            <a:endParaRPr lang="es-ES" sz="800" b="1" dirty="0" smtClean="0">
              <a:solidFill>
                <a:srgbClr val="C00000"/>
              </a:solidFill>
              <a:latin typeface="Arial Narrow" charset="0"/>
            </a:endParaRPr>
          </a:p>
          <a:p>
            <a:pPr marL="609600" indent="-609600" eaLnBrk="1" hangingPunct="1">
              <a:buClr>
                <a:schemeClr val="tx1"/>
              </a:buClr>
              <a:buFont typeface="Wingdings" charset="0"/>
              <a:buChar char="§"/>
            </a:pPr>
            <a:endParaRPr lang="es-ES" sz="2400" b="1" dirty="0">
              <a:solidFill>
                <a:srgbClr val="C00000"/>
              </a:solidFill>
              <a:latin typeface="Arial Narrow" charset="0"/>
            </a:endParaRPr>
          </a:p>
        </p:txBody>
      </p:sp>
      <p:sp>
        <p:nvSpPr>
          <p:cNvPr id="9220" name="Rectangle 6"/>
          <p:cNvSpPr>
            <a:spLocks noChangeArrowheads="1"/>
          </p:cNvSpPr>
          <p:nvPr/>
        </p:nvSpPr>
        <p:spPr bwMode="auto">
          <a:xfrm>
            <a:off x="152400" y="152400"/>
            <a:ext cx="8839200" cy="6553200"/>
          </a:xfrm>
          <a:prstGeom prst="rect">
            <a:avLst/>
          </a:prstGeom>
          <a:noFill/>
          <a:ln w="101600">
            <a:solidFill>
              <a:schemeClr val="tx1">
                <a:lumMod val="75000"/>
                <a:lumOff val="25000"/>
              </a:schemeClr>
            </a:solidFill>
            <a:miter lim="800000"/>
            <a:headEnd/>
            <a:tailEnd/>
          </a:ln>
        </p:spPr>
        <p:txBody>
          <a:bodyPr wrap="none" anchor="ctr"/>
          <a:lstStyle/>
          <a:p>
            <a:pPr algn="r">
              <a:defRPr/>
            </a:pPr>
            <a:endParaRPr lang="es-ES_tradnl">
              <a:ea typeface="+mn-ea"/>
              <a:cs typeface="+mn-cs"/>
            </a:endParaRPr>
          </a:p>
        </p:txBody>
      </p:sp>
      <p:sp>
        <p:nvSpPr>
          <p:cNvPr id="9221" name="Line 9"/>
          <p:cNvSpPr>
            <a:spLocks noChangeShapeType="1"/>
          </p:cNvSpPr>
          <p:nvPr/>
        </p:nvSpPr>
        <p:spPr bwMode="auto">
          <a:xfrm>
            <a:off x="228600" y="1676400"/>
            <a:ext cx="8686800" cy="0"/>
          </a:xfrm>
          <a:prstGeom prst="line">
            <a:avLst/>
          </a:prstGeom>
          <a:noFill/>
          <a:ln w="88900">
            <a:solidFill>
              <a:schemeClr val="tx1">
                <a:lumMod val="75000"/>
                <a:lumOff val="25000"/>
              </a:schemeClr>
            </a:solidFill>
            <a:round/>
            <a:headEnd/>
            <a:tailEnd/>
          </a:ln>
        </p:spPr>
        <p:txBody>
          <a:bodyPr/>
          <a:lstStyle/>
          <a:p>
            <a:pPr>
              <a:defRPr/>
            </a:pPr>
            <a:endParaRPr lang="es-CL">
              <a:ea typeface="+mn-ea"/>
              <a:cs typeface="+mn-cs"/>
            </a:endParaRPr>
          </a:p>
        </p:txBody>
      </p:sp>
      <p:sp>
        <p:nvSpPr>
          <p:cNvPr id="33796" name="Text Box 4"/>
          <p:cNvSpPr txBox="1">
            <a:spLocks noChangeArrowheads="1"/>
          </p:cNvSpPr>
          <p:nvPr/>
        </p:nvSpPr>
        <p:spPr bwMode="auto">
          <a:xfrm>
            <a:off x="228600" y="228600"/>
            <a:ext cx="7696200" cy="1323439"/>
          </a:xfrm>
          <a:prstGeom prst="rect">
            <a:avLst/>
          </a:prstGeom>
          <a:solidFill>
            <a:schemeClr val="accent2">
              <a:lumMod val="20000"/>
              <a:lumOff val="80000"/>
            </a:schemeClr>
          </a:solid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s-ES" sz="4000" b="1" dirty="0" smtClean="0">
                <a:latin typeface="Cambria" charset="0"/>
                <a:ea typeface="Cambria" charset="0"/>
                <a:cs typeface="Cambria" charset="0"/>
              </a:rPr>
              <a:t>¿Qué debe hacer usted para </a:t>
            </a:r>
            <a:r>
              <a:rPr lang="es-ES" sz="4000" b="1" dirty="0" smtClean="0">
                <a:latin typeface="Cambria" charset="0"/>
                <a:ea typeface="Cambria" charset="0"/>
                <a:cs typeface="Cambria" charset="0"/>
              </a:rPr>
              <a:t>ser </a:t>
            </a:r>
            <a:r>
              <a:rPr lang="es-ES" sz="4000" b="1" dirty="0">
                <a:latin typeface="Cambria" charset="0"/>
                <a:ea typeface="Cambria" charset="0"/>
                <a:cs typeface="Cambria" charset="0"/>
              </a:rPr>
              <a:t>s</a:t>
            </a:r>
            <a:r>
              <a:rPr lang="es-ES" sz="4000" b="1" dirty="0" smtClean="0">
                <a:latin typeface="Cambria" charset="0"/>
                <a:ea typeface="Cambria" charset="0"/>
                <a:cs typeface="Cambria" charset="0"/>
              </a:rPr>
              <a:t>alvo</a:t>
            </a:r>
            <a:r>
              <a:rPr lang="es-ES" sz="4000" b="1" dirty="0" smtClean="0">
                <a:latin typeface="Cambria" charset="0"/>
                <a:ea typeface="Cambria" charset="0"/>
                <a:cs typeface="Cambria" charset="0"/>
              </a:rPr>
              <a:t>? </a:t>
            </a:r>
            <a:r>
              <a:rPr lang="es-ES" sz="2800" b="1" dirty="0" smtClean="0">
                <a:solidFill>
                  <a:srgbClr val="CC0000"/>
                </a:solidFill>
                <a:latin typeface="Cambria" charset="0"/>
                <a:ea typeface="Cambria" charset="0"/>
                <a:cs typeface="Cambria" charset="0"/>
              </a:rPr>
              <a:t>(</a:t>
            </a:r>
            <a:r>
              <a:rPr lang="es-ES" sz="2800" b="1" dirty="0" smtClean="0">
                <a:solidFill>
                  <a:srgbClr val="CC0000"/>
                </a:solidFill>
                <a:latin typeface="Cambria" charset="0"/>
                <a:ea typeface="Cambria" charset="0"/>
                <a:cs typeface="Cambria" charset="0"/>
              </a:rPr>
              <a:t>Hech</a:t>
            </a:r>
            <a:r>
              <a:rPr lang="es-ES" sz="2800" b="1" dirty="0" smtClean="0">
                <a:solidFill>
                  <a:srgbClr val="CC0000"/>
                </a:solidFill>
                <a:latin typeface="Cambria" charset="0"/>
                <a:ea typeface="Cambria" charset="0"/>
                <a:cs typeface="Cambria" charset="0"/>
              </a:rPr>
              <a:t>os</a:t>
            </a:r>
            <a:r>
              <a:rPr lang="es-ES" sz="2800" b="1" dirty="0" smtClean="0">
                <a:solidFill>
                  <a:srgbClr val="CC0000"/>
                </a:solidFill>
                <a:latin typeface="Cambria" charset="0"/>
                <a:ea typeface="Cambria" charset="0"/>
                <a:cs typeface="Cambria" charset="0"/>
              </a:rPr>
              <a:t> </a:t>
            </a:r>
            <a:r>
              <a:rPr lang="es-ES" sz="2800" b="1" dirty="0" smtClean="0">
                <a:solidFill>
                  <a:srgbClr val="CC0000"/>
                </a:solidFill>
                <a:latin typeface="Cambria" charset="0"/>
                <a:ea typeface="Cambria" charset="0"/>
                <a:cs typeface="Cambria" charset="0"/>
              </a:rPr>
              <a:t>16:30)</a:t>
            </a:r>
            <a:endParaRPr lang="es-ES" sz="2800" b="1" i="1" dirty="0">
              <a:solidFill>
                <a:srgbClr val="CC0000"/>
              </a:solidFill>
              <a:latin typeface="Cambria" charset="0"/>
              <a:ea typeface="Cambria" charset="0"/>
              <a:cs typeface="Cambria" charset="0"/>
            </a:endParaRPr>
          </a:p>
        </p:txBody>
      </p:sp>
      <p:sp>
        <p:nvSpPr>
          <p:cNvPr id="9" name="Oval 49"/>
          <p:cNvSpPr>
            <a:spLocks noChangeArrowheads="1"/>
          </p:cNvSpPr>
          <p:nvPr/>
        </p:nvSpPr>
        <p:spPr bwMode="auto">
          <a:xfrm>
            <a:off x="7239000" y="-152400"/>
            <a:ext cx="2057400" cy="2209800"/>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s-CL"/>
          </a:p>
        </p:txBody>
      </p:sp>
      <p:pic>
        <p:nvPicPr>
          <p:cNvPr id="10" name="Picture 54" descr="guy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228600"/>
            <a:ext cx="12192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327082" y="1752600"/>
            <a:ext cx="8504969" cy="584775"/>
          </a:xfrm>
          <a:prstGeom prst="rect">
            <a:avLst/>
          </a:prstGeom>
          <a:solidFill>
            <a:schemeClr val="accent3">
              <a:lumMod val="40000"/>
              <a:lumOff val="60000"/>
            </a:schemeClr>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3200" b="1" dirty="0">
                <a:latin typeface="Cambria" charset="0"/>
                <a:ea typeface="Cambria" charset="0"/>
                <a:cs typeface="Cambria" charset="0"/>
              </a:rPr>
              <a:t>Obedezca El Plan de Salvación del Evangelio</a:t>
            </a:r>
            <a:endParaRPr lang="en-US" sz="3200" b="1" i="1" dirty="0">
              <a:solidFill>
                <a:srgbClr val="C00000"/>
              </a:solidFill>
              <a:latin typeface="Cambria" charset="0"/>
              <a:ea typeface="Cambria" charset="0"/>
              <a:cs typeface="Cambria" charset="0"/>
            </a:endParaRPr>
          </a:p>
        </p:txBody>
      </p:sp>
    </p:spTree>
    <p:extLst>
      <p:ext uri="{BB962C8B-B14F-4D97-AF65-F5344CB8AC3E}">
        <p14:creationId xmlns:p14="http://schemas.microsoft.com/office/powerpoint/2010/main" val="265349751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2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123">
                                            <p:bg/>
                                          </p:spTgt>
                                        </p:tgtEl>
                                        <p:attrNameLst>
                                          <p:attrName>style.visibility</p:attrName>
                                        </p:attrNameLst>
                                      </p:cBhvr>
                                      <p:to>
                                        <p:strVal val="visible"/>
                                      </p:to>
                                    </p:set>
                                    <p:animEffect transition="in" filter="wipe(left)">
                                      <p:cBhvr>
                                        <p:cTn id="16" dur="500"/>
                                        <p:tgtEl>
                                          <p:spTgt spid="5123">
                                            <p:bg/>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123">
                                            <p:txEl>
                                              <p:pRg st="1" end="1"/>
                                            </p:txEl>
                                          </p:spTgt>
                                        </p:tgtEl>
                                        <p:attrNameLst>
                                          <p:attrName>style.visibility</p:attrName>
                                        </p:attrNameLst>
                                      </p:cBhvr>
                                      <p:to>
                                        <p:strVal val="visible"/>
                                      </p:to>
                                    </p:set>
                                    <p:animEffect transition="in" filter="wipe(left)">
                                      <p:cBhvr>
                                        <p:cTn id="21" dur="500"/>
                                        <p:tgtEl>
                                          <p:spTgt spid="512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123">
                                            <p:txEl>
                                              <p:pRg st="2" end="2"/>
                                            </p:txEl>
                                          </p:spTgt>
                                        </p:tgtEl>
                                        <p:attrNameLst>
                                          <p:attrName>style.visibility</p:attrName>
                                        </p:attrNameLst>
                                      </p:cBhvr>
                                      <p:to>
                                        <p:strVal val="visible"/>
                                      </p:to>
                                    </p:set>
                                    <p:animEffect transition="in" filter="wipe(left)">
                                      <p:cBhvr>
                                        <p:cTn id="26" dur="500"/>
                                        <p:tgtEl>
                                          <p:spTgt spid="5123">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123">
                                            <p:txEl>
                                              <p:pRg st="3" end="3"/>
                                            </p:txEl>
                                          </p:spTgt>
                                        </p:tgtEl>
                                        <p:attrNameLst>
                                          <p:attrName>style.visibility</p:attrName>
                                        </p:attrNameLst>
                                      </p:cBhvr>
                                      <p:to>
                                        <p:strVal val="visible"/>
                                      </p:to>
                                    </p:set>
                                    <p:animEffect transition="in" filter="wipe(left)">
                                      <p:cBhvr>
                                        <p:cTn id="31" dur="500"/>
                                        <p:tgtEl>
                                          <p:spTgt spid="5123">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123">
                                            <p:txEl>
                                              <p:pRg st="4" end="4"/>
                                            </p:txEl>
                                          </p:spTgt>
                                        </p:tgtEl>
                                        <p:attrNameLst>
                                          <p:attrName>style.visibility</p:attrName>
                                        </p:attrNameLst>
                                      </p:cBhvr>
                                      <p:to>
                                        <p:strVal val="visible"/>
                                      </p:to>
                                    </p:set>
                                    <p:animEffect transition="in" filter="wipe(left)">
                                      <p:cBhvr>
                                        <p:cTn id="36" dur="500"/>
                                        <p:tgtEl>
                                          <p:spTgt spid="5123">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123">
                                            <p:txEl>
                                              <p:pRg st="5" end="5"/>
                                            </p:txEl>
                                          </p:spTgt>
                                        </p:tgtEl>
                                        <p:attrNameLst>
                                          <p:attrName>style.visibility</p:attrName>
                                        </p:attrNameLst>
                                      </p:cBhvr>
                                      <p:to>
                                        <p:strVal val="visible"/>
                                      </p:to>
                                    </p:set>
                                    <p:animEffect transition="in" filter="wipe(left)">
                                      <p:cBhvr>
                                        <p:cTn id="41" dur="500"/>
                                        <p:tgtEl>
                                          <p:spTgt spid="5123">
                                            <p:txEl>
                                              <p:pRg st="5" end="5"/>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123">
                                            <p:txEl>
                                              <p:pRg st="6" end="6"/>
                                            </p:txEl>
                                          </p:spTgt>
                                        </p:tgtEl>
                                        <p:attrNameLst>
                                          <p:attrName>style.visibility</p:attrName>
                                        </p:attrNameLst>
                                      </p:cBhvr>
                                      <p:to>
                                        <p:strVal val="visible"/>
                                      </p:to>
                                    </p:set>
                                    <p:animEffect transition="in" filter="wipe(left)">
                                      <p:cBhvr>
                                        <p:cTn id="46"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nimBg="1"/>
      <p:bldP spid="9"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7929"/>
            <a:ext cx="9144000" cy="6840071"/>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rcRect l="5373" t="11575" b="4472"/>
          <a:stretch>
            <a:fillRect/>
          </a:stretch>
        </p:blipFill>
        <p:spPr bwMode="auto">
          <a:xfrm>
            <a:off x="0" y="6489700"/>
            <a:ext cx="321786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descr="Resultado de imagen para hombres caminando preocupados"/>
          <p:cNvPicPr>
            <a:picLocks noChangeAspect="1" noChangeArrowheads="1"/>
          </p:cNvPicPr>
          <p:nvPr/>
        </p:nvPicPr>
        <p:blipFill>
          <a:blip r:embed="rId4">
            <a:extLst>
              <a:ext uri="{28A0092B-C50C-407E-A947-70E740481C1C}">
                <a14:useLocalDpi xmlns:a14="http://schemas.microsoft.com/office/drawing/2010/main" val="0"/>
              </a:ext>
            </a:extLst>
          </a:blip>
          <a:srcRect l="72572"/>
          <a:stretch>
            <a:fillRect/>
          </a:stretch>
        </p:blipFill>
        <p:spPr bwMode="auto">
          <a:xfrm>
            <a:off x="2468563" y="4398963"/>
            <a:ext cx="674687" cy="1966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uadroTexto 5"/>
          <p:cNvSpPr txBox="1">
            <a:spLocks noChangeArrowheads="1"/>
          </p:cNvSpPr>
          <p:nvPr/>
        </p:nvSpPr>
        <p:spPr bwMode="auto">
          <a:xfrm>
            <a:off x="6423026" y="2613025"/>
            <a:ext cx="377826" cy="3386138"/>
          </a:xfrm>
          <a:prstGeom prst="rect">
            <a:avLst/>
          </a:prstGeom>
          <a:blipFill dpi="0" rotWithShape="0">
            <a:blip r:embed="rId5"/>
            <a:srcRect/>
            <a:tile tx="0" ty="0" sx="100000" sy="100000" flip="none" algn="tl"/>
          </a:blipFill>
          <a:ln>
            <a:noFill/>
          </a:ln>
          <a:effectLst>
            <a:glow rad="127000">
              <a:srgbClr val="FF0000">
                <a:alpha val="54000"/>
              </a:srgbClr>
            </a:glow>
          </a:effectLst>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Book Antiqua" charset="0"/>
                <a:ea typeface="ヒラギノ角ゴ Pro W3" charset="0"/>
                <a:cs typeface="ヒラギノ角ゴ Pro W3" charset="0"/>
              </a:defRPr>
            </a:lvl1pPr>
            <a:lvl2pPr marL="742950" indent="-285750">
              <a:defRPr sz="2400">
                <a:solidFill>
                  <a:schemeClr val="tx1"/>
                </a:solidFill>
                <a:latin typeface="Book Antiqua" charset="0"/>
                <a:ea typeface="ヒラギノ角ゴ Pro W3" charset="0"/>
                <a:cs typeface="ヒラギノ角ゴ Pro W3" charset="0"/>
              </a:defRPr>
            </a:lvl2pPr>
            <a:lvl3pPr marL="1143000" indent="-228600">
              <a:defRPr sz="2400">
                <a:solidFill>
                  <a:schemeClr val="tx1"/>
                </a:solidFill>
                <a:latin typeface="Book Antiqua" charset="0"/>
                <a:ea typeface="ヒラギノ角ゴ Pro W3" charset="0"/>
                <a:cs typeface="ヒラギノ角ゴ Pro W3" charset="0"/>
              </a:defRPr>
            </a:lvl3pPr>
            <a:lvl4pPr marL="1600200" indent="-228600">
              <a:defRPr sz="2400">
                <a:solidFill>
                  <a:schemeClr val="tx1"/>
                </a:solidFill>
                <a:latin typeface="Book Antiqua" charset="0"/>
                <a:ea typeface="ヒラギノ角ゴ Pro W3" charset="0"/>
                <a:cs typeface="ヒラギノ角ゴ Pro W3" charset="0"/>
              </a:defRPr>
            </a:lvl4pPr>
            <a:lvl5pPr marL="2057400" indent="-228600">
              <a:defRPr sz="2400">
                <a:solidFill>
                  <a:schemeClr val="tx1"/>
                </a:solidFill>
                <a:latin typeface="Book Antiqua"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Book Antiqua"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Book Antiqua"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Book Antiqua"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Book Antiqua" charset="0"/>
                <a:ea typeface="ヒラギノ角ゴ Pro W3" charset="0"/>
                <a:cs typeface="ヒラギノ角ゴ Pro W3" charset="0"/>
              </a:defRPr>
            </a:lvl9pPr>
          </a:lstStyle>
          <a:p>
            <a:endParaRPr lang="es-ES" sz="2800" dirty="0">
              <a:solidFill>
                <a:srgbClr val="FF0000"/>
              </a:solidFill>
              <a:latin typeface="Britannic Bold" charset="0"/>
            </a:endParaRPr>
          </a:p>
          <a:p>
            <a:pPr algn="ctr"/>
            <a:r>
              <a:rPr lang="es-ES" sz="2800" dirty="0">
                <a:solidFill>
                  <a:srgbClr val="FF0000"/>
                </a:solidFill>
                <a:latin typeface="Britannic Bold" charset="0"/>
              </a:rPr>
              <a:t>P</a:t>
            </a:r>
          </a:p>
          <a:p>
            <a:pPr algn="ctr"/>
            <a:r>
              <a:rPr lang="es-ES" sz="2800" dirty="0">
                <a:solidFill>
                  <a:srgbClr val="FF0000"/>
                </a:solidFill>
                <a:latin typeface="Britannic Bold" charset="0"/>
              </a:rPr>
              <a:t>E</a:t>
            </a:r>
          </a:p>
          <a:p>
            <a:pPr algn="ctr"/>
            <a:r>
              <a:rPr lang="es-ES" sz="2800" dirty="0">
                <a:solidFill>
                  <a:srgbClr val="FF0000"/>
                </a:solidFill>
                <a:latin typeface="Britannic Bold" charset="0"/>
              </a:rPr>
              <a:t>C</a:t>
            </a:r>
          </a:p>
          <a:p>
            <a:pPr algn="ctr"/>
            <a:r>
              <a:rPr lang="es-ES" sz="2800" dirty="0">
                <a:solidFill>
                  <a:srgbClr val="FF0000"/>
                </a:solidFill>
                <a:latin typeface="Britannic Bold" charset="0"/>
              </a:rPr>
              <a:t>A</a:t>
            </a:r>
          </a:p>
          <a:p>
            <a:pPr algn="ctr"/>
            <a:r>
              <a:rPr lang="es-ES" sz="2800" dirty="0">
                <a:solidFill>
                  <a:srgbClr val="FF0000"/>
                </a:solidFill>
                <a:latin typeface="Britannic Bold" charset="0"/>
              </a:rPr>
              <a:t>D</a:t>
            </a:r>
          </a:p>
          <a:p>
            <a:pPr algn="ctr"/>
            <a:r>
              <a:rPr lang="es-ES" sz="2800" dirty="0">
                <a:solidFill>
                  <a:srgbClr val="FF0000"/>
                </a:solidFill>
                <a:latin typeface="Britannic Bold" charset="0"/>
              </a:rPr>
              <a:t>O</a:t>
            </a:r>
          </a:p>
          <a:p>
            <a:endParaRPr lang="es-ES" sz="1800" dirty="0">
              <a:solidFill>
                <a:srgbClr val="FF0000"/>
              </a:solidFill>
              <a:latin typeface="Britannic Bold" charset="0"/>
            </a:endParaRPr>
          </a:p>
        </p:txBody>
      </p:sp>
      <p:pic>
        <p:nvPicPr>
          <p:cNvPr id="7" name="Imagen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3022600"/>
            <a:ext cx="1146175" cy="86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uadroTexto 7"/>
          <p:cNvSpPr txBox="1"/>
          <p:nvPr/>
        </p:nvSpPr>
        <p:spPr>
          <a:xfrm>
            <a:off x="3919351" y="1091397"/>
            <a:ext cx="1628821" cy="1015663"/>
          </a:xfrm>
          <a:prstGeom prst="rect">
            <a:avLst/>
          </a:prstGeom>
          <a:noFill/>
        </p:spPr>
        <p:txBody>
          <a:bodyPr>
            <a:spAutoFit/>
          </a:bodyPr>
          <a:lstStyle/>
          <a:p>
            <a:pPr algn="ctr">
              <a:defRPr/>
            </a:pPr>
            <a:r>
              <a:rPr lang="es-ES" sz="6000" b="1" dirty="0">
                <a:ln w="22225">
                  <a:solidFill>
                    <a:srgbClr val="FFFF00"/>
                  </a:solidFill>
                  <a:prstDash val="solid"/>
                </a:ln>
                <a:solidFill>
                  <a:srgbClr val="FFC000"/>
                </a:solidFill>
                <a:latin typeface="Bernard MT Condensed" panose="02050806060905020404" pitchFamily="18" charset="0"/>
              </a:rPr>
              <a:t>DIOS</a:t>
            </a:r>
          </a:p>
        </p:txBody>
      </p:sp>
      <p:pic>
        <p:nvPicPr>
          <p:cNvPr id="9" name="Imagen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99261" y="1705477"/>
            <a:ext cx="1139825" cy="413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uadroTexto 9"/>
          <p:cNvSpPr txBox="1"/>
          <p:nvPr/>
        </p:nvSpPr>
        <p:spPr>
          <a:xfrm>
            <a:off x="174811" y="1943794"/>
            <a:ext cx="1882402" cy="3539431"/>
          </a:xfrm>
          <a:prstGeom prst="rect">
            <a:avLst/>
          </a:prstGeom>
          <a:noFill/>
        </p:spPr>
        <p:txBody>
          <a:bodyPr>
            <a:spAutoFit/>
          </a:bodyPr>
          <a:lstStyle/>
          <a:p>
            <a:pPr algn="ctr">
              <a:defRPr/>
            </a:pPr>
            <a:r>
              <a:rPr lang="es-ES" sz="2800" dirty="0">
                <a:ln w="0"/>
                <a:solidFill>
                  <a:schemeClr val="bg1">
                    <a:lumMod val="95000"/>
                  </a:schemeClr>
                </a:solidFill>
                <a:effectLst>
                  <a:outerShdw blurRad="38100" dist="19050" dir="2700000" algn="tl" rotWithShape="0">
                    <a:schemeClr val="dk1">
                      <a:alpha val="40000"/>
                    </a:schemeClr>
                  </a:outerShdw>
                </a:effectLst>
                <a:latin typeface="Arial Narrow"/>
                <a:cs typeface="Arial Narrow"/>
              </a:rPr>
              <a:t>“por cuanto todos pecaron, y están destituidos de la gloria de Dios” </a:t>
            </a:r>
          </a:p>
          <a:p>
            <a:pPr algn="ctr">
              <a:defRPr/>
            </a:pPr>
            <a:r>
              <a:rPr lang="es-ES" sz="2800" dirty="0">
                <a:ln w="0"/>
                <a:solidFill>
                  <a:srgbClr val="FFFF66"/>
                </a:solidFill>
                <a:effectLst>
                  <a:outerShdw blurRad="38100" dist="19050" dir="2700000" algn="tl" rotWithShape="0">
                    <a:schemeClr val="dk1">
                      <a:alpha val="40000"/>
                    </a:schemeClr>
                  </a:outerShdw>
                </a:effectLst>
                <a:latin typeface="Arial Narrow"/>
                <a:cs typeface="Arial Narrow"/>
              </a:rPr>
              <a:t>(</a:t>
            </a:r>
            <a:r>
              <a:rPr lang="es-ES" sz="2800" dirty="0" smtClean="0">
                <a:ln w="0"/>
                <a:solidFill>
                  <a:srgbClr val="FFFF66"/>
                </a:solidFill>
                <a:effectLst>
                  <a:outerShdw blurRad="38100" dist="19050" dir="2700000" algn="tl" rotWithShape="0">
                    <a:schemeClr val="dk1">
                      <a:alpha val="40000"/>
                    </a:schemeClr>
                  </a:outerShdw>
                </a:effectLst>
                <a:latin typeface="Arial Narrow"/>
                <a:cs typeface="Arial Narrow"/>
              </a:rPr>
              <a:t>Rom. </a:t>
            </a:r>
            <a:r>
              <a:rPr lang="es-ES" sz="2800" dirty="0">
                <a:ln w="0"/>
                <a:solidFill>
                  <a:srgbClr val="FFFF66"/>
                </a:solidFill>
                <a:effectLst>
                  <a:outerShdw blurRad="38100" dist="19050" dir="2700000" algn="tl" rotWithShape="0">
                    <a:schemeClr val="dk1">
                      <a:alpha val="40000"/>
                    </a:schemeClr>
                  </a:outerShdw>
                </a:effectLst>
                <a:latin typeface="Arial Narrow"/>
                <a:cs typeface="Arial Narrow"/>
              </a:rPr>
              <a:t>3:23</a:t>
            </a:r>
            <a:r>
              <a:rPr lang="es-ES" sz="2800" dirty="0" smtClean="0">
                <a:ln w="0"/>
                <a:solidFill>
                  <a:srgbClr val="FFFF66"/>
                </a:solidFill>
                <a:effectLst>
                  <a:outerShdw blurRad="38100" dist="19050" dir="2700000" algn="tl" rotWithShape="0">
                    <a:schemeClr val="dk1">
                      <a:alpha val="40000"/>
                    </a:schemeClr>
                  </a:outerShdw>
                </a:effectLst>
                <a:latin typeface="Arial Narrow"/>
                <a:cs typeface="Arial Narrow"/>
              </a:rPr>
              <a:t>)  </a:t>
            </a:r>
            <a:endParaRPr lang="es-ES" sz="2800" dirty="0">
              <a:ln w="0"/>
              <a:solidFill>
                <a:srgbClr val="FFFF66"/>
              </a:solidFill>
              <a:effectLst>
                <a:outerShdw blurRad="38100" dist="19050" dir="2700000" algn="tl" rotWithShape="0">
                  <a:schemeClr val="dk1">
                    <a:alpha val="40000"/>
                  </a:schemeClr>
                </a:outerShdw>
              </a:effectLst>
              <a:latin typeface="Arial Narrow"/>
              <a:cs typeface="Arial Narrow"/>
            </a:endParaRPr>
          </a:p>
        </p:txBody>
      </p:sp>
      <p:sp>
        <p:nvSpPr>
          <p:cNvPr id="11" name="CuadroTexto 10"/>
          <p:cNvSpPr txBox="1"/>
          <p:nvPr/>
        </p:nvSpPr>
        <p:spPr>
          <a:xfrm>
            <a:off x="7423276" y="2916190"/>
            <a:ext cx="1781298" cy="3416320"/>
          </a:xfrm>
          <a:prstGeom prst="rect">
            <a:avLst/>
          </a:prstGeom>
          <a:noFill/>
        </p:spPr>
        <p:txBody>
          <a:bodyPr>
            <a:spAutoFit/>
          </a:bodyPr>
          <a:lstStyle/>
          <a:p>
            <a:pPr algn="ctr">
              <a:defRPr/>
            </a:pPr>
            <a:r>
              <a:rPr lang="es-ES" sz="2400" dirty="0">
                <a:ln w="0"/>
                <a:solidFill>
                  <a:srgbClr val="FFFF00"/>
                </a:solidFill>
                <a:effectLst>
                  <a:outerShdw blurRad="38100" dist="25400" dir="5400000" algn="ctr" rotWithShape="0">
                    <a:srgbClr val="6E747A">
                      <a:alpha val="43000"/>
                    </a:srgbClr>
                  </a:outerShdw>
                </a:effectLst>
                <a:latin typeface="Book Antiqua" panose="02040602050305030304" pitchFamily="18" charset="0"/>
              </a:rPr>
              <a:t>“</a:t>
            </a:r>
            <a:r>
              <a:rPr lang="es-ES" sz="2400" i="1" dirty="0">
                <a:ln w="0"/>
                <a:solidFill>
                  <a:srgbClr val="FFFF00"/>
                </a:solidFill>
                <a:effectLst>
                  <a:outerShdw blurRad="38100" dist="25400" dir="5400000" algn="ctr" rotWithShape="0">
                    <a:srgbClr val="6E747A">
                      <a:alpha val="43000"/>
                    </a:srgbClr>
                  </a:outerShdw>
                </a:effectLst>
                <a:latin typeface="Book Antiqua" panose="02040602050305030304" pitchFamily="18" charset="0"/>
              </a:rPr>
              <a:t>Cristo… vino a ser autor de eterna salvación para todos los que le obedecen</a:t>
            </a:r>
            <a:r>
              <a:rPr lang="es-ES" sz="2400" dirty="0">
                <a:ln w="0"/>
                <a:solidFill>
                  <a:srgbClr val="FFFF00"/>
                </a:solidFill>
                <a:effectLst>
                  <a:outerShdw blurRad="38100" dist="25400" dir="5400000" algn="ctr" rotWithShape="0">
                    <a:srgbClr val="6E747A">
                      <a:alpha val="43000"/>
                    </a:srgbClr>
                  </a:outerShdw>
                </a:effectLst>
                <a:latin typeface="Book Antiqua" panose="02040602050305030304" pitchFamily="18" charset="0"/>
              </a:rPr>
              <a:t>”</a:t>
            </a:r>
          </a:p>
          <a:p>
            <a:pPr algn="ctr">
              <a:defRPr/>
            </a:pPr>
            <a:r>
              <a:rPr lang="es-ES" sz="2400" dirty="0">
                <a:ln w="0"/>
                <a:solidFill>
                  <a:srgbClr val="FFFF00"/>
                </a:solidFill>
                <a:effectLst>
                  <a:outerShdw blurRad="38100" dist="25400" dir="5400000" algn="ctr" rotWithShape="0">
                    <a:srgbClr val="6E747A">
                      <a:alpha val="43000"/>
                    </a:srgbClr>
                  </a:outerShdw>
                </a:effectLst>
                <a:latin typeface="Book Antiqua" panose="02040602050305030304" pitchFamily="18" charset="0"/>
              </a:rPr>
              <a:t>(</a:t>
            </a:r>
            <a:r>
              <a:rPr lang="es-ES" sz="2400" dirty="0">
                <a:ln w="0"/>
                <a:solidFill>
                  <a:srgbClr val="00FDFF"/>
                </a:solidFill>
                <a:effectLst>
                  <a:outerShdw blurRad="38100" dist="25400" dir="5400000" algn="ctr" rotWithShape="0">
                    <a:srgbClr val="6E747A">
                      <a:alpha val="43000"/>
                    </a:srgbClr>
                  </a:outerShdw>
                </a:effectLst>
                <a:latin typeface="Book Antiqua" panose="02040602050305030304" pitchFamily="18" charset="0"/>
              </a:rPr>
              <a:t>Heb</a:t>
            </a:r>
            <a:r>
              <a:rPr lang="es-ES" sz="2400" dirty="0" smtClean="0">
                <a:ln w="0"/>
                <a:solidFill>
                  <a:srgbClr val="00FDFF"/>
                </a:solidFill>
                <a:effectLst>
                  <a:outerShdw blurRad="38100" dist="25400" dir="5400000" algn="ctr" rotWithShape="0">
                    <a:srgbClr val="6E747A">
                      <a:alpha val="43000"/>
                    </a:srgbClr>
                  </a:outerShdw>
                </a:effectLst>
                <a:latin typeface="Book Antiqua" panose="02040602050305030304" pitchFamily="18" charset="0"/>
              </a:rPr>
              <a:t>. 5:9</a:t>
            </a:r>
            <a:r>
              <a:rPr lang="es-ES" sz="2400" dirty="0">
                <a:ln w="0"/>
                <a:solidFill>
                  <a:srgbClr val="FFFF00"/>
                </a:solidFill>
                <a:effectLst>
                  <a:outerShdw blurRad="38100" dist="25400" dir="5400000" algn="ctr" rotWithShape="0">
                    <a:srgbClr val="6E747A">
                      <a:alpha val="43000"/>
                    </a:srgbClr>
                  </a:outerShdw>
                </a:effectLst>
                <a:latin typeface="Book Antiqua" panose="02040602050305030304" pitchFamily="18" charset="0"/>
              </a:rPr>
              <a:t>)</a:t>
            </a:r>
          </a:p>
        </p:txBody>
      </p:sp>
      <p:sp>
        <p:nvSpPr>
          <p:cNvPr id="12" name="CuadroTexto 11"/>
          <p:cNvSpPr txBox="1"/>
          <p:nvPr/>
        </p:nvSpPr>
        <p:spPr>
          <a:xfrm>
            <a:off x="3178175" y="5945188"/>
            <a:ext cx="2333625" cy="368300"/>
          </a:xfrm>
          <a:prstGeom prst="rect">
            <a:avLst/>
          </a:prstGeom>
          <a:solidFill>
            <a:schemeClr val="accent6">
              <a:lumMod val="20000"/>
              <a:lumOff val="80000"/>
            </a:schemeClr>
          </a:solidFill>
          <a:ln>
            <a:solidFill>
              <a:srgbClr val="92D050"/>
            </a:solidFill>
          </a:ln>
        </p:spPr>
        <p:txBody>
          <a:bodyPr>
            <a:spAutoFit/>
          </a:bodyPr>
          <a:lstStyle/>
          <a:p>
            <a:pPr algn="ctr" eaLnBrk="1" fontAlgn="auto" hangingPunct="1">
              <a:spcBef>
                <a:spcPts val="0"/>
              </a:spcBef>
              <a:spcAft>
                <a:spcPts val="0"/>
              </a:spcAft>
              <a:defRPr/>
            </a:pPr>
            <a:r>
              <a:rPr lang="es-ES" b="1" kern="0" dirty="0">
                <a:solidFill>
                  <a:prstClr val="black"/>
                </a:solidFill>
                <a:latin typeface="Century Gothic"/>
              </a:rPr>
              <a:t>OIR </a:t>
            </a:r>
            <a:r>
              <a:rPr lang="es-ES" sz="1200" b="1" kern="0" dirty="0">
                <a:solidFill>
                  <a:prstClr val="black"/>
                </a:solidFill>
                <a:latin typeface="Century Gothic"/>
              </a:rPr>
              <a:t>(Rom. 10:17).</a:t>
            </a:r>
          </a:p>
        </p:txBody>
      </p:sp>
      <p:sp>
        <p:nvSpPr>
          <p:cNvPr id="13" name="CuadroTexto 12"/>
          <p:cNvSpPr txBox="1"/>
          <p:nvPr/>
        </p:nvSpPr>
        <p:spPr>
          <a:xfrm>
            <a:off x="3422650" y="5483225"/>
            <a:ext cx="2333625" cy="338138"/>
          </a:xfrm>
          <a:prstGeom prst="rect">
            <a:avLst/>
          </a:prstGeom>
          <a:solidFill>
            <a:schemeClr val="accent1">
              <a:lumMod val="20000"/>
              <a:lumOff val="80000"/>
            </a:schemeClr>
          </a:solidFill>
          <a:ln>
            <a:solidFill>
              <a:srgbClr val="92D050"/>
            </a:solidFill>
          </a:ln>
        </p:spPr>
        <p:txBody>
          <a:bodyPr>
            <a:spAutoFit/>
          </a:bodyPr>
          <a:lstStyle/>
          <a:p>
            <a:pPr algn="ctr" eaLnBrk="1" fontAlgn="auto" hangingPunct="1">
              <a:spcBef>
                <a:spcPts val="0"/>
              </a:spcBef>
              <a:spcAft>
                <a:spcPts val="0"/>
              </a:spcAft>
              <a:defRPr/>
            </a:pPr>
            <a:r>
              <a:rPr lang="es-ES" sz="1600" b="1" kern="0" dirty="0">
                <a:solidFill>
                  <a:prstClr val="black"/>
                </a:solidFill>
                <a:latin typeface="Century Gothic"/>
              </a:rPr>
              <a:t>CREER </a:t>
            </a:r>
            <a:r>
              <a:rPr lang="es-ES" sz="1100" b="1" kern="0" dirty="0">
                <a:solidFill>
                  <a:prstClr val="black"/>
                </a:solidFill>
                <a:latin typeface="Century Gothic"/>
              </a:rPr>
              <a:t>((Mar. 16:15-16)</a:t>
            </a:r>
          </a:p>
        </p:txBody>
      </p:sp>
      <p:sp>
        <p:nvSpPr>
          <p:cNvPr id="14" name="CuadroTexto 13"/>
          <p:cNvSpPr txBox="1"/>
          <p:nvPr/>
        </p:nvSpPr>
        <p:spPr>
          <a:xfrm>
            <a:off x="3721100" y="5026025"/>
            <a:ext cx="2357438" cy="307975"/>
          </a:xfrm>
          <a:prstGeom prst="rect">
            <a:avLst/>
          </a:prstGeom>
          <a:solidFill>
            <a:schemeClr val="accent3">
              <a:lumMod val="20000"/>
              <a:lumOff val="80000"/>
            </a:schemeClr>
          </a:solidFill>
          <a:ln>
            <a:solidFill>
              <a:srgbClr val="92D050"/>
            </a:solidFill>
          </a:ln>
        </p:spPr>
        <p:txBody>
          <a:bodyPr>
            <a:spAutoFit/>
          </a:bodyPr>
          <a:lstStyle/>
          <a:p>
            <a:pPr algn="ctr" eaLnBrk="1" fontAlgn="auto" hangingPunct="1">
              <a:spcBef>
                <a:spcPts val="0"/>
              </a:spcBef>
              <a:spcAft>
                <a:spcPts val="0"/>
              </a:spcAft>
              <a:defRPr/>
            </a:pPr>
            <a:r>
              <a:rPr lang="es-ES" sz="1400" b="1" kern="0" dirty="0">
                <a:solidFill>
                  <a:prstClr val="black"/>
                </a:solidFill>
                <a:latin typeface="Century Gothic"/>
              </a:rPr>
              <a:t>ARREPENTIRSE: </a:t>
            </a:r>
            <a:r>
              <a:rPr lang="es-ES" sz="1050" b="1" kern="0" dirty="0">
                <a:solidFill>
                  <a:prstClr val="black"/>
                </a:solidFill>
                <a:latin typeface="Century Gothic"/>
              </a:rPr>
              <a:t>(</a:t>
            </a:r>
            <a:r>
              <a:rPr lang="es-ES" sz="1050" b="1" kern="0" dirty="0" smtClean="0">
                <a:solidFill>
                  <a:prstClr val="black"/>
                </a:solidFill>
                <a:latin typeface="Century Gothic"/>
              </a:rPr>
              <a:t>Hech</a:t>
            </a:r>
            <a:r>
              <a:rPr lang="es-ES" sz="1050" b="1" kern="0" dirty="0">
                <a:solidFill>
                  <a:prstClr val="black"/>
                </a:solidFill>
                <a:latin typeface="Century Gothic"/>
              </a:rPr>
              <a:t>. 17:30)</a:t>
            </a:r>
          </a:p>
        </p:txBody>
      </p:sp>
      <p:sp>
        <p:nvSpPr>
          <p:cNvPr id="15" name="CuadroTexto 14"/>
          <p:cNvSpPr txBox="1"/>
          <p:nvPr/>
        </p:nvSpPr>
        <p:spPr>
          <a:xfrm>
            <a:off x="3865563" y="4581525"/>
            <a:ext cx="2332037" cy="338138"/>
          </a:xfrm>
          <a:prstGeom prst="rect">
            <a:avLst/>
          </a:prstGeom>
          <a:solidFill>
            <a:schemeClr val="accent6">
              <a:lumMod val="20000"/>
              <a:lumOff val="80000"/>
            </a:schemeClr>
          </a:solidFill>
          <a:ln>
            <a:solidFill>
              <a:srgbClr val="92D050"/>
            </a:solidFill>
          </a:ln>
        </p:spPr>
        <p:txBody>
          <a:bodyPr>
            <a:spAutoFit/>
          </a:bodyPr>
          <a:lstStyle/>
          <a:p>
            <a:pPr algn="ctr" eaLnBrk="1" fontAlgn="auto" hangingPunct="1">
              <a:spcBef>
                <a:spcPts val="0"/>
              </a:spcBef>
              <a:spcAft>
                <a:spcPts val="0"/>
              </a:spcAft>
              <a:defRPr/>
            </a:pPr>
            <a:r>
              <a:rPr lang="es-ES" sz="1600" b="1" kern="0" dirty="0">
                <a:solidFill>
                  <a:prstClr val="black"/>
                </a:solidFill>
                <a:latin typeface="Century Gothic"/>
              </a:rPr>
              <a:t>CONFESAR </a:t>
            </a:r>
            <a:r>
              <a:rPr lang="es-ES" sz="1100" b="1" kern="0" dirty="0">
                <a:solidFill>
                  <a:prstClr val="black"/>
                </a:solidFill>
                <a:latin typeface="Century Gothic"/>
              </a:rPr>
              <a:t>(Rom. 10:9,10)</a:t>
            </a:r>
          </a:p>
        </p:txBody>
      </p:sp>
      <p:sp>
        <p:nvSpPr>
          <p:cNvPr id="16" name="CuadroTexto 15"/>
          <p:cNvSpPr txBox="1"/>
          <p:nvPr/>
        </p:nvSpPr>
        <p:spPr>
          <a:xfrm>
            <a:off x="4025900" y="4119563"/>
            <a:ext cx="2319338" cy="368300"/>
          </a:xfrm>
          <a:prstGeom prst="rect">
            <a:avLst/>
          </a:prstGeom>
          <a:solidFill>
            <a:schemeClr val="accent3">
              <a:lumMod val="40000"/>
              <a:lumOff val="60000"/>
            </a:schemeClr>
          </a:solidFill>
          <a:ln>
            <a:solidFill>
              <a:srgbClr val="92D050"/>
            </a:solidFill>
          </a:ln>
        </p:spPr>
        <p:txBody>
          <a:bodyPr>
            <a:spAutoFit/>
          </a:bodyPr>
          <a:lstStyle/>
          <a:p>
            <a:pPr algn="ctr" eaLnBrk="1" fontAlgn="auto" hangingPunct="1">
              <a:spcBef>
                <a:spcPts val="0"/>
              </a:spcBef>
              <a:spcAft>
                <a:spcPts val="0"/>
              </a:spcAft>
              <a:defRPr/>
            </a:pPr>
            <a:r>
              <a:rPr lang="es-ES" b="1" kern="0" dirty="0">
                <a:solidFill>
                  <a:prstClr val="black"/>
                </a:solidFill>
                <a:latin typeface="Century Gothic"/>
              </a:rPr>
              <a:t>Bautizarse </a:t>
            </a:r>
            <a:r>
              <a:rPr lang="es-ES" sz="1200" b="1" kern="0" dirty="0">
                <a:solidFill>
                  <a:prstClr val="black"/>
                </a:solidFill>
                <a:latin typeface="Century Gothic"/>
              </a:rPr>
              <a:t>(</a:t>
            </a:r>
            <a:r>
              <a:rPr lang="es-ES" sz="1200" b="1" kern="0" dirty="0" smtClean="0">
                <a:solidFill>
                  <a:prstClr val="black"/>
                </a:solidFill>
                <a:latin typeface="Century Gothic"/>
              </a:rPr>
              <a:t>Hech</a:t>
            </a:r>
            <a:r>
              <a:rPr lang="es-ES" sz="1200" b="1" kern="0" dirty="0">
                <a:solidFill>
                  <a:prstClr val="black"/>
                </a:solidFill>
                <a:latin typeface="Century Gothic"/>
              </a:rPr>
              <a:t>. 2:38)</a:t>
            </a:r>
          </a:p>
        </p:txBody>
      </p:sp>
      <p:sp>
        <p:nvSpPr>
          <p:cNvPr id="17" name="Rectángulo 16"/>
          <p:cNvSpPr/>
          <p:nvPr/>
        </p:nvSpPr>
        <p:spPr>
          <a:xfrm>
            <a:off x="174812" y="242531"/>
            <a:ext cx="8740588" cy="659953"/>
          </a:xfrm>
          <a:prstGeom prst="rect">
            <a:avLst/>
          </a:prstGeom>
        </p:spPr>
        <p:txBody>
          <a:bodyPr wrap="none">
            <a:prstTxWarp prst="textPlain">
              <a:avLst/>
            </a:prstTxWarp>
            <a:spAutoFit/>
          </a:bodyPr>
          <a:lstStyle/>
          <a:p>
            <a:r>
              <a:rPr lang="es-ES_tradnl" b="1">
                <a:ln w="0"/>
                <a:effectLst>
                  <a:glow rad="127000">
                    <a:srgbClr val="FFFF00"/>
                  </a:glow>
                  <a:outerShdw blurRad="38100" dist="19050" dir="2700000" algn="tl" rotWithShape="0">
                    <a:schemeClr val="dk1">
                      <a:alpha val="40000"/>
                    </a:schemeClr>
                  </a:outerShdw>
                </a:effectLst>
                <a:latin typeface="Cambria" charset="0"/>
                <a:ea typeface="Cambria" charset="0"/>
                <a:cs typeface="Cambria" charset="0"/>
              </a:rPr>
              <a:t>Usted debe dar los siguientes pasos</a:t>
            </a:r>
          </a:p>
        </p:txBody>
      </p:sp>
    </p:spTree>
    <p:extLst>
      <p:ext uri="{BB962C8B-B14F-4D97-AF65-F5344CB8AC3E}">
        <p14:creationId xmlns:p14="http://schemas.microsoft.com/office/powerpoint/2010/main" val="121223871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3"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
                                        <p:tgtEl>
                                          <p:spTgt spid="12"/>
                                        </p:tgtEl>
                                      </p:cBhvr>
                                    </p:animEffect>
                                    <p:anim calcmode="lin" valueType="num">
                                      <p:cBhvr>
                                        <p:cTn id="46" dur="400" fill="hold"/>
                                        <p:tgtEl>
                                          <p:spTgt spid="12"/>
                                        </p:tgtEl>
                                        <p:attrNameLst>
                                          <p:attrName>ppt_x</p:attrName>
                                        </p:attrNameLst>
                                      </p:cBhvr>
                                      <p:tavLst>
                                        <p:tav tm="0">
                                          <p:val>
                                            <p:strVal val="#ppt_x"/>
                                          </p:val>
                                        </p:tav>
                                        <p:tav tm="100000">
                                          <p:val>
                                            <p:strVal val="#ppt_x"/>
                                          </p:val>
                                        </p:tav>
                                      </p:tavLst>
                                    </p:anim>
                                    <p:anim calcmode="lin" valueType="num">
                                      <p:cBhvr>
                                        <p:cTn id="47" dur="400" fill="hold"/>
                                        <p:tgtEl>
                                          <p:spTgt spid="12"/>
                                        </p:tgtEl>
                                        <p:attrNameLst>
                                          <p:attrName>ppt_y</p:attrName>
                                        </p:attrNameLst>
                                      </p:cBhvr>
                                      <p:tavLst>
                                        <p:tav tm="0">
                                          <p:val>
                                            <p:strVal val="#ppt_y+0.31"/>
                                          </p:val>
                                        </p:tav>
                                        <p:tav tm="100000">
                                          <p:val>
                                            <p:strVal val="#ppt_y+0.31"/>
                                          </p:val>
                                        </p:tav>
                                      </p:tavLst>
                                    </p:anim>
                                    <p:anim calcmode="lin" valueType="num">
                                      <p:cBhvr>
                                        <p:cTn id="48"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9"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3"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
                                        <p:tgtEl>
                                          <p:spTgt spid="13"/>
                                        </p:tgtEl>
                                      </p:cBhvr>
                                    </p:animEffect>
                                    <p:anim calcmode="lin" valueType="num">
                                      <p:cBhvr>
                                        <p:cTn id="55" dur="400" fill="hold"/>
                                        <p:tgtEl>
                                          <p:spTgt spid="13"/>
                                        </p:tgtEl>
                                        <p:attrNameLst>
                                          <p:attrName>ppt_x</p:attrName>
                                        </p:attrNameLst>
                                      </p:cBhvr>
                                      <p:tavLst>
                                        <p:tav tm="0">
                                          <p:val>
                                            <p:strVal val="#ppt_x"/>
                                          </p:val>
                                        </p:tav>
                                        <p:tav tm="100000">
                                          <p:val>
                                            <p:strVal val="#ppt_x"/>
                                          </p:val>
                                        </p:tav>
                                      </p:tavLst>
                                    </p:anim>
                                    <p:anim calcmode="lin" valueType="num">
                                      <p:cBhvr>
                                        <p:cTn id="56" dur="400" fill="hold"/>
                                        <p:tgtEl>
                                          <p:spTgt spid="13"/>
                                        </p:tgtEl>
                                        <p:attrNameLst>
                                          <p:attrName>ppt_y</p:attrName>
                                        </p:attrNameLst>
                                      </p:cBhvr>
                                      <p:tavLst>
                                        <p:tav tm="0">
                                          <p:val>
                                            <p:strVal val="#ppt_y+0.31"/>
                                          </p:val>
                                        </p:tav>
                                        <p:tav tm="100000">
                                          <p:val>
                                            <p:strVal val="#ppt_y+0.31"/>
                                          </p:val>
                                        </p:tav>
                                      </p:tavLst>
                                    </p:anim>
                                    <p:anim calcmode="lin" valueType="num">
                                      <p:cBhvr>
                                        <p:cTn id="57"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down)">
                                      <p:cBhvr>
                                        <p:cTn id="63" dur="580">
                                          <p:stCondLst>
                                            <p:cond delay="0"/>
                                          </p:stCondLst>
                                        </p:cTn>
                                        <p:tgtEl>
                                          <p:spTgt spid="14"/>
                                        </p:tgtEl>
                                      </p:cBhvr>
                                    </p:animEffect>
                                    <p:anim calcmode="lin" valueType="num">
                                      <p:cBhvr>
                                        <p:cTn id="6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9" dur="26">
                                          <p:stCondLst>
                                            <p:cond delay="650"/>
                                          </p:stCondLst>
                                        </p:cTn>
                                        <p:tgtEl>
                                          <p:spTgt spid="14"/>
                                        </p:tgtEl>
                                      </p:cBhvr>
                                      <p:to x="100000" y="60000"/>
                                    </p:animScale>
                                    <p:animScale>
                                      <p:cBhvr>
                                        <p:cTn id="70" dur="166" decel="50000">
                                          <p:stCondLst>
                                            <p:cond delay="676"/>
                                          </p:stCondLst>
                                        </p:cTn>
                                        <p:tgtEl>
                                          <p:spTgt spid="14"/>
                                        </p:tgtEl>
                                      </p:cBhvr>
                                      <p:to x="100000" y="100000"/>
                                    </p:animScale>
                                    <p:animScale>
                                      <p:cBhvr>
                                        <p:cTn id="71" dur="26">
                                          <p:stCondLst>
                                            <p:cond delay="1312"/>
                                          </p:stCondLst>
                                        </p:cTn>
                                        <p:tgtEl>
                                          <p:spTgt spid="14"/>
                                        </p:tgtEl>
                                      </p:cBhvr>
                                      <p:to x="100000" y="80000"/>
                                    </p:animScale>
                                    <p:animScale>
                                      <p:cBhvr>
                                        <p:cTn id="72" dur="166" decel="50000">
                                          <p:stCondLst>
                                            <p:cond delay="1338"/>
                                          </p:stCondLst>
                                        </p:cTn>
                                        <p:tgtEl>
                                          <p:spTgt spid="14"/>
                                        </p:tgtEl>
                                      </p:cBhvr>
                                      <p:to x="100000" y="100000"/>
                                    </p:animScale>
                                    <p:animScale>
                                      <p:cBhvr>
                                        <p:cTn id="73" dur="26">
                                          <p:stCondLst>
                                            <p:cond delay="1642"/>
                                          </p:stCondLst>
                                        </p:cTn>
                                        <p:tgtEl>
                                          <p:spTgt spid="14"/>
                                        </p:tgtEl>
                                      </p:cBhvr>
                                      <p:to x="100000" y="90000"/>
                                    </p:animScale>
                                    <p:animScale>
                                      <p:cBhvr>
                                        <p:cTn id="74" dur="166" decel="50000">
                                          <p:stCondLst>
                                            <p:cond delay="1668"/>
                                          </p:stCondLst>
                                        </p:cTn>
                                        <p:tgtEl>
                                          <p:spTgt spid="14"/>
                                        </p:tgtEl>
                                      </p:cBhvr>
                                      <p:to x="100000" y="100000"/>
                                    </p:animScale>
                                    <p:animScale>
                                      <p:cBhvr>
                                        <p:cTn id="75" dur="26">
                                          <p:stCondLst>
                                            <p:cond delay="1808"/>
                                          </p:stCondLst>
                                        </p:cTn>
                                        <p:tgtEl>
                                          <p:spTgt spid="14"/>
                                        </p:tgtEl>
                                      </p:cBhvr>
                                      <p:to x="100000" y="95000"/>
                                    </p:animScale>
                                    <p:animScale>
                                      <p:cBhvr>
                                        <p:cTn id="76" dur="166" decel="50000">
                                          <p:stCondLst>
                                            <p:cond delay="1834"/>
                                          </p:stCondLst>
                                        </p:cTn>
                                        <p:tgtEl>
                                          <p:spTgt spid="14"/>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down)">
                                      <p:cBhvr>
                                        <p:cTn id="81" dur="580">
                                          <p:stCondLst>
                                            <p:cond delay="0"/>
                                          </p:stCondLst>
                                        </p:cTn>
                                        <p:tgtEl>
                                          <p:spTgt spid="15"/>
                                        </p:tgtEl>
                                      </p:cBhvr>
                                    </p:animEffect>
                                    <p:anim calcmode="lin" valueType="num">
                                      <p:cBhvr>
                                        <p:cTn id="8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7" dur="26">
                                          <p:stCondLst>
                                            <p:cond delay="650"/>
                                          </p:stCondLst>
                                        </p:cTn>
                                        <p:tgtEl>
                                          <p:spTgt spid="15"/>
                                        </p:tgtEl>
                                      </p:cBhvr>
                                      <p:to x="100000" y="60000"/>
                                    </p:animScale>
                                    <p:animScale>
                                      <p:cBhvr>
                                        <p:cTn id="88" dur="166" decel="50000">
                                          <p:stCondLst>
                                            <p:cond delay="676"/>
                                          </p:stCondLst>
                                        </p:cTn>
                                        <p:tgtEl>
                                          <p:spTgt spid="15"/>
                                        </p:tgtEl>
                                      </p:cBhvr>
                                      <p:to x="100000" y="100000"/>
                                    </p:animScale>
                                    <p:animScale>
                                      <p:cBhvr>
                                        <p:cTn id="89" dur="26">
                                          <p:stCondLst>
                                            <p:cond delay="1312"/>
                                          </p:stCondLst>
                                        </p:cTn>
                                        <p:tgtEl>
                                          <p:spTgt spid="15"/>
                                        </p:tgtEl>
                                      </p:cBhvr>
                                      <p:to x="100000" y="80000"/>
                                    </p:animScale>
                                    <p:animScale>
                                      <p:cBhvr>
                                        <p:cTn id="90" dur="166" decel="50000">
                                          <p:stCondLst>
                                            <p:cond delay="1338"/>
                                          </p:stCondLst>
                                        </p:cTn>
                                        <p:tgtEl>
                                          <p:spTgt spid="15"/>
                                        </p:tgtEl>
                                      </p:cBhvr>
                                      <p:to x="100000" y="100000"/>
                                    </p:animScale>
                                    <p:animScale>
                                      <p:cBhvr>
                                        <p:cTn id="91" dur="26">
                                          <p:stCondLst>
                                            <p:cond delay="1642"/>
                                          </p:stCondLst>
                                        </p:cTn>
                                        <p:tgtEl>
                                          <p:spTgt spid="15"/>
                                        </p:tgtEl>
                                      </p:cBhvr>
                                      <p:to x="100000" y="90000"/>
                                    </p:animScale>
                                    <p:animScale>
                                      <p:cBhvr>
                                        <p:cTn id="92" dur="166" decel="50000">
                                          <p:stCondLst>
                                            <p:cond delay="1668"/>
                                          </p:stCondLst>
                                        </p:cTn>
                                        <p:tgtEl>
                                          <p:spTgt spid="15"/>
                                        </p:tgtEl>
                                      </p:cBhvr>
                                      <p:to x="100000" y="100000"/>
                                    </p:animScale>
                                    <p:animScale>
                                      <p:cBhvr>
                                        <p:cTn id="93" dur="26">
                                          <p:stCondLst>
                                            <p:cond delay="1808"/>
                                          </p:stCondLst>
                                        </p:cTn>
                                        <p:tgtEl>
                                          <p:spTgt spid="15"/>
                                        </p:tgtEl>
                                      </p:cBhvr>
                                      <p:to x="100000" y="95000"/>
                                    </p:animScale>
                                    <p:animScale>
                                      <p:cBhvr>
                                        <p:cTn id="94" dur="166" decel="50000">
                                          <p:stCondLst>
                                            <p:cond delay="1834"/>
                                          </p:stCondLst>
                                        </p:cTn>
                                        <p:tgtEl>
                                          <p:spTgt spid="15"/>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grpId="0" nodeType="click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wipe(down)">
                                      <p:cBhvr>
                                        <p:cTn id="99" dur="580">
                                          <p:stCondLst>
                                            <p:cond delay="0"/>
                                          </p:stCondLst>
                                        </p:cTn>
                                        <p:tgtEl>
                                          <p:spTgt spid="16"/>
                                        </p:tgtEl>
                                      </p:cBhvr>
                                    </p:animEffect>
                                    <p:anim calcmode="lin" valueType="num">
                                      <p:cBhvr>
                                        <p:cTn id="10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05" dur="26">
                                          <p:stCondLst>
                                            <p:cond delay="650"/>
                                          </p:stCondLst>
                                        </p:cTn>
                                        <p:tgtEl>
                                          <p:spTgt spid="16"/>
                                        </p:tgtEl>
                                      </p:cBhvr>
                                      <p:to x="100000" y="60000"/>
                                    </p:animScale>
                                    <p:animScale>
                                      <p:cBhvr>
                                        <p:cTn id="106" dur="166" decel="50000">
                                          <p:stCondLst>
                                            <p:cond delay="676"/>
                                          </p:stCondLst>
                                        </p:cTn>
                                        <p:tgtEl>
                                          <p:spTgt spid="16"/>
                                        </p:tgtEl>
                                      </p:cBhvr>
                                      <p:to x="100000" y="100000"/>
                                    </p:animScale>
                                    <p:animScale>
                                      <p:cBhvr>
                                        <p:cTn id="107" dur="26">
                                          <p:stCondLst>
                                            <p:cond delay="1312"/>
                                          </p:stCondLst>
                                        </p:cTn>
                                        <p:tgtEl>
                                          <p:spTgt spid="16"/>
                                        </p:tgtEl>
                                      </p:cBhvr>
                                      <p:to x="100000" y="80000"/>
                                    </p:animScale>
                                    <p:animScale>
                                      <p:cBhvr>
                                        <p:cTn id="108" dur="166" decel="50000">
                                          <p:stCondLst>
                                            <p:cond delay="1338"/>
                                          </p:stCondLst>
                                        </p:cTn>
                                        <p:tgtEl>
                                          <p:spTgt spid="16"/>
                                        </p:tgtEl>
                                      </p:cBhvr>
                                      <p:to x="100000" y="100000"/>
                                    </p:animScale>
                                    <p:animScale>
                                      <p:cBhvr>
                                        <p:cTn id="109" dur="26">
                                          <p:stCondLst>
                                            <p:cond delay="1642"/>
                                          </p:stCondLst>
                                        </p:cTn>
                                        <p:tgtEl>
                                          <p:spTgt spid="16"/>
                                        </p:tgtEl>
                                      </p:cBhvr>
                                      <p:to x="100000" y="90000"/>
                                    </p:animScale>
                                    <p:animScale>
                                      <p:cBhvr>
                                        <p:cTn id="110" dur="166" decel="50000">
                                          <p:stCondLst>
                                            <p:cond delay="1668"/>
                                          </p:stCondLst>
                                        </p:cTn>
                                        <p:tgtEl>
                                          <p:spTgt spid="16"/>
                                        </p:tgtEl>
                                      </p:cBhvr>
                                      <p:to x="100000" y="100000"/>
                                    </p:animScale>
                                    <p:animScale>
                                      <p:cBhvr>
                                        <p:cTn id="111" dur="26">
                                          <p:stCondLst>
                                            <p:cond delay="1808"/>
                                          </p:stCondLst>
                                        </p:cTn>
                                        <p:tgtEl>
                                          <p:spTgt spid="16"/>
                                        </p:tgtEl>
                                      </p:cBhvr>
                                      <p:to x="100000" y="95000"/>
                                    </p:animScale>
                                    <p:animScale>
                                      <p:cBhvr>
                                        <p:cTn id="112"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P spid="15"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7929"/>
            <a:ext cx="9144000" cy="6840071"/>
          </a:xfrm>
          <a:prstGeom prst="rect">
            <a:avLst/>
          </a:prstGeom>
        </p:spPr>
      </p:pic>
      <p:sp>
        <p:nvSpPr>
          <p:cNvPr id="3" name="Subtitle 2"/>
          <p:cNvSpPr txBox="1">
            <a:spLocks/>
          </p:cNvSpPr>
          <p:nvPr/>
        </p:nvSpPr>
        <p:spPr>
          <a:xfrm>
            <a:off x="794834" y="4204898"/>
            <a:ext cx="8203625" cy="1009851"/>
          </a:xfrm>
          <a:prstGeom prst="rect">
            <a:avLst/>
          </a:prstGeom>
          <a:ln w="12700">
            <a:miter lim="400000"/>
          </a:ln>
          <a:extLst>
            <a:ext uri="{C572A759-6A51-4108-AA02-DFA0A04FC94B}">
              <ma14:wrappingTextBoxFlag xmlns:ma14="http://schemas.microsoft.com/office/mac/drawingml/2011/main" val="1"/>
            </a:ext>
          </a:extLst>
        </p:spPr>
        <p:txBody>
          <a:bodyPr lIns="26788" tIns="26788" rIns="26788" bIns="26788" anchor="ctr"/>
          <a:lstStyle>
            <a:lvl1pPr marL="419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1pPr>
            <a:lvl2pPr marL="8382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2pPr>
            <a:lvl3pPr marL="1181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3pPr>
            <a:lvl4pPr marL="1562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4pPr>
            <a:lvl5pPr marL="1943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5pPr>
            <a:lvl6pPr marL="2324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6pPr>
            <a:lvl7pPr marL="2705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7pPr>
            <a:lvl8pPr marL="3086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8pPr>
            <a:lvl9pPr marL="3467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9pPr>
          </a:lstStyle>
          <a:p>
            <a:pPr marL="0" indent="0" algn="ctr">
              <a:lnSpc>
                <a:spcPct val="80000"/>
              </a:lnSpc>
              <a:spcBef>
                <a:spcPct val="0"/>
              </a:spcBef>
              <a:buFontTx/>
              <a:buNone/>
              <a:defRPr/>
            </a:pPr>
            <a:r>
              <a:rPr lang="es-ES" sz="3600" i="1" dirty="0">
                <a:ln w="0"/>
                <a:solidFill>
                  <a:srgbClr val="00FDFF"/>
                </a:solidFill>
                <a:effectLst>
                  <a:outerShdw blurRad="38100" dist="19050" dir="2700000" algn="tl" rotWithShape="0">
                    <a:schemeClr val="dk1">
                      <a:alpha val="40000"/>
                    </a:schemeClr>
                  </a:outerShdw>
                </a:effectLst>
                <a:latin typeface="Corbel" charset="0"/>
              </a:rPr>
              <a:t>¡Esperamos tenerles nuevamente con nosotros, gracias!</a:t>
            </a:r>
          </a:p>
        </p:txBody>
      </p:sp>
      <p:sp>
        <p:nvSpPr>
          <p:cNvPr id="4" name="Text Box 3"/>
          <p:cNvSpPr txBox="1">
            <a:spLocks noChangeArrowheads="1"/>
          </p:cNvSpPr>
          <p:nvPr/>
        </p:nvSpPr>
        <p:spPr bwMode="auto">
          <a:xfrm>
            <a:off x="845345" y="304800"/>
            <a:ext cx="7485059" cy="1407040"/>
          </a:xfrm>
          <a:prstGeom prst="rect">
            <a:avLst/>
          </a:prstGeom>
          <a:noFill/>
          <a:ln>
            <a:noFill/>
          </a:ln>
          <a:extLst>
            <a:ext uri="{909E8E84-426E-40dd-AFC4-6F175D3DCCD1}"/>
            <a:ext uri="{91240B29-F687-4f45-9708-019B960494DF}"/>
          </a:extLst>
        </p:spPr>
        <p:txBody>
          <a:bodyPr lIns="68576" tIns="34289" rIns="68576" bIns="34289">
            <a:prstTxWarp prst="textPlain">
              <a:avLst/>
            </a:prstTxWarp>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s-ES_tradnl" sz="2800" b="1" dirty="0">
                <a:ln w="0"/>
                <a:solidFill>
                  <a:schemeClr val="bg1"/>
                </a:solidFill>
                <a:effectLst>
                  <a:outerShdw blurRad="38100" dist="25400" dir="5400000" algn="ctr" rotWithShape="0">
                    <a:srgbClr val="6E747A">
                      <a:alpha val="43000"/>
                    </a:srgbClr>
                  </a:outerShdw>
                </a:effectLst>
                <a:latin typeface="Chalkduster" charset="0"/>
                <a:ea typeface="Chalkduster" charset="0"/>
                <a:cs typeface="Chalkduster" charset="0"/>
              </a:rPr>
              <a:t>Gracias Por Acompañarnos</a:t>
            </a:r>
          </a:p>
        </p:txBody>
      </p:sp>
      <p:pic>
        <p:nvPicPr>
          <p:cNvPr id="5" name="Imagen" descr="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8874" y="1874908"/>
            <a:ext cx="4318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8215" y="5377817"/>
            <a:ext cx="2873498" cy="13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p:nvSpPr>
        <p:spPr>
          <a:xfrm>
            <a:off x="2986416" y="5560228"/>
            <a:ext cx="5613068" cy="1009851"/>
          </a:xfrm>
          <a:prstGeom prst="rect">
            <a:avLst/>
          </a:prstGeom>
          <a:ln w="12700">
            <a:miter lim="400000"/>
          </a:ln>
          <a:extLst>
            <a:ext uri="{C572A759-6A51-4108-AA02-DFA0A04FC94B}">
              <ma14:wrappingTextBoxFlag xmlns:ma14="http://schemas.microsoft.com/office/mac/drawingml/2011/main" val="1"/>
            </a:ext>
          </a:extLst>
        </p:spPr>
        <p:txBody>
          <a:bodyPr lIns="26788" tIns="26788" rIns="26788" bIns="26788" anchor="ctr"/>
          <a:lstStyle>
            <a:lvl1pPr marL="419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1pPr>
            <a:lvl2pPr marL="8382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2pPr>
            <a:lvl3pPr marL="1181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3pPr>
            <a:lvl4pPr marL="1562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4pPr>
            <a:lvl5pPr marL="1943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5pPr>
            <a:lvl6pPr marL="2324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6pPr>
            <a:lvl7pPr marL="2705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7pPr>
            <a:lvl8pPr marL="3086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8pPr>
            <a:lvl9pPr marL="3467100" marR="0" indent="-419100" algn="l" defTabSz="584200" rtl="0" latinLnBrk="0">
              <a:lnSpc>
                <a:spcPct val="100000"/>
              </a:lnSpc>
              <a:spcBef>
                <a:spcPts val="3000"/>
              </a:spcBef>
              <a:spcAft>
                <a:spcPts val="0"/>
              </a:spcAft>
              <a:buClr>
                <a:srgbClr val="A29A85"/>
              </a:buClr>
              <a:buSzPct val="100000"/>
              <a:buFontTx/>
              <a:buChar char="•"/>
              <a:tabLst/>
              <a:defRPr sz="4000" b="0" i="0" u="none" strike="noStrike" cap="none" spc="0" baseline="0">
                <a:ln>
                  <a:noFill/>
                </a:ln>
                <a:solidFill>
                  <a:srgbClr val="6F6A5A"/>
                </a:solidFill>
                <a:uFillTx/>
                <a:latin typeface="Baskerville"/>
                <a:ea typeface="Baskerville"/>
                <a:cs typeface="Baskerville"/>
                <a:sym typeface="Baskerville"/>
              </a:defRPr>
            </a:lvl9pPr>
          </a:lstStyle>
          <a:p>
            <a:pPr marL="0" indent="0" algn="ctr">
              <a:lnSpc>
                <a:spcPct val="80000"/>
              </a:lnSpc>
              <a:spcBef>
                <a:spcPct val="0"/>
              </a:spcBef>
              <a:buFontTx/>
              <a:buNone/>
              <a:defRPr/>
            </a:pPr>
            <a:r>
              <a:rPr lang="es-ES" sz="5400" i="1" dirty="0" smtClean="0">
                <a:ln w="0"/>
                <a:solidFill>
                  <a:schemeClr val="tx1"/>
                </a:solidFill>
                <a:effectLst>
                  <a:glow rad="127000">
                    <a:srgbClr val="FFFF00"/>
                  </a:glow>
                  <a:outerShdw blurRad="38100" dist="19050" dir="2700000" algn="tl" rotWithShape="0">
                    <a:schemeClr val="dk1">
                      <a:alpha val="40000"/>
                    </a:schemeClr>
                  </a:outerShdw>
                </a:effectLst>
                <a:latin typeface="Abadi MT Condensed Light" charset="0"/>
                <a:ea typeface="Abadi MT Condensed Light" charset="0"/>
                <a:cs typeface="Abadi MT Condensed Light" charset="0"/>
              </a:rPr>
              <a:t>“Dios les bendiga y guarde”</a:t>
            </a:r>
            <a:endParaRPr lang="es-ES" sz="5400" i="1" dirty="0">
              <a:ln w="0"/>
              <a:solidFill>
                <a:schemeClr val="tx1"/>
              </a:solidFill>
              <a:effectLst>
                <a:glow rad="127000">
                  <a:srgbClr val="FFFF00"/>
                </a:glow>
                <a:outerShdw blurRad="38100" dist="19050" dir="2700000" algn="tl" rotWithShape="0">
                  <a:schemeClr val="dk1">
                    <a:alpha val="40000"/>
                  </a:schemeClr>
                </a:outerShdw>
              </a:effectLst>
              <a:latin typeface="Abadi MT Condensed Light" charset="0"/>
              <a:ea typeface="Abadi MT Condensed Light" charset="0"/>
              <a:cs typeface="Abadi MT Condensed Light" charset="0"/>
            </a:endParaRPr>
          </a:p>
        </p:txBody>
      </p:sp>
    </p:spTree>
    <p:extLst>
      <p:ext uri="{BB962C8B-B14F-4D97-AF65-F5344CB8AC3E}">
        <p14:creationId xmlns:p14="http://schemas.microsoft.com/office/powerpoint/2010/main" val="2053627973"/>
      </p:ext>
    </p:extLst>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36</a:t>
            </a:fld>
            <a:endParaRPr lang="en-US"/>
          </a:p>
        </p:txBody>
      </p:sp>
      <p:sp>
        <p:nvSpPr>
          <p:cNvPr id="5" name="Rectángulo 4"/>
          <p:cNvSpPr/>
          <p:nvPr/>
        </p:nvSpPr>
        <p:spPr>
          <a:xfrm>
            <a:off x="304800" y="152400"/>
            <a:ext cx="8534400" cy="6370974"/>
          </a:xfrm>
          <a:prstGeom prst="rect">
            <a:avLst/>
          </a:prstGeom>
        </p:spPr>
        <p:txBody>
          <a:bodyPr wrap="square">
            <a:spAutoFit/>
          </a:bodyPr>
          <a:lstStyle/>
          <a:p>
            <a:r>
              <a:rPr lang="es-ES_tradnl" sz="2400" dirty="0">
                <a:solidFill>
                  <a:schemeClr val="bg1"/>
                </a:solidFill>
                <a:latin typeface="Arial Narrow"/>
                <a:cs typeface="Arial Narrow"/>
              </a:rPr>
              <a:t>IV. Una descripción de la grandeza de Cristo (1.15–20)</a:t>
            </a:r>
          </a:p>
          <a:p>
            <a:r>
              <a:rPr lang="es-ES_tradnl" sz="2400" dirty="0">
                <a:solidFill>
                  <a:schemeClr val="bg1"/>
                </a:solidFill>
                <a:latin typeface="Arial Narrow"/>
                <a:cs typeface="Arial Narrow"/>
              </a:rPr>
              <a:t>A</a:t>
            </a:r>
            <a:r>
              <a:rPr lang="es-ES_tradnl" sz="2400" dirty="0" smtClean="0">
                <a:solidFill>
                  <a:schemeClr val="bg1"/>
                </a:solidFill>
                <a:latin typeface="Arial Narrow"/>
                <a:cs typeface="Arial Narrow"/>
              </a:rPr>
              <a:t>. La </a:t>
            </a:r>
            <a:r>
              <a:rPr lang="es-ES_tradnl" sz="2400" dirty="0">
                <a:solidFill>
                  <a:schemeClr val="bg1"/>
                </a:solidFill>
                <a:latin typeface="Arial Narrow"/>
                <a:cs typeface="Arial Narrow"/>
              </a:rPr>
              <a:t>imagen del Dios invisible y el primogénito de toda creación (1.15)</a:t>
            </a:r>
          </a:p>
          <a:p>
            <a:r>
              <a:rPr lang="es-ES_tradnl" sz="2400" dirty="0">
                <a:solidFill>
                  <a:schemeClr val="bg1"/>
                </a:solidFill>
                <a:latin typeface="Arial Narrow"/>
                <a:cs typeface="Arial Narrow"/>
              </a:rPr>
              <a:t>B. El creador de todas las cosas (1.16</a:t>
            </a:r>
            <a:r>
              <a:rPr lang="es-ES_tradnl" sz="2400" dirty="0" smtClean="0">
                <a:solidFill>
                  <a:schemeClr val="bg1"/>
                </a:solidFill>
                <a:latin typeface="Arial Narrow"/>
                <a:cs typeface="Arial Narrow"/>
              </a:rPr>
              <a:t>)</a:t>
            </a:r>
          </a:p>
          <a:p>
            <a:r>
              <a:rPr lang="es-ES_tradnl" sz="2400" dirty="0" smtClean="0">
                <a:solidFill>
                  <a:schemeClr val="bg1"/>
                </a:solidFill>
                <a:latin typeface="Arial Narrow"/>
                <a:cs typeface="Arial Narrow"/>
              </a:rPr>
              <a:t>C. El </a:t>
            </a:r>
            <a:r>
              <a:rPr lang="es-ES_tradnl" sz="2400" dirty="0">
                <a:solidFill>
                  <a:schemeClr val="bg1"/>
                </a:solidFill>
                <a:latin typeface="Arial Narrow"/>
                <a:cs typeface="Arial Narrow"/>
              </a:rPr>
              <a:t>que sustenta todas las cosas (1.17) </a:t>
            </a:r>
            <a:endParaRPr lang="es-ES_tradnl" sz="2400" dirty="0" smtClean="0">
              <a:solidFill>
                <a:schemeClr val="bg1"/>
              </a:solidFill>
              <a:latin typeface="Arial Narrow"/>
              <a:cs typeface="Arial Narrow"/>
            </a:endParaRPr>
          </a:p>
          <a:p>
            <a:r>
              <a:rPr lang="es-ES_tradnl" sz="2400" dirty="0" smtClean="0">
                <a:solidFill>
                  <a:schemeClr val="bg1"/>
                </a:solidFill>
                <a:latin typeface="Arial Narrow"/>
                <a:cs typeface="Arial Narrow"/>
              </a:rPr>
              <a:t>D. La </a:t>
            </a:r>
            <a:r>
              <a:rPr lang="es-ES_tradnl" sz="2400" dirty="0">
                <a:solidFill>
                  <a:schemeClr val="bg1"/>
                </a:solidFill>
                <a:latin typeface="Arial Narrow"/>
                <a:cs typeface="Arial Narrow"/>
              </a:rPr>
              <a:t>cabeza de la iglesia y el que tiene</a:t>
            </a:r>
          </a:p>
          <a:p>
            <a:r>
              <a:rPr lang="es-ES_tradnl" sz="2400" dirty="0">
                <a:solidFill>
                  <a:schemeClr val="bg1"/>
                </a:solidFill>
                <a:latin typeface="Arial Narrow"/>
                <a:cs typeface="Arial Narrow"/>
              </a:rPr>
              <a:t>la preeminencia (1.18–19</a:t>
            </a:r>
            <a:r>
              <a:rPr lang="es-ES_tradnl" sz="2400" dirty="0" smtClean="0">
                <a:solidFill>
                  <a:schemeClr val="bg1"/>
                </a:solidFill>
                <a:latin typeface="Arial Narrow"/>
                <a:cs typeface="Arial Narrow"/>
              </a:rPr>
              <a:t>)</a:t>
            </a:r>
          </a:p>
          <a:p>
            <a:r>
              <a:rPr lang="es-ES_tradnl" sz="2400" dirty="0" smtClean="0">
                <a:solidFill>
                  <a:schemeClr val="bg1"/>
                </a:solidFill>
                <a:latin typeface="Arial Narrow"/>
                <a:cs typeface="Arial Narrow"/>
              </a:rPr>
              <a:t> </a:t>
            </a:r>
            <a:r>
              <a:rPr lang="es-ES_tradnl" sz="2400" dirty="0">
                <a:solidFill>
                  <a:schemeClr val="bg1"/>
                </a:solidFill>
                <a:latin typeface="Arial Narrow"/>
                <a:cs typeface="Arial Narrow"/>
              </a:rPr>
              <a:t>1. La cabeza de la iglesia (1.18a</a:t>
            </a:r>
            <a:r>
              <a:rPr lang="es-ES_tradnl" sz="2400" dirty="0" smtClean="0">
                <a:solidFill>
                  <a:schemeClr val="bg1"/>
                </a:solidFill>
                <a:latin typeface="Arial Narrow"/>
                <a:cs typeface="Arial Narrow"/>
              </a:rPr>
              <a:t>)</a:t>
            </a:r>
          </a:p>
          <a:p>
            <a:r>
              <a:rPr lang="es-ES_tradnl" sz="2400" dirty="0" smtClean="0">
                <a:solidFill>
                  <a:schemeClr val="bg1"/>
                </a:solidFill>
                <a:latin typeface="Arial Narrow"/>
                <a:cs typeface="Arial Narrow"/>
              </a:rPr>
              <a:t> </a:t>
            </a:r>
            <a:r>
              <a:rPr lang="es-ES_tradnl" sz="2400" dirty="0">
                <a:solidFill>
                  <a:schemeClr val="bg1"/>
                </a:solidFill>
                <a:latin typeface="Arial Narrow"/>
                <a:cs typeface="Arial Narrow"/>
              </a:rPr>
              <a:t>2. La fuente de toda la creación (1.18b) </a:t>
            </a:r>
            <a:endParaRPr lang="es-ES_tradnl" sz="2400" dirty="0" smtClean="0">
              <a:solidFill>
                <a:schemeClr val="bg1"/>
              </a:solidFill>
              <a:latin typeface="Arial Narrow"/>
              <a:cs typeface="Arial Narrow"/>
            </a:endParaRPr>
          </a:p>
          <a:p>
            <a:r>
              <a:rPr lang="es-ES_tradnl" sz="2400" dirty="0" smtClean="0">
                <a:solidFill>
                  <a:schemeClr val="bg1"/>
                </a:solidFill>
                <a:latin typeface="Arial Narrow"/>
                <a:cs typeface="Arial Narrow"/>
              </a:rPr>
              <a:t>3</a:t>
            </a:r>
            <a:r>
              <a:rPr lang="es-ES_tradnl" sz="2400" dirty="0">
                <a:solidFill>
                  <a:schemeClr val="bg1"/>
                </a:solidFill>
                <a:latin typeface="Arial Narrow"/>
                <a:cs typeface="Arial Narrow"/>
              </a:rPr>
              <a:t>. El primogénito de los muertos (1.18b) </a:t>
            </a:r>
            <a:endParaRPr lang="es-ES_tradnl" sz="2400" dirty="0" smtClean="0">
              <a:solidFill>
                <a:schemeClr val="bg1"/>
              </a:solidFill>
              <a:latin typeface="Arial Narrow"/>
              <a:cs typeface="Arial Narrow"/>
            </a:endParaRPr>
          </a:p>
          <a:p>
            <a:r>
              <a:rPr lang="es-ES_tradnl" sz="2400" dirty="0" smtClean="0">
                <a:solidFill>
                  <a:schemeClr val="bg1"/>
                </a:solidFill>
                <a:latin typeface="Arial Narrow"/>
                <a:cs typeface="Arial Narrow"/>
              </a:rPr>
              <a:t>4</a:t>
            </a:r>
            <a:r>
              <a:rPr lang="es-ES_tradnl" sz="2400" dirty="0">
                <a:solidFill>
                  <a:schemeClr val="bg1"/>
                </a:solidFill>
                <a:latin typeface="Arial Narrow"/>
                <a:cs typeface="Arial Narrow"/>
              </a:rPr>
              <a:t>. El que tiene la preeminencia en </a:t>
            </a:r>
            <a:r>
              <a:rPr lang="es-ES_tradnl" sz="2400" dirty="0" smtClean="0">
                <a:solidFill>
                  <a:schemeClr val="bg1"/>
                </a:solidFill>
                <a:latin typeface="Arial Narrow"/>
                <a:cs typeface="Arial Narrow"/>
              </a:rPr>
              <a:t>todo (</a:t>
            </a:r>
            <a:r>
              <a:rPr lang="es-ES_tradnl" sz="2400" dirty="0">
                <a:solidFill>
                  <a:schemeClr val="bg1"/>
                </a:solidFill>
                <a:latin typeface="Arial Narrow"/>
                <a:cs typeface="Arial Narrow"/>
              </a:rPr>
              <a:t>1.18c) </a:t>
            </a:r>
            <a:endParaRPr lang="es-ES_tradnl" sz="2400" dirty="0" smtClean="0">
              <a:solidFill>
                <a:schemeClr val="bg1"/>
              </a:solidFill>
              <a:latin typeface="Arial Narrow"/>
              <a:cs typeface="Arial Narrow"/>
            </a:endParaRPr>
          </a:p>
          <a:p>
            <a:r>
              <a:rPr lang="es-ES_tradnl" sz="2400" dirty="0" smtClean="0">
                <a:solidFill>
                  <a:schemeClr val="bg1"/>
                </a:solidFill>
                <a:latin typeface="Arial Narrow"/>
                <a:cs typeface="Arial Narrow"/>
              </a:rPr>
              <a:t>5</a:t>
            </a:r>
            <a:r>
              <a:rPr lang="es-ES_tradnl" sz="2400" dirty="0">
                <a:solidFill>
                  <a:schemeClr val="bg1"/>
                </a:solidFill>
                <a:latin typeface="Arial Narrow"/>
                <a:cs typeface="Arial Narrow"/>
              </a:rPr>
              <a:t>. </a:t>
            </a:r>
            <a:r>
              <a:rPr lang="es-ES_tradnl" sz="2400" dirty="0" smtClean="0">
                <a:solidFill>
                  <a:schemeClr val="bg1"/>
                </a:solidFill>
                <a:latin typeface="Arial Narrow"/>
                <a:cs typeface="Arial Narrow"/>
              </a:rPr>
              <a:t>Aquel en quien habita toda plenitud</a:t>
            </a:r>
            <a:r>
              <a:rPr lang="es-ES_tradnl" sz="2400" dirty="0">
                <a:solidFill>
                  <a:schemeClr val="bg1"/>
                </a:solidFill>
                <a:latin typeface="Arial Narrow"/>
                <a:cs typeface="Arial Narrow"/>
              </a:rPr>
              <a:t>(1.19)</a:t>
            </a:r>
          </a:p>
          <a:p>
            <a:r>
              <a:rPr lang="es-ES_tradnl" sz="2400" dirty="0">
                <a:solidFill>
                  <a:schemeClr val="bg1"/>
                </a:solidFill>
                <a:latin typeface="Arial Narrow"/>
                <a:cs typeface="Arial Narrow"/>
              </a:rPr>
              <a:t>E. El fundamento de la reconciliación (1.20)</a:t>
            </a:r>
          </a:p>
          <a:p>
            <a:r>
              <a:rPr lang="es-ES_tradnl" sz="2400" dirty="0">
                <a:solidFill>
                  <a:schemeClr val="bg1"/>
                </a:solidFill>
                <a:latin typeface="Arial Narrow"/>
                <a:cs typeface="Arial Narrow"/>
              </a:rPr>
              <a:t>V. Seguridad que da Pablo de la reconciliación por medio de Cristo (1.21–23) </a:t>
            </a:r>
            <a:endParaRPr lang="es-ES_tradnl" sz="2400" dirty="0" smtClean="0">
              <a:solidFill>
                <a:schemeClr val="bg1"/>
              </a:solidFill>
              <a:latin typeface="Arial Narrow"/>
              <a:cs typeface="Arial Narrow"/>
            </a:endParaRPr>
          </a:p>
          <a:p>
            <a:r>
              <a:rPr lang="es-ES_tradnl" sz="2400" dirty="0" smtClean="0">
                <a:solidFill>
                  <a:schemeClr val="bg1"/>
                </a:solidFill>
                <a:latin typeface="Arial Narrow"/>
                <a:cs typeface="Arial Narrow"/>
              </a:rPr>
              <a:t>A. La</a:t>
            </a:r>
            <a:r>
              <a:rPr lang="es-ES_tradnl" sz="2400" dirty="0">
                <a:solidFill>
                  <a:schemeClr val="bg1"/>
                </a:solidFill>
                <a:latin typeface="Arial Narrow"/>
                <a:cs typeface="Arial Narrow"/>
              </a:rPr>
              <a:t> </a:t>
            </a:r>
            <a:r>
              <a:rPr lang="es-ES_tradnl" sz="2400" dirty="0" smtClean="0">
                <a:solidFill>
                  <a:schemeClr val="bg1"/>
                </a:solidFill>
                <a:latin typeface="Arial Narrow"/>
                <a:cs typeface="Arial Narrow"/>
              </a:rPr>
              <a:t>condición anterior</a:t>
            </a:r>
            <a:r>
              <a:rPr lang="es-ES_tradnl" sz="2400" dirty="0">
                <a:solidFill>
                  <a:schemeClr val="bg1"/>
                </a:solidFill>
                <a:latin typeface="Arial Narrow"/>
                <a:cs typeface="Arial Narrow"/>
              </a:rPr>
              <a:t> </a:t>
            </a:r>
            <a:r>
              <a:rPr lang="es-ES_tradnl" sz="2400" dirty="0" smtClean="0">
                <a:solidFill>
                  <a:schemeClr val="bg1"/>
                </a:solidFill>
                <a:latin typeface="Arial Narrow"/>
                <a:cs typeface="Arial Narrow"/>
              </a:rPr>
              <a:t>de</a:t>
            </a:r>
            <a:r>
              <a:rPr lang="es-ES_tradnl" sz="2400" dirty="0">
                <a:solidFill>
                  <a:schemeClr val="bg1"/>
                </a:solidFill>
                <a:latin typeface="Arial Narrow"/>
                <a:cs typeface="Arial Narrow"/>
              </a:rPr>
              <a:t> </a:t>
            </a:r>
            <a:r>
              <a:rPr lang="es-ES_tradnl" sz="2400" dirty="0" smtClean="0">
                <a:solidFill>
                  <a:schemeClr val="bg1"/>
                </a:solidFill>
                <a:latin typeface="Arial Narrow"/>
                <a:cs typeface="Arial Narrow"/>
              </a:rPr>
              <a:t>ellos</a:t>
            </a:r>
            <a:r>
              <a:rPr lang="es-ES_tradnl" sz="2400" dirty="0">
                <a:solidFill>
                  <a:schemeClr val="bg1"/>
                </a:solidFill>
                <a:latin typeface="Arial Narrow"/>
                <a:cs typeface="Arial Narrow"/>
              </a:rPr>
              <a:t>	(1.21)</a:t>
            </a:r>
          </a:p>
          <a:p>
            <a:r>
              <a:rPr lang="es-ES_tradnl" sz="2400" dirty="0">
                <a:solidFill>
                  <a:schemeClr val="bg1"/>
                </a:solidFill>
                <a:latin typeface="Arial Narrow"/>
                <a:cs typeface="Arial Narrow"/>
              </a:rPr>
              <a:t>B. La reconciliación de ellos por la muerte de Cristo (1.22)</a:t>
            </a:r>
          </a:p>
          <a:p>
            <a:r>
              <a:rPr lang="es-ES_tradnl" sz="2400" dirty="0">
                <a:solidFill>
                  <a:schemeClr val="bg1"/>
                </a:solidFill>
                <a:latin typeface="Arial Narrow"/>
                <a:cs typeface="Arial Narrow"/>
              </a:rPr>
              <a:t>C. El requisito de fidelidad de ellos (1.23)</a:t>
            </a:r>
          </a:p>
        </p:txBody>
      </p:sp>
    </p:spTree>
    <p:extLst>
      <p:ext uri="{BB962C8B-B14F-4D97-AF65-F5344CB8AC3E}">
        <p14:creationId xmlns:p14="http://schemas.microsoft.com/office/powerpoint/2010/main" val="3524770849"/>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4</a:t>
            </a:fld>
            <a:endParaRPr lang="en-US"/>
          </a:p>
        </p:txBody>
      </p:sp>
      <p:pic>
        <p:nvPicPr>
          <p:cNvPr id="7" name="Picture 10"/>
          <p:cNvPicPr>
            <a:picLocks noChangeAspect="1" noChangeArrowheads="1"/>
          </p:cNvPicPr>
          <p:nvPr/>
        </p:nvPicPr>
        <p:blipFill>
          <a:blip r:embed="rId3"/>
          <a:srcRect/>
          <a:stretch>
            <a:fillRect/>
          </a:stretch>
        </p:blipFill>
        <p:spPr bwMode="auto">
          <a:xfrm>
            <a:off x="2895600" y="1143000"/>
            <a:ext cx="6248400" cy="5638800"/>
          </a:xfrm>
          <a:prstGeom prst="rect">
            <a:avLst/>
          </a:prstGeom>
          <a:noFill/>
          <a:ln w="9525">
            <a:noFill/>
            <a:miter lim="800000"/>
            <a:headEnd/>
            <a:tailEnd/>
          </a:ln>
          <a:effectLst/>
        </p:spPr>
      </p:pic>
      <p:sp>
        <p:nvSpPr>
          <p:cNvPr id="8" name="Rectangle 11"/>
          <p:cNvSpPr/>
          <p:nvPr/>
        </p:nvSpPr>
        <p:spPr>
          <a:xfrm>
            <a:off x="3733800" y="1600200"/>
            <a:ext cx="4648200" cy="3662541"/>
          </a:xfrm>
          <a:prstGeom prst="rect">
            <a:avLst/>
          </a:prstGeom>
        </p:spPr>
        <p:txBody>
          <a:bodyPr wrap="square">
            <a:spAutoFit/>
          </a:bodyPr>
          <a:lstStyle/>
          <a:p>
            <a:pPr algn="ctr">
              <a:spcBef>
                <a:spcPts val="600"/>
              </a:spcBef>
            </a:pPr>
            <a:r>
              <a:rPr lang="en-US" sz="3600" b="1" dirty="0" smtClean="0">
                <a:solidFill>
                  <a:srgbClr val="C00000"/>
                </a:solidFill>
              </a:rPr>
              <a:t>Colosenses 1:9-14 </a:t>
            </a:r>
            <a:r>
              <a:rPr lang="es-ES_tradnl" sz="2800" dirty="0" smtClean="0"/>
              <a:t> </a:t>
            </a:r>
            <a:r>
              <a:rPr lang="es-ES_tradnl" sz="2800" dirty="0" smtClean="0"/>
              <a:t>     </a:t>
            </a:r>
            <a:r>
              <a:rPr lang="es-ES_tradnl" sz="2800" b="1" dirty="0" smtClean="0">
                <a:solidFill>
                  <a:srgbClr val="FF0000"/>
                </a:solidFill>
              </a:rPr>
              <a:t>13</a:t>
            </a:r>
            <a:r>
              <a:rPr lang="es-ES_tradnl" sz="2800" dirty="0" smtClean="0"/>
              <a:t> </a:t>
            </a:r>
            <a:r>
              <a:rPr lang="es-ES_tradnl" sz="2800" dirty="0" smtClean="0"/>
              <a:t>el cual nos ha </a:t>
            </a:r>
            <a:r>
              <a:rPr lang="es-ES_tradnl" sz="2800" b="1" dirty="0" smtClean="0"/>
              <a:t>librado</a:t>
            </a:r>
            <a:r>
              <a:rPr lang="es-ES_tradnl" sz="2800" dirty="0" smtClean="0"/>
              <a:t> de </a:t>
            </a:r>
            <a:r>
              <a:rPr lang="es-ES_tradnl" sz="2800" i="1" u="sng" dirty="0" smtClean="0">
                <a:effectLst>
                  <a:glow rad="228600">
                    <a:schemeClr val="accent2">
                      <a:satMod val="175000"/>
                      <a:alpha val="40000"/>
                    </a:schemeClr>
                  </a:glow>
                </a:effectLst>
              </a:rPr>
              <a:t>la potestad de las tinieblas</a:t>
            </a:r>
            <a:r>
              <a:rPr lang="es-ES_tradnl" sz="2800" dirty="0" smtClean="0"/>
              <a:t>, y </a:t>
            </a:r>
            <a:r>
              <a:rPr lang="es-ES_tradnl" sz="2800" b="1" dirty="0" smtClean="0">
                <a:effectLst>
                  <a:glow rad="228600">
                    <a:srgbClr val="FFFF00">
                      <a:alpha val="40000"/>
                    </a:srgbClr>
                  </a:glow>
                </a:effectLst>
              </a:rPr>
              <a:t>trasladado al reino </a:t>
            </a:r>
            <a:r>
              <a:rPr lang="es-ES_tradnl" sz="2800" dirty="0" smtClean="0">
                <a:effectLst>
                  <a:glow rad="228600">
                    <a:srgbClr val="FFFF00">
                      <a:alpha val="40000"/>
                    </a:srgbClr>
                  </a:glow>
                </a:effectLst>
              </a:rPr>
              <a:t>de </a:t>
            </a:r>
            <a:r>
              <a:rPr lang="es-ES_tradnl" sz="2800" b="1" i="1" dirty="0" smtClean="0">
                <a:effectLst>
                  <a:glow rad="228600">
                    <a:srgbClr val="FFFF00">
                      <a:alpha val="40000"/>
                    </a:srgbClr>
                  </a:glow>
                </a:effectLst>
              </a:rPr>
              <a:t>Su amado Hijo</a:t>
            </a:r>
            <a:r>
              <a:rPr lang="es-ES_tradnl" sz="2800" dirty="0" smtClean="0"/>
              <a:t>,  </a:t>
            </a:r>
            <a:r>
              <a:rPr lang="es-ES_tradnl" sz="2800" b="1" dirty="0" smtClean="0">
                <a:solidFill>
                  <a:srgbClr val="FF0000"/>
                </a:solidFill>
              </a:rPr>
              <a:t>14</a:t>
            </a:r>
            <a:r>
              <a:rPr lang="es-ES_tradnl" sz="2800" dirty="0" smtClean="0"/>
              <a:t> en quien </a:t>
            </a:r>
            <a:r>
              <a:rPr lang="es-ES_tradnl" sz="2800" u="sng" dirty="0" smtClean="0"/>
              <a:t>tenemos</a:t>
            </a:r>
            <a:r>
              <a:rPr lang="es-ES_tradnl" sz="2800" dirty="0" smtClean="0"/>
              <a:t> </a:t>
            </a:r>
            <a:r>
              <a:rPr lang="es-ES_tradnl" sz="2800" b="1" i="1" dirty="0" smtClean="0">
                <a:solidFill>
                  <a:srgbClr val="000000"/>
                </a:solidFill>
                <a:effectLst>
                  <a:glow rad="228600">
                    <a:srgbClr val="FF0000">
                      <a:alpha val="40000"/>
                    </a:srgbClr>
                  </a:glow>
                </a:effectLst>
              </a:rPr>
              <a:t>redención por su sangre</a:t>
            </a:r>
            <a:r>
              <a:rPr lang="es-ES_tradnl" sz="2800" dirty="0" smtClean="0"/>
              <a:t>, </a:t>
            </a:r>
            <a:r>
              <a:rPr lang="es-ES_tradnl" sz="2800" b="1" u="sng" dirty="0" smtClean="0"/>
              <a:t>el perdón de pecados</a:t>
            </a:r>
            <a:r>
              <a:rPr lang="es-ES_tradnl" sz="2800" dirty="0" smtClean="0"/>
              <a:t>.</a:t>
            </a:r>
            <a:endParaRPr lang="en-US" sz="2800" dirty="0"/>
          </a:p>
        </p:txBody>
      </p:sp>
      <p:pic>
        <p:nvPicPr>
          <p:cNvPr id="11" name="Imagen 10"/>
          <p:cNvPicPr>
            <a:picLocks noChangeAspect="1"/>
          </p:cNvPicPr>
          <p:nvPr/>
        </p:nvPicPr>
        <p:blipFill>
          <a:blip r:embed="rId4"/>
          <a:stretch>
            <a:fillRect/>
          </a:stretch>
        </p:blipFill>
        <p:spPr>
          <a:xfrm>
            <a:off x="76200" y="1642060"/>
            <a:ext cx="2971800" cy="4531062"/>
          </a:xfrm>
          <a:prstGeom prst="ellipse">
            <a:avLst/>
          </a:prstGeom>
          <a:ln>
            <a:noFill/>
          </a:ln>
          <a:effectLst>
            <a:softEdge rad="112500"/>
          </a:effectLst>
        </p:spPr>
      </p:pic>
      <p:sp>
        <p:nvSpPr>
          <p:cNvPr id="13"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5</a:t>
            </a:fld>
            <a:endParaRPr lang="en-US"/>
          </a:p>
        </p:txBody>
      </p:sp>
      <p:pic>
        <p:nvPicPr>
          <p:cNvPr id="11" name="Picture 10"/>
          <p:cNvPicPr>
            <a:picLocks noChangeAspect="1" noChangeArrowheads="1"/>
          </p:cNvPicPr>
          <p:nvPr/>
        </p:nvPicPr>
        <p:blipFill>
          <a:blip r:embed="rId3"/>
          <a:srcRect/>
          <a:stretch>
            <a:fillRect/>
          </a:stretch>
        </p:blipFill>
        <p:spPr bwMode="auto">
          <a:xfrm>
            <a:off x="2819400" y="990600"/>
            <a:ext cx="6248400" cy="5867400"/>
          </a:xfrm>
          <a:prstGeom prst="rect">
            <a:avLst/>
          </a:prstGeom>
          <a:noFill/>
          <a:ln w="9525">
            <a:noFill/>
            <a:miter lim="800000"/>
            <a:headEnd/>
            <a:tailEnd/>
          </a:ln>
          <a:effectLst/>
        </p:spPr>
      </p:pic>
      <p:sp>
        <p:nvSpPr>
          <p:cNvPr id="12" name="Rectangle 11"/>
          <p:cNvSpPr/>
          <p:nvPr/>
        </p:nvSpPr>
        <p:spPr>
          <a:xfrm>
            <a:off x="3657600" y="1468427"/>
            <a:ext cx="4648200" cy="3739485"/>
          </a:xfrm>
          <a:prstGeom prst="rect">
            <a:avLst/>
          </a:prstGeom>
        </p:spPr>
        <p:txBody>
          <a:bodyPr wrap="square">
            <a:spAutoFit/>
          </a:bodyPr>
          <a:lstStyle/>
          <a:p>
            <a:pPr algn="ctr">
              <a:spcBef>
                <a:spcPts val="600"/>
              </a:spcBef>
            </a:pPr>
            <a:r>
              <a:rPr lang="en-US" sz="3600" b="1" dirty="0" smtClean="0">
                <a:solidFill>
                  <a:srgbClr val="C00000"/>
                </a:solidFill>
                <a:latin typeface="Candara"/>
                <a:cs typeface="Candara"/>
              </a:rPr>
              <a:t>Colosenses 1:13-23 </a:t>
            </a:r>
          </a:p>
          <a:p>
            <a:pPr algn="ctr">
              <a:spcBef>
                <a:spcPts val="600"/>
              </a:spcBef>
            </a:pPr>
            <a:r>
              <a:rPr lang="es-ES_tradnl" sz="2800" b="1" dirty="0">
                <a:solidFill>
                  <a:srgbClr val="FF0000"/>
                </a:solidFill>
                <a:latin typeface="Candara"/>
                <a:cs typeface="Candara"/>
              </a:rPr>
              <a:t>15</a:t>
            </a:r>
            <a:r>
              <a:rPr lang="es-ES_tradnl" sz="2800" dirty="0">
                <a:latin typeface="Candara"/>
                <a:cs typeface="Candara"/>
              </a:rPr>
              <a:t> </a:t>
            </a:r>
            <a:r>
              <a:rPr lang="es-ES_tradnl" sz="2800" b="1" dirty="0">
                <a:latin typeface="Candara"/>
                <a:cs typeface="Candara"/>
              </a:rPr>
              <a:t>El</a:t>
            </a:r>
            <a:r>
              <a:rPr lang="es-ES_tradnl" sz="2800" dirty="0">
                <a:latin typeface="Candara"/>
                <a:cs typeface="Candara"/>
              </a:rPr>
              <a:t> es la </a:t>
            </a:r>
            <a:r>
              <a:rPr lang="es-ES_tradnl" sz="2800" b="1" dirty="0">
                <a:solidFill>
                  <a:srgbClr val="800000"/>
                </a:solidFill>
                <a:latin typeface="Candara"/>
                <a:cs typeface="Candara"/>
              </a:rPr>
              <a:t>imagen del Dios invisible</a:t>
            </a:r>
            <a:r>
              <a:rPr lang="es-ES_tradnl" sz="2800" dirty="0">
                <a:latin typeface="Candara"/>
                <a:cs typeface="Candara"/>
              </a:rPr>
              <a:t>, el </a:t>
            </a:r>
            <a:r>
              <a:rPr lang="es-ES_tradnl" sz="2800" b="1" i="1" dirty="0">
                <a:latin typeface="Candara"/>
                <a:cs typeface="Candara"/>
              </a:rPr>
              <a:t>primogénito</a:t>
            </a:r>
            <a:r>
              <a:rPr lang="es-ES_tradnl" sz="2800" dirty="0">
                <a:latin typeface="Candara"/>
                <a:cs typeface="Candara"/>
              </a:rPr>
              <a:t> de </a:t>
            </a:r>
            <a:r>
              <a:rPr lang="es-ES_tradnl" sz="2800" u="sng" dirty="0">
                <a:latin typeface="Candara"/>
                <a:cs typeface="Candara"/>
              </a:rPr>
              <a:t>toda creación</a:t>
            </a:r>
            <a:r>
              <a:rPr lang="es-ES_tradnl" sz="2800" dirty="0">
                <a:latin typeface="Candara"/>
                <a:cs typeface="Candara"/>
              </a:rPr>
              <a:t>.  </a:t>
            </a:r>
            <a:r>
              <a:rPr lang="es-ES_tradnl" sz="2800" b="1" dirty="0">
                <a:solidFill>
                  <a:srgbClr val="FF0000"/>
                </a:solidFill>
                <a:latin typeface="Candara"/>
                <a:cs typeface="Candara"/>
              </a:rPr>
              <a:t>16</a:t>
            </a:r>
            <a:r>
              <a:rPr lang="es-ES_tradnl" sz="2800" dirty="0">
                <a:latin typeface="Candara"/>
                <a:cs typeface="Candara"/>
              </a:rPr>
              <a:t> </a:t>
            </a:r>
            <a:r>
              <a:rPr lang="es-ES_tradnl" sz="2800" dirty="0">
                <a:solidFill>
                  <a:srgbClr val="800000"/>
                </a:solidFill>
                <a:latin typeface="Candara"/>
                <a:cs typeface="Candara"/>
              </a:rPr>
              <a:t>Porque</a:t>
            </a:r>
            <a:r>
              <a:rPr lang="es-ES_tradnl" sz="2800" dirty="0">
                <a:latin typeface="Candara"/>
                <a:cs typeface="Candara"/>
              </a:rPr>
              <a:t> en </a:t>
            </a:r>
            <a:r>
              <a:rPr lang="es-ES_tradnl" sz="2800" b="1" dirty="0">
                <a:solidFill>
                  <a:srgbClr val="800000"/>
                </a:solidFill>
                <a:latin typeface="Candara"/>
                <a:cs typeface="Candara"/>
              </a:rPr>
              <a:t>él fueron creadas todas las cosas</a:t>
            </a:r>
            <a:r>
              <a:rPr lang="es-ES_tradnl" sz="2800" dirty="0">
                <a:latin typeface="Candara"/>
                <a:cs typeface="Candara"/>
              </a:rPr>
              <a:t>, las que hay en </a:t>
            </a:r>
            <a:r>
              <a:rPr lang="es-ES_tradnl" sz="2800" u="sng" dirty="0">
                <a:latin typeface="Candara"/>
                <a:cs typeface="Candara"/>
              </a:rPr>
              <a:t>los cielos</a:t>
            </a:r>
            <a:r>
              <a:rPr lang="es-ES_tradnl" sz="2800" dirty="0">
                <a:latin typeface="Candara"/>
                <a:cs typeface="Candara"/>
              </a:rPr>
              <a:t> y las que hay en </a:t>
            </a:r>
            <a:r>
              <a:rPr lang="es-ES_tradnl" sz="2800" u="sng" dirty="0">
                <a:latin typeface="Candara"/>
                <a:cs typeface="Candara"/>
              </a:rPr>
              <a:t>la tierra</a:t>
            </a:r>
            <a:r>
              <a:rPr lang="es-ES_tradnl" sz="2800" dirty="0">
                <a:latin typeface="Candara"/>
                <a:cs typeface="Candara"/>
              </a:rPr>
              <a:t>, </a:t>
            </a:r>
            <a:r>
              <a:rPr lang="es-ES_tradnl" sz="2800" b="1" i="1" dirty="0">
                <a:solidFill>
                  <a:srgbClr val="800000"/>
                </a:solidFill>
                <a:latin typeface="Candara"/>
                <a:cs typeface="Candara"/>
              </a:rPr>
              <a:t>visibles e invisibles</a:t>
            </a:r>
            <a:r>
              <a:rPr lang="es-ES_tradnl" sz="2800" dirty="0">
                <a:latin typeface="Candara"/>
                <a:cs typeface="Candara"/>
              </a:rPr>
              <a:t>; </a:t>
            </a:r>
            <a:endParaRPr lang="en-US" sz="2800" dirty="0">
              <a:latin typeface="Candara"/>
              <a:cs typeface="Candara"/>
            </a:endParaRPr>
          </a:p>
        </p:txBody>
      </p:sp>
      <p:pic>
        <p:nvPicPr>
          <p:cNvPr id="10" name="Imagen 9"/>
          <p:cNvPicPr>
            <a:picLocks noChangeAspect="1"/>
          </p:cNvPicPr>
          <p:nvPr/>
        </p:nvPicPr>
        <p:blipFill>
          <a:blip r:embed="rId4"/>
          <a:stretch>
            <a:fillRect/>
          </a:stretch>
        </p:blipFill>
        <p:spPr>
          <a:xfrm>
            <a:off x="76200" y="1642060"/>
            <a:ext cx="2971800" cy="4531062"/>
          </a:xfrm>
          <a:prstGeom prst="ellipse">
            <a:avLst/>
          </a:prstGeom>
          <a:ln>
            <a:noFill/>
          </a:ln>
          <a:effectLst>
            <a:softEdge rad="112500"/>
          </a:effectLst>
        </p:spPr>
      </p:pic>
      <p:sp>
        <p:nvSpPr>
          <p:cNvPr id="14"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6</a:t>
            </a:fld>
            <a:endParaRPr lang="en-US"/>
          </a:p>
        </p:txBody>
      </p:sp>
      <p:pic>
        <p:nvPicPr>
          <p:cNvPr id="11" name="Picture 10"/>
          <p:cNvPicPr>
            <a:picLocks noChangeAspect="1" noChangeArrowheads="1"/>
          </p:cNvPicPr>
          <p:nvPr/>
        </p:nvPicPr>
        <p:blipFill>
          <a:blip r:embed="rId3"/>
          <a:srcRect/>
          <a:stretch>
            <a:fillRect/>
          </a:stretch>
        </p:blipFill>
        <p:spPr bwMode="auto">
          <a:xfrm>
            <a:off x="2819400" y="914400"/>
            <a:ext cx="6248400" cy="5867400"/>
          </a:xfrm>
          <a:prstGeom prst="rect">
            <a:avLst/>
          </a:prstGeom>
          <a:noFill/>
          <a:ln w="9525">
            <a:noFill/>
            <a:miter lim="800000"/>
            <a:headEnd/>
            <a:tailEnd/>
          </a:ln>
          <a:effectLst/>
        </p:spPr>
      </p:pic>
      <p:sp>
        <p:nvSpPr>
          <p:cNvPr id="12" name="Rectangle 11"/>
          <p:cNvSpPr/>
          <p:nvPr/>
        </p:nvSpPr>
        <p:spPr>
          <a:xfrm>
            <a:off x="3657600" y="1343085"/>
            <a:ext cx="4648200" cy="3816430"/>
          </a:xfrm>
          <a:prstGeom prst="rect">
            <a:avLst/>
          </a:prstGeom>
        </p:spPr>
        <p:txBody>
          <a:bodyPr wrap="square">
            <a:spAutoFit/>
          </a:bodyPr>
          <a:lstStyle/>
          <a:p>
            <a:pPr algn="ctr">
              <a:spcBef>
                <a:spcPts val="600"/>
              </a:spcBef>
            </a:pPr>
            <a:r>
              <a:rPr lang="en-US" sz="3600" b="1" dirty="0" smtClean="0">
                <a:solidFill>
                  <a:srgbClr val="C00000"/>
                </a:solidFill>
              </a:rPr>
              <a:t>Colosenses 1:13-23 </a:t>
            </a:r>
          </a:p>
          <a:p>
            <a:pPr algn="ctr">
              <a:spcBef>
                <a:spcPts val="600"/>
              </a:spcBef>
            </a:pPr>
            <a:r>
              <a:rPr lang="es-ES_tradnl" sz="2800" dirty="0"/>
              <a:t>sean </a:t>
            </a:r>
            <a:r>
              <a:rPr lang="es-ES_tradnl" sz="2800" i="1" dirty="0"/>
              <a:t>tronos</a:t>
            </a:r>
            <a:r>
              <a:rPr lang="es-ES_tradnl" sz="2800" dirty="0"/>
              <a:t>, sean </a:t>
            </a:r>
            <a:r>
              <a:rPr lang="es-ES_tradnl" sz="2800" i="1" dirty="0"/>
              <a:t>dominios</a:t>
            </a:r>
            <a:r>
              <a:rPr lang="es-ES_tradnl" sz="2800" dirty="0"/>
              <a:t>, sean </a:t>
            </a:r>
            <a:r>
              <a:rPr lang="es-ES_tradnl" sz="2800" i="1" dirty="0"/>
              <a:t>principados</a:t>
            </a:r>
            <a:r>
              <a:rPr lang="es-ES_tradnl" sz="2800" dirty="0"/>
              <a:t>, sean </a:t>
            </a:r>
            <a:r>
              <a:rPr lang="es-ES_tradnl" sz="2800" i="1" dirty="0"/>
              <a:t>potestades</a:t>
            </a:r>
            <a:r>
              <a:rPr lang="es-ES_tradnl" sz="2800" dirty="0"/>
              <a:t>; </a:t>
            </a:r>
            <a:r>
              <a:rPr lang="es-ES_tradnl" sz="2800" b="1" dirty="0">
                <a:solidFill>
                  <a:srgbClr val="800000"/>
                </a:solidFill>
              </a:rPr>
              <a:t>todo fue creado por medio de él y para él</a:t>
            </a:r>
            <a:r>
              <a:rPr lang="es-ES_tradnl" sz="2800" dirty="0"/>
              <a:t>. </a:t>
            </a:r>
            <a:endParaRPr lang="en-US" sz="2800" dirty="0"/>
          </a:p>
          <a:p>
            <a:pPr algn="ctr">
              <a:spcBef>
                <a:spcPts val="600"/>
              </a:spcBef>
            </a:pPr>
            <a:r>
              <a:rPr lang="en-US" sz="2800" b="1" dirty="0" smtClean="0">
                <a:solidFill>
                  <a:srgbClr val="FF0000"/>
                </a:solidFill>
              </a:rPr>
              <a:t> </a:t>
            </a:r>
            <a:r>
              <a:rPr lang="es-ES_tradnl" sz="2800" b="1" dirty="0">
                <a:solidFill>
                  <a:srgbClr val="FF0000"/>
                </a:solidFill>
              </a:rPr>
              <a:t>17 </a:t>
            </a:r>
            <a:r>
              <a:rPr lang="es-ES_tradnl" sz="2800" dirty="0"/>
              <a:t>Y </a:t>
            </a:r>
            <a:r>
              <a:rPr lang="es-ES_tradnl" sz="2800" b="1" dirty="0">
                <a:solidFill>
                  <a:srgbClr val="800000"/>
                </a:solidFill>
              </a:rPr>
              <a:t>él</a:t>
            </a:r>
            <a:r>
              <a:rPr lang="es-ES_tradnl" sz="2800" dirty="0"/>
              <a:t> es </a:t>
            </a:r>
            <a:r>
              <a:rPr lang="es-ES_tradnl" sz="2800" u="sng" dirty="0"/>
              <a:t>antes de todas las cosas</a:t>
            </a:r>
            <a:r>
              <a:rPr lang="es-ES_tradnl" sz="2800" dirty="0"/>
              <a:t>, y </a:t>
            </a:r>
            <a:r>
              <a:rPr lang="es-ES_tradnl" sz="2800" i="1" dirty="0"/>
              <a:t>todas las cosas </a:t>
            </a:r>
            <a:r>
              <a:rPr lang="es-ES_tradnl" sz="2800" b="1" dirty="0">
                <a:solidFill>
                  <a:srgbClr val="800000"/>
                </a:solidFill>
              </a:rPr>
              <a:t>en él subsisten</a:t>
            </a:r>
            <a:r>
              <a:rPr lang="es-ES_tradnl" sz="2800" dirty="0"/>
              <a:t>; </a:t>
            </a:r>
            <a:endParaRPr lang="en-US" sz="2800" dirty="0"/>
          </a:p>
        </p:txBody>
      </p:sp>
      <p:pic>
        <p:nvPicPr>
          <p:cNvPr id="10" name="Imagen 9"/>
          <p:cNvPicPr>
            <a:picLocks noChangeAspect="1"/>
          </p:cNvPicPr>
          <p:nvPr/>
        </p:nvPicPr>
        <p:blipFill>
          <a:blip r:embed="rId4"/>
          <a:stretch>
            <a:fillRect/>
          </a:stretch>
        </p:blipFill>
        <p:spPr>
          <a:xfrm>
            <a:off x="76200" y="1642060"/>
            <a:ext cx="2971800" cy="4531062"/>
          </a:xfrm>
          <a:prstGeom prst="ellipse">
            <a:avLst/>
          </a:prstGeom>
          <a:ln>
            <a:noFill/>
          </a:ln>
          <a:effectLst>
            <a:softEdge rad="112500"/>
          </a:effectLst>
        </p:spPr>
      </p:pic>
      <p:sp>
        <p:nvSpPr>
          <p:cNvPr id="14"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7</a:t>
            </a:fld>
            <a:endParaRPr lang="en-US"/>
          </a:p>
        </p:txBody>
      </p:sp>
      <p:pic>
        <p:nvPicPr>
          <p:cNvPr id="11" name="Picture 10"/>
          <p:cNvPicPr>
            <a:picLocks noChangeAspect="1" noChangeArrowheads="1"/>
          </p:cNvPicPr>
          <p:nvPr/>
        </p:nvPicPr>
        <p:blipFill>
          <a:blip r:embed="rId3"/>
          <a:srcRect/>
          <a:stretch>
            <a:fillRect/>
          </a:stretch>
        </p:blipFill>
        <p:spPr bwMode="auto">
          <a:xfrm>
            <a:off x="2819400" y="914400"/>
            <a:ext cx="6248400" cy="5867400"/>
          </a:xfrm>
          <a:prstGeom prst="rect">
            <a:avLst/>
          </a:prstGeom>
          <a:noFill/>
          <a:ln w="9525">
            <a:noFill/>
            <a:miter lim="800000"/>
            <a:headEnd/>
            <a:tailEnd/>
          </a:ln>
          <a:effectLst/>
        </p:spPr>
      </p:pic>
      <p:sp>
        <p:nvSpPr>
          <p:cNvPr id="12" name="Rectangle 11"/>
          <p:cNvSpPr/>
          <p:nvPr/>
        </p:nvSpPr>
        <p:spPr>
          <a:xfrm>
            <a:off x="3657600" y="1343085"/>
            <a:ext cx="4648200" cy="3739485"/>
          </a:xfrm>
          <a:prstGeom prst="rect">
            <a:avLst/>
          </a:prstGeom>
        </p:spPr>
        <p:txBody>
          <a:bodyPr wrap="square">
            <a:spAutoFit/>
          </a:bodyPr>
          <a:lstStyle/>
          <a:p>
            <a:pPr algn="ctr">
              <a:spcBef>
                <a:spcPts val="600"/>
              </a:spcBef>
            </a:pPr>
            <a:r>
              <a:rPr lang="en-US" sz="3600" b="1" dirty="0" smtClean="0">
                <a:solidFill>
                  <a:srgbClr val="C00000"/>
                </a:solidFill>
                <a:cs typeface="Abadi MT Condensed Light"/>
              </a:rPr>
              <a:t>Colosenses 1:13-23 </a:t>
            </a:r>
            <a:endParaRPr lang="en-US" sz="3600" b="1" dirty="0">
              <a:solidFill>
                <a:srgbClr val="C00000"/>
              </a:solidFill>
              <a:cs typeface="Abadi MT Condensed Light"/>
            </a:endParaRPr>
          </a:p>
          <a:p>
            <a:pPr>
              <a:spcBef>
                <a:spcPts val="600"/>
              </a:spcBef>
            </a:pPr>
            <a:r>
              <a:rPr lang="es-ES_tradnl" sz="2800" b="1" dirty="0" smtClean="0">
                <a:solidFill>
                  <a:srgbClr val="FF0000"/>
                </a:solidFill>
                <a:cs typeface="Abadi MT Condensed Light"/>
              </a:rPr>
              <a:t>18</a:t>
            </a:r>
            <a:r>
              <a:rPr lang="es-ES_tradnl" sz="2800" dirty="0" smtClean="0">
                <a:latin typeface="Abadi MT Condensed Light"/>
                <a:cs typeface="Abadi MT Condensed Light"/>
              </a:rPr>
              <a:t> </a:t>
            </a:r>
            <a:r>
              <a:rPr lang="es-ES_tradnl" sz="2800" dirty="0">
                <a:latin typeface="Abadi MT Condensed Light"/>
                <a:cs typeface="Abadi MT Condensed Light"/>
              </a:rPr>
              <a:t>y </a:t>
            </a:r>
            <a:r>
              <a:rPr lang="es-ES_tradnl" sz="2800" b="1" dirty="0">
                <a:solidFill>
                  <a:srgbClr val="800000"/>
                </a:solidFill>
                <a:latin typeface="Abadi MT Condensed Light"/>
                <a:cs typeface="Abadi MT Condensed Light"/>
              </a:rPr>
              <a:t>él</a:t>
            </a:r>
            <a:r>
              <a:rPr lang="es-ES_tradnl" sz="2800" dirty="0">
                <a:latin typeface="Abadi MT Condensed Light"/>
                <a:cs typeface="Abadi MT Condensed Light"/>
              </a:rPr>
              <a:t> es la </a:t>
            </a:r>
            <a:r>
              <a:rPr lang="es-ES_tradnl" sz="2800" b="1" dirty="0">
                <a:solidFill>
                  <a:srgbClr val="800000"/>
                </a:solidFill>
                <a:latin typeface="Abadi MT Condensed Light"/>
                <a:cs typeface="Abadi MT Condensed Light"/>
              </a:rPr>
              <a:t>cabeza</a:t>
            </a:r>
            <a:r>
              <a:rPr lang="es-ES_tradnl" sz="2800" dirty="0">
                <a:latin typeface="Abadi MT Condensed Light"/>
                <a:cs typeface="Abadi MT Condensed Light"/>
              </a:rPr>
              <a:t> del </a:t>
            </a:r>
            <a:r>
              <a:rPr lang="es-ES_tradnl" sz="2800" b="1" dirty="0">
                <a:solidFill>
                  <a:srgbClr val="800000"/>
                </a:solidFill>
                <a:latin typeface="Abadi MT Condensed Light"/>
                <a:cs typeface="Abadi MT Condensed Light"/>
              </a:rPr>
              <a:t>cuerpo</a:t>
            </a:r>
            <a:r>
              <a:rPr lang="es-ES_tradnl" sz="2800" dirty="0">
                <a:latin typeface="Abadi MT Condensed Light"/>
                <a:cs typeface="Abadi MT Condensed Light"/>
              </a:rPr>
              <a:t> que </a:t>
            </a:r>
            <a:r>
              <a:rPr lang="es-ES_tradnl" sz="2800" u="sng" dirty="0">
                <a:latin typeface="Abadi MT Condensed Light"/>
                <a:cs typeface="Abadi MT Condensed Light"/>
              </a:rPr>
              <a:t>es la iglesia</a:t>
            </a:r>
            <a:r>
              <a:rPr lang="es-ES_tradnl" sz="2800" dirty="0">
                <a:latin typeface="Abadi MT Condensed Light"/>
                <a:cs typeface="Abadi MT Condensed Light"/>
              </a:rPr>
              <a:t>, </a:t>
            </a:r>
            <a:r>
              <a:rPr lang="es-ES_tradnl" sz="2800" dirty="0">
                <a:solidFill>
                  <a:srgbClr val="000000"/>
                </a:solidFill>
                <a:latin typeface="Abadi MT Condensed Light"/>
                <a:cs typeface="Abadi MT Condensed Light"/>
              </a:rPr>
              <a:t>él</a:t>
            </a:r>
            <a:r>
              <a:rPr lang="es-ES_tradnl" sz="2800" dirty="0">
                <a:solidFill>
                  <a:srgbClr val="800000"/>
                </a:solidFill>
                <a:latin typeface="Abadi MT Condensed Light"/>
                <a:cs typeface="Abadi MT Condensed Light"/>
              </a:rPr>
              <a:t> </a:t>
            </a:r>
            <a:r>
              <a:rPr lang="es-ES_tradnl" sz="2800" dirty="0">
                <a:latin typeface="Abadi MT Condensed Light"/>
                <a:cs typeface="Abadi MT Condensed Light"/>
              </a:rPr>
              <a:t>que es el </a:t>
            </a:r>
            <a:r>
              <a:rPr lang="es-ES_tradnl" sz="2800" dirty="0">
                <a:solidFill>
                  <a:srgbClr val="800000"/>
                </a:solidFill>
                <a:latin typeface="Abadi MT Condensed Light"/>
                <a:cs typeface="Abadi MT Condensed Light"/>
              </a:rPr>
              <a:t>principio</a:t>
            </a:r>
            <a:r>
              <a:rPr lang="es-ES_tradnl" sz="2800" dirty="0">
                <a:latin typeface="Abadi MT Condensed Light"/>
                <a:cs typeface="Abadi MT Condensed Light"/>
              </a:rPr>
              <a:t>, </a:t>
            </a:r>
            <a:r>
              <a:rPr lang="es-ES_tradnl" sz="2800" dirty="0">
                <a:solidFill>
                  <a:srgbClr val="800000"/>
                </a:solidFill>
                <a:latin typeface="Abadi MT Condensed Light"/>
                <a:cs typeface="Abadi MT Condensed Light"/>
              </a:rPr>
              <a:t>el</a:t>
            </a:r>
            <a:r>
              <a:rPr lang="es-ES_tradnl" sz="2800" dirty="0">
                <a:latin typeface="Abadi MT Condensed Light"/>
                <a:cs typeface="Abadi MT Condensed Light"/>
              </a:rPr>
              <a:t> </a:t>
            </a:r>
            <a:r>
              <a:rPr lang="es-ES_tradnl" sz="2800" dirty="0">
                <a:solidFill>
                  <a:srgbClr val="800000"/>
                </a:solidFill>
                <a:latin typeface="Abadi MT Condensed Light"/>
                <a:cs typeface="Abadi MT Condensed Light"/>
              </a:rPr>
              <a:t>primogénito</a:t>
            </a:r>
            <a:r>
              <a:rPr lang="es-ES_tradnl" sz="2800" dirty="0">
                <a:latin typeface="Abadi MT Condensed Light"/>
                <a:cs typeface="Abadi MT Condensed Light"/>
              </a:rPr>
              <a:t> </a:t>
            </a:r>
            <a:r>
              <a:rPr lang="es-ES_tradnl" sz="2800" i="1" dirty="0">
                <a:latin typeface="Abadi MT Condensed Light"/>
                <a:cs typeface="Abadi MT Condensed Light"/>
              </a:rPr>
              <a:t>de entre los muertos</a:t>
            </a:r>
            <a:r>
              <a:rPr lang="es-ES_tradnl" sz="2800" dirty="0">
                <a:latin typeface="Abadi MT Condensed Light"/>
                <a:cs typeface="Abadi MT Condensed Light"/>
              </a:rPr>
              <a:t>, para que en </a:t>
            </a:r>
            <a:r>
              <a:rPr lang="es-ES_tradnl" sz="2800" b="1" dirty="0">
                <a:solidFill>
                  <a:srgbClr val="800000"/>
                </a:solidFill>
                <a:latin typeface="Abadi MT Condensed Light"/>
                <a:cs typeface="Abadi MT Condensed Light"/>
              </a:rPr>
              <a:t>todo tenga la preeminencia</a:t>
            </a:r>
            <a:r>
              <a:rPr lang="es-ES_tradnl" sz="2800" dirty="0">
                <a:latin typeface="Abadi MT Condensed Light"/>
                <a:cs typeface="Abadi MT Condensed Light"/>
              </a:rPr>
              <a:t>; </a:t>
            </a:r>
            <a:r>
              <a:rPr lang="es-ES_tradnl" sz="2800" dirty="0" smtClean="0">
                <a:latin typeface="Abadi MT Condensed Light"/>
                <a:cs typeface="Abadi MT Condensed Light"/>
              </a:rPr>
              <a:t> </a:t>
            </a:r>
            <a:r>
              <a:rPr lang="es-ES_tradnl" sz="2800" b="1" dirty="0" smtClean="0">
                <a:solidFill>
                  <a:srgbClr val="FF0000"/>
                </a:solidFill>
                <a:cs typeface="Abadi MT Condensed Light"/>
              </a:rPr>
              <a:t>19</a:t>
            </a:r>
            <a:r>
              <a:rPr lang="es-ES_tradnl" sz="2800" dirty="0" smtClean="0">
                <a:latin typeface="Abadi MT Condensed Light"/>
                <a:cs typeface="Abadi MT Condensed Light"/>
              </a:rPr>
              <a:t> </a:t>
            </a:r>
            <a:r>
              <a:rPr lang="es-ES_tradnl" sz="2800" dirty="0">
                <a:latin typeface="Abadi MT Condensed Light"/>
                <a:cs typeface="Abadi MT Condensed Light"/>
              </a:rPr>
              <a:t>por cuanto </a:t>
            </a:r>
            <a:r>
              <a:rPr lang="es-ES_tradnl" sz="2800" b="1" i="1" dirty="0">
                <a:solidFill>
                  <a:srgbClr val="800000"/>
                </a:solidFill>
                <a:latin typeface="Abadi MT Condensed Light"/>
                <a:cs typeface="Abadi MT Condensed Light"/>
              </a:rPr>
              <a:t>agradó al Padre que en él habitase toda plenitud</a:t>
            </a:r>
            <a:r>
              <a:rPr lang="es-ES_tradnl" sz="2800" dirty="0">
                <a:latin typeface="Abadi MT Condensed Light"/>
                <a:cs typeface="Abadi MT Condensed Light"/>
              </a:rPr>
              <a:t>, </a:t>
            </a:r>
            <a:endParaRPr lang="en-US" sz="2800" dirty="0">
              <a:latin typeface="Abadi MT Condensed Light"/>
              <a:cs typeface="Abadi MT Condensed Light"/>
            </a:endParaRPr>
          </a:p>
        </p:txBody>
      </p:sp>
      <p:pic>
        <p:nvPicPr>
          <p:cNvPr id="10" name="Imagen 9"/>
          <p:cNvPicPr>
            <a:picLocks noChangeAspect="1"/>
          </p:cNvPicPr>
          <p:nvPr/>
        </p:nvPicPr>
        <p:blipFill>
          <a:blip r:embed="rId4"/>
          <a:stretch>
            <a:fillRect/>
          </a:stretch>
        </p:blipFill>
        <p:spPr>
          <a:xfrm>
            <a:off x="76200" y="1642060"/>
            <a:ext cx="2971800" cy="4531062"/>
          </a:xfrm>
          <a:prstGeom prst="ellipse">
            <a:avLst/>
          </a:prstGeom>
          <a:ln>
            <a:noFill/>
          </a:ln>
          <a:effectLst>
            <a:softEdge rad="112500"/>
          </a:effectLst>
        </p:spPr>
      </p:pic>
      <p:sp>
        <p:nvSpPr>
          <p:cNvPr id="14"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8</a:t>
            </a:fld>
            <a:endParaRPr lang="en-US"/>
          </a:p>
        </p:txBody>
      </p:sp>
      <p:pic>
        <p:nvPicPr>
          <p:cNvPr id="11" name="Picture 10"/>
          <p:cNvPicPr>
            <a:picLocks noChangeAspect="1" noChangeArrowheads="1"/>
          </p:cNvPicPr>
          <p:nvPr/>
        </p:nvPicPr>
        <p:blipFill>
          <a:blip r:embed="rId3"/>
          <a:srcRect/>
          <a:stretch>
            <a:fillRect/>
          </a:stretch>
        </p:blipFill>
        <p:spPr bwMode="auto">
          <a:xfrm>
            <a:off x="2819400" y="914400"/>
            <a:ext cx="6248400" cy="5867400"/>
          </a:xfrm>
          <a:prstGeom prst="rect">
            <a:avLst/>
          </a:prstGeom>
          <a:noFill/>
          <a:ln w="9525">
            <a:noFill/>
            <a:miter lim="800000"/>
            <a:headEnd/>
            <a:tailEnd/>
          </a:ln>
          <a:effectLst/>
        </p:spPr>
      </p:pic>
      <p:sp>
        <p:nvSpPr>
          <p:cNvPr id="12" name="Rectangle 11"/>
          <p:cNvSpPr/>
          <p:nvPr/>
        </p:nvSpPr>
        <p:spPr>
          <a:xfrm>
            <a:off x="3657600" y="1380559"/>
            <a:ext cx="4648200" cy="3801041"/>
          </a:xfrm>
          <a:prstGeom prst="rect">
            <a:avLst/>
          </a:prstGeom>
        </p:spPr>
        <p:txBody>
          <a:bodyPr wrap="square">
            <a:spAutoFit/>
          </a:bodyPr>
          <a:lstStyle/>
          <a:p>
            <a:pPr algn="ctr">
              <a:spcBef>
                <a:spcPts val="600"/>
              </a:spcBef>
            </a:pPr>
            <a:r>
              <a:rPr lang="en-US" sz="3600" b="1" dirty="0" smtClean="0">
                <a:solidFill>
                  <a:srgbClr val="C00000"/>
                </a:solidFill>
              </a:rPr>
              <a:t>Colosenses 1:13-23 </a:t>
            </a:r>
          </a:p>
          <a:p>
            <a:pPr algn="ctr">
              <a:spcBef>
                <a:spcPts val="600"/>
              </a:spcBef>
            </a:pPr>
            <a:r>
              <a:rPr lang="es-ES_tradnl" sz="2800" b="1" dirty="0">
                <a:solidFill>
                  <a:srgbClr val="FF0000"/>
                </a:solidFill>
              </a:rPr>
              <a:t>20</a:t>
            </a:r>
            <a:r>
              <a:rPr lang="es-ES_tradnl" sz="2800" dirty="0"/>
              <a:t> y </a:t>
            </a:r>
            <a:r>
              <a:rPr lang="es-ES_tradnl" sz="2800" b="1" dirty="0">
                <a:solidFill>
                  <a:srgbClr val="800000"/>
                </a:solidFill>
              </a:rPr>
              <a:t>por medio de él </a:t>
            </a:r>
            <a:r>
              <a:rPr lang="es-ES_tradnl" sz="2800" u="sng" dirty="0"/>
              <a:t>reconciliar consigo todas las cosas</a:t>
            </a:r>
            <a:r>
              <a:rPr lang="es-ES_tradnl" sz="2800" dirty="0"/>
              <a:t>, </a:t>
            </a:r>
            <a:r>
              <a:rPr lang="es-ES_tradnl" sz="2800" i="1" dirty="0"/>
              <a:t>así las que están en la tierra como las que están en los cielos</a:t>
            </a:r>
            <a:r>
              <a:rPr lang="es-ES_tradnl" sz="2800" dirty="0"/>
              <a:t>, </a:t>
            </a:r>
            <a:r>
              <a:rPr lang="es-ES_tradnl" sz="2800" b="1" dirty="0">
                <a:solidFill>
                  <a:srgbClr val="800000"/>
                </a:solidFill>
              </a:rPr>
              <a:t>haciendo la paz mediante la sangre de su cruz</a:t>
            </a:r>
            <a:r>
              <a:rPr lang="es-ES_tradnl" sz="2800" dirty="0"/>
              <a:t>.</a:t>
            </a:r>
            <a:endParaRPr lang="en-US" sz="2800" dirty="0"/>
          </a:p>
        </p:txBody>
      </p:sp>
      <p:pic>
        <p:nvPicPr>
          <p:cNvPr id="13" name="Imagen 12"/>
          <p:cNvPicPr>
            <a:picLocks noChangeAspect="1"/>
          </p:cNvPicPr>
          <p:nvPr/>
        </p:nvPicPr>
        <p:blipFill>
          <a:blip r:embed="rId4"/>
          <a:stretch>
            <a:fillRect/>
          </a:stretch>
        </p:blipFill>
        <p:spPr>
          <a:xfrm>
            <a:off x="76200" y="1642060"/>
            <a:ext cx="2971800" cy="4531062"/>
          </a:xfrm>
          <a:prstGeom prst="ellipse">
            <a:avLst/>
          </a:prstGeom>
          <a:ln>
            <a:noFill/>
          </a:ln>
          <a:effectLst>
            <a:softEdge rad="112500"/>
          </a:effectLst>
        </p:spPr>
      </p:pic>
      <p:sp>
        <p:nvSpPr>
          <p:cNvPr id="15"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382000" y="0"/>
            <a:ext cx="762000" cy="365125"/>
          </a:xfrm>
          <a:prstGeom prst="rect">
            <a:avLst/>
          </a:prstGeom>
        </p:spPr>
        <p:txBody>
          <a:bodyPr/>
          <a:lstStyle/>
          <a:p>
            <a:fld id="{2C84A07D-6E5D-4564-A3A1-66F7460FAF94}" type="slidenum">
              <a:rPr lang="en-US" smtClean="0"/>
              <a:pPr/>
              <a:t>9</a:t>
            </a:fld>
            <a:endParaRPr lang="en-US"/>
          </a:p>
        </p:txBody>
      </p:sp>
      <p:pic>
        <p:nvPicPr>
          <p:cNvPr id="11" name="Picture 10"/>
          <p:cNvPicPr>
            <a:picLocks noChangeAspect="1" noChangeArrowheads="1"/>
          </p:cNvPicPr>
          <p:nvPr/>
        </p:nvPicPr>
        <p:blipFill>
          <a:blip r:embed="rId3"/>
          <a:srcRect/>
          <a:stretch>
            <a:fillRect/>
          </a:stretch>
        </p:blipFill>
        <p:spPr bwMode="auto">
          <a:xfrm>
            <a:off x="2819400" y="1084520"/>
            <a:ext cx="6248400" cy="5697279"/>
          </a:xfrm>
          <a:prstGeom prst="rect">
            <a:avLst/>
          </a:prstGeom>
          <a:noFill/>
          <a:ln w="9525">
            <a:noFill/>
            <a:miter lim="800000"/>
            <a:headEnd/>
            <a:tailEnd/>
          </a:ln>
          <a:effectLst/>
        </p:spPr>
      </p:pic>
      <p:sp>
        <p:nvSpPr>
          <p:cNvPr id="12" name="Rectangle 11"/>
          <p:cNvSpPr/>
          <p:nvPr/>
        </p:nvSpPr>
        <p:spPr>
          <a:xfrm>
            <a:off x="3657600" y="1409105"/>
            <a:ext cx="4419600" cy="4001095"/>
          </a:xfrm>
          <a:prstGeom prst="rect">
            <a:avLst/>
          </a:prstGeom>
        </p:spPr>
        <p:txBody>
          <a:bodyPr wrap="square">
            <a:spAutoFit/>
          </a:bodyPr>
          <a:lstStyle/>
          <a:p>
            <a:pPr algn="ctr">
              <a:spcBef>
                <a:spcPts val="600"/>
              </a:spcBef>
            </a:pPr>
            <a:r>
              <a:rPr lang="en-US" sz="3200" b="1" dirty="0" smtClean="0">
                <a:solidFill>
                  <a:srgbClr val="800000"/>
                </a:solidFill>
                <a:latin typeface="Candara"/>
                <a:cs typeface="Candara"/>
              </a:rPr>
              <a:t>Colosenses 1:13-23 </a:t>
            </a:r>
          </a:p>
          <a:p>
            <a:pPr algn="ctr">
              <a:spcBef>
                <a:spcPts val="600"/>
              </a:spcBef>
            </a:pPr>
            <a:r>
              <a:rPr lang="es-ES_tradnl" sz="100" dirty="0" smtClean="0">
                <a:latin typeface="Candara"/>
                <a:cs typeface="Candara"/>
              </a:rPr>
              <a:t> </a:t>
            </a:r>
            <a:r>
              <a:rPr lang="es-ES_tradnl" sz="2400" b="1" dirty="0" smtClean="0">
                <a:solidFill>
                  <a:srgbClr val="FF0000"/>
                </a:solidFill>
                <a:latin typeface="Candara"/>
                <a:cs typeface="Candara"/>
              </a:rPr>
              <a:t>21 </a:t>
            </a:r>
            <a:r>
              <a:rPr lang="es-ES_tradnl" sz="2400" dirty="0">
                <a:latin typeface="Candara"/>
                <a:cs typeface="Candara"/>
              </a:rPr>
              <a:t>Y a </a:t>
            </a:r>
            <a:r>
              <a:rPr lang="es-ES_tradnl" sz="2400" dirty="0">
                <a:solidFill>
                  <a:srgbClr val="800000"/>
                </a:solidFill>
                <a:latin typeface="Candara"/>
                <a:cs typeface="Candara"/>
              </a:rPr>
              <a:t>vosotros</a:t>
            </a:r>
            <a:r>
              <a:rPr lang="es-ES_tradnl" sz="2400" dirty="0">
                <a:latin typeface="Candara"/>
                <a:cs typeface="Candara"/>
              </a:rPr>
              <a:t> </a:t>
            </a:r>
            <a:r>
              <a:rPr lang="es-ES_tradnl" sz="2400" i="1" dirty="0">
                <a:latin typeface="Candara"/>
                <a:cs typeface="Candara"/>
              </a:rPr>
              <a:t>también, que erais en otro tiempo </a:t>
            </a:r>
            <a:r>
              <a:rPr lang="es-ES_tradnl" sz="2400" i="1" u="sng" dirty="0">
                <a:latin typeface="Candara"/>
                <a:cs typeface="Candara"/>
              </a:rPr>
              <a:t>extraños y enemigos en vuestra mente</a:t>
            </a:r>
            <a:r>
              <a:rPr lang="es-ES_tradnl" sz="2400" dirty="0">
                <a:latin typeface="Candara"/>
                <a:cs typeface="Candara"/>
              </a:rPr>
              <a:t>, </a:t>
            </a:r>
            <a:r>
              <a:rPr lang="es-ES_tradnl" sz="2400" i="1" u="sng" dirty="0">
                <a:latin typeface="Candara"/>
                <a:cs typeface="Candara"/>
              </a:rPr>
              <a:t>haciendo malas obras</a:t>
            </a:r>
            <a:r>
              <a:rPr lang="es-ES_tradnl" sz="2400" dirty="0">
                <a:latin typeface="Candara"/>
                <a:cs typeface="Candara"/>
              </a:rPr>
              <a:t>, ahora os ha </a:t>
            </a:r>
            <a:r>
              <a:rPr lang="es-ES_tradnl" sz="2400" b="1" dirty="0">
                <a:solidFill>
                  <a:srgbClr val="800000"/>
                </a:solidFill>
                <a:latin typeface="Candara"/>
                <a:cs typeface="Candara"/>
              </a:rPr>
              <a:t>reconciliado</a:t>
            </a:r>
            <a:r>
              <a:rPr lang="es-ES_tradnl" sz="2400" dirty="0">
                <a:latin typeface="Candara"/>
                <a:cs typeface="Candara"/>
              </a:rPr>
              <a:t> </a:t>
            </a:r>
            <a:r>
              <a:rPr lang="es-ES_tradnl" sz="2400" dirty="0" smtClean="0">
                <a:latin typeface="Candara"/>
                <a:cs typeface="Candara"/>
              </a:rPr>
              <a:t> </a:t>
            </a:r>
            <a:r>
              <a:rPr lang="es-ES_tradnl" sz="2400" b="1" dirty="0" smtClean="0">
                <a:solidFill>
                  <a:srgbClr val="FF0000"/>
                </a:solidFill>
                <a:latin typeface="Candara"/>
                <a:cs typeface="Candara"/>
              </a:rPr>
              <a:t>22</a:t>
            </a:r>
            <a:r>
              <a:rPr lang="es-ES_tradnl" sz="2400" dirty="0" smtClean="0">
                <a:latin typeface="Candara"/>
                <a:cs typeface="Candara"/>
              </a:rPr>
              <a:t> </a:t>
            </a:r>
            <a:r>
              <a:rPr lang="es-ES_tradnl" sz="2400" dirty="0">
                <a:latin typeface="Candara"/>
                <a:cs typeface="Candara"/>
              </a:rPr>
              <a:t>en </a:t>
            </a:r>
            <a:r>
              <a:rPr lang="es-ES_tradnl" sz="2400" i="1" dirty="0">
                <a:solidFill>
                  <a:srgbClr val="800000"/>
                </a:solidFill>
                <a:latin typeface="Candara"/>
                <a:cs typeface="Candara"/>
              </a:rPr>
              <a:t>su cuerpo de carne, por medio de la muerte</a:t>
            </a:r>
            <a:r>
              <a:rPr lang="es-ES_tradnl" sz="2400" dirty="0">
                <a:latin typeface="Candara"/>
                <a:cs typeface="Candara"/>
              </a:rPr>
              <a:t>, para </a:t>
            </a:r>
            <a:r>
              <a:rPr lang="es-ES_tradnl" sz="2400" u="sng" dirty="0">
                <a:latin typeface="Candara"/>
                <a:cs typeface="Candara"/>
              </a:rPr>
              <a:t>presentaros santos y sin mancha e irreprensibles delante de él</a:t>
            </a:r>
            <a:r>
              <a:rPr lang="es-ES_tradnl" sz="2400" dirty="0">
                <a:latin typeface="Candara"/>
                <a:cs typeface="Candara"/>
              </a:rPr>
              <a:t>; </a:t>
            </a:r>
            <a:endParaRPr lang="en-US" sz="2400" dirty="0">
              <a:latin typeface="Candara"/>
              <a:cs typeface="Candara"/>
            </a:endParaRPr>
          </a:p>
        </p:txBody>
      </p:sp>
      <p:pic>
        <p:nvPicPr>
          <p:cNvPr id="8" name="Imagen 7"/>
          <p:cNvPicPr>
            <a:picLocks noChangeAspect="1"/>
          </p:cNvPicPr>
          <p:nvPr/>
        </p:nvPicPr>
        <p:blipFill>
          <a:blip r:embed="rId4"/>
          <a:stretch>
            <a:fillRect/>
          </a:stretch>
        </p:blipFill>
        <p:spPr>
          <a:xfrm>
            <a:off x="76200" y="1642060"/>
            <a:ext cx="2971800" cy="4531062"/>
          </a:xfrm>
          <a:prstGeom prst="ellipse">
            <a:avLst/>
          </a:prstGeom>
          <a:ln>
            <a:noFill/>
          </a:ln>
          <a:effectLst>
            <a:softEdge rad="112500"/>
          </a:effectLst>
        </p:spPr>
      </p:pic>
      <p:sp>
        <p:nvSpPr>
          <p:cNvPr id="13" name="TextBox 7"/>
          <p:cNvSpPr txBox="1"/>
          <p:nvPr/>
        </p:nvSpPr>
        <p:spPr>
          <a:xfrm>
            <a:off x="518768" y="119728"/>
            <a:ext cx="8237144" cy="744457"/>
          </a:xfrm>
          <a:prstGeom prst="rect">
            <a:avLst/>
          </a:prstGeom>
          <a:noFill/>
        </p:spPr>
        <p:txBody>
          <a:bodyPr wrap="square" rtlCol="0">
            <a:prstTxWarp prst="textInflat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_tradnl" sz="6000" b="1" dirty="0" smtClean="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rPr>
              <a:t>El  Cristo Preeminente</a:t>
            </a:r>
            <a:endParaRPr lang="es-ES_tradnl" sz="6000" b="1" dirty="0">
              <a:ln/>
              <a:solidFill>
                <a:schemeClr val="accent5">
                  <a:lumMod val="60000"/>
                  <a:lumOff val="40000"/>
                </a:schemeClr>
              </a:solidFill>
              <a:effectLst>
                <a:glow rad="101600">
                  <a:schemeClr val="accent5">
                    <a:lumMod val="50000"/>
                    <a:alpha val="92000"/>
                  </a:schemeClr>
                </a:glow>
                <a:outerShdw blurRad="60007" dist="310007" dir="7680000" sy="30000" kx="1300200" algn="ctr" rotWithShape="0">
                  <a:prstClr val="black">
                    <a:alpha val="32000"/>
                  </a:prstClr>
                </a:outerShdw>
              </a:effectLst>
              <a:latin typeface="Cambria" charset="0"/>
              <a:ea typeface="Cambria" charset="0"/>
              <a:cs typeface="Cambria" charset="0"/>
            </a:endParaRPr>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3281</TotalTime>
  <Words>2716</Words>
  <Application>Microsoft Macintosh PowerPoint</Application>
  <PresentationFormat>Presentación en pantalla (4:3)</PresentationFormat>
  <Paragraphs>324</Paragraphs>
  <Slides>36</Slides>
  <Notes>31</Notes>
  <HiddenSlides>0</HiddenSlides>
  <MMClips>0</MMClips>
  <ScaleCrop>false</ScaleCrop>
  <HeadingPairs>
    <vt:vector size="6" baseType="variant">
      <vt:variant>
        <vt:lpstr>Fuentes usadas</vt:lpstr>
      </vt:variant>
      <vt:variant>
        <vt:i4>20</vt:i4>
      </vt:variant>
      <vt:variant>
        <vt:lpstr>Tema</vt:lpstr>
      </vt:variant>
      <vt:variant>
        <vt:i4>1</vt:i4>
      </vt:variant>
      <vt:variant>
        <vt:lpstr>Títulos de diapositiva</vt:lpstr>
      </vt:variant>
      <vt:variant>
        <vt:i4>36</vt:i4>
      </vt:variant>
    </vt:vector>
  </HeadingPairs>
  <TitlesOfParts>
    <vt:vector size="57" baseType="lpstr">
      <vt:lpstr>Abadi MT Condensed Light</vt:lpstr>
      <vt:lpstr>Arial Narrow</vt:lpstr>
      <vt:lpstr>Baskerville</vt:lpstr>
      <vt:lpstr>Berlin Sans FB Demi</vt:lpstr>
      <vt:lpstr>Bernard MT Condensed</vt:lpstr>
      <vt:lpstr>Book Antiqua</vt:lpstr>
      <vt:lpstr>Britannic Bold</vt:lpstr>
      <vt:lpstr>Calibri</vt:lpstr>
      <vt:lpstr>Calisto MT</vt:lpstr>
      <vt:lpstr>Cambria</vt:lpstr>
      <vt:lpstr>Candara</vt:lpstr>
      <vt:lpstr>Century Gothic</vt:lpstr>
      <vt:lpstr>Chalkduster</vt:lpstr>
      <vt:lpstr>Corbel</vt:lpstr>
      <vt:lpstr>Pythagoras</vt:lpstr>
      <vt:lpstr>Wingdings</vt:lpstr>
      <vt:lpstr>Wingdings 2</vt:lpstr>
      <vt:lpstr>Wingdings 3</vt:lpstr>
      <vt:lpstr>ヒラギノ角ゴ Pro W3</vt:lpstr>
      <vt:lpstr>ヒラギノ角ゴ ProN W3</vt:lpstr>
      <vt:lpstr>Apex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Company>
  <LinksUpToDate>false</LinksUpToDate>
  <SharedDoc>false</SharedDoc>
  <HyperlinkBase/>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CRISTO PREEMINENTE </dc:title>
  <dc:subject/>
  <dc:creator>dmigldcristojg</dc:creator>
  <cp:keywords/>
  <dc:description/>
  <cp:lastModifiedBy>Microsoft Office User</cp:lastModifiedBy>
  <cp:revision>133</cp:revision>
  <cp:lastPrinted>2022-12-02T17:14:42Z</cp:lastPrinted>
  <dcterms:created xsi:type="dcterms:W3CDTF">2008-02-21T15:20:54Z</dcterms:created>
  <dcterms:modified xsi:type="dcterms:W3CDTF">2022-12-02T17:15:50Z</dcterms:modified>
  <cp:category/>
</cp:coreProperties>
</file>