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04" r:id="rId2"/>
    <p:sldId id="276" r:id="rId3"/>
    <p:sldId id="281" r:id="rId4"/>
    <p:sldId id="300" r:id="rId5"/>
    <p:sldId id="283" r:id="rId6"/>
    <p:sldId id="258" r:id="rId7"/>
    <p:sldId id="297" r:id="rId8"/>
    <p:sldId id="264" r:id="rId9"/>
    <p:sldId id="298" r:id="rId10"/>
    <p:sldId id="269" r:id="rId11"/>
    <p:sldId id="271" r:id="rId12"/>
    <p:sldId id="290" r:id="rId13"/>
    <p:sldId id="30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CC00CC"/>
    <a:srgbClr val="FF9933"/>
    <a:srgbClr val="CC0000"/>
    <a:srgbClr val="FFFFE5"/>
    <a:srgbClr val="FFDDFF"/>
    <a:srgbClr val="E4F3F4"/>
    <a:srgbClr val="FF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0" autoAdjust="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B9E1513-7243-4B50-9361-4FD7ED41B6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73B280-8F45-4556-A36F-DC1CED582C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2B54CA-F3F4-461C-8DB9-CF2B57EECCE7}" type="slidenum">
              <a:rPr lang="en-US">
                <a:latin typeface="Arial" pitchFamily="34" charset="0"/>
                <a:cs typeface="Arial" pitchFamily="34" charset="0"/>
              </a:rPr>
              <a:pPr/>
              <a:t>2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36AAAE-E09B-4C54-B3BF-10C29A2F2C35}" type="slidenum">
              <a:rPr lang="en-US">
                <a:latin typeface="Arial" pitchFamily="34" charset="0"/>
                <a:cs typeface="Arial" pitchFamily="34" charset="0"/>
              </a:rPr>
              <a:pPr/>
              <a:t>3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C771FF-BFE1-42E8-A8A7-50D406FC19B7}" type="slidenum">
              <a:rPr lang="en-US">
                <a:latin typeface="Arial" pitchFamily="34" charset="0"/>
                <a:cs typeface="Arial" pitchFamily="34" charset="0"/>
              </a:rPr>
              <a:pPr/>
              <a:t>5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5B9615-3512-4BAD-AE5A-1FF7C91FB507}" type="slidenum">
              <a:rPr lang="en-US">
                <a:latin typeface="Arial" pitchFamily="34" charset="0"/>
                <a:cs typeface="Arial" pitchFamily="34" charset="0"/>
              </a:rPr>
              <a:pPr/>
              <a:t>6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D00F3F-15C9-4200-9B4F-8F830D03F619}" type="slidenum">
              <a:rPr lang="en-US">
                <a:latin typeface="Arial" pitchFamily="34" charset="0"/>
                <a:cs typeface="Arial" pitchFamily="34" charset="0"/>
              </a:rPr>
              <a:pPr/>
              <a:t>8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4932C-CB29-44E8-9BF7-A69FFB602D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441D5-2C56-4B18-A31B-761196CD69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F3FC4-5F85-4358-BEB3-1FCAF928AC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80D1E-6A6F-44BB-A79C-848968123C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6A63E-B9AF-4C6B-A560-C56743674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C6BF4-625E-4E86-8A32-1A7150B783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B6F61-C491-4402-90AA-676BEF278A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EFC60-96E3-4D1D-940D-E18C2FFF9D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50DBE-77AE-4C9D-AB37-8E2A082AC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9E094-7BD2-432A-A0E8-DD3B569BE6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C6633-7BDC-4F98-A39A-9D8C5ED524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F993FBC-9D36-447B-A46E-85605B2AC2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docid=tzdixy62fPKGtM&amp;tbnid=ajjfKl_4a6iAQM:&amp;ved=0CAcQjRw&amp;url=http://darrellcreswell.wordpress.com/2012/08/06/focus-and-turn-your-eyes-upon-jesus-hebrews-122-inspirational-bible-verses/&amp;ei=yUw0VL78N4Og8QHY_ICoAQ&amp;bvm=bv.76943099,d.aWw&amp;psig=AFQjCNG1Zmlqj3kI90Ji7Y5g6dHpcETKAg&amp;ust=1412800044377802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docid=tzdixy62fPKGtM&amp;tbnid=ajjfKl_4a6iAQM:&amp;ved=0CAcQjRw&amp;url=http://darrellcreswell.wordpress.com/2012/08/06/focus-and-turn-your-eyes-upon-jesus-hebrews-122-inspirational-bible-verses/&amp;ei=yUw0VL78N4Og8QHY_ICoAQ&amp;bvm=bv.76943099,d.aWw&amp;psig=AFQjCNG1Zmlqj3kI90Ji7Y5g6dHpcETKAg&amp;ust=1412800044377802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docid=EjftEaMRO6tmnM&amp;tbnid=lM2d2IsMvyw8NM:&amp;ved=0CAcQjRw&amp;url=http://godisheart.blogspot.com/2013_01_01_archive.html&amp;ei=XugzVP2qFsXV8AGF44CADw&amp;bvm=bv.76943099,d.aWw&amp;psig=AFQjCNFWuAQ4lSF_fEWUEHcsRk95HpowvQ&amp;ust=141277425272825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docid=EjftEaMRO6tmnM&amp;tbnid=lM2d2IsMvyw8NM:&amp;ved=0CAcQjRw&amp;url=http://myoneword.org/uncategorized/what-to-fixate-on/&amp;ei=Eh80VLbnDNK98QGkwYGQDw&amp;bvm=bv.76943099,d.aWw&amp;psig=AFQjCNFWuAQ4lSF_fEWUEHcsRk95HpowvQ&amp;ust=1412774252728254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source=images&amp;cd=&amp;cad=rja&amp;uact=8&amp;docid=TZ_rGYcKgomiBM&amp;tbnid=TAyu3v9b1CbIrM:&amp;ved=0CAcQjRw&amp;url=http://www.womenoffaith.com/2010/08/fix-your-eyes/&amp;ei=9eczVNbmBYK48QGJz4GwDA&amp;bvm=bv.76943099,d.aWw&amp;psig=AFQjCNFWuAQ4lSF_fEWUEHcsRk95HpowvQ&amp;ust=1412774252728254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encrypted-tbn3.gstatic.com/images?q=tbn:ANd9GcQDs_ea_sPfBn418n-LBdnzbicSuwI-Lg7Q5ptae4fzn9Dbpuu_B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32039" b="6588"/>
          <a:stretch>
            <a:fillRect/>
          </a:stretch>
        </p:blipFill>
        <p:spPr bwMode="auto">
          <a:xfrm>
            <a:off x="0" y="-1"/>
            <a:ext cx="9144000" cy="690589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423629" y="1219200"/>
            <a:ext cx="4487640" cy="31393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FIJA TUS</a:t>
            </a:r>
          </a:p>
          <a:p>
            <a:pPr algn="ctr"/>
            <a:r>
              <a:rPr lang="en-US" sz="6600" b="1" cap="none" spc="0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OJOS EN</a:t>
            </a:r>
          </a:p>
          <a:p>
            <a:pPr algn="ctr"/>
            <a:r>
              <a:rPr lang="en-US" sz="66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JES</a:t>
            </a:r>
            <a:r>
              <a:rPr lang="en-US" sz="6600" dirty="0">
                <a:solidFill>
                  <a:srgbClr val="FFFF00"/>
                </a:solidFill>
                <a:latin typeface="Arial Black" pitchFamily="34" charset="0"/>
              </a:rPr>
              <a:t>Ú</a:t>
            </a:r>
            <a:r>
              <a:rPr lang="en-US" sz="66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</a:t>
            </a:r>
            <a:endParaRPr lang="en-US" sz="6600" b="1" cap="none" spc="0" dirty="0">
              <a:ln w="1905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137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305800" cy="5867400"/>
          </a:xfrm>
          <a:solidFill>
            <a:srgbClr val="FFDDFF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s-MX" sz="2600" b="1" dirty="0">
                <a:solidFill>
                  <a:srgbClr val="006600"/>
                </a:solidFill>
                <a:latin typeface="Arial Black" pitchFamily="34" charset="0"/>
                <a:sym typeface="Wingdings 3"/>
              </a:rPr>
              <a:t></a:t>
            </a:r>
            <a:r>
              <a:rPr lang="es-MX" sz="2600" b="1" dirty="0">
                <a:solidFill>
                  <a:srgbClr val="FF0000"/>
                </a:solidFill>
                <a:latin typeface="Arial Black" pitchFamily="34" charset="0"/>
                <a:sym typeface="Wingdings 3"/>
              </a:rPr>
              <a:t> </a:t>
            </a:r>
            <a:r>
              <a:rPr lang="es-MX" sz="26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EF 6:12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sz="2600" b="1" dirty="0">
                <a:latin typeface="Arial Black" pitchFamily="34" charset="0"/>
                <a:sym typeface="Wingdings" pitchFamily="2" charset="2"/>
              </a:rPr>
              <a:t>Los Cristianos estamos en un batalla, no física sino espiritual.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6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Esta es una batalla que tenemos que ganar</a:t>
            </a:r>
            <a:r>
              <a:rPr lang="es-MX" sz="2600" b="1" i="1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600" b="1" dirty="0">
                <a:solidFill>
                  <a:srgbClr val="006600"/>
                </a:solidFill>
                <a:latin typeface="Arial Black" pitchFamily="34" charset="0"/>
                <a:sym typeface="Wingdings 3"/>
              </a:rPr>
              <a:t> </a:t>
            </a:r>
            <a:r>
              <a:rPr lang="es-MX" sz="2600" b="1" dirty="0">
                <a:latin typeface="Arial Black" pitchFamily="34" charset="0"/>
                <a:sym typeface="Wingdings" pitchFamily="2" charset="2"/>
              </a:rPr>
              <a:t>Para ser victoriosos en esta batalla espiritual hay 2 cosas importantes que tenemos que hacer.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600" b="1" dirty="0">
                <a:latin typeface="Arial Black" pitchFamily="34" charset="0"/>
                <a:sym typeface="Wingdings" pitchFamily="2" charset="2"/>
              </a:rPr>
              <a:t>	   </a:t>
            </a:r>
            <a:r>
              <a:rPr lang="es-MX" sz="2600" b="1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[1] </a:t>
            </a:r>
            <a:r>
              <a:rPr lang="es-MX" sz="2600" b="1" i="1" dirty="0">
                <a:latin typeface="Arial Black" pitchFamily="34" charset="0"/>
                <a:sym typeface="Wingdings" pitchFamily="2" charset="2"/>
              </a:rPr>
              <a:t>pelear la batalla con el </a:t>
            </a:r>
            <a:r>
              <a:rPr lang="es-MX" sz="26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equipo</a:t>
            </a:r>
            <a:r>
              <a:rPr lang="es-MX" sz="2600" b="1" i="1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600" b="1" i="1" dirty="0">
                <a:latin typeface="Arial Black" pitchFamily="34" charset="0"/>
                <a:sym typeface="Wingdings" pitchFamily="2" charset="2"/>
              </a:rPr>
              <a:t>que Dios nos dio</a:t>
            </a:r>
            <a:r>
              <a:rPr lang="es-MX" sz="2600" b="1" dirty="0"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6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EF 6:11-18</a:t>
            </a:r>
            <a:r>
              <a:rPr lang="es-MX" sz="2600" b="1" dirty="0">
                <a:latin typeface="Arial Black" pitchFamily="34" charset="0"/>
                <a:sym typeface="Wingdings" pitchFamily="2" charset="2"/>
              </a:rPr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600" b="1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      [2] </a:t>
            </a:r>
            <a:r>
              <a:rPr lang="es-MX" sz="2600" b="1" dirty="0">
                <a:latin typeface="Arial Black" pitchFamily="34" charset="0"/>
                <a:sym typeface="Wingdings" pitchFamily="2" charset="2"/>
              </a:rPr>
              <a:t>mantener nuestros ojos fijados en Jesús, </a:t>
            </a:r>
            <a:r>
              <a:rPr lang="es-MX" sz="26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HEB 12:2</a:t>
            </a:r>
            <a:r>
              <a:rPr lang="es-MX" sz="2600" b="1" dirty="0">
                <a:latin typeface="Arial Black" pitchFamily="34" charset="0"/>
                <a:sym typeface="Wingdings" pitchFamily="2" charset="2"/>
              </a:rPr>
              <a:t>, “</a:t>
            </a:r>
            <a:r>
              <a:rPr lang="es-MX" sz="26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puestos los ojos en Jesús</a:t>
            </a:r>
            <a:r>
              <a:rPr lang="es-MX" sz="2600" b="1" i="1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, el </a:t>
            </a:r>
            <a:r>
              <a:rPr lang="es-MX" sz="26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autor y consumador de la fe</a:t>
            </a:r>
            <a:r>
              <a:rPr lang="es-MX" sz="2600" b="1" i="1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, quien por el gozo puesto delante de El soportó la cruz, menospreciando la vergüenza, y se ha sentado a la diestra  del trono de Dios</a:t>
            </a:r>
            <a:r>
              <a:rPr lang="es-MX" sz="2600" b="1" i="1" dirty="0">
                <a:latin typeface="Arial Black" pitchFamily="34" charset="0"/>
                <a:sym typeface="Wingdings" pitchFamily="2" charset="2"/>
              </a:rPr>
              <a:t>”.</a:t>
            </a:r>
            <a:endParaRPr lang="es-MX" sz="2600" b="1" dirty="0">
              <a:latin typeface="Arial Black" pitchFamily="34" charset="0"/>
              <a:sym typeface="Wingdings" pitchFamily="2" charset="2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7411" name="Picture 4" descr="F-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6"/>
          <p:cNvSpPr txBox="1">
            <a:spLocks noChangeArrowheads="1"/>
          </p:cNvSpPr>
          <p:nvPr/>
        </p:nvSpPr>
        <p:spPr bwMode="auto">
          <a:xfrm>
            <a:off x="457200" y="1447800"/>
            <a:ext cx="8305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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 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El fracaso de Pedro fue “</a:t>
            </a:r>
            <a:r>
              <a:rPr kumimoji="0" lang="es-MX" sz="3200" b="1" i="1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que fijo sus ojos en lo que lo rodeaba </a:t>
            </a:r>
            <a:r>
              <a:rPr kumimoji="0" lang="es-MX" sz="3200" b="1" i="1" u="sng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y no en Jesús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”.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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 </a:t>
            </a:r>
            <a:r>
              <a:rPr kumimoji="0" lang="es-MX" sz="3200" b="1" i="1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Lo mismo puede suceder con nosotros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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 Necesitamos fijar nuestros ojos </a:t>
            </a:r>
            <a:r>
              <a:rPr kumimoji="0" lang="es-MX" sz="3200" b="1" i="0" u="sng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solo en Jesús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 porque….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 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JN 15:5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, “</a:t>
            </a:r>
            <a:r>
              <a:rPr kumimoji="0" lang="es-MX" sz="32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Yo soy la vid, vosotros los pámpanos; el que permanece en mí, y yo en él, éste lleva mucho fruto;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 </a:t>
            </a:r>
            <a:r>
              <a:rPr kumimoji="0" lang="es-MX" sz="3200" b="1" i="1" u="sng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porque sin mí nada puedes hacer</a:t>
            </a:r>
            <a:r>
              <a:rPr kumimoji="0" lang="es-MX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  <a:sym typeface="Wingdings" pitchFamily="2" charset="2"/>
              </a:rPr>
              <a:t>.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+mn-cs"/>
              <a:sym typeface="Wingdings" pitchFamily="2" charset="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13142" y="152400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n-US" sz="5400" dirty="0">
                <a:latin typeface="Arial Black" pitchFamily="34" charset="0"/>
              </a:rPr>
              <a:t>Ó</a:t>
            </a:r>
            <a:r>
              <a:rPr lang="en-US" sz="5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5400" b="1" cap="none" spc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AF1101-6CB0-41CE-8C55-4E514B98EB24}" type="slidenum">
              <a:rPr lang="en-US">
                <a:latin typeface="Arial" pitchFamily="34" charset="0"/>
                <a:cs typeface="Arial" pitchFamily="34" charset="0"/>
              </a:rPr>
              <a:pPr/>
              <a:t>12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Oval 2"/>
          <p:cNvSpPr>
            <a:spLocks noChangeArrowheads="1"/>
          </p:cNvSpPr>
          <p:nvPr/>
        </p:nvSpPr>
        <p:spPr bwMode="auto">
          <a:xfrm>
            <a:off x="152400" y="4648200"/>
            <a:ext cx="2514600" cy="1485900"/>
          </a:xfrm>
          <a:prstGeom prst="ellipse">
            <a:avLst/>
          </a:prstGeom>
          <a:solidFill>
            <a:srgbClr val="FF7D5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4" name="Oval 3"/>
          <p:cNvSpPr>
            <a:spLocks noChangeArrowheads="1"/>
          </p:cNvSpPr>
          <p:nvPr/>
        </p:nvSpPr>
        <p:spPr bwMode="auto">
          <a:xfrm>
            <a:off x="6781800" y="762000"/>
            <a:ext cx="2133600" cy="1771650"/>
          </a:xfrm>
          <a:prstGeom prst="ellipse">
            <a:avLst/>
          </a:prstGeom>
          <a:solidFill>
            <a:srgbClr val="FF99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5" name="Oval 4"/>
          <p:cNvSpPr>
            <a:spLocks noChangeArrowheads="1"/>
          </p:cNvSpPr>
          <p:nvPr/>
        </p:nvSpPr>
        <p:spPr bwMode="auto">
          <a:xfrm>
            <a:off x="3048000" y="5029200"/>
            <a:ext cx="3048000" cy="1676400"/>
          </a:xfrm>
          <a:prstGeom prst="ellipse">
            <a:avLst/>
          </a:prstGeom>
          <a:solidFill>
            <a:srgbClr val="CCCC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6" name="Oval 5"/>
          <p:cNvSpPr>
            <a:spLocks noChangeArrowheads="1"/>
          </p:cNvSpPr>
          <p:nvPr/>
        </p:nvSpPr>
        <p:spPr bwMode="auto">
          <a:xfrm>
            <a:off x="6629400" y="4343400"/>
            <a:ext cx="2286000" cy="1352550"/>
          </a:xfrm>
          <a:prstGeom prst="ellipse">
            <a:avLst/>
          </a:prstGeom>
          <a:solidFill>
            <a:srgbClr val="FF9966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7" name="Oval 6"/>
          <p:cNvSpPr>
            <a:spLocks noChangeArrowheads="1"/>
          </p:cNvSpPr>
          <p:nvPr/>
        </p:nvSpPr>
        <p:spPr bwMode="auto">
          <a:xfrm>
            <a:off x="228600" y="609600"/>
            <a:ext cx="2286000" cy="20383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8" name="Oval 7"/>
          <p:cNvSpPr>
            <a:spLocks noChangeArrowheads="1"/>
          </p:cNvSpPr>
          <p:nvPr/>
        </p:nvSpPr>
        <p:spPr bwMode="auto">
          <a:xfrm>
            <a:off x="3200400" y="152400"/>
            <a:ext cx="2667000" cy="1447800"/>
          </a:xfrm>
          <a:prstGeom prst="ellipse">
            <a:avLst/>
          </a:prstGeom>
          <a:solidFill>
            <a:srgbClr val="99FF66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9" name="Text Box 8"/>
          <p:cNvSpPr txBox="1">
            <a:spLocks noChangeArrowheads="1"/>
          </p:cNvSpPr>
          <p:nvPr/>
        </p:nvSpPr>
        <p:spPr bwMode="auto">
          <a:xfrm>
            <a:off x="7010400" y="1752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 Black" pitchFamily="34" charset="0"/>
              </a:rPr>
              <a:t>   </a:t>
            </a:r>
            <a:endParaRPr lang="en-US" sz="2400" i="1" dirty="0">
              <a:latin typeface="Arial Black" pitchFamily="34" charset="0"/>
            </a:endParaRPr>
          </a:p>
        </p:txBody>
      </p:sp>
      <p:sp>
        <p:nvSpPr>
          <p:cNvPr id="20490" name="AutoShape 9"/>
          <p:cNvSpPr>
            <a:spLocks noChangeArrowheads="1"/>
          </p:cNvSpPr>
          <p:nvPr/>
        </p:nvSpPr>
        <p:spPr bwMode="auto">
          <a:xfrm>
            <a:off x="3276600" y="2362200"/>
            <a:ext cx="2667000" cy="1981200"/>
          </a:xfrm>
          <a:prstGeom prst="octagon">
            <a:avLst>
              <a:gd name="adj" fmla="val 29287"/>
            </a:avLst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3276600" y="2667000"/>
            <a:ext cx="2590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rgbClr val="0033CC"/>
                </a:solidFill>
                <a:latin typeface="Arial Black" pitchFamily="34" charset="0"/>
              </a:rPr>
              <a:t>EL PLAN DE DIOS DE SALVACI</a:t>
            </a:r>
            <a:r>
              <a:rPr lang="en-US" sz="2800" dirty="0">
                <a:solidFill>
                  <a:srgbClr val="0000FF"/>
                </a:solidFill>
                <a:latin typeface="Arial Black" pitchFamily="34" charset="0"/>
              </a:rPr>
              <a:t>Ó</a:t>
            </a:r>
            <a:r>
              <a:rPr lang="en-US" sz="2800" dirty="0">
                <a:solidFill>
                  <a:srgbClr val="0033CC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20492" name="AutoShape 11"/>
          <p:cNvSpPr>
            <a:spLocks noChangeArrowheads="1"/>
          </p:cNvSpPr>
          <p:nvPr/>
        </p:nvSpPr>
        <p:spPr bwMode="auto">
          <a:xfrm rot="-2171818">
            <a:off x="5861050" y="2460625"/>
            <a:ext cx="1155700" cy="465138"/>
          </a:xfrm>
          <a:prstGeom prst="rightArrow">
            <a:avLst>
              <a:gd name="adj1" fmla="val 50000"/>
              <a:gd name="adj2" fmla="val 621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93" name="AutoShape 12"/>
          <p:cNvSpPr>
            <a:spLocks noChangeArrowheads="1"/>
          </p:cNvSpPr>
          <p:nvPr/>
        </p:nvSpPr>
        <p:spPr bwMode="auto">
          <a:xfrm rot="2064529">
            <a:off x="5719763" y="3987800"/>
            <a:ext cx="1204912" cy="457200"/>
          </a:xfrm>
          <a:prstGeom prst="rightArrow">
            <a:avLst>
              <a:gd name="adj1" fmla="val 50000"/>
              <a:gd name="adj2" fmla="val 658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94" name="AutoShape 13"/>
          <p:cNvSpPr>
            <a:spLocks noChangeArrowheads="1"/>
          </p:cNvSpPr>
          <p:nvPr/>
        </p:nvSpPr>
        <p:spPr bwMode="auto">
          <a:xfrm rot="5400000">
            <a:off x="4267200" y="44196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95" name="AutoShape 14"/>
          <p:cNvSpPr>
            <a:spLocks noChangeArrowheads="1"/>
          </p:cNvSpPr>
          <p:nvPr/>
        </p:nvSpPr>
        <p:spPr bwMode="auto">
          <a:xfrm rot="-2377709">
            <a:off x="2297113" y="4111625"/>
            <a:ext cx="1273175" cy="457200"/>
          </a:xfrm>
          <a:prstGeom prst="leftArrow">
            <a:avLst>
              <a:gd name="adj1" fmla="val 50000"/>
              <a:gd name="adj2" fmla="val 696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96" name="AutoShape 15"/>
          <p:cNvSpPr>
            <a:spLocks noChangeArrowheads="1"/>
          </p:cNvSpPr>
          <p:nvPr/>
        </p:nvSpPr>
        <p:spPr bwMode="auto">
          <a:xfrm rot="1286864">
            <a:off x="2290763" y="2332038"/>
            <a:ext cx="1138237" cy="381000"/>
          </a:xfrm>
          <a:prstGeom prst="leftArrow">
            <a:avLst>
              <a:gd name="adj1" fmla="val 50000"/>
              <a:gd name="adj2" fmla="val 746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97" name="AutoShape 16"/>
          <p:cNvSpPr>
            <a:spLocks noChangeArrowheads="1"/>
          </p:cNvSpPr>
          <p:nvPr/>
        </p:nvSpPr>
        <p:spPr bwMode="auto">
          <a:xfrm>
            <a:off x="4343400" y="1676400"/>
            <a:ext cx="457200" cy="6858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6858000" y="1219200"/>
            <a:ext cx="2057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33CC"/>
                </a:solidFill>
                <a:latin typeface="Arial Black" pitchFamily="34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ROM 10:17</a:t>
            </a:r>
          </a:p>
          <a:p>
            <a:pPr>
              <a:spcBef>
                <a:spcPct val="50000"/>
              </a:spcBef>
            </a:pPr>
            <a:r>
              <a:rPr lang="en-US" sz="2400" i="1" dirty="0">
                <a:solidFill>
                  <a:srgbClr val="0033CC"/>
                </a:solidFill>
                <a:latin typeface="Arial Black" pitchFamily="34" charset="0"/>
              </a:rPr>
              <a:t>     </a:t>
            </a:r>
            <a:r>
              <a:rPr lang="en-US" sz="2400" i="1" dirty="0">
                <a:latin typeface="Arial Black" pitchFamily="34" charset="0"/>
              </a:rPr>
              <a:t>OYE</a:t>
            </a:r>
          </a:p>
        </p:txBody>
      </p:sp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6934200" y="4572000"/>
            <a:ext cx="1828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33CC"/>
                </a:solidFill>
                <a:latin typeface="Arial Black" pitchFamily="34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JN 3:16</a:t>
            </a:r>
          </a:p>
          <a:p>
            <a:pPr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   CREE</a:t>
            </a:r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2971800" y="5334000"/>
            <a:ext cx="3276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33CC"/>
                </a:solidFill>
                <a:latin typeface="Arial Black" pitchFamily="34" charset="0"/>
              </a:rPr>
              <a:t>       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HCH 2:38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Arial Black" pitchFamily="34" charset="0"/>
              </a:rPr>
              <a:t>  </a:t>
            </a:r>
            <a:r>
              <a:rPr lang="en-US" sz="2400" i="1" dirty="0">
                <a:latin typeface="Arial Black" pitchFamily="34" charset="0"/>
              </a:rPr>
              <a:t>ARREPIENTETE</a:t>
            </a: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228600" y="4876800"/>
            <a:ext cx="2514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 Black" pitchFamily="34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ROM 10:10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Arial Black" pitchFamily="34" charset="0"/>
              </a:rPr>
              <a:t>  </a:t>
            </a:r>
            <a:r>
              <a:rPr lang="en-US" sz="2400" i="1" dirty="0">
                <a:latin typeface="Arial Black" pitchFamily="34" charset="0"/>
              </a:rPr>
              <a:t>CONFIESA</a:t>
            </a:r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304800" y="12192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 Black" pitchFamily="34" charset="0"/>
              </a:rPr>
              <a:t> 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MR 16:16 </a:t>
            </a:r>
          </a:p>
          <a:p>
            <a:pPr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BAUTIZATE</a:t>
            </a:r>
          </a:p>
        </p:txBody>
      </p: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3429000" y="457200"/>
            <a:ext cx="2590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   REV 2:10</a:t>
            </a:r>
          </a:p>
          <a:p>
            <a:pPr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   SED FIEL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7" grpId="0"/>
      <p:bldP spid="40978" grpId="0"/>
      <p:bldP spid="40979" grpId="0"/>
      <p:bldP spid="40980" grpId="0"/>
      <p:bldP spid="40981" grpId="0"/>
      <p:bldP spid="409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768078-42A3-487E-8EC9-5EAB3160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250DBE-77AE-4C9D-AB37-8E2A082ACEB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FE1DAB-D6AA-436D-A4C1-2804A82473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41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3949B7-20F5-4D76-ACFE-599C05CD6C80}" type="slidenum">
              <a:rPr lang="en-US">
                <a:latin typeface="Arial" pitchFamily="34" charset="0"/>
                <a:cs typeface="Arial" pitchFamily="34" charset="0"/>
              </a:rPr>
              <a:pPr/>
              <a:t>2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410200"/>
          </a:xfrm>
          <a:solidFill>
            <a:srgbClr val="E4F3F4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</a:rPr>
              <a:t>MT 14:22-30</a:t>
            </a:r>
            <a:r>
              <a:rPr lang="es-MX" sz="2400" b="1" dirty="0">
                <a:latin typeface="Arial Black" pitchFamily="34" charset="0"/>
              </a:rPr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	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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Estos textos hablan de cuando Pedro anduvo sobre el agua. Es un relato que todo estudiante de la Biblia conoce.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	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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Pedro anduvo sobre el agua y podía haber continuado haciéndolo pero comenzó a hundirse </a:t>
            </a:r>
            <a:r>
              <a:rPr lang="es-MX" sz="2400" b="1" i="1" u="sng" dirty="0">
                <a:latin typeface="Arial Black" pitchFamily="34" charset="0"/>
                <a:sym typeface="Wingdings" pitchFamily="2" charset="2"/>
              </a:rPr>
              <a:t>porque cometió un error grave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---------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	           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QUITÓ SUS OJOS DE JESÚS!</a:t>
            </a:r>
            <a:endParaRPr lang="es-MX" sz="2400" b="1" dirty="0">
              <a:latin typeface="Arial Black" pitchFamily="34" charset="0"/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   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 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Es triste pero muchos Cristianos viven vidas quebrantadas; se están ahogando en dificultades y problemas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          –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y todo porque han quitado sus ojos de Jesús!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   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 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El </a:t>
            </a:r>
            <a:r>
              <a:rPr lang="es-MX" sz="2400" b="1" u="sng" dirty="0">
                <a:latin typeface="Arial Black" pitchFamily="34" charset="0"/>
                <a:sym typeface="Wingdings" pitchFamily="2" charset="2"/>
              </a:rPr>
              <a:t>desafío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de todo Cristiano es de </a:t>
            </a:r>
            <a:r>
              <a:rPr lang="es-MX" sz="2400" b="1" u="sng" dirty="0">
                <a:latin typeface="Arial Black" pitchFamily="34" charset="0"/>
                <a:sym typeface="Wingdings" pitchFamily="2" charset="2"/>
              </a:rPr>
              <a:t>mantener sus ojos fijados en Jesús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MX" sz="1600" b="1" dirty="0">
                <a:latin typeface="Verdana" pitchFamily="34" charset="0"/>
                <a:sym typeface="Wingdings" pitchFamily="2" charset="2"/>
              </a:rPr>
              <a:t>	</a:t>
            </a:r>
            <a:endParaRPr lang="en-US" sz="1000" b="1" dirty="0">
              <a:latin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93534" y="152400"/>
            <a:ext cx="42291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>
                <a:ln w="1905"/>
                <a:latin typeface="Arial Black" pitchFamily="34" charset="0"/>
              </a:rPr>
              <a:t>INTRODUCCI</a:t>
            </a:r>
            <a:r>
              <a:rPr lang="en-US" sz="3600" dirty="0">
                <a:latin typeface="Arial Black" pitchFamily="34" charset="0"/>
              </a:rPr>
              <a:t>Ó</a:t>
            </a:r>
            <a:r>
              <a:rPr lang="en-US" sz="3600" dirty="0">
                <a:ln w="1905"/>
                <a:latin typeface="Arial Black" pitchFamily="34" charset="0"/>
              </a:rPr>
              <a:t>N</a:t>
            </a:r>
            <a:endParaRPr lang="en-US" sz="3600" cap="none" spc="0" dirty="0">
              <a:ln w="1905"/>
              <a:latin typeface="Arial Black" pitchFamily="34" charset="0"/>
            </a:endParaRPr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528246-8BC8-440A-B0E3-CF3CD9F8B433}" type="slidenum">
              <a:rPr lang="en-US">
                <a:latin typeface="Arial" pitchFamily="34" charset="0"/>
                <a:cs typeface="Arial" pitchFamily="34" charset="0"/>
              </a:rPr>
              <a:pPr/>
              <a:t>3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534400" cy="5715000"/>
          </a:xfrm>
          <a:solidFill>
            <a:srgbClr val="E4F3F4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8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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8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No es fácil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 mantener los ojos fijados en Jesús porque el mundo esta lleno de distracciones y obstáculos que nos impiden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sz="28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 </a:t>
            </a:r>
            <a:r>
              <a:rPr lang="es-MX" sz="2800" dirty="0">
                <a:latin typeface="Arial Black" pitchFamily="34" charset="0"/>
              </a:rPr>
              <a:t>¿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Qu</a:t>
            </a:r>
            <a:r>
              <a:rPr lang="es-MX" sz="2800" dirty="0">
                <a:latin typeface="Arial Black" pitchFamily="34" charset="0"/>
              </a:rPr>
              <a:t>é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 significa                                                      	“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Fijar Nuestros Ojos en Jesús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?”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sz="2800" b="1" dirty="0">
                <a:latin typeface="Arial Black" pitchFamily="34" charset="0"/>
                <a:sym typeface="Wingdings" pitchFamily="2" charset="2"/>
              </a:rPr>
              <a:t> = “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confiar totalmente en Cristo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”, </a:t>
            </a:r>
            <a:r>
              <a:rPr lang="es-MX" sz="2800" b="1" dirty="0">
                <a:solidFill>
                  <a:srgbClr val="C00000"/>
                </a:solidFill>
                <a:latin typeface="Arial Black" pitchFamily="34" charset="0"/>
                <a:sym typeface="Wingdings" pitchFamily="2" charset="2"/>
              </a:rPr>
              <a:t>JN 16:33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800" b="1" dirty="0">
                <a:latin typeface="Arial Black" pitchFamily="34" charset="0"/>
                <a:sym typeface="Wingdings" pitchFamily="2" charset="2"/>
              </a:rPr>
              <a:t> = “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poner a Cristo primero ante todo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”, </a:t>
            </a:r>
            <a:r>
              <a:rPr lang="es-MX" sz="2800" b="1" dirty="0">
                <a:solidFill>
                  <a:srgbClr val="C00000"/>
                </a:solidFill>
                <a:latin typeface="Arial Black" pitchFamily="34" charset="0"/>
                <a:sym typeface="Wingdings" pitchFamily="2" charset="2"/>
              </a:rPr>
              <a:t>MT10:37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8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 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Sin duda es necesario mantener nuestros ojos fijados en Jesús pero,  </a:t>
            </a:r>
            <a:r>
              <a:rPr lang="es-MX" sz="2800" dirty="0">
                <a:latin typeface="Arial Black" pitchFamily="34" charset="0"/>
              </a:rPr>
              <a:t>¿Por qué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?      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sz="28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 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Vamos contestando esa pregunta en esta lección titulada……..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l"/>
            </a:pPr>
            <a:endParaRPr lang="en-US" sz="2400" b="1" dirty="0"/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encrypted-tbn3.gstatic.com/images?q=tbn:ANd9GcQDs_ea_sPfBn418n-LBdnzbicSuwI-Lg7Q5ptae4fzn9Dbpuu_B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32039" b="6588"/>
          <a:stretch>
            <a:fillRect/>
          </a:stretch>
        </p:blipFill>
        <p:spPr bwMode="auto">
          <a:xfrm>
            <a:off x="0" y="-1"/>
            <a:ext cx="9144000" cy="690589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423629" y="1219200"/>
            <a:ext cx="4487640" cy="31393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FIJA TUS</a:t>
            </a:r>
          </a:p>
          <a:p>
            <a:pPr algn="ctr"/>
            <a:r>
              <a:rPr lang="en-US" sz="6600" b="1" cap="none" spc="0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OJOS EN</a:t>
            </a:r>
          </a:p>
          <a:p>
            <a:pPr algn="ctr"/>
            <a:r>
              <a:rPr lang="en-US" sz="66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JES</a:t>
            </a:r>
            <a:r>
              <a:rPr lang="en-US" sz="6600" dirty="0">
                <a:solidFill>
                  <a:srgbClr val="FFFF00"/>
                </a:solidFill>
                <a:latin typeface="Arial Black" pitchFamily="34" charset="0"/>
              </a:rPr>
              <a:t>Ú</a:t>
            </a:r>
            <a:r>
              <a:rPr lang="en-US" sz="66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</a:t>
            </a:r>
            <a:endParaRPr lang="en-US" sz="6600" b="1" cap="none" spc="0" dirty="0">
              <a:ln w="1905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8700D8-6E86-4232-A415-6CC55489FA55}" type="slidenum">
              <a:rPr lang="en-US">
                <a:latin typeface="Arial" pitchFamily="34" charset="0"/>
                <a:cs typeface="Arial" pitchFamily="34" charset="0"/>
              </a:rPr>
              <a:pPr/>
              <a:t>5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8897" y="4953000"/>
            <a:ext cx="797359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742950" indent="-742950" algn="ctr"/>
            <a:r>
              <a:rPr lang="en-US" sz="4400" b="1" dirty="0">
                <a:ln w="3810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 PORQUE NUESTRA FE </a:t>
            </a:r>
          </a:p>
          <a:p>
            <a:pPr marL="742950" indent="-742950" algn="ctr"/>
            <a:r>
              <a:rPr lang="en-US" sz="4400" b="1" dirty="0">
                <a:ln w="3810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 SIEMPRE DESAFIADA</a:t>
            </a:r>
          </a:p>
        </p:txBody>
      </p:sp>
      <p:pic>
        <p:nvPicPr>
          <p:cNvPr id="21506" name="Picture 2" descr="https://encrypted-tbn1.gstatic.com/images?q=tbn:ANd9GcSiPxOOZjop3olHkrysNKHBwKO6ybAT_Bas9JOrGyb9zTkz3Ee6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r="36486"/>
          <a:stretch>
            <a:fillRect/>
          </a:stretch>
        </p:blipFill>
        <p:spPr bwMode="auto">
          <a:xfrm>
            <a:off x="609600" y="381000"/>
            <a:ext cx="3581400" cy="42291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572000" y="1219200"/>
            <a:ext cx="409689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FIJA TUS OJOS</a:t>
            </a:r>
          </a:p>
          <a:p>
            <a:pPr algn="ctr"/>
            <a:r>
              <a:rPr lang="en-US" sz="54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JES</a:t>
            </a:r>
            <a:r>
              <a:rPr lang="en-US" sz="5400" dirty="0">
                <a:solidFill>
                  <a:srgbClr val="0000FF"/>
                </a:solidFill>
                <a:latin typeface="Arial Black" pitchFamily="34" charset="0"/>
              </a:rPr>
              <a:t>Ú</a:t>
            </a:r>
            <a:r>
              <a:rPr lang="en-US" sz="54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</a:t>
            </a: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610600" cy="6400800"/>
          </a:xfrm>
          <a:solidFill>
            <a:srgbClr val="FFFFC5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 3" pitchFamily="18" charset="2"/>
              </a:rPr>
              <a:t>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 3" pitchFamily="18" charset="2"/>
              </a:rPr>
              <a:t>EF 6:16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    = La Fe es el arma defensiva del Cristiano,</a:t>
            </a:r>
            <a:r>
              <a:rPr lang="es-MX" sz="2400" b="1" dirty="0">
                <a:solidFill>
                  <a:srgbClr val="66FF66"/>
                </a:solidFill>
                <a:latin typeface="Arial Black" pitchFamily="34" charset="0"/>
                <a:sym typeface="Wingdings 3" pitchFamily="18" charset="2"/>
              </a:rPr>
              <a:t>     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sin ella “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no tenemos protección</a:t>
            </a:r>
            <a:r>
              <a:rPr lang="es-MX" sz="2400" b="1" dirty="0">
                <a:solidFill>
                  <a:schemeClr val="bg1"/>
                </a:solidFill>
                <a:latin typeface="Arial Black" pitchFamily="34" charset="0"/>
                <a:sym typeface="Wingdings 3" pitchFamily="18" charset="2"/>
              </a:rPr>
              <a:t>”.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 3" pitchFamily="18" charset="2"/>
              </a:rPr>
              <a:t>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 3" pitchFamily="18" charset="2"/>
              </a:rPr>
              <a:t>HEB 3:12; JUDAS 3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    = Satanás ataca nuestra Fe --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por eso tenemos este aviso y este mandato!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 3" pitchFamily="18" charset="2"/>
              </a:rPr>
              <a:t>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 Satanás atacó la fe de….. </a:t>
            </a:r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	  </a:t>
            </a:r>
            <a:r>
              <a:rPr lang="es-MX" sz="2400" b="1" dirty="0">
                <a:solidFill>
                  <a:srgbClr val="660066"/>
                </a:solidFill>
                <a:latin typeface="Arial Black" pitchFamily="34" charset="0"/>
                <a:sym typeface="Wingdings 3" pitchFamily="18" charset="2"/>
              </a:rPr>
              <a:t>=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 Eva,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 3" pitchFamily="18" charset="2"/>
              </a:rPr>
              <a:t>GEN 6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, “..</a:t>
            </a:r>
            <a:r>
              <a:rPr lang="es-MX" sz="2400" b="1" i="1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No morirás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.” </a:t>
            </a:r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	  </a:t>
            </a:r>
            <a:r>
              <a:rPr lang="es-MX" sz="2400" b="1" dirty="0">
                <a:solidFill>
                  <a:srgbClr val="660066"/>
                </a:solidFill>
                <a:latin typeface="Arial Black" pitchFamily="34" charset="0"/>
                <a:sym typeface="Wingdings 3" pitchFamily="18" charset="2"/>
              </a:rPr>
              <a:t>=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 La esposa de Job,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 3" pitchFamily="18" charset="2"/>
              </a:rPr>
              <a:t>JOB 2:9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, “</a:t>
            </a:r>
            <a:r>
              <a:rPr lang="es-MX" sz="2400" b="1" i="1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Maldice a Dios</a:t>
            </a:r>
            <a:r>
              <a:rPr lang="es-MX" sz="2400" b="1" i="1" dirty="0">
                <a:latin typeface="Arial Black" pitchFamily="34" charset="0"/>
                <a:sym typeface="Wingdings 3" pitchFamily="18" charset="2"/>
              </a:rPr>
              <a:t>  </a:t>
            </a:r>
            <a:r>
              <a:rPr lang="es-MX" sz="2400" b="1" i="1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y muérete</a:t>
            </a:r>
            <a:r>
              <a:rPr lang="es-MX" sz="2400" b="1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…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”    </a:t>
            </a:r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	  </a:t>
            </a:r>
            <a:r>
              <a:rPr lang="es-MX" sz="2400" b="1" dirty="0">
                <a:solidFill>
                  <a:srgbClr val="660066"/>
                </a:solidFill>
                <a:latin typeface="Arial Black" pitchFamily="34" charset="0"/>
                <a:sym typeface="Wingdings 3" pitchFamily="18" charset="2"/>
              </a:rPr>
              <a:t>=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 Cristo,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 3" pitchFamily="18" charset="2"/>
              </a:rPr>
              <a:t>MT 4:1-11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, “</a:t>
            </a:r>
            <a:r>
              <a:rPr lang="es-MX" sz="2400" b="1" i="1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Si eres el Hijo de Dios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…”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 3" pitchFamily="18" charset="2"/>
              </a:rPr>
              <a:t> 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Satanás también ataca nuestra Fe. Lo hace cuando….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es-MX" sz="2400" b="1" dirty="0">
                <a:solidFill>
                  <a:srgbClr val="660066"/>
                </a:solidFill>
                <a:latin typeface="Arial Black" pitchFamily="34" charset="0"/>
                <a:sym typeface="Wingdings 3" pitchFamily="18" charset="2"/>
              </a:rPr>
              <a:t>    &gt;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 </a:t>
            </a:r>
            <a:r>
              <a:rPr lang="es-MX" sz="2400" b="1" i="1" dirty="0">
                <a:latin typeface="Arial Black" pitchFamily="34" charset="0"/>
                <a:sym typeface="Wingdings 3" pitchFamily="18" charset="2"/>
              </a:rPr>
              <a:t>oramos a Dios y El no responde como queremos o cuando queremos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es-MX" sz="2400" b="1" i="1" dirty="0">
                <a:latin typeface="Arial Black" pitchFamily="34" charset="0"/>
                <a:sym typeface="Wingdings 3" pitchFamily="18" charset="2"/>
              </a:rPr>
              <a:t>	</a:t>
            </a:r>
            <a:r>
              <a:rPr lang="es-MX" sz="2400" b="1" i="1" dirty="0">
                <a:solidFill>
                  <a:srgbClr val="660066"/>
                </a:solidFill>
                <a:latin typeface="Arial Black" pitchFamily="34" charset="0"/>
                <a:sym typeface="Wingdings 3" pitchFamily="18" charset="2"/>
              </a:rPr>
              <a:t>&gt;</a:t>
            </a:r>
            <a:r>
              <a:rPr lang="es-MX" sz="2400" b="1" i="1" dirty="0">
                <a:latin typeface="Arial Black" pitchFamily="34" charset="0"/>
                <a:sym typeface="Wingdings 3" pitchFamily="18" charset="2"/>
              </a:rPr>
              <a:t> las cosas van de mal a peor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es-MX" sz="2400" b="1" i="1" dirty="0">
                <a:latin typeface="Arial Black" pitchFamily="34" charset="0"/>
                <a:sym typeface="Wingdings 3" pitchFamily="18" charset="2"/>
              </a:rPr>
              <a:t>	</a:t>
            </a:r>
            <a:r>
              <a:rPr lang="es-MX" sz="2400" b="1" i="1" dirty="0">
                <a:solidFill>
                  <a:srgbClr val="660066"/>
                </a:solidFill>
                <a:latin typeface="Arial Black" pitchFamily="34" charset="0"/>
                <a:sym typeface="Wingdings 3" pitchFamily="18" charset="2"/>
              </a:rPr>
              <a:t>&gt;</a:t>
            </a:r>
            <a:r>
              <a:rPr lang="es-MX" sz="2400" b="1" i="1" dirty="0">
                <a:latin typeface="Arial Black" pitchFamily="34" charset="0"/>
                <a:sym typeface="Wingdings 3" pitchFamily="18" charset="2"/>
              </a:rPr>
              <a:t> los incrédulos viven mejor que nosotros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 3" pitchFamily="18" charset="2"/>
              </a:rPr>
              <a:t></a:t>
            </a:r>
            <a:r>
              <a:rPr lang="es-MX" sz="2400" b="1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Fija tus ojos en Jesús</a:t>
            </a:r>
            <a:r>
              <a:rPr lang="es-MX" sz="2400" b="1" dirty="0">
                <a:latin typeface="Arial Black" pitchFamily="34" charset="0"/>
                <a:sym typeface="Wingdings 3" pitchFamily="18" charset="2"/>
              </a:rPr>
              <a:t> para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guardar la FE</a:t>
            </a:r>
            <a:r>
              <a:rPr lang="es-MX" sz="2400" b="1" i="1" dirty="0">
                <a:latin typeface="Arial Black" pitchFamily="34" charset="0"/>
                <a:sym typeface="Wingdings 3" pitchFamily="18" charset="2"/>
              </a:rPr>
              <a:t>!</a:t>
            </a:r>
          </a:p>
          <a:p>
            <a:pPr eaLnBrk="1" hangingPunct="1">
              <a:lnSpc>
                <a:spcPct val="80000"/>
              </a:lnSpc>
              <a:buNone/>
            </a:pPr>
            <a:endParaRPr lang="es-MX" sz="2400" b="1" dirty="0">
              <a:latin typeface="Arial Black" pitchFamily="34" charset="0"/>
              <a:sym typeface="Wingdings 3" pitchFamily="18" charset="2"/>
            </a:endParaRPr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endParaRPr lang="en-US" sz="2400" b="1" dirty="0">
              <a:latin typeface="Verdana" pitchFamily="34" charset="0"/>
              <a:sym typeface="Wingdings 3" pitchFamily="18" charset="2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1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1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1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https://encrypted-tbn2.gstatic.com/images?q=tbn:ANd9GcTxAiyBpGHphDP-NCSp3c5O6i9g_pjmP4AYGChVuodOdGUhSdE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4360" y="609600"/>
            <a:ext cx="4511040" cy="3810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1219200"/>
            <a:ext cx="409689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FIJA TUS OJOS</a:t>
            </a:r>
          </a:p>
          <a:p>
            <a:pPr algn="ctr"/>
            <a:r>
              <a:rPr lang="en-US" sz="54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JES</a:t>
            </a:r>
            <a:r>
              <a:rPr lang="en-US" sz="5400" dirty="0">
                <a:solidFill>
                  <a:srgbClr val="0000FF"/>
                </a:solidFill>
                <a:latin typeface="Arial Black" pitchFamily="34" charset="0"/>
              </a:rPr>
              <a:t>Ú</a:t>
            </a:r>
            <a:r>
              <a:rPr lang="en-US" sz="54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021602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742950" indent="-742950" algn="ctr"/>
            <a:r>
              <a:rPr lang="en-US" sz="4400" b="1" dirty="0">
                <a:ln w="3810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2. PARA VENCER LOS </a:t>
            </a:r>
          </a:p>
          <a:p>
            <a:pPr marL="742950" indent="-742950" algn="ctr"/>
            <a:r>
              <a:rPr lang="en-US" sz="4400" b="1" dirty="0">
                <a:ln w="3810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PELIGROS </a:t>
            </a:r>
          </a:p>
          <a:p>
            <a:pPr marL="742950" indent="-742950" algn="ctr"/>
            <a:r>
              <a:rPr lang="en-US" sz="4400" b="1" dirty="0">
                <a:ln w="3810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QUE NOS RODEAN</a:t>
            </a:r>
            <a:endParaRPr lang="en-US" sz="3600" b="1" dirty="0">
              <a:ln w="38100"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1363"/>
          </a:xfrm>
          <a:solidFill>
            <a:srgbClr val="E4F3F4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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2 TIM 3:1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s-MX" sz="2400" b="1" i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  </a:t>
            </a:r>
            <a:r>
              <a:rPr lang="es-MX" sz="2400" b="1" i="1" dirty="0">
                <a:latin typeface="Arial Black" pitchFamily="34" charset="0"/>
                <a:sym typeface="Wingdings" pitchFamily="2" charset="2"/>
              </a:rPr>
              <a:t>Vivimos en tiempos peligrosos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y los peligros que nos rodeados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pueden llevarnos al infierno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.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 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Por ejemplo hay el “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Peligro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” de---------</a:t>
            </a:r>
            <a:endParaRPr lang="en-US" sz="2400" b="1" dirty="0">
              <a:latin typeface="Arial Black" pitchFamily="34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	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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“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Apostatar</a:t>
            </a:r>
            <a:r>
              <a:rPr lang="es-MX" sz="2400" b="1" i="1" u="sng" dirty="0">
                <a:latin typeface="Arial Black" pitchFamily="34" charset="0"/>
                <a:sym typeface="Wingdings" pitchFamily="2" charset="2"/>
              </a:rPr>
              <a:t>”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causado por: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      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=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el mundo,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1 JN 2:15-17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2 TIM 4:9-10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      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=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falsa doctrina,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1 TIM 4:1-3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MT 15:8-9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      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=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engaño,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COL 2:8 </a:t>
            </a:r>
          </a:p>
          <a:p>
            <a:pPr eaLnBrk="1" hangingPunct="1">
              <a:buFont typeface="Wingdings" pitchFamily="2" charset="2"/>
              <a:buNone/>
            </a:pP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    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b="1" i="1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“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Afanes de la vida</a:t>
            </a:r>
            <a:r>
              <a:rPr lang="es-MX" sz="2400" b="1" i="1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” </a:t>
            </a:r>
            <a:endParaRPr lang="es-MX" sz="2400" b="1" dirty="0">
              <a:latin typeface="Arial Black" pitchFamily="34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	   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=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énfasis en lo material,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MT 6:25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LC 8:14</a:t>
            </a:r>
          </a:p>
          <a:p>
            <a:pPr eaLnBrk="1" hangingPunct="1">
              <a:buFont typeface="Wingdings" pitchFamily="2" charset="2"/>
              <a:buNone/>
            </a:pPr>
            <a:r>
              <a:rPr lang="es-MX" sz="2400" b="1" dirty="0">
                <a:latin typeface="Arial Black" pitchFamily="34" charset="0"/>
                <a:sym typeface="Wingdings" pitchFamily="2" charset="2"/>
              </a:rPr>
              <a:t>	   </a:t>
            </a: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=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el descuidado lo espiritual,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LC 10:38-42</a:t>
            </a:r>
          </a:p>
          <a:p>
            <a:pPr eaLnBrk="1" hangingPunct="1">
              <a:buFont typeface="Wingdings" pitchFamily="2" charset="2"/>
              <a:buNone/>
            </a:pPr>
            <a:r>
              <a:rPr lang="es-MX" sz="2400" b="1" dirty="0">
                <a:solidFill>
                  <a:srgbClr val="CC00CC"/>
                </a:solidFill>
                <a:latin typeface="Arial Black" pitchFamily="34" charset="0"/>
                <a:sym typeface="Wingdings" pitchFamily="2" charset="2"/>
              </a:rPr>
              <a:t>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Fija tus ojos en Jesús</a:t>
            </a:r>
            <a:r>
              <a:rPr lang="es-MX" sz="2400" b="1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b="1" i="1" dirty="0">
                <a:latin typeface="Arial Black" pitchFamily="34" charset="0"/>
                <a:sym typeface="Wingdings" pitchFamily="2" charset="2"/>
              </a:rPr>
              <a:t>para confrontar y </a:t>
            </a:r>
          </a:p>
          <a:p>
            <a:pPr eaLnBrk="1" hangingPunct="1">
              <a:buFont typeface="Wingdings" pitchFamily="2" charset="2"/>
              <a:buNone/>
            </a:pPr>
            <a:r>
              <a:rPr lang="es-MX" sz="2400" b="1" i="1" dirty="0">
                <a:latin typeface="Arial Black" pitchFamily="34" charset="0"/>
                <a:sym typeface="Wingdings" pitchFamily="2" charset="2"/>
              </a:rPr>
              <a:t>    vencer los peligros que nos rodean!</a:t>
            </a:r>
          </a:p>
          <a:p>
            <a:pPr eaLnBrk="1" hangingPunct="1">
              <a:buFont typeface="Wingdings" pitchFamily="2" charset="2"/>
              <a:buNone/>
            </a:pPr>
            <a:endParaRPr lang="es-MX" sz="2400" b="1" dirty="0">
              <a:solidFill>
                <a:srgbClr val="FF0000"/>
              </a:solidFill>
              <a:latin typeface="Verdana" pitchFamily="34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F0000"/>
              </a:solidFill>
              <a:latin typeface="Verdana" pitchFamily="34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F0000"/>
                </a:solidFill>
                <a:latin typeface="Verdana" pitchFamily="34" charset="0"/>
                <a:sym typeface="Wingdings" pitchFamily="2" charset="2"/>
              </a:rPr>
              <a:t>	</a:t>
            </a:r>
            <a:endParaRPr lang="es-MX" sz="2400" b="1" dirty="0">
              <a:latin typeface="Verdana" pitchFamily="34" charset="0"/>
              <a:sym typeface="Wingdings" pitchFamily="2" charset="2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3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3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3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3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https://encrypted-tbn2.gstatic.com/images?q=tbn:ANd9GcSr49umHVBvEEJ0gyTSIsia4wQVFUZ0VKU3uojC_YH8Jz3Fq5TKU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981200"/>
            <a:ext cx="5305539" cy="29718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219200" y="228600"/>
            <a:ext cx="6248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FIJA TUS OJOS</a:t>
            </a:r>
          </a:p>
          <a:p>
            <a:pPr algn="ctr"/>
            <a:r>
              <a:rPr lang="en-US" sz="54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JES</a:t>
            </a:r>
            <a:r>
              <a:rPr lang="en-US" sz="5400" dirty="0">
                <a:solidFill>
                  <a:srgbClr val="0000FF"/>
                </a:solidFill>
                <a:latin typeface="Arial Black" pitchFamily="34" charset="0"/>
              </a:rPr>
              <a:t>Ú</a:t>
            </a:r>
            <a:r>
              <a:rPr lang="en-US" sz="54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5181600"/>
            <a:ext cx="747858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742950" indent="-742950" algn="ctr"/>
            <a:r>
              <a:rPr lang="en-US" sz="4000" b="1" dirty="0">
                <a:ln w="3810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2. PARA GANAR LA </a:t>
            </a:r>
          </a:p>
          <a:p>
            <a:pPr marL="742950" indent="-742950" algn="ctr"/>
            <a:r>
              <a:rPr lang="en-US" sz="4000" b="1" dirty="0">
                <a:ln w="3810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VICTORIA ESPIRITUAL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325</Words>
  <Application>Microsoft Office PowerPoint</Application>
  <PresentationFormat>On-screen Show (4:3)</PresentationFormat>
  <Paragraphs>98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Verdana</vt:lpstr>
      <vt:lpstr>Wingdings</vt:lpstr>
      <vt:lpstr>Wingdings 3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LT Bible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 Torres</dc:creator>
  <cp:lastModifiedBy>Luis</cp:lastModifiedBy>
  <cp:revision>31</cp:revision>
  <dcterms:created xsi:type="dcterms:W3CDTF">2007-04-30T18:09:40Z</dcterms:created>
  <dcterms:modified xsi:type="dcterms:W3CDTF">2018-10-22T19:09:32Z</dcterms:modified>
</cp:coreProperties>
</file>