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0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5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12/12/22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495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12/12/22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5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12/12/22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853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12/12/22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464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12/12/22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566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12/12/22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454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t>12/12/22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352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12/12/22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832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12/12/22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343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12/12/22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4037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0"/>
            <a:ext cx="4576573" cy="6858000"/>
          </a:xfrm>
          <a:solidFill>
            <a:schemeClr val="tx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smtClean="0"/>
              <a:t>12/12/22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8873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chemeClr val="bg2">
              <a:lumMod val="60000"/>
              <a:lumOff val="40000"/>
              <a:alpha val="15000"/>
            </a:schemeClr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12/12/22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6579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AC6C5-7CCD-04B6-1C76-5DB5220363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0466" y="473968"/>
            <a:ext cx="8070979" cy="1645920"/>
          </a:xfrm>
        </p:spPr>
        <p:txBody>
          <a:bodyPr>
            <a:normAutofit/>
          </a:bodyPr>
          <a:lstStyle/>
          <a:p>
            <a:r>
              <a:rPr lang="es-MX" sz="3200" dirty="0"/>
              <a:t>Haz todo conforme al modelo</a:t>
            </a:r>
            <a:r>
              <a:rPr lang="es-MX" sz="2800" dirty="0">
                <a:latin typeface="Bahnschrift Condensed" panose="020B0502040204020203" pitchFamily="34" charset="0"/>
              </a:rPr>
              <a:t> </a:t>
            </a:r>
            <a:endParaRPr lang="es-MX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C1CB92-53D1-C31F-12C5-C6F64921B5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4237" y="2533074"/>
            <a:ext cx="6195526" cy="1432436"/>
          </a:xfrm>
        </p:spPr>
        <p:txBody>
          <a:bodyPr>
            <a:normAutofit lnSpcReduction="10000"/>
          </a:bodyPr>
          <a:lstStyle/>
          <a:p>
            <a:r>
              <a:rPr lang="es-ES" sz="2800" dirty="0">
                <a:solidFill>
                  <a:schemeClr val="bg1"/>
                </a:solidFill>
              </a:rPr>
              <a:t>Mira, y hazlos conforme al modelo, que te ha sido mostrado en el monte.  </a:t>
            </a:r>
          </a:p>
          <a:p>
            <a:r>
              <a:rPr lang="es-ES" sz="2400" u="sng" dirty="0">
                <a:solidFill>
                  <a:srgbClr val="FF0000"/>
                </a:solidFill>
              </a:rPr>
              <a:t>Ex.25:40</a:t>
            </a:r>
            <a:r>
              <a:rPr lang="es-MX" sz="2400" u="sng" dirty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C425E4-7ABD-26BB-A991-BFE79FA091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528" y="4241151"/>
            <a:ext cx="4286250" cy="242090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371F5D9-7E6F-81FA-4AA0-979AAF0661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225" y="4241151"/>
            <a:ext cx="4093220" cy="2420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9267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B2EAE66-26BF-B25D-C814-A16AD2795707}"/>
              </a:ext>
            </a:extLst>
          </p:cNvPr>
          <p:cNvSpPr/>
          <p:nvPr/>
        </p:nvSpPr>
        <p:spPr>
          <a:xfrm>
            <a:off x="158616" y="167950"/>
            <a:ext cx="3163077" cy="933061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>
                <a:latin typeface="Bahnschrift Condensed" panose="020B0502040204020203" pitchFamily="34" charset="0"/>
              </a:rPr>
              <a:t>¿QUIEN DA LA ORDEN?</a:t>
            </a:r>
            <a:r>
              <a:rPr lang="es-MX" sz="2400" dirty="0">
                <a:latin typeface="Bahnschrift Condensed" panose="020B0502040204020203" pitchFamily="34" charset="0"/>
              </a:rPr>
              <a:t> </a:t>
            </a:r>
          </a:p>
          <a:p>
            <a:pPr algn="ctr"/>
            <a:r>
              <a:rPr lang="es-MX" sz="2400" u="sng" dirty="0">
                <a:solidFill>
                  <a:srgbClr val="FF0000"/>
                </a:solidFill>
                <a:latin typeface="Bahnschrift Condensed" panose="020B0502040204020203" pitchFamily="34" charset="0"/>
              </a:rPr>
              <a:t>Éxodo 39:32</a:t>
            </a:r>
            <a:endParaRPr lang="es-MX" sz="2800" u="sng" dirty="0">
              <a:solidFill>
                <a:srgbClr val="FF00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D2BD0C5-2934-3B8A-B34B-F7ED50186305}"/>
              </a:ext>
            </a:extLst>
          </p:cNvPr>
          <p:cNvSpPr/>
          <p:nvPr/>
        </p:nvSpPr>
        <p:spPr>
          <a:xfrm>
            <a:off x="3470989" y="223934"/>
            <a:ext cx="3163078" cy="92373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>
                <a:latin typeface="Bahnschrift Condensed" panose="020B0502040204020203" pitchFamily="34" charset="0"/>
              </a:rPr>
              <a:t>¿COMO DEBE HACERSE?</a:t>
            </a:r>
            <a:r>
              <a:rPr lang="es-MX" sz="2400" dirty="0">
                <a:latin typeface="Bahnschrift Condensed" panose="020B0502040204020203" pitchFamily="34" charset="0"/>
              </a:rPr>
              <a:t> </a:t>
            </a:r>
          </a:p>
          <a:p>
            <a:pPr algn="ctr"/>
            <a:r>
              <a:rPr lang="es-MX" sz="2400" u="sng" dirty="0">
                <a:solidFill>
                  <a:srgbClr val="FF0000"/>
                </a:solidFill>
                <a:latin typeface="Bahnschrift Condensed" panose="020B0502040204020203" pitchFamily="34" charset="0"/>
              </a:rPr>
              <a:t>Éxodo 39:42</a:t>
            </a:r>
            <a:endParaRPr lang="es-MX" sz="2800" u="sng" dirty="0">
              <a:solidFill>
                <a:srgbClr val="FF00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69A1D29-8D7E-93B5-3536-69BB7E5B4659}"/>
              </a:ext>
            </a:extLst>
          </p:cNvPr>
          <p:cNvSpPr/>
          <p:nvPr/>
        </p:nvSpPr>
        <p:spPr>
          <a:xfrm>
            <a:off x="6820678" y="177281"/>
            <a:ext cx="2164706" cy="923729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>
                <a:latin typeface="Bahnschrift Condensed" panose="020B0502040204020203" pitchFamily="34" charset="0"/>
              </a:rPr>
              <a:t>¿PERO, TODO?</a:t>
            </a:r>
            <a:r>
              <a:rPr lang="es-MX" sz="2400" dirty="0">
                <a:latin typeface="Bahnschrift Condensed" panose="020B0502040204020203" pitchFamily="34" charset="0"/>
              </a:rPr>
              <a:t> </a:t>
            </a:r>
          </a:p>
          <a:p>
            <a:pPr algn="ctr"/>
            <a:r>
              <a:rPr lang="es-MX" sz="2400" u="sng" dirty="0">
                <a:solidFill>
                  <a:srgbClr val="FF0000"/>
                </a:solidFill>
                <a:latin typeface="Bahnschrift Condensed" panose="020B0502040204020203" pitchFamily="34" charset="0"/>
              </a:rPr>
              <a:t>Éxodo 39:43</a:t>
            </a:r>
            <a:endParaRPr lang="es-MX" sz="2800" u="sng" dirty="0">
              <a:solidFill>
                <a:srgbClr val="FF00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9430D6-28C9-FBF0-A106-0B6C5806AAF6}"/>
              </a:ext>
            </a:extLst>
          </p:cNvPr>
          <p:cNvSpPr/>
          <p:nvPr/>
        </p:nvSpPr>
        <p:spPr>
          <a:xfrm>
            <a:off x="158616" y="2118053"/>
            <a:ext cx="8826767" cy="186612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600" u="sng" dirty="0">
                <a:solidFill>
                  <a:srgbClr val="FF0000"/>
                </a:solidFill>
                <a:latin typeface="Bahnschrift Condensed" panose="020B0502040204020203" pitchFamily="34" charset="0"/>
              </a:rPr>
              <a:t>Gen 6:14-15</a:t>
            </a:r>
            <a:r>
              <a:rPr lang="es-ES" sz="2600" dirty="0">
                <a:latin typeface="Bahnschrift Condensed" panose="020B0502040204020203" pitchFamily="34" charset="0"/>
              </a:rPr>
              <a:t>  </a:t>
            </a:r>
            <a:r>
              <a:rPr lang="es-ES" sz="2800" dirty="0">
                <a:latin typeface="Bahnschrift Condensed" panose="020B0502040204020203" pitchFamily="34" charset="0"/>
              </a:rPr>
              <a:t>Hazte un arca de madera de gofer; harás compartimentos en el arca y la calafatearás con brea por dentro y por fuera. </a:t>
            </a:r>
            <a:r>
              <a:rPr lang="es-ES" sz="2600" u="sng" dirty="0">
                <a:solidFill>
                  <a:srgbClr val="FF0000"/>
                </a:solidFill>
                <a:latin typeface="Bahnschrift Condensed" panose="020B0502040204020203" pitchFamily="34" charset="0"/>
              </a:rPr>
              <a:t>v.15 </a:t>
            </a:r>
            <a:r>
              <a:rPr lang="es-ES" sz="2800" dirty="0">
                <a:highlight>
                  <a:srgbClr val="FFFF00"/>
                </a:highlight>
                <a:latin typeface="Bahnschrift Condensed" panose="020B0502040204020203" pitchFamily="34" charset="0"/>
              </a:rPr>
              <a:t>Y de esta manera la harás</a:t>
            </a:r>
            <a:r>
              <a:rPr lang="es-ES" sz="2800" dirty="0">
                <a:latin typeface="Bahnschrift Condensed" panose="020B0502040204020203" pitchFamily="34" charset="0"/>
              </a:rPr>
              <a:t>…</a:t>
            </a:r>
            <a:endParaRPr lang="es-MX" sz="2800" dirty="0">
              <a:latin typeface="Bahnschrift Condensed" panose="020B0502040204020203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3324925-8E83-3072-4933-536A5E76F1F6}"/>
              </a:ext>
            </a:extLst>
          </p:cNvPr>
          <p:cNvSpPr/>
          <p:nvPr/>
        </p:nvSpPr>
        <p:spPr>
          <a:xfrm>
            <a:off x="158616" y="4366727"/>
            <a:ext cx="3041784" cy="198742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Bahnschrift Condensed" panose="020B0502040204020203" pitchFamily="34" charset="0"/>
              </a:rPr>
              <a:t>Y lo hizo así Noé; hizo conforme a todo lo que Dios le mandó.</a:t>
            </a:r>
          </a:p>
          <a:p>
            <a:pPr algn="ctr"/>
            <a:r>
              <a:rPr lang="es-ES" sz="2400" u="sng" dirty="0">
                <a:solidFill>
                  <a:srgbClr val="FF0000"/>
                </a:solidFill>
                <a:latin typeface="Bahnschrift Condensed" panose="020B0502040204020203" pitchFamily="34" charset="0"/>
              </a:rPr>
              <a:t>Genesis 6:22 </a:t>
            </a:r>
            <a:endParaRPr lang="es-MX" sz="2400" u="sng" dirty="0">
              <a:solidFill>
                <a:srgbClr val="FF00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0" name="Right Brace 9">
            <a:extLst>
              <a:ext uri="{FF2B5EF4-FFF2-40B4-BE49-F238E27FC236}">
                <a16:creationId xmlns:a16="http://schemas.microsoft.com/office/drawing/2014/main" id="{8F5A72A1-FA5E-FF7D-061F-5E50E3921AEB}"/>
              </a:ext>
            </a:extLst>
          </p:cNvPr>
          <p:cNvSpPr/>
          <p:nvPr/>
        </p:nvSpPr>
        <p:spPr>
          <a:xfrm>
            <a:off x="3284371" y="4366725"/>
            <a:ext cx="709127" cy="1987420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C328F4-6C5C-6542-940E-D66632E6FF18}"/>
              </a:ext>
            </a:extLst>
          </p:cNvPr>
          <p:cNvSpPr/>
          <p:nvPr/>
        </p:nvSpPr>
        <p:spPr>
          <a:xfrm>
            <a:off x="4170779" y="4599992"/>
            <a:ext cx="4814604" cy="158620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800" dirty="0">
                <a:latin typeface="Bahnschrift Condensed" panose="020B0502040204020203" pitchFamily="34" charset="0"/>
              </a:rPr>
              <a:t>Que aprendemos de estos ejemplos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2800" dirty="0">
                <a:latin typeface="Bahnschrift Condensed" panose="020B0502040204020203" pitchFamily="34" charset="0"/>
              </a:rPr>
              <a:t>¿Hace Dios las cosas complicadas?</a:t>
            </a:r>
          </a:p>
          <a:p>
            <a:pPr algn="ctr"/>
            <a:r>
              <a:rPr lang="es-MX" sz="2800" dirty="0">
                <a:latin typeface="Bahnschrift Condensed" panose="020B0502040204020203" pitchFamily="34" charset="0"/>
              </a:rPr>
              <a:t>¿Ve la recompensa?</a:t>
            </a:r>
          </a:p>
        </p:txBody>
      </p:sp>
    </p:spTree>
    <p:extLst>
      <p:ext uri="{BB962C8B-B14F-4D97-AF65-F5344CB8AC3E}">
        <p14:creationId xmlns:p14="http://schemas.microsoft.com/office/powerpoint/2010/main" val="31081090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1E94B-6BDC-145D-83A3-55A8B8B68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122" y="311549"/>
            <a:ext cx="5937755" cy="1188720"/>
          </a:xfrm>
          <a:solidFill>
            <a:schemeClr val="tx1">
              <a:alpha val="15000"/>
            </a:schemeClr>
          </a:solidFill>
        </p:spPr>
        <p:txBody>
          <a:bodyPr/>
          <a:lstStyle/>
          <a:p>
            <a:r>
              <a:rPr lang="es-MX" dirty="0"/>
              <a:t>La contra moneda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491ACD5-AB2B-5977-E893-799840C530C3}"/>
              </a:ext>
            </a:extLst>
          </p:cNvPr>
          <p:cNvSpPr/>
          <p:nvPr/>
        </p:nvSpPr>
        <p:spPr>
          <a:xfrm>
            <a:off x="139960" y="1744824"/>
            <a:ext cx="4758612" cy="256591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u="sng" dirty="0"/>
              <a:t>Ve, pues, y hiere a Amalec, y destruye todo lo que tiene</a:t>
            </a:r>
            <a:r>
              <a:rPr lang="es-ES" sz="2400" dirty="0"/>
              <a:t>: y no te apiades de él; mata hombres y mujeres, niños, y aun los de pecho, bueyes y ovejas, camellos y asnos.</a:t>
            </a:r>
          </a:p>
          <a:p>
            <a:pPr algn="ctr"/>
            <a:r>
              <a:rPr lang="es-ES" sz="2200" u="sng" dirty="0">
                <a:solidFill>
                  <a:srgbClr val="FF0000"/>
                </a:solidFill>
              </a:rPr>
              <a:t>1 Sam.15:3</a:t>
            </a:r>
            <a:endParaRPr lang="es-MX" sz="2200" u="sng" dirty="0">
              <a:solidFill>
                <a:srgbClr val="FF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0847037-6E24-E90D-0504-805E2A6E22D2}"/>
              </a:ext>
            </a:extLst>
          </p:cNvPr>
          <p:cNvSpPr/>
          <p:nvPr/>
        </p:nvSpPr>
        <p:spPr>
          <a:xfrm>
            <a:off x="5122506" y="1772816"/>
            <a:ext cx="3862874" cy="256591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dirty="0"/>
              <a:t>Y </a:t>
            </a:r>
            <a:r>
              <a:rPr lang="es-ES" sz="2400" dirty="0">
                <a:highlight>
                  <a:srgbClr val="FFFF00"/>
                </a:highlight>
              </a:rPr>
              <a:t>tomó vivo a Agag rey de Amalec</a:t>
            </a:r>
            <a:r>
              <a:rPr lang="es-ES" sz="2400" dirty="0"/>
              <a:t>, mas a todo el pueblo mató a filo de espada. </a:t>
            </a:r>
          </a:p>
          <a:p>
            <a:pPr algn="ctr"/>
            <a:r>
              <a:rPr lang="es-ES" sz="2400" dirty="0"/>
              <a:t>9  Y </a:t>
            </a:r>
            <a:r>
              <a:rPr lang="es-ES" sz="2400" u="sng" dirty="0"/>
              <a:t>Saúl y el pueblo perdonaron a Agag, y a lo mejor de las ovejas</a:t>
            </a:r>
            <a:r>
              <a:rPr lang="es-ES" sz="2400" dirty="0"/>
              <a:t>,</a:t>
            </a:r>
          </a:p>
          <a:p>
            <a:pPr algn="ctr"/>
            <a:r>
              <a:rPr lang="es-ES" sz="2200" u="sng" dirty="0">
                <a:solidFill>
                  <a:srgbClr val="FF0000"/>
                </a:solidFill>
              </a:rPr>
              <a:t>1 Sam.15:8-9 </a:t>
            </a:r>
            <a:endParaRPr lang="es-MX" sz="2200" u="sng" dirty="0">
              <a:solidFill>
                <a:srgbClr val="FF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2BDC14-39C6-2B7A-E917-D0FEAC5A487A}"/>
              </a:ext>
            </a:extLst>
          </p:cNvPr>
          <p:cNvSpPr/>
          <p:nvPr/>
        </p:nvSpPr>
        <p:spPr>
          <a:xfrm>
            <a:off x="139960" y="4477732"/>
            <a:ext cx="8808097" cy="223415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dirty="0"/>
              <a:t>Y vino palabra de Jehová a Samuel, diciendo:  </a:t>
            </a:r>
            <a:r>
              <a:rPr lang="es-ES" sz="2400" u="sng" dirty="0"/>
              <a:t>Me pesa el haber puesto por rey a Saúl, porque se ha vuelto de en pos de mí</a:t>
            </a:r>
            <a:r>
              <a:rPr lang="es-ES" sz="2400" dirty="0"/>
              <a:t>, y no ha cumplido mis palabras. Y se apesadumbró Samuel, y clamó a Jehová toda aquella noche. </a:t>
            </a:r>
            <a:r>
              <a:rPr lang="es-ES" sz="2200" u="sng" dirty="0">
                <a:solidFill>
                  <a:srgbClr val="FF0000"/>
                </a:solidFill>
              </a:rPr>
              <a:t>15:10-11</a:t>
            </a:r>
          </a:p>
          <a:p>
            <a:pPr algn="ctr"/>
            <a:r>
              <a:rPr lang="es-ES" sz="2400" dirty="0">
                <a:solidFill>
                  <a:schemeClr val="bg1"/>
                </a:solidFill>
              </a:rPr>
              <a:t>Ciertamente </a:t>
            </a:r>
            <a:r>
              <a:rPr lang="es-ES" sz="2400" dirty="0">
                <a:solidFill>
                  <a:schemeClr val="bg1"/>
                </a:solidFill>
                <a:highlight>
                  <a:srgbClr val="FFFF00"/>
                </a:highlight>
              </a:rPr>
              <a:t>el obedecer es mejor que los sacrificios</a:t>
            </a:r>
            <a:r>
              <a:rPr lang="es-ES" sz="2400" dirty="0">
                <a:solidFill>
                  <a:schemeClr val="bg1"/>
                </a:solidFill>
              </a:rPr>
              <a:t>; y </a:t>
            </a:r>
            <a:r>
              <a:rPr lang="es-ES" sz="2400" dirty="0">
                <a:solidFill>
                  <a:schemeClr val="bg1"/>
                </a:solidFill>
                <a:highlight>
                  <a:srgbClr val="FFFF00"/>
                </a:highlight>
              </a:rPr>
              <a:t>el prestar atención</a:t>
            </a:r>
            <a:r>
              <a:rPr lang="es-ES" sz="2400" dirty="0">
                <a:solidFill>
                  <a:schemeClr val="bg1"/>
                </a:solidFill>
              </a:rPr>
              <a:t>, que la grosura de los carneros. </a:t>
            </a:r>
            <a:r>
              <a:rPr lang="es-ES" sz="2200" u="sng" dirty="0">
                <a:solidFill>
                  <a:srgbClr val="FF0000"/>
                </a:solidFill>
              </a:rPr>
              <a:t>15:22</a:t>
            </a:r>
            <a:endParaRPr lang="es-MX" sz="22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42766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B2EAE66-26BF-B25D-C814-A16AD2795707}"/>
              </a:ext>
            </a:extLst>
          </p:cNvPr>
          <p:cNvSpPr/>
          <p:nvPr/>
        </p:nvSpPr>
        <p:spPr>
          <a:xfrm>
            <a:off x="158616" y="214603"/>
            <a:ext cx="3228396" cy="933061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>
                <a:latin typeface="Bahnschrift Condensed" panose="020B0502040204020203" pitchFamily="34" charset="0"/>
              </a:rPr>
              <a:t>¿Quien edifico la Iglesia?</a:t>
            </a:r>
            <a:r>
              <a:rPr lang="es-MX" sz="2400" dirty="0">
                <a:latin typeface="Bahnschrift Condensed" panose="020B0502040204020203" pitchFamily="34" charset="0"/>
              </a:rPr>
              <a:t> </a:t>
            </a:r>
          </a:p>
          <a:p>
            <a:pPr algn="ctr"/>
            <a:r>
              <a:rPr lang="es-MX" sz="2400" u="sng" dirty="0">
                <a:solidFill>
                  <a:srgbClr val="FF0000"/>
                </a:solidFill>
                <a:latin typeface="Bahnschrift Condensed" panose="020B0502040204020203" pitchFamily="34" charset="0"/>
              </a:rPr>
              <a:t>Mateo 16:18</a:t>
            </a:r>
            <a:endParaRPr lang="es-MX" sz="2800" u="sng" dirty="0">
              <a:solidFill>
                <a:srgbClr val="FF00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D2BD0C5-2934-3B8A-B34B-F7ED50186305}"/>
              </a:ext>
            </a:extLst>
          </p:cNvPr>
          <p:cNvSpPr/>
          <p:nvPr/>
        </p:nvSpPr>
        <p:spPr>
          <a:xfrm>
            <a:off x="3470989" y="223934"/>
            <a:ext cx="3163078" cy="92373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>
                <a:latin typeface="Bahnschrift Condensed" panose="020B0502040204020203" pitchFamily="34" charset="0"/>
              </a:rPr>
              <a:t>¿De quien es la iglesia?</a:t>
            </a:r>
            <a:r>
              <a:rPr lang="es-MX" sz="2400" dirty="0">
                <a:latin typeface="Bahnschrift Condensed" panose="020B0502040204020203" pitchFamily="34" charset="0"/>
              </a:rPr>
              <a:t> </a:t>
            </a:r>
          </a:p>
          <a:p>
            <a:pPr algn="ctr"/>
            <a:r>
              <a:rPr lang="es-MX" sz="2400" u="sng" dirty="0">
                <a:solidFill>
                  <a:srgbClr val="FF0000"/>
                </a:solidFill>
                <a:latin typeface="Bahnschrift Condensed" panose="020B0502040204020203" pitchFamily="34" charset="0"/>
              </a:rPr>
              <a:t>Hechos 20:28</a:t>
            </a:r>
            <a:endParaRPr lang="es-MX" sz="2800" u="sng" dirty="0">
              <a:solidFill>
                <a:srgbClr val="FF00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69A1D29-8D7E-93B5-3536-69BB7E5B4659}"/>
              </a:ext>
            </a:extLst>
          </p:cNvPr>
          <p:cNvSpPr/>
          <p:nvPr/>
        </p:nvSpPr>
        <p:spPr>
          <a:xfrm>
            <a:off x="6820678" y="223934"/>
            <a:ext cx="2164706" cy="923729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>
                <a:latin typeface="Bahnschrift Condensed" panose="020B0502040204020203" pitchFamily="34" charset="0"/>
              </a:rPr>
              <a:t>La autoridad</a:t>
            </a:r>
            <a:r>
              <a:rPr lang="es-MX" sz="2400" dirty="0">
                <a:latin typeface="Bahnschrift Condensed" panose="020B0502040204020203" pitchFamily="34" charset="0"/>
              </a:rPr>
              <a:t> </a:t>
            </a:r>
          </a:p>
          <a:p>
            <a:pPr algn="ctr"/>
            <a:r>
              <a:rPr lang="es-MX" sz="2400" u="sng" dirty="0">
                <a:solidFill>
                  <a:srgbClr val="FF0000"/>
                </a:solidFill>
                <a:latin typeface="Bahnschrift Condensed" panose="020B0502040204020203" pitchFamily="34" charset="0"/>
              </a:rPr>
              <a:t>Efesios 5:23</a:t>
            </a:r>
            <a:endParaRPr lang="es-MX" sz="2800" u="sng" dirty="0">
              <a:solidFill>
                <a:srgbClr val="FF00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9430D6-28C9-FBF0-A106-0B6C5806AAF6}"/>
              </a:ext>
            </a:extLst>
          </p:cNvPr>
          <p:cNvSpPr/>
          <p:nvPr/>
        </p:nvSpPr>
        <p:spPr>
          <a:xfrm>
            <a:off x="158616" y="1744825"/>
            <a:ext cx="8826767" cy="186612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600" u="sng" dirty="0">
                <a:solidFill>
                  <a:srgbClr val="FF0000"/>
                </a:solidFill>
                <a:latin typeface="Bahnschrift Condensed" panose="020B0502040204020203" pitchFamily="34" charset="0"/>
              </a:rPr>
              <a:t>Efesios 1:22-23</a:t>
            </a:r>
            <a:r>
              <a:rPr lang="es-ES" sz="2600" dirty="0">
                <a:latin typeface="Bahnschrift Condensed" panose="020B0502040204020203" pitchFamily="34" charset="0"/>
              </a:rPr>
              <a:t>  </a:t>
            </a:r>
            <a:r>
              <a:rPr lang="es-ES" sz="2800" dirty="0">
                <a:latin typeface="Bahnschrift Condensed" panose="020B0502040204020203" pitchFamily="34" charset="0"/>
              </a:rPr>
              <a:t>y sometió todas las cosas bajo sus pies, y </a:t>
            </a:r>
            <a:r>
              <a:rPr lang="es-ES" sz="2800" dirty="0">
                <a:highlight>
                  <a:srgbClr val="FFFF00"/>
                </a:highlight>
                <a:latin typeface="Bahnschrift Condensed" panose="020B0502040204020203" pitchFamily="34" charset="0"/>
              </a:rPr>
              <a:t>lo dio por cabeza sobre todas las cosas a la iglesia</a:t>
            </a:r>
            <a:r>
              <a:rPr lang="es-ES" sz="2800" dirty="0">
                <a:latin typeface="Bahnschrift Condensed" panose="020B0502040204020203" pitchFamily="34" charset="0"/>
              </a:rPr>
              <a:t>, </a:t>
            </a:r>
            <a:r>
              <a:rPr lang="es-ES" sz="2600" dirty="0">
                <a:solidFill>
                  <a:srgbClr val="FF0000"/>
                </a:solidFill>
                <a:latin typeface="Bahnschrift Condensed" panose="020B0502040204020203" pitchFamily="34" charset="0"/>
              </a:rPr>
              <a:t>23</a:t>
            </a:r>
            <a:r>
              <a:rPr lang="es-ES" sz="2800" dirty="0">
                <a:latin typeface="Bahnschrift Condensed" panose="020B0502040204020203" pitchFamily="34" charset="0"/>
              </a:rPr>
              <a:t> la cual es su cuerpo, la plenitud de Aquél que todo lo llena en todo. </a:t>
            </a:r>
            <a:endParaRPr lang="es-MX" sz="2800" dirty="0">
              <a:latin typeface="Bahnschrift Condensed" panose="020B0502040204020203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3324925-8E83-3072-4933-536A5E76F1F6}"/>
              </a:ext>
            </a:extLst>
          </p:cNvPr>
          <p:cNvSpPr/>
          <p:nvPr/>
        </p:nvSpPr>
        <p:spPr>
          <a:xfrm>
            <a:off x="158615" y="3816220"/>
            <a:ext cx="3610951" cy="282717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i="1" dirty="0">
                <a:solidFill>
                  <a:srgbClr val="C00000"/>
                </a:solidFill>
                <a:latin typeface="Bahnschrift Condensed" panose="020B0502040204020203" pitchFamily="34" charset="0"/>
              </a:rPr>
              <a:t>¿Cual es su diseño? </a:t>
            </a:r>
          </a:p>
          <a:p>
            <a:pPr algn="ctr"/>
            <a:r>
              <a:rPr lang="es-ES" sz="2800" dirty="0">
                <a:latin typeface="Bahnschrift Condensed" panose="020B0502040204020203" pitchFamily="34" charset="0"/>
              </a:rPr>
              <a:t>Y Él mismo dio a unos, apóstoles; y a unos, profetas; y a unos, evangelistas; y a unos, pastores y maestros; </a:t>
            </a:r>
          </a:p>
          <a:p>
            <a:pPr algn="ctr"/>
            <a:r>
              <a:rPr lang="es-ES" sz="2400" u="sng" dirty="0">
                <a:solidFill>
                  <a:srgbClr val="FF0000"/>
                </a:solidFill>
                <a:latin typeface="Bahnschrift Condensed" panose="020B0502040204020203" pitchFamily="34" charset="0"/>
              </a:rPr>
              <a:t>Efesios 4:11 </a:t>
            </a:r>
            <a:endParaRPr lang="es-MX" sz="2400" u="sng" dirty="0">
              <a:solidFill>
                <a:srgbClr val="FF0000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0" name="Right Brace 9">
            <a:extLst>
              <a:ext uri="{FF2B5EF4-FFF2-40B4-BE49-F238E27FC236}">
                <a16:creationId xmlns:a16="http://schemas.microsoft.com/office/drawing/2014/main" id="{8F5A72A1-FA5E-FF7D-061F-5E50E3921AEB}"/>
              </a:ext>
            </a:extLst>
          </p:cNvPr>
          <p:cNvSpPr/>
          <p:nvPr/>
        </p:nvSpPr>
        <p:spPr>
          <a:xfrm>
            <a:off x="4077469" y="4016828"/>
            <a:ext cx="709127" cy="2477277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C328F4-6C5C-6542-940E-D66632E6FF18}"/>
              </a:ext>
            </a:extLst>
          </p:cNvPr>
          <p:cNvSpPr/>
          <p:nvPr/>
        </p:nvSpPr>
        <p:spPr>
          <a:xfrm>
            <a:off x="4954555" y="3816220"/>
            <a:ext cx="4030828" cy="282717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b="1" i="1" dirty="0">
                <a:solidFill>
                  <a:srgbClr val="C00000"/>
                </a:solidFill>
                <a:latin typeface="Bahnschrift Condensed" panose="020B0502040204020203" pitchFamily="34" charset="0"/>
              </a:rPr>
              <a:t>¿Con que propósito?</a:t>
            </a:r>
          </a:p>
          <a:p>
            <a:pPr algn="ctr"/>
            <a:r>
              <a:rPr lang="es-ES" sz="2800" dirty="0">
                <a:latin typeface="Bahnschrift Condensed" panose="020B0502040204020203" pitchFamily="34" charset="0"/>
              </a:rPr>
              <a:t>a fin de perfeccionar a los santos para la obra del ministerio, para la edificación del cuerpo de Cristo</a:t>
            </a:r>
            <a:r>
              <a:rPr lang="es-ES" sz="2600" dirty="0">
                <a:latin typeface="Bahnschrift Condensed" panose="020B0502040204020203" pitchFamily="34" charset="0"/>
              </a:rPr>
              <a:t> </a:t>
            </a:r>
          </a:p>
          <a:p>
            <a:pPr algn="ctr"/>
            <a:r>
              <a:rPr lang="es-ES" sz="2600" u="sng" dirty="0">
                <a:solidFill>
                  <a:srgbClr val="FF0000"/>
                </a:solidFill>
                <a:latin typeface="Bahnschrift Condensed" panose="020B0502040204020203" pitchFamily="34" charset="0"/>
              </a:rPr>
              <a:t>Efesios 4:12</a:t>
            </a:r>
            <a:endParaRPr lang="es-MX" sz="2600" u="sng" dirty="0">
              <a:solidFill>
                <a:srgbClr val="FF0000"/>
              </a:solidFill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2657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5CAB10-D834-8325-A9C9-F17572BDFE13}"/>
              </a:ext>
            </a:extLst>
          </p:cNvPr>
          <p:cNvSpPr/>
          <p:nvPr/>
        </p:nvSpPr>
        <p:spPr>
          <a:xfrm>
            <a:off x="1642187" y="354563"/>
            <a:ext cx="5859625" cy="80243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4000" dirty="0">
                <a:latin typeface="Britannic Bold" panose="020B0903060703020204" pitchFamily="34" charset="0"/>
              </a:rPr>
              <a:t>Conclusión</a:t>
            </a:r>
            <a:r>
              <a:rPr lang="es-MX" dirty="0"/>
              <a:t> 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2DE279-FCB4-069D-3100-91EA79F6EFAB}"/>
              </a:ext>
            </a:extLst>
          </p:cNvPr>
          <p:cNvSpPr/>
          <p:nvPr/>
        </p:nvSpPr>
        <p:spPr>
          <a:xfrm>
            <a:off x="261257" y="1614196"/>
            <a:ext cx="4730621" cy="354563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 </a:t>
            </a:r>
            <a:r>
              <a:rPr lang="es-ES" sz="2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sed hacedores de la palabra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 no solamente oidores, </a:t>
            </a:r>
            <a:r>
              <a:rPr lang="es-ES" sz="26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engañándoos a vosotros mismos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 Porque si alguno es oidor de la palabra, y no hacedor, éste es semejante al hombre que considera en un espejo su rostro natural. </a:t>
            </a:r>
            <a:r>
              <a:rPr lang="es-ES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Sant.1:22-23</a:t>
            </a: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MX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863E9D4-C5F3-65E9-8E34-808FF8849C25}"/>
              </a:ext>
            </a:extLst>
          </p:cNvPr>
          <p:cNvSpPr/>
          <p:nvPr/>
        </p:nvSpPr>
        <p:spPr>
          <a:xfrm>
            <a:off x="5290457" y="1614196"/>
            <a:ext cx="3685592" cy="354563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alguno se cree profeta, o espiritual, </a:t>
            </a:r>
            <a:r>
              <a:rPr lang="es-ES" sz="2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reconozca que lo que os escribo son mandamientos del Señor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Pero si alguno es ignorante, sea ignorante. </a:t>
            </a:r>
          </a:p>
          <a:p>
            <a:pPr algn="ctr"/>
            <a:r>
              <a:rPr lang="es-ES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Corintios 14:37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MX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6AC01BA-00B6-F2BD-71CF-1FCE9F6E055D}"/>
              </a:ext>
            </a:extLst>
          </p:cNvPr>
          <p:cNvSpPr/>
          <p:nvPr/>
        </p:nvSpPr>
        <p:spPr>
          <a:xfrm>
            <a:off x="261257" y="5542379"/>
            <a:ext cx="8714792" cy="114767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iglesia necesita volver a sus principios y no olvidar su diseño. </a:t>
            </a:r>
            <a:r>
              <a:rPr lang="es-MX" sz="2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Efesios 4:11</a:t>
            </a:r>
            <a:r>
              <a:rPr lang="es-MX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MX" sz="2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Tim.4:25</a:t>
            </a:r>
            <a:r>
              <a:rPr lang="es-MX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9275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635D4D"/>
      </a:dk2>
      <a:lt2>
        <a:srgbClr val="D8D6BA"/>
      </a:lt2>
      <a:accent1>
        <a:srgbClr val="9CBEBD"/>
      </a:accent1>
      <a:accent2>
        <a:srgbClr val="D2CB6C"/>
      </a:accent2>
      <a:accent3>
        <a:srgbClr val="9D9A93"/>
      </a:accent3>
      <a:accent4>
        <a:srgbClr val="C89F5D"/>
      </a:accent4>
      <a:accent5>
        <a:srgbClr val="A9A57C"/>
      </a:accent5>
      <a:accent6>
        <a:srgbClr val="95A39D"/>
      </a:accent6>
      <a:hlink>
        <a:srgbClr val="D25814"/>
      </a:hlink>
      <a:folHlink>
        <a:srgbClr val="849A0A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0BDC4BB7-8AF9-46FD-8C32-AB93AC9C41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121</TotalTime>
  <Words>514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Parcel</vt:lpstr>
      <vt:lpstr>Haz todo conforme al modelo </vt:lpstr>
      <vt:lpstr>PowerPoint Presentation</vt:lpstr>
      <vt:lpstr>La contra moneda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Haz todo conforme al modelo</dc:title>
  <dc:creator>Basilio Muñoz</dc:creator>
  <cp:lastModifiedBy>Basilio Muñoz</cp:lastModifiedBy>
  <cp:revision>3</cp:revision>
  <dcterms:created xsi:type="dcterms:W3CDTF">2022-05-11T13:30:33Z</dcterms:created>
  <dcterms:modified xsi:type="dcterms:W3CDTF">2022-12-12T13:07:39Z</dcterms:modified>
</cp:coreProperties>
</file>