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89" r:id="rId3"/>
    <p:sldId id="290" r:id="rId4"/>
    <p:sldId id="259" r:id="rId5"/>
    <p:sldId id="260" r:id="rId6"/>
    <p:sldId id="261" r:id="rId7"/>
    <p:sldId id="268" r:id="rId8"/>
    <p:sldId id="269" r:id="rId9"/>
    <p:sldId id="270" r:id="rId10"/>
    <p:sldId id="267" r:id="rId11"/>
    <p:sldId id="266" r:id="rId12"/>
    <p:sldId id="271" r:id="rId13"/>
    <p:sldId id="273" r:id="rId14"/>
    <p:sldId id="274" r:id="rId15"/>
    <p:sldId id="278" r:id="rId16"/>
    <p:sldId id="282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1FF"/>
    <a:srgbClr val="FFFFC1"/>
    <a:srgbClr val="006600"/>
    <a:srgbClr val="FF9999"/>
    <a:srgbClr val="FFD9FF"/>
    <a:srgbClr val="FFFF00"/>
    <a:srgbClr val="FFCC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12" autoAdjust="0"/>
  </p:normalViewPr>
  <p:slideViewPr>
    <p:cSldViewPr>
      <p:cViewPr varScale="1">
        <p:scale>
          <a:sx n="101" d="100"/>
          <a:sy n="101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C47E-0BAC-4F0A-A605-BEC1258ED649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0B64A-DC6E-4A7C-93F6-23E3F427A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2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noProof="0" dirty="0">
                <a:latin typeface="Arial" pitchFamily="34" charset="0"/>
                <a:cs typeface="Arial" pitchFamily="34" charset="0"/>
              </a:rPr>
              <a:t>1</a:t>
            </a:r>
            <a:r>
              <a:rPr lang="es-MX" baseline="30000" noProof="0" dirty="0">
                <a:latin typeface="Arial" pitchFamily="34" charset="0"/>
                <a:cs typeface="Arial" pitchFamily="34" charset="0"/>
              </a:rPr>
              <a:t>st</a:t>
            </a:r>
            <a:r>
              <a:rPr lang="es-MX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s-MX" noProof="0" dirty="0">
                <a:latin typeface="Arial" pitchFamily="34" charset="0"/>
                <a:cs typeface="Arial" pitchFamily="34" charset="0"/>
                <a:sym typeface="Wingdings 3"/>
              </a:rPr>
              <a:t> No</a:t>
            </a:r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 son las únicas cualidades pero son 2 de las mas sobresalientes</a:t>
            </a:r>
          </a:p>
          <a:p>
            <a:endParaRPr lang="es-MX" baseline="0" noProof="0" dirty="0">
              <a:latin typeface="Arial" pitchFamily="34" charset="0"/>
              <a:cs typeface="Arial" pitchFamily="34" charset="0"/>
              <a:sym typeface="Wingdings 3"/>
            </a:endParaRPr>
          </a:p>
          <a:p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2nd  Parecen ser “contradictorias” pero no lo son; sino son 2 cualidades diferentes y distintas. Son cualidades necesarias para poder ser justo, recto, lo cual Dios es. </a:t>
            </a:r>
          </a:p>
          <a:p>
            <a:endParaRPr lang="es-MX" baseline="0" noProof="0" dirty="0">
              <a:latin typeface="Arial" pitchFamily="34" charset="0"/>
              <a:cs typeface="Arial" pitchFamily="34" charset="0"/>
              <a:sym typeface="Wingdings 3"/>
            </a:endParaRPr>
          </a:p>
          <a:p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3rd  Dios aplica Su “bondad” y Su “severidad” según la actitud de la persona especialmente la actitud hacia Dios y lo espiritual. Esto lo vemos en el A.T. con los reyes y con Israel. Esto</a:t>
            </a:r>
            <a:r>
              <a:rPr lang="es-MX" dirty="0">
                <a:latin typeface="Arial" pitchFamily="34" charset="0"/>
                <a:cs typeface="Arial" pitchFamily="34" charset="0"/>
              </a:rPr>
              <a:t> es verdad sin importar si</a:t>
            </a:r>
            <a:r>
              <a:rPr lang="es-MX" baseline="0" dirty="0">
                <a:latin typeface="Arial" pitchFamily="34" charset="0"/>
                <a:cs typeface="Arial" pitchFamily="34" charset="0"/>
              </a:rPr>
              <a:t> era</a:t>
            </a:r>
            <a:r>
              <a:rPr lang="es-MX" dirty="0">
                <a:latin typeface="Arial" pitchFamily="34" charset="0"/>
                <a:cs typeface="Arial" pitchFamily="34" charset="0"/>
              </a:rPr>
              <a:t> judío o gentil.</a:t>
            </a:r>
            <a:endParaRPr lang="es-MX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noProof="0" dirty="0">
              <a:latin typeface="Arial" pitchFamily="34" charset="0"/>
              <a:cs typeface="Arial" pitchFamily="34" charset="0"/>
            </a:endParaRPr>
          </a:p>
          <a:p>
            <a:r>
              <a:rPr lang="es-MX" noProof="0" dirty="0">
                <a:latin typeface="Arial" pitchFamily="34" charset="0"/>
                <a:cs typeface="Arial" pitchFamily="34" charset="0"/>
              </a:rPr>
              <a:t>1st </a:t>
            </a:r>
            <a:r>
              <a:rPr lang="es-MX" noProof="0" dirty="0">
                <a:latin typeface="Arial" pitchFamily="34" charset="0"/>
                <a:cs typeface="Arial" pitchFamily="34" charset="0"/>
                <a:sym typeface="Wingdings 3"/>
              </a:rPr>
              <a:t> Ambos,</a:t>
            </a:r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 la bondad y severidad de Dios son temas importantes y sobresalientes en la Biblia.</a:t>
            </a:r>
          </a:p>
          <a:p>
            <a:endParaRPr lang="es-MX" noProof="0" dirty="0">
              <a:latin typeface="Arial" pitchFamily="34" charset="0"/>
              <a:cs typeface="Arial" pitchFamily="34" charset="0"/>
            </a:endParaRPr>
          </a:p>
          <a:p>
            <a:r>
              <a:rPr lang="es-MX" noProof="0" dirty="0">
                <a:latin typeface="Arial" pitchFamily="34" charset="0"/>
                <a:cs typeface="Arial" pitchFamily="34" charset="0"/>
              </a:rPr>
              <a:t>2</a:t>
            </a:r>
            <a:r>
              <a:rPr lang="es-MX" baseline="30000" noProof="0" dirty="0">
                <a:latin typeface="Arial" pitchFamily="34" charset="0"/>
                <a:cs typeface="Arial" pitchFamily="34" charset="0"/>
              </a:rPr>
              <a:t>nd</a:t>
            </a:r>
            <a:r>
              <a:rPr lang="es-MX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s-MX" noProof="0" dirty="0">
                <a:latin typeface="Arial" pitchFamily="34" charset="0"/>
                <a:cs typeface="Arial" pitchFamily="34" charset="0"/>
                <a:sym typeface="Wingdings 3"/>
              </a:rPr>
              <a:t> Si, Dios es grandemente bondadoso pero también es grandemente severo.</a:t>
            </a:r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noProof="0" dirty="0">
                <a:latin typeface="Arial" pitchFamily="34" charset="0"/>
                <a:cs typeface="Arial" pitchFamily="34" charset="0"/>
                <a:sym typeface="Wingdings 3"/>
              </a:rPr>
              <a:t>No es sabio enfatizar</a:t>
            </a:r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 el amor de Dios sobre Su severidad</a:t>
            </a:r>
            <a:r>
              <a:rPr lang="es-MX" noProof="0" dirty="0">
                <a:latin typeface="Arial" pitchFamily="34" charset="0"/>
                <a:cs typeface="Arial" pitchFamily="34" charset="0"/>
                <a:sym typeface="Wingdings 3"/>
              </a:rPr>
              <a:t>. </a:t>
            </a:r>
          </a:p>
          <a:p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     = La gente no quiere pensar, no quiere considerar que Dios es un ser que castiga y que </a:t>
            </a:r>
            <a:r>
              <a:rPr lang="es-MX" i="1" u="sng" baseline="0" noProof="0" dirty="0">
                <a:latin typeface="Arial" pitchFamily="34" charset="0"/>
                <a:cs typeface="Arial" pitchFamily="34" charset="0"/>
                <a:sym typeface="Wingdings 3"/>
              </a:rPr>
              <a:t>castiga severamente </a:t>
            </a:r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(con el mismo nivel que ama) </a:t>
            </a:r>
          </a:p>
          <a:p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     = Por eso tenemos la advertencia de STG 1:22-23; </a:t>
            </a:r>
            <a:endParaRPr lang="es-MX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noProof="0" dirty="0">
                <a:latin typeface="Arial" pitchFamily="34" charset="0"/>
                <a:cs typeface="Arial" pitchFamily="34" charset="0"/>
              </a:rPr>
              <a:t>1</a:t>
            </a:r>
            <a:r>
              <a:rPr lang="es-MX" baseline="30000" noProof="0" dirty="0">
                <a:latin typeface="Arial" pitchFamily="34" charset="0"/>
                <a:cs typeface="Arial" pitchFamily="34" charset="0"/>
              </a:rPr>
              <a:t>st</a:t>
            </a:r>
            <a:r>
              <a:rPr lang="es-MX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s-MX" noProof="0" dirty="0">
                <a:latin typeface="Arial" pitchFamily="34" charset="0"/>
                <a:cs typeface="Arial" pitchFamily="34" charset="0"/>
                <a:sym typeface="Wingdings 3"/>
              </a:rPr>
              <a:t> Hace esta pregunta porque</a:t>
            </a:r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 enfatizan el amor de Dios mas que Su severidad. Esto lleva a muchas creencias erróneas.</a:t>
            </a:r>
          </a:p>
          <a:p>
            <a:endParaRPr lang="es-MX" baseline="0" noProof="0" dirty="0">
              <a:latin typeface="Arial" pitchFamily="34" charset="0"/>
              <a:cs typeface="Arial" pitchFamily="34" charset="0"/>
              <a:sym typeface="Wingdings 3"/>
            </a:endParaRPr>
          </a:p>
          <a:p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2nd  Sin duda Dios es amor y tenemos todas las bendiciones de Dios PORQUE nos AMA! (bendiciones son condicional en ser fiel y obediente).</a:t>
            </a:r>
          </a:p>
          <a:p>
            <a:endParaRPr lang="es-MX" baseline="0" noProof="0" dirty="0">
              <a:latin typeface="Arial" pitchFamily="34" charset="0"/>
              <a:cs typeface="Arial" pitchFamily="34" charset="0"/>
              <a:sym typeface="Wingdings 3"/>
            </a:endParaRPr>
          </a:p>
          <a:p>
            <a:r>
              <a:rPr lang="es-MX" baseline="0" noProof="0" dirty="0">
                <a:latin typeface="Arial" pitchFamily="34" charset="0"/>
                <a:cs typeface="Arial" pitchFamily="34" charset="0"/>
                <a:sym typeface="Wingdings 3"/>
              </a:rPr>
              <a:t>3rd  </a:t>
            </a:r>
            <a:r>
              <a:rPr lang="es-ES" baseline="0" noProof="0" dirty="0">
                <a:latin typeface="+mn-lt"/>
                <a:cs typeface="+mn-cs"/>
                <a:sym typeface="Wingdings 3"/>
              </a:rPr>
              <a:t>P</a:t>
            </a:r>
            <a:r>
              <a:rPr lang="es-ES" dirty="0"/>
              <a:t>ero el hecho que él nos ama no anula su severidad! Este es un punto que muchos ignoran.</a:t>
            </a:r>
            <a:endParaRPr lang="es-MX" baseline="0" noProof="0" dirty="0">
              <a:latin typeface="Arial" pitchFamily="34" charset="0"/>
              <a:cs typeface="Arial" pitchFamily="34" charset="0"/>
              <a:sym typeface="Wingdings 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B64A-DC6E-4A7C-93F6-23E3F427A9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4EF19D-9BA5-4110-9611-A5A8CA8B89FC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CA8B382-8D5A-4E4C-9353-A4D1DFAEB7DE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AE4728-FC6E-4ADA-890D-466B2FBCB326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A6B8-A460-4C1F-9DEF-218257A6350D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E9FD-C415-47D9-9EF6-CBA84F1F3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04DC-AF29-4A0D-82B1-78CDC15004F9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3097-B986-4963-9E7A-AE29D3D1D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37644-701A-4142-867A-5E053581531C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45A3-1A32-4B83-BCD4-CEE354E49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0D0B-D360-4C57-AB4A-FB515D695B82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1649-B242-4730-ADD0-C622B794A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9ABF-9566-4B01-8E3B-429161DF6510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127F-61FE-4DA2-8AA2-E36709333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DC94-A87C-419E-89EB-7C75DFF17F7C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292E-3D0A-4443-9CBB-94AB1D33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67197-3518-46DB-A498-0BA7BCA32123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ECA7-EB01-49D5-B770-4CA44F7B6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6E2-7A62-4B75-90A6-2F533103C275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B146-4406-4C13-AC95-D77A9B19C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A52749F-8FB1-484E-9BEA-7B13F03E9119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23A9-CE12-46BA-BB39-F80035AACDD4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C396-E96F-444E-AA30-457E2534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E003-0028-4C73-9FAE-33C477A0E16C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048E-201D-4E8E-A63D-529612230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11FD-6057-49E9-B05F-66E634C95755}" type="datetime1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7606-A820-4B9A-9255-DB364833F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7675C4-99AF-4BEE-B5F7-4EBE8946A623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6463EE3-0EFC-4273-A049-455C42B47B13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598F39-2B8D-4313-87A3-9D4FC8D1E619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63D495A-0922-426E-BC57-56B128F2C823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4615DA5-83DC-4725-9765-7FA276E0DB0D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DD658BD-629A-40CF-A582-047BFDE22085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gradFill rotWithShape="0">
            <a:gsLst>
              <a:gs pos="0">
                <a:srgbClr val="FF5050"/>
              </a:gs>
              <a:gs pos="100000">
                <a:schemeClr val="accent1"/>
              </a:gs>
            </a:gsLst>
            <a:lin ang="2700000" scaled="1"/>
          </a:gradFill>
          <a:ln w="57150" cmpd="thickThin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gradFill rotWithShape="0">
            <a:gsLst>
              <a:gs pos="0">
                <a:srgbClr val="FF5050"/>
              </a:gs>
              <a:gs pos="100000">
                <a:schemeClr val="accent1"/>
              </a:gs>
            </a:gsLst>
            <a:lin ang="2700000" scaled="1"/>
          </a:gradFill>
          <a:ln w="57150" cmpd="thickThin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EB7676B-B902-49C0-B082-8403901034D8}" type="slidenum">
              <a:rPr lang="en-US" kern="120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Matura MT Script Capitals" pitchFamily="66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59436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blackWhite">
          <a:xfrm>
            <a:off x="306388" y="306388"/>
            <a:ext cx="8529637" cy="577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533400" y="1733550"/>
            <a:ext cx="8153400" cy="1905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EB773-834A-4860-A4D2-6BE7E8DBAA5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3/6/2022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www.sunnysidechurchofchrist.com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25F8C-36C8-4B5C-BAB6-90080E6EE9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A278FB-7E6E-430D-A4F4-05961A9D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63D495A-0922-426E-BC57-56B128F2C823}" type="slidenum">
              <a:rPr lang="en-US" sz="1400" kern="120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B957-7965-4F19-9C49-531EEF22B085}"/>
              </a:ext>
            </a:extLst>
          </p:cNvPr>
          <p:cNvSpPr txBox="1">
            <a:spLocks/>
          </p:cNvSpPr>
          <p:nvPr/>
        </p:nvSpPr>
        <p:spPr>
          <a:xfrm>
            <a:off x="1447800" y="1066800"/>
            <a:ext cx="6400800" cy="4724400"/>
          </a:xfrm>
          <a:prstGeom prst="rect">
            <a:avLst/>
          </a:prstGeom>
          <a:solidFill>
            <a:srgbClr val="FFFFC1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kern="0">
                <a:latin typeface="Arial Black" pitchFamily="34" charset="0"/>
              </a:rPr>
              <a:t>  </a:t>
            </a:r>
            <a:r>
              <a:rPr lang="en-US" sz="6600" kern="0">
                <a:solidFill>
                  <a:srgbClr val="0000FF"/>
                </a:solidFill>
                <a:latin typeface="Arial Black" pitchFamily="34" charset="0"/>
              </a:rPr>
              <a:t>LA BONDAD     		Y LA </a:t>
            </a:r>
          </a:p>
          <a:p>
            <a:pPr>
              <a:buFontTx/>
              <a:buNone/>
            </a:pPr>
            <a:r>
              <a:rPr lang="en-US" sz="6600" kern="0">
                <a:solidFill>
                  <a:srgbClr val="0000FF"/>
                </a:solidFill>
                <a:latin typeface="Arial Black" pitchFamily="34" charset="0"/>
              </a:rPr>
              <a:t>  SERVIDAD</a:t>
            </a:r>
          </a:p>
          <a:p>
            <a:pPr>
              <a:buFontTx/>
              <a:buNone/>
            </a:pPr>
            <a:r>
              <a:rPr lang="en-US" sz="6600" kern="0">
                <a:solidFill>
                  <a:srgbClr val="0000FF"/>
                </a:solidFill>
                <a:latin typeface="Arial Black" pitchFamily="34" charset="0"/>
              </a:rPr>
              <a:t>    DE DIOS</a:t>
            </a:r>
            <a:endParaRPr lang="en-US" sz="5400" kern="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3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48600" cy="1143000"/>
          </a:xfrm>
          <a:solidFill>
            <a:srgbClr val="FFFFC1"/>
          </a:solidFill>
        </p:spPr>
        <p:txBody>
          <a:bodyPr/>
          <a:lstStyle/>
          <a:p>
            <a:pPr algn="l"/>
            <a:r>
              <a:rPr lang="es-ES" sz="3600" b="1" dirty="0">
                <a:solidFill>
                  <a:schemeClr val="tx1"/>
                </a:solidFill>
                <a:effectLst/>
                <a:latin typeface="Arial Black" pitchFamily="34" charset="0"/>
              </a:rPr>
              <a:t>¿CÓMO PUEDE UN DIOS TAN SEVERO SER BUENO? </a:t>
            </a:r>
            <a:endParaRPr lang="en-US" sz="3600" b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8001000" cy="4419600"/>
          </a:xfrm>
          <a:solidFill>
            <a:srgbClr val="FFE1FF"/>
          </a:solidFill>
        </p:spPr>
        <p:txBody>
          <a:bodyPr/>
          <a:lstStyle/>
          <a:p>
            <a:pPr>
              <a:buNone/>
            </a:pPr>
            <a:r>
              <a:rPr lang="es-MX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Se nos dice, “</a:t>
            </a:r>
            <a:r>
              <a:rPr lang="es-MX" sz="3200" b="1" i="1" dirty="0">
                <a:latin typeface="Arial" pitchFamily="34" charset="0"/>
                <a:cs typeface="Arial" pitchFamily="34" charset="0"/>
              </a:rPr>
              <a:t>Miren la severidad y </a:t>
            </a:r>
            <a:r>
              <a:rPr lang="es-MX" sz="32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BONDAD</a:t>
            </a:r>
            <a:r>
              <a:rPr lang="es-MX" sz="3200" b="1" i="1" dirty="0">
                <a:latin typeface="Arial" pitchFamily="34" charset="0"/>
                <a:cs typeface="Arial" pitchFamily="34" charset="0"/>
              </a:rPr>
              <a:t> de Dios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”!  </a:t>
            </a:r>
          </a:p>
          <a:p>
            <a:pPr>
              <a:buNone/>
            </a:pPr>
            <a:r>
              <a:rPr lang="es-MX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Dios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 bueno con todos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MT 5:45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; y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nos ama con un amor incomparable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,   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ROM 5:8</a:t>
            </a:r>
          </a:p>
          <a:p>
            <a:pPr>
              <a:buNone/>
            </a:pPr>
            <a:r>
              <a:rPr lang="es-MX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Si, Dios ejecuta juicio estrictamente y castiga duramente, pero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Él no se complace en hacerlo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EZE 33:11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5029200"/>
          </a:xfrm>
          <a:solidFill>
            <a:srgbClr val="FFD9FF"/>
          </a:solidFill>
        </p:spPr>
        <p:txBody>
          <a:bodyPr/>
          <a:lstStyle/>
          <a:p>
            <a:pPr>
              <a:buNone/>
            </a:pPr>
            <a:r>
              <a:rPr lang="es-MX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Necesitamos entender:</a:t>
            </a:r>
          </a:p>
          <a:p>
            <a:pPr algn="ctr">
              <a:buNone/>
            </a:pPr>
            <a:r>
              <a:rPr lang="es-MX" sz="3200" b="1" dirty="0">
                <a:latin typeface="Arial" pitchFamily="34" charset="0"/>
                <a:cs typeface="Arial" pitchFamily="34" charset="0"/>
              </a:rPr>
              <a:t> “</a:t>
            </a:r>
            <a:r>
              <a:rPr lang="es-MX" sz="3200" b="1" i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La severidad de Dios no degrada su bondad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”!</a:t>
            </a:r>
          </a:p>
          <a:p>
            <a:pPr>
              <a:buNone/>
            </a:pPr>
            <a:r>
              <a:rPr lang="es-MX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Que Dios es severo no significa que Él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es “excesivo”, al contrario, Él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es “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justo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”,  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 145:17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; 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ROM 9:14</a:t>
            </a:r>
          </a:p>
          <a:p>
            <a:pPr>
              <a:buNone/>
            </a:pPr>
            <a:r>
              <a:rPr lang="es-MX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es-MX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Dios es bueno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 </a:t>
            </a:r>
            <a:r>
              <a:rPr lang="es-MX" sz="3200" b="1" u="sng" dirty="0">
                <a:latin typeface="Arial" pitchFamily="34" charset="0"/>
                <a:cs typeface="Arial" pitchFamily="34" charset="0"/>
              </a:rPr>
              <a:t>pero no lo será para siempre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ISA 55:7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; 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MT 7:23</a:t>
            </a:r>
          </a:p>
          <a:p>
            <a:pPr>
              <a:buNone/>
            </a:pP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5334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924800" cy="4724400"/>
          </a:xfrm>
          <a:solidFill>
            <a:srgbClr val="FFD9FF"/>
          </a:solidFill>
        </p:spPr>
        <p:txBody>
          <a:bodyPr/>
          <a:lstStyle/>
          <a:p>
            <a:pPr>
              <a:buNone/>
            </a:pPr>
            <a:r>
              <a:rPr lang="es-E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ES" sz="36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ES" sz="3600" b="1" dirty="0">
                <a:latin typeface="Arial" pitchFamily="34" charset="0"/>
                <a:cs typeface="Arial" pitchFamily="34" charset="0"/>
              </a:rPr>
              <a:t>Si supiéramos la seriedad del pecado entenderíamos </a:t>
            </a:r>
            <a:r>
              <a:rPr lang="es-ES" sz="36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porqué el pecado exige el castigo severo</a:t>
            </a:r>
            <a:r>
              <a:rPr lang="es-ES" sz="3600" dirty="0">
                <a:latin typeface="Arial Black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s-E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ES" sz="36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ES" sz="3600" b="1" dirty="0">
                <a:latin typeface="Arial" pitchFamily="34" charset="0"/>
                <a:cs typeface="Arial" pitchFamily="34" charset="0"/>
              </a:rPr>
              <a:t>En cierto modo, se puede decir: </a:t>
            </a:r>
          </a:p>
          <a:p>
            <a:pPr algn="ctr">
              <a:buNone/>
            </a:pPr>
            <a:r>
              <a:rPr lang="es-ES" sz="3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s-ES" sz="3600" i="1" dirty="0">
                <a:latin typeface="Arial Black" pitchFamily="34" charset="0"/>
                <a:cs typeface="Arial" pitchFamily="34" charset="0"/>
              </a:rPr>
              <a:t>“</a:t>
            </a:r>
            <a:r>
              <a:rPr lang="es-ES" sz="3600" i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La bondad de Dios exige Su severidad</a:t>
            </a:r>
            <a:r>
              <a:rPr lang="es-ES" sz="3600" i="1" dirty="0">
                <a:latin typeface="Arial Black" pitchFamily="34" charset="0"/>
                <a:cs typeface="Arial" pitchFamily="34" charset="0"/>
              </a:rPr>
              <a:t>”!</a:t>
            </a:r>
            <a:endParaRPr lang="en-US" sz="3600" i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096000"/>
            <a:ext cx="5334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5181600" cy="533400"/>
          </a:xfrm>
          <a:solidFill>
            <a:srgbClr val="FFD9FF"/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 Black" pitchFamily="34" charset="0"/>
              </a:rPr>
              <a:t>CONCLUSIÓN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848600" cy="4876800"/>
          </a:xfrm>
          <a:solidFill>
            <a:srgbClr val="FFFFC1"/>
          </a:solidFill>
        </p:spPr>
        <p:txBody>
          <a:bodyPr/>
          <a:lstStyle/>
          <a:p>
            <a:pPr>
              <a:buNone/>
            </a:pPr>
            <a:r>
              <a:rPr lang="es-MX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2"/>
              </a:rPr>
              <a:t></a:t>
            </a:r>
            <a:r>
              <a:rPr lang="es-MX" sz="3600" b="1" dirty="0"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Hay 2 lados de Dios para contemplar……</a:t>
            </a:r>
          </a:p>
          <a:p>
            <a:pPr>
              <a:buNone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  “</a:t>
            </a:r>
            <a:r>
              <a:rPr lang="es-MX" sz="36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Su Bondad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”, cuál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vemos en la dádiva de Su único Hijo quién</a:t>
            </a:r>
          </a:p>
          <a:p>
            <a:pPr>
              <a:buNone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   sufrió y murió por nuestros pecados!  </a:t>
            </a:r>
            <a:r>
              <a:rPr lang="es-MX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JN 3:16</a:t>
            </a:r>
          </a:p>
          <a:p>
            <a:pPr>
              <a:buNone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  “</a:t>
            </a:r>
            <a:r>
              <a:rPr lang="es-MX" sz="36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Su Severidad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”, cuál veremos en el día de juicio!  </a:t>
            </a:r>
            <a:r>
              <a:rPr lang="es-MX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MT 25:41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8077200" cy="4800600"/>
          </a:xfrm>
          <a:solidFill>
            <a:srgbClr val="FFFFC1"/>
          </a:solidFill>
        </p:spPr>
        <p:txBody>
          <a:bodyPr/>
          <a:lstStyle/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Por lo tanto debemos </a:t>
            </a:r>
            <a:r>
              <a:rPr lang="es-MX" sz="3600" i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Apreciar</a:t>
            </a:r>
            <a:r>
              <a:rPr lang="es-MX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su </a:t>
            </a:r>
            <a:r>
              <a:rPr lang="es-MX" sz="3200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Bondad </a:t>
            </a:r>
            <a:r>
              <a:rPr lang="es-MX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3600" i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Respetar</a:t>
            </a:r>
            <a:r>
              <a:rPr lang="es-MX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su </a:t>
            </a:r>
            <a:r>
              <a:rPr lang="es-MX" sz="3200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Severidad</a:t>
            </a:r>
          </a:p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Sabemos que el juicio viene, ¿Por qué no hacer los cambios necesarios para evitar la “</a:t>
            </a:r>
            <a:r>
              <a:rPr lang="es-MX" sz="32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severidad de Dios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”?</a:t>
            </a:r>
          </a:p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u="sng" dirty="0">
                <a:latin typeface="Arial" pitchFamily="34" charset="0"/>
                <a:cs typeface="Arial" pitchFamily="34" charset="0"/>
              </a:rPr>
              <a:t>No nos engañemos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en pensar </a:t>
            </a:r>
            <a:r>
              <a:rPr lang="es-MX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porque Dios es bueno, Él va a excusar nuestros pecados y desobediencia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5334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A28BB-2F31-480A-9E33-1F6B57F832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85800"/>
            <a:ext cx="7772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FF"/>
                </a:solidFill>
                <a:latin typeface="Arial Black"/>
                <a:cs typeface="Arial" charset="0"/>
              </a:rPr>
              <a:t>PLAN DE DIOS DE SALVACIÓN</a:t>
            </a:r>
          </a:p>
          <a:p>
            <a:pPr>
              <a:defRPr/>
            </a:pPr>
            <a:endParaRPr lang="en-US" sz="3600" dirty="0">
              <a:solidFill>
                <a:srgbClr val="FFFFFF"/>
              </a:solidFill>
              <a:latin typeface="Arial Black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19050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Arial Black"/>
                <a:cs typeface="Arial" charset="0"/>
                <a:sym typeface="Wingdings" pitchFamily="2" charset="2"/>
              </a:rPr>
              <a:t>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  <a:sym typeface="Wingdings" pitchFamily="2" charset="2"/>
              </a:rPr>
              <a:t>  OYE LA PALABRA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</a:rPr>
              <a:t>, </a:t>
            </a:r>
            <a:r>
              <a:rPr lang="en-US" sz="3200" b="1" dirty="0">
                <a:solidFill>
                  <a:srgbClr val="00FFFF"/>
                </a:solidFill>
                <a:latin typeface="Arial Black"/>
                <a:cs typeface="Arial" charset="0"/>
              </a:rPr>
              <a:t>ROM 10:17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Arial Black"/>
                <a:cs typeface="Arial" charset="0"/>
                <a:sym typeface="Wingdings" pitchFamily="2" charset="2"/>
              </a:rPr>
              <a:t>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  <a:sym typeface="Wingdings" pitchFamily="2" charset="2"/>
              </a:rPr>
              <a:t>  CRE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</a:rPr>
              <a:t>E EN CRISTO, </a:t>
            </a:r>
            <a:r>
              <a:rPr lang="en-US" sz="3200" b="1" dirty="0">
                <a:solidFill>
                  <a:srgbClr val="00FFFF"/>
                </a:solidFill>
                <a:latin typeface="Arial Black"/>
                <a:cs typeface="Arial" charset="0"/>
              </a:rPr>
              <a:t>JN 3:16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Arial Black"/>
                <a:cs typeface="Arial" charset="0"/>
                <a:sym typeface="Wingdings" pitchFamily="2" charset="2"/>
              </a:rPr>
              <a:t>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  <a:sym typeface="Wingdings" pitchFamily="2" charset="2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Arial Black"/>
                <a:cs typeface="Arial" charset="0"/>
              </a:rPr>
              <a:t>ARREPIÉNTETE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</a:rPr>
              <a:t>, </a:t>
            </a:r>
            <a:r>
              <a:rPr lang="en-US" sz="3200" b="1" dirty="0">
                <a:solidFill>
                  <a:srgbClr val="00FFFF"/>
                </a:solidFill>
                <a:latin typeface="Arial Black"/>
                <a:cs typeface="Arial" charset="0"/>
              </a:rPr>
              <a:t>HCH 17:30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Arial Black"/>
                <a:cs typeface="Arial" charset="0"/>
                <a:sym typeface="Wingdings" pitchFamily="2" charset="2"/>
              </a:rPr>
              <a:t>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  <a:sym typeface="Wingdings" pitchFamily="2" charset="2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</a:rPr>
              <a:t>CONFIESA A CRISTO, </a:t>
            </a:r>
            <a:r>
              <a:rPr lang="en-US" sz="3200" b="1" dirty="0">
                <a:solidFill>
                  <a:srgbClr val="00FFFF"/>
                </a:solidFill>
                <a:latin typeface="Arial Black"/>
                <a:cs typeface="Arial" charset="0"/>
              </a:rPr>
              <a:t>ROM 10:10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Arial Black"/>
                <a:cs typeface="Arial" charset="0"/>
                <a:sym typeface="Wingdings" pitchFamily="2" charset="2"/>
              </a:rPr>
              <a:t>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  <a:sym typeface="Wingdings" pitchFamily="2" charset="2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</a:rPr>
              <a:t>BAUT</a:t>
            </a:r>
            <a: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  <a:t>Í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</a:rPr>
              <a:t>ZATE, </a:t>
            </a:r>
            <a:r>
              <a:rPr lang="en-US" sz="3200" b="1" dirty="0">
                <a:solidFill>
                  <a:srgbClr val="00FFFF"/>
                </a:solidFill>
                <a:latin typeface="Arial Black"/>
                <a:cs typeface="Arial" charset="0"/>
              </a:rPr>
              <a:t>MR 16;16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Arial Black"/>
                <a:cs typeface="Arial" charset="0"/>
                <a:sym typeface="Wingdings" pitchFamily="2" charset="2"/>
              </a:rPr>
              <a:t>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  <a:sym typeface="Wingdings" pitchFamily="2" charset="2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Arial Black"/>
                <a:cs typeface="Arial" charset="0"/>
              </a:rPr>
              <a:t>SE FIEL HASTA EL FIN, </a:t>
            </a:r>
            <a:r>
              <a:rPr lang="en-US" sz="3200" b="1" dirty="0">
                <a:solidFill>
                  <a:srgbClr val="00FFFF"/>
                </a:solidFill>
                <a:latin typeface="Arial Black"/>
                <a:cs typeface="Arial" charset="0"/>
              </a:rPr>
              <a:t>REV 2:10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8FF0A-B754-40C8-96BE-6A6A0948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3ECA7-EB01-49D5-B770-4CA44F7B6C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638800" cy="685800"/>
          </a:xfr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ROM 11:22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638800"/>
          </a:xfr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pPr>
              <a:buNone/>
            </a:pPr>
            <a:r>
              <a:rPr lang="en-US" sz="4000" dirty="0">
                <a:solidFill>
                  <a:srgbClr val="336600"/>
                </a:solidFill>
                <a:latin typeface="Arial Black" pitchFamily="34" charset="0"/>
              </a:rPr>
              <a:t>“</a:t>
            </a:r>
            <a:r>
              <a:rPr lang="es-ES" sz="4000" i="1" u="sng" dirty="0">
                <a:solidFill>
                  <a:srgbClr val="0000FF"/>
                </a:solidFill>
                <a:latin typeface="Arial Black" pitchFamily="34" charset="0"/>
              </a:rPr>
              <a:t>Mira, pues, la bondad y la severidad de Dios</a:t>
            </a:r>
            <a:r>
              <a:rPr lang="es-ES" sz="4000" dirty="0">
                <a:latin typeface="Arial Black" pitchFamily="34" charset="0"/>
              </a:rPr>
              <a:t>; severidad para con los que cayeron, pero para ti, bondad de Dios si permaneces en su bondad;  de lo contrario también tú serás cortado”.</a:t>
            </a:r>
          </a:p>
        </p:txBody>
      </p:sp>
      <p:pic>
        <p:nvPicPr>
          <p:cNvPr id="19460" name="Picture 4" descr="C:\Documents and Settings\Stan\My Documents\My Graphics\wmf\Bibles\ISCBG0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"/>
            <a:ext cx="2057400" cy="75723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A52749F-8FB1-484E-9BEA-7B13F03E9119}" type="slidenum">
              <a:rPr lang="en-US" sz="1400" kern="120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kern="12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en-US" sz="3600" dirty="0">
                <a:latin typeface="Arial Black" pitchFamily="34" charset="0"/>
              </a:rPr>
              <a:t>INTRODUCCI</a:t>
            </a:r>
            <a:r>
              <a:rPr lang="en-US" sz="3600" b="1" dirty="0">
                <a:latin typeface="Arial Black" pitchFamily="34" charset="0"/>
              </a:rPr>
              <a:t>Ó</a:t>
            </a:r>
            <a:r>
              <a:rPr lang="en-US" sz="3600" dirty="0">
                <a:latin typeface="Arial Black" pitchFamily="34" charset="0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001000" cy="51054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Dios tiene 2 cualidades o atributos </a:t>
            </a:r>
            <a:r>
              <a:rPr lang="es-MX" sz="3200" b="1" u="sng" dirty="0">
                <a:latin typeface="Arial" pitchFamily="34" charset="0"/>
                <a:cs typeface="Arial" pitchFamily="34" charset="0"/>
              </a:rPr>
              <a:t>aparentemente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contradictorias…. 			</a:t>
            </a:r>
            <a:r>
              <a:rPr lang="es-MX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Bondad</a:t>
            </a:r>
            <a:r>
              <a:rPr lang="es-MX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Severidad</a:t>
            </a:r>
            <a:r>
              <a:rPr lang="es-MX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No son “</a:t>
            </a:r>
            <a:r>
              <a:rPr lang="es-MX" sz="3200" b="1" u="sng" dirty="0">
                <a:latin typeface="Arial" pitchFamily="34" charset="0"/>
                <a:cs typeface="Arial" pitchFamily="34" charset="0"/>
              </a:rPr>
              <a:t>contradictorias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 sino son atributos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necesarios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en todos los que son justos, rectos.</a:t>
            </a:r>
          </a:p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La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aplicación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de la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severidad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y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bondad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de Dios </a:t>
            </a:r>
            <a:r>
              <a:rPr lang="es-MX" sz="32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depende en la actitud de la persona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 3"/>
              <a:buChar char="Æ"/>
            </a:pP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6482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“</a:t>
            </a:r>
            <a:r>
              <a:rPr lang="es-MX" sz="32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La bondad de Dios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” sobresale en la Biblia pero también “</a:t>
            </a:r>
            <a:r>
              <a:rPr lang="es-MX" sz="32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Su severidad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”.</a:t>
            </a:r>
          </a:p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El mundo religioso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enfatiza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 la “</a:t>
            </a:r>
            <a:r>
              <a:rPr lang="es-MX" sz="3200" b="1" i="1" dirty="0">
                <a:latin typeface="Arial" pitchFamily="34" charset="0"/>
                <a:cs typeface="Arial" pitchFamily="34" charset="0"/>
              </a:rPr>
              <a:t>bondad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 sobre la “</a:t>
            </a:r>
            <a:r>
              <a:rPr lang="es-MX" sz="3200" b="1" i="1" dirty="0">
                <a:latin typeface="Arial" pitchFamily="34" charset="0"/>
                <a:cs typeface="Arial" pitchFamily="34" charset="0"/>
              </a:rPr>
              <a:t>severidad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” y </a:t>
            </a:r>
            <a:r>
              <a:rPr lang="es-MX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eso es un error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s-MX" sz="3200" b="1" dirty="0">
                <a:latin typeface="Arial" pitchFamily="34" charset="0"/>
                <a:cs typeface="Arial" pitchFamily="34" charset="0"/>
                <a:sym typeface="Wingdings 3"/>
              </a:rPr>
              <a:t> Vamos estudiando este tema por medio de 2 preguntas y luego haremos una conclusión.</a:t>
            </a:r>
          </a:p>
          <a:p>
            <a:pPr>
              <a:buNone/>
            </a:pP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3810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304800"/>
            <a:ext cx="6858000" cy="1143000"/>
          </a:xfrm>
          <a:solidFill>
            <a:srgbClr val="FFD9FF"/>
          </a:solidFill>
        </p:spPr>
        <p:txBody>
          <a:bodyPr/>
          <a:lstStyle/>
          <a:p>
            <a:pPr algn="l"/>
            <a:r>
              <a:rPr lang="en-US" sz="4000" b="1" dirty="0">
                <a:solidFill>
                  <a:schemeClr val="tx1"/>
                </a:solidFill>
                <a:effectLst/>
                <a:latin typeface="Arial Black" pitchFamily="34" charset="0"/>
              </a:rPr>
              <a:t>¿ES DIOS</a:t>
            </a:r>
            <a:br>
              <a:rPr lang="en-US" sz="4000" b="1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Arial Black" pitchFamily="34" charset="0"/>
              </a:rPr>
              <a:t>REALMENTE SEVERO?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458200" cy="487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es-MX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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¿</a:t>
            </a:r>
            <a:r>
              <a:rPr lang="es-MX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 posible que un Dios lleno de amor, bondad, y misericordia sea severo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s-E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</a:t>
            </a:r>
            <a:r>
              <a:rPr lang="es-ES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De hecho la Biblia afirma el amor de Dios para todo el mundo, </a:t>
            </a:r>
            <a:r>
              <a:rPr lang="es-E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JN 3:16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;            </a:t>
            </a:r>
            <a:r>
              <a:rPr lang="es-E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ROM 5:8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; </a:t>
            </a:r>
            <a:r>
              <a:rPr lang="es-E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JN 3:16 </a:t>
            </a:r>
          </a:p>
          <a:p>
            <a:pPr>
              <a:buNone/>
            </a:pPr>
            <a:r>
              <a:rPr lang="es-E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</a:t>
            </a:r>
            <a:r>
              <a:rPr lang="es-ES" sz="32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Pero ni Su amor, paciencia, o bondad </a:t>
            </a:r>
            <a:r>
              <a:rPr lang="es-ES" sz="32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imposibilita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 Su severidad!</a:t>
            </a:r>
          </a:p>
          <a:p>
            <a:pPr>
              <a:buNone/>
            </a:pPr>
            <a:r>
              <a:rPr lang="es-E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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¿Es Dios severo? Vamos escudriñar las Escrituras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6172200"/>
            <a:ext cx="3810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solidFill>
            <a:srgbClr val="FFFFC1"/>
          </a:solidFill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 Black" pitchFamily="34" charset="0"/>
              </a:rPr>
              <a:t>EL DILUVIO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905000"/>
            <a:ext cx="4953000" cy="4191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r>
              <a:rPr lang="es-MX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2"/>
              </a:rPr>
              <a:t></a:t>
            </a:r>
            <a:r>
              <a:rPr lang="es-MX" sz="3600" b="1" dirty="0"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s-MX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GEN 6:5-7</a:t>
            </a:r>
            <a:r>
              <a:rPr lang="es-MX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s-MX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600" dirty="0">
                <a:latin typeface="Arial Black" pitchFamily="34" charset="0"/>
                <a:cs typeface="Arial" pitchFamily="34" charset="0"/>
              </a:rPr>
              <a:t>Cuando el mundo se llenó completamente de pecado,                </a:t>
            </a:r>
            <a:r>
              <a:rPr lang="es-MX" sz="36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Dios destruyó a todo ser viviente</a:t>
            </a:r>
            <a:r>
              <a:rPr lang="es-MX" sz="36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fmboschetto.it/religione/Genesi/Atlantide/diluv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581400" cy="4648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FFFFC1"/>
          </a:solidFill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 Black" pitchFamily="34" charset="0"/>
              </a:rPr>
              <a:t>NADAB Y ABIU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724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r>
              <a:rPr lang="es-MX" sz="3600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3600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LEV 10:1-2</a:t>
            </a:r>
          </a:p>
          <a:p>
            <a:pPr>
              <a:buNone/>
            </a:pPr>
            <a:r>
              <a:rPr lang="es-MX" sz="3600" dirty="0">
                <a:latin typeface="Arial Black" pitchFamily="34" charset="0"/>
                <a:cs typeface="Arial" pitchFamily="34" charset="0"/>
              </a:rPr>
              <a:t> = Cuando ofrecieron culto que Jehová no mandó,        </a:t>
            </a:r>
            <a:r>
              <a:rPr lang="es-MX" sz="36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Dios respondió con severidad rápida</a:t>
            </a:r>
            <a:r>
              <a:rPr lang="es-MX" sz="3600" dirty="0">
                <a:latin typeface="Arial Black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4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8674" name="Picture 2" descr="http://www.searchingthescriptures.net/main_pages/articles/instrumental_music_in_church/artwork/nadab_abi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810000" cy="52863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533400"/>
          </a:xfrm>
          <a:solidFill>
            <a:srgbClr val="FFFFC1"/>
          </a:solidFill>
        </p:spPr>
        <p:txBody>
          <a:bodyPr/>
          <a:lstStyle/>
          <a:p>
            <a:pPr algn="l"/>
            <a:r>
              <a:rPr lang="en-US" sz="3200" dirty="0">
                <a:latin typeface="Arial Black" pitchFamily="34" charset="0"/>
              </a:rPr>
              <a:t>   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effectLst/>
                <a:latin typeface="Arial Black" pitchFamily="34" charset="0"/>
              </a:rPr>
              <a:t>SODOMA Y GOMORRA</a:t>
            </a:r>
            <a:br>
              <a:rPr lang="en-US" sz="320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en-US" sz="320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495800" cy="502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r>
              <a:rPr lang="es-MX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2"/>
              </a:rPr>
              <a:t></a:t>
            </a:r>
            <a:r>
              <a:rPr lang="es-MX" sz="3600" b="1" dirty="0"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s-MX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JUDAS 7</a:t>
            </a:r>
          </a:p>
          <a:p>
            <a:pPr>
              <a:buNone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s-MX" sz="3600" dirty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=</a:t>
            </a:r>
            <a:r>
              <a:rPr lang="es-MX" sz="3600" dirty="0">
                <a:latin typeface="Arial Black" pitchFamily="34" charset="0"/>
                <a:cs typeface="Arial" pitchFamily="34" charset="0"/>
              </a:rPr>
              <a:t> Por sus pecados egoístas y sensuales</a:t>
            </a:r>
          </a:p>
          <a:p>
            <a:pPr>
              <a:buNone/>
            </a:pPr>
            <a:r>
              <a:rPr lang="es-MX" sz="36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Destruyó a Sodoma y Gomorra</a:t>
            </a:r>
            <a:endParaRPr lang="es-MX" sz="3600" dirty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http://www.lookandlearn.com/blog/images/A00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010025" cy="5105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8077200" cy="495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s-MX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2"/>
              </a:rPr>
              <a:t></a:t>
            </a:r>
            <a:r>
              <a:rPr lang="es-MX" sz="3600" b="1" dirty="0"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s-MX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NUM 16:31-33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Cuando Coré y sus compañeros se rebelaron contra Moisés, </a:t>
            </a:r>
            <a:r>
              <a:rPr lang="es-MX" sz="36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Dios tomo acción severa y rápida</a:t>
            </a:r>
            <a:r>
              <a:rPr lang="es-MX" sz="3600" dirty="0">
                <a:latin typeface="Arial Black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2"/>
              </a:rPr>
              <a:t></a:t>
            </a:r>
            <a:r>
              <a:rPr lang="es-MX" sz="3600" b="1" dirty="0"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Hay muchos otros ejemplos pero el punto es este: </a:t>
            </a:r>
          </a:p>
          <a:p>
            <a:pPr algn="ctr">
              <a:buNone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s-MX" sz="40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Dios Siempre Ha Juzgado Con Severidad</a:t>
            </a:r>
            <a:r>
              <a:rPr lang="es-MX" sz="4000" b="1" dirty="0">
                <a:latin typeface="Arial Black" pitchFamily="34" charset="0"/>
                <a:cs typeface="Arial" pitchFamily="34" charset="0"/>
              </a:rPr>
              <a:t>!</a:t>
            </a:r>
            <a:endParaRPr lang="es-MX" sz="3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6096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BF108-9A9D-496B-BFE1-CE76FA2BA663}" type="slidenum">
              <a:rPr lang="en-US" sz="1400" kern="120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 kern="1200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ushingSlide.p3d 1"/>
  <p:tag name="POWER3D OPTIONS" val="Medium 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atura MT Script Capitals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412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412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948</Words>
  <Application>Microsoft Office PowerPoint</Application>
  <PresentationFormat>On-screen Show (4:3)</PresentationFormat>
  <Paragraphs>102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Matura MT Script Capitals</vt:lpstr>
      <vt:lpstr>Times New Roman</vt:lpstr>
      <vt:lpstr>Wingdings</vt:lpstr>
      <vt:lpstr>Wingdings 3</vt:lpstr>
      <vt:lpstr>Default Design</vt:lpstr>
      <vt:lpstr>Refined</vt:lpstr>
      <vt:lpstr>PowerPoint Presentation</vt:lpstr>
      <vt:lpstr>ROM 11:22</vt:lpstr>
      <vt:lpstr>INTRODUCCIÓN</vt:lpstr>
      <vt:lpstr>PowerPoint Presentation</vt:lpstr>
      <vt:lpstr>¿ES DIOS REALMENTE SEVERO?</vt:lpstr>
      <vt:lpstr>EL DILUVIO </vt:lpstr>
      <vt:lpstr>NADAB Y ABIU</vt:lpstr>
      <vt:lpstr>         SODOMA Y GOMORRA </vt:lpstr>
      <vt:lpstr>PowerPoint Presentation</vt:lpstr>
      <vt:lpstr>¿CÓMO PUEDE UN DIOS TAN SEVERO SER BUENO? </vt:lpstr>
      <vt:lpstr>PowerPoint Presentation</vt:lpstr>
      <vt:lpstr>PowerPoint Presentation</vt:lpstr>
      <vt:lpstr>CONCLUSIÓN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 5:23</dc:title>
  <dc:creator>Luis Torres</dc:creator>
  <cp:lastModifiedBy>13613319741</cp:lastModifiedBy>
  <cp:revision>79</cp:revision>
  <dcterms:created xsi:type="dcterms:W3CDTF">2009-06-26T14:00:24Z</dcterms:created>
  <dcterms:modified xsi:type="dcterms:W3CDTF">2022-03-07T05:02:26Z</dcterms:modified>
</cp:coreProperties>
</file>